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Lst>
  <p:notesMasterIdLst>
    <p:notesMasterId r:id="rId13"/>
  </p:notesMasterIdLst>
  <p:handoutMasterIdLst>
    <p:handoutMasterId r:id="rId14"/>
  </p:handoutMasterIdLst>
  <p:sldIdLst>
    <p:sldId id="256" r:id="rId3"/>
    <p:sldId id="261" r:id="rId4"/>
    <p:sldId id="257" r:id="rId5"/>
    <p:sldId id="263" r:id="rId6"/>
    <p:sldId id="291" r:id="rId7"/>
    <p:sldId id="1342" r:id="rId8"/>
    <p:sldId id="293" r:id="rId9"/>
    <p:sldId id="294" r:id="rId10"/>
    <p:sldId id="287" r:id="rId11"/>
    <p:sldId id="265" r:id="rId1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64E83"/>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23" autoAdjust="0"/>
    <p:restoredTop sz="72440" autoAdjust="0"/>
  </p:normalViewPr>
  <p:slideViewPr>
    <p:cSldViewPr snapToGrid="0" snapToObjects="1" showGuides="1">
      <p:cViewPr varScale="1">
        <p:scale>
          <a:sx n="48" d="100"/>
          <a:sy n="48" d="100"/>
        </p:scale>
        <p:origin x="-1494" y="-108"/>
      </p:cViewPr>
      <p:guideLst>
        <p:guide orient="horz" pos="2160"/>
        <p:guide pos="38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72FD6-2500-F44E-85CB-1CA6825559DD}"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GB"/>
        </a:p>
      </dgm:t>
    </dgm:pt>
    <dgm:pt modelId="{0D4D6C5E-30CA-F54E-ADC7-67F5217298A9}">
      <dgm:prSet phldrT="[Text]"/>
      <dgm:spPr/>
      <dgm:t>
        <a:bodyPr/>
        <a:lstStyle/>
        <a:p>
          <a:r>
            <a:rPr lang="en-GB" dirty="0"/>
            <a:t>Initial webinar</a:t>
          </a:r>
        </a:p>
      </dgm:t>
    </dgm:pt>
    <dgm:pt modelId="{A219F13F-8636-F540-830C-3D6288EFE7F0}" type="parTrans" cxnId="{6AF90F2C-DAF5-CF4E-90DD-972991556F25}">
      <dgm:prSet/>
      <dgm:spPr/>
      <dgm:t>
        <a:bodyPr/>
        <a:lstStyle/>
        <a:p>
          <a:endParaRPr lang="en-GB"/>
        </a:p>
      </dgm:t>
    </dgm:pt>
    <dgm:pt modelId="{653EAA37-DF3F-3E4A-B913-053AC92792F5}" type="sibTrans" cxnId="{6AF90F2C-DAF5-CF4E-90DD-972991556F25}">
      <dgm:prSet/>
      <dgm:spPr/>
      <dgm:t>
        <a:bodyPr/>
        <a:lstStyle/>
        <a:p>
          <a:endParaRPr lang="en-GB"/>
        </a:p>
      </dgm:t>
    </dgm:pt>
    <dgm:pt modelId="{8B859835-EDD7-FD4D-84E2-9884F19CD6B1}">
      <dgm:prSet phldrT="[Text]"/>
      <dgm:spPr/>
      <dgm:t>
        <a:bodyPr/>
        <a:lstStyle/>
        <a:p>
          <a:r>
            <a:rPr lang="en-GB" dirty="0"/>
            <a:t>Introduce the learning approach </a:t>
          </a:r>
        </a:p>
      </dgm:t>
    </dgm:pt>
    <dgm:pt modelId="{B2554FE2-CFD8-D640-AA08-218EA44BF472}" type="parTrans" cxnId="{D54A068C-4934-914E-8A8C-E42FFDBF10DD}">
      <dgm:prSet/>
      <dgm:spPr/>
      <dgm:t>
        <a:bodyPr/>
        <a:lstStyle/>
        <a:p>
          <a:endParaRPr lang="en-GB"/>
        </a:p>
      </dgm:t>
    </dgm:pt>
    <dgm:pt modelId="{FF348E7D-BDD0-8F4D-BF53-AC108E0CC57D}" type="sibTrans" cxnId="{D54A068C-4934-914E-8A8C-E42FFDBF10DD}">
      <dgm:prSet/>
      <dgm:spPr/>
      <dgm:t>
        <a:bodyPr/>
        <a:lstStyle/>
        <a:p>
          <a:endParaRPr lang="en-GB"/>
        </a:p>
      </dgm:t>
    </dgm:pt>
    <dgm:pt modelId="{38445EBD-0ECD-874F-8219-74BC788A7AE5}">
      <dgm:prSet phldrT="[Text]"/>
      <dgm:spPr/>
      <dgm:t>
        <a:bodyPr/>
        <a:lstStyle/>
        <a:p>
          <a:r>
            <a:rPr lang="en-GB" dirty="0"/>
            <a:t>Online self learning </a:t>
          </a:r>
        </a:p>
      </dgm:t>
    </dgm:pt>
    <dgm:pt modelId="{FF440AE1-0933-204E-807F-6FA2656B892F}" type="parTrans" cxnId="{C2D3FE7D-4C5A-E94D-90B2-6D0991B46C72}">
      <dgm:prSet/>
      <dgm:spPr/>
      <dgm:t>
        <a:bodyPr/>
        <a:lstStyle/>
        <a:p>
          <a:endParaRPr lang="en-GB"/>
        </a:p>
      </dgm:t>
    </dgm:pt>
    <dgm:pt modelId="{21A17E72-1CEE-5E4E-A36F-70930132B1CD}" type="sibTrans" cxnId="{C2D3FE7D-4C5A-E94D-90B2-6D0991B46C72}">
      <dgm:prSet/>
      <dgm:spPr/>
      <dgm:t>
        <a:bodyPr/>
        <a:lstStyle/>
        <a:p>
          <a:endParaRPr lang="en-GB"/>
        </a:p>
      </dgm:t>
    </dgm:pt>
    <dgm:pt modelId="{930D44C5-5B63-4443-93A9-1953761DA1B2}">
      <dgm:prSet phldrT="[Text]"/>
      <dgm:spPr/>
      <dgm:t>
        <a:bodyPr/>
        <a:lstStyle/>
        <a:p>
          <a:r>
            <a:rPr lang="en-GB" dirty="0"/>
            <a:t>Build a background knowledge </a:t>
          </a:r>
        </a:p>
      </dgm:t>
    </dgm:pt>
    <dgm:pt modelId="{81C5698E-7399-0F4D-8066-AF9F9FA4B39D}" type="parTrans" cxnId="{64384E6A-F27A-5B4D-BC8A-565DCF370155}">
      <dgm:prSet/>
      <dgm:spPr/>
      <dgm:t>
        <a:bodyPr/>
        <a:lstStyle/>
        <a:p>
          <a:endParaRPr lang="en-GB"/>
        </a:p>
      </dgm:t>
    </dgm:pt>
    <dgm:pt modelId="{B76EEB45-A0F6-F841-963D-93D9A73B1F8E}" type="sibTrans" cxnId="{64384E6A-F27A-5B4D-BC8A-565DCF370155}">
      <dgm:prSet/>
      <dgm:spPr/>
      <dgm:t>
        <a:bodyPr/>
        <a:lstStyle/>
        <a:p>
          <a:endParaRPr lang="en-GB"/>
        </a:p>
      </dgm:t>
    </dgm:pt>
    <dgm:pt modelId="{184C2515-13BC-5E4D-B012-AEC3A024ECD4}">
      <dgm:prSet phldrT="[Text]"/>
      <dgm:spPr/>
      <dgm:t>
        <a:bodyPr/>
        <a:lstStyle/>
        <a:p>
          <a:r>
            <a:rPr lang="en-GB" dirty="0"/>
            <a:t>Face to face event</a:t>
          </a:r>
        </a:p>
      </dgm:t>
    </dgm:pt>
    <dgm:pt modelId="{7B33441E-C84F-8C4E-81D8-248B6B5EB636}" type="parTrans" cxnId="{EE4D0F5A-6704-3E49-A67D-2C809016061B}">
      <dgm:prSet/>
      <dgm:spPr/>
      <dgm:t>
        <a:bodyPr/>
        <a:lstStyle/>
        <a:p>
          <a:endParaRPr lang="en-GB"/>
        </a:p>
      </dgm:t>
    </dgm:pt>
    <dgm:pt modelId="{A2465C9C-C883-A145-9D9B-F615B25FFFB4}" type="sibTrans" cxnId="{EE4D0F5A-6704-3E49-A67D-2C809016061B}">
      <dgm:prSet/>
      <dgm:spPr/>
      <dgm:t>
        <a:bodyPr/>
        <a:lstStyle/>
        <a:p>
          <a:endParaRPr lang="en-GB"/>
        </a:p>
      </dgm:t>
    </dgm:pt>
    <dgm:pt modelId="{3EEEB7C2-4FF8-4D49-99A7-B50B2C727558}">
      <dgm:prSet phldrT="[Text]"/>
      <dgm:spPr/>
      <dgm:t>
        <a:bodyPr/>
        <a:lstStyle/>
        <a:p>
          <a:r>
            <a:rPr lang="en-GB" b="1" dirty="0"/>
            <a:t>Reinforce </a:t>
          </a:r>
          <a:r>
            <a:rPr lang="en-GB" dirty="0"/>
            <a:t>self learning using flipped classrooms</a:t>
          </a:r>
        </a:p>
      </dgm:t>
    </dgm:pt>
    <dgm:pt modelId="{62B78F5D-9E05-D54C-8023-A522E7389B8A}" type="parTrans" cxnId="{BC6CEF2B-3EA1-794F-9C06-6A4DD873BE9B}">
      <dgm:prSet/>
      <dgm:spPr/>
      <dgm:t>
        <a:bodyPr/>
        <a:lstStyle/>
        <a:p>
          <a:endParaRPr lang="en-GB"/>
        </a:p>
      </dgm:t>
    </dgm:pt>
    <dgm:pt modelId="{D0A5D1C6-3573-4545-A82D-D9BEABD03F45}" type="sibTrans" cxnId="{BC6CEF2B-3EA1-794F-9C06-6A4DD873BE9B}">
      <dgm:prSet/>
      <dgm:spPr/>
      <dgm:t>
        <a:bodyPr/>
        <a:lstStyle/>
        <a:p>
          <a:endParaRPr lang="en-GB"/>
        </a:p>
      </dgm:t>
    </dgm:pt>
    <dgm:pt modelId="{16266082-4888-0A43-81ED-D635623F6EFC}">
      <dgm:prSet phldrT="[Text]"/>
      <dgm:spPr/>
      <dgm:t>
        <a:bodyPr/>
        <a:lstStyle/>
        <a:p>
          <a:r>
            <a:rPr lang="en-GB" b="1" dirty="0"/>
            <a:t>Guide </a:t>
          </a:r>
          <a:r>
            <a:rPr lang="en-GB" b="0" dirty="0"/>
            <a:t>the learners through the online resources</a:t>
          </a:r>
        </a:p>
      </dgm:t>
    </dgm:pt>
    <dgm:pt modelId="{51D342EA-8298-3343-9001-2D392553FB26}" type="parTrans" cxnId="{12758609-67FB-AB46-86A4-64D55F322586}">
      <dgm:prSet/>
      <dgm:spPr/>
      <dgm:t>
        <a:bodyPr/>
        <a:lstStyle/>
        <a:p>
          <a:endParaRPr lang="en-GB"/>
        </a:p>
      </dgm:t>
    </dgm:pt>
    <dgm:pt modelId="{7A7C04C9-AC15-9A45-98E3-9C321F5D1FCF}" type="sibTrans" cxnId="{12758609-67FB-AB46-86A4-64D55F322586}">
      <dgm:prSet/>
      <dgm:spPr/>
      <dgm:t>
        <a:bodyPr/>
        <a:lstStyle/>
        <a:p>
          <a:endParaRPr lang="en-GB"/>
        </a:p>
      </dgm:t>
    </dgm:pt>
    <dgm:pt modelId="{2D9BD791-004A-8A4D-B508-0F5A6DB714DF}">
      <dgm:prSet phldrT="[Text]"/>
      <dgm:spPr/>
      <dgm:t>
        <a:bodyPr/>
        <a:lstStyle/>
        <a:p>
          <a:r>
            <a:rPr lang="en-GB" b="1" dirty="0"/>
            <a:t>Focus</a:t>
          </a:r>
          <a:r>
            <a:rPr lang="en-GB" dirty="0"/>
            <a:t> the learning on a real case scenario</a:t>
          </a:r>
        </a:p>
      </dgm:t>
    </dgm:pt>
    <dgm:pt modelId="{95E83CA9-6D35-7B4E-AE9C-3FC625A2AAB9}" type="parTrans" cxnId="{9ADAC644-2A1C-0340-B623-8A61367CD399}">
      <dgm:prSet/>
      <dgm:spPr/>
      <dgm:t>
        <a:bodyPr/>
        <a:lstStyle/>
        <a:p>
          <a:endParaRPr lang="en-GB"/>
        </a:p>
      </dgm:t>
    </dgm:pt>
    <dgm:pt modelId="{ADD1379B-E5AB-A249-AA4A-01ADBE9C7FBA}" type="sibTrans" cxnId="{9ADAC644-2A1C-0340-B623-8A61367CD399}">
      <dgm:prSet/>
      <dgm:spPr/>
      <dgm:t>
        <a:bodyPr/>
        <a:lstStyle/>
        <a:p>
          <a:endParaRPr lang="en-GB"/>
        </a:p>
      </dgm:t>
    </dgm:pt>
    <dgm:pt modelId="{283E935E-7E7E-444F-8127-CC97BF912482}">
      <dgm:prSet phldrT="[Text]"/>
      <dgm:spPr/>
      <dgm:t>
        <a:bodyPr/>
        <a:lstStyle/>
        <a:p>
          <a:r>
            <a:rPr lang="en-GB" dirty="0"/>
            <a:t>Facilitate </a:t>
          </a:r>
          <a:r>
            <a:rPr lang="en-GB" b="1" dirty="0"/>
            <a:t>group activities centred on real case scenarios </a:t>
          </a:r>
          <a:r>
            <a:rPr lang="en-GB" dirty="0"/>
            <a:t>to apply acquired knowledge</a:t>
          </a:r>
        </a:p>
      </dgm:t>
    </dgm:pt>
    <dgm:pt modelId="{A588209E-497C-8840-BE3D-2D7C2C6CC65B}" type="sibTrans" cxnId="{A76ADBB4-EE28-4744-A375-73A395FE046F}">
      <dgm:prSet/>
      <dgm:spPr/>
      <dgm:t>
        <a:bodyPr/>
        <a:lstStyle/>
        <a:p>
          <a:endParaRPr lang="en-GB"/>
        </a:p>
      </dgm:t>
    </dgm:pt>
    <dgm:pt modelId="{B88B3A97-A48F-0A4D-9ED5-B2D9D41D77C0}" type="parTrans" cxnId="{A76ADBB4-EE28-4744-A375-73A395FE046F}">
      <dgm:prSet/>
      <dgm:spPr/>
      <dgm:t>
        <a:bodyPr/>
        <a:lstStyle/>
        <a:p>
          <a:endParaRPr lang="en-GB"/>
        </a:p>
      </dgm:t>
    </dgm:pt>
    <dgm:pt modelId="{F4BF3793-EABF-8147-B3F1-25AAB432B701}">
      <dgm:prSet/>
      <dgm:spPr/>
      <dgm:t>
        <a:bodyPr/>
        <a:lstStyle/>
        <a:p>
          <a:r>
            <a:rPr lang="en-GB" dirty="0"/>
            <a:t>Final webinar</a:t>
          </a:r>
        </a:p>
      </dgm:t>
    </dgm:pt>
    <dgm:pt modelId="{EE6220E0-E3A1-424F-906A-B48DB53CC4E3}" type="parTrans" cxnId="{CD27C267-9633-E34E-BDF3-BE4F0F537DE4}">
      <dgm:prSet/>
      <dgm:spPr/>
      <dgm:t>
        <a:bodyPr/>
        <a:lstStyle/>
        <a:p>
          <a:endParaRPr lang="en-GB"/>
        </a:p>
      </dgm:t>
    </dgm:pt>
    <dgm:pt modelId="{23526541-74AE-9A4B-B0E9-1A6B7D435FC4}" type="sibTrans" cxnId="{CD27C267-9633-E34E-BDF3-BE4F0F537DE4}">
      <dgm:prSet/>
      <dgm:spPr/>
      <dgm:t>
        <a:bodyPr/>
        <a:lstStyle/>
        <a:p>
          <a:endParaRPr lang="en-GB"/>
        </a:p>
      </dgm:t>
    </dgm:pt>
    <dgm:pt modelId="{5579178C-C795-E843-ABFD-92693151F4A3}">
      <dgm:prSet/>
      <dgm:spPr/>
      <dgm:t>
        <a:bodyPr/>
        <a:lstStyle/>
        <a:p>
          <a:r>
            <a:rPr lang="en-GB" dirty="0"/>
            <a:t>Present group activity </a:t>
          </a:r>
        </a:p>
      </dgm:t>
    </dgm:pt>
    <dgm:pt modelId="{60B62D3D-EDA2-B944-9F5D-F84FD8D3C001}" type="parTrans" cxnId="{7943F7FC-C5A4-3B4C-A9DC-EFEB41CBA400}">
      <dgm:prSet/>
      <dgm:spPr/>
      <dgm:t>
        <a:bodyPr/>
        <a:lstStyle/>
        <a:p>
          <a:endParaRPr lang="en-GB"/>
        </a:p>
      </dgm:t>
    </dgm:pt>
    <dgm:pt modelId="{AAAFE591-A9F5-634A-A864-DF2820E5D64C}" type="sibTrans" cxnId="{7943F7FC-C5A4-3B4C-A9DC-EFEB41CBA400}">
      <dgm:prSet/>
      <dgm:spPr/>
      <dgm:t>
        <a:bodyPr/>
        <a:lstStyle/>
        <a:p>
          <a:endParaRPr lang="en-GB"/>
        </a:p>
      </dgm:t>
    </dgm:pt>
    <dgm:pt modelId="{29639370-A70F-2741-879D-094B720E42CF}">
      <dgm:prSet/>
      <dgm:spPr/>
      <dgm:t>
        <a:bodyPr/>
        <a:lstStyle/>
        <a:p>
          <a:r>
            <a:rPr lang="en-GB" b="1" dirty="0"/>
            <a:t>Discuss and peer review </a:t>
          </a:r>
          <a:r>
            <a:rPr lang="en-GB" dirty="0"/>
            <a:t>other groups' results</a:t>
          </a:r>
        </a:p>
      </dgm:t>
    </dgm:pt>
    <dgm:pt modelId="{57B49C1B-4A7D-F741-B683-2883F316E9C8}" type="parTrans" cxnId="{8DEFC659-B398-9244-A512-7BA62A7CB56C}">
      <dgm:prSet/>
      <dgm:spPr/>
      <dgm:t>
        <a:bodyPr/>
        <a:lstStyle/>
        <a:p>
          <a:endParaRPr lang="en-GB"/>
        </a:p>
      </dgm:t>
    </dgm:pt>
    <dgm:pt modelId="{E6C70D31-05F4-7943-BAE0-B109F85B05A2}" type="sibTrans" cxnId="{8DEFC659-B398-9244-A512-7BA62A7CB56C}">
      <dgm:prSet/>
      <dgm:spPr/>
      <dgm:t>
        <a:bodyPr/>
        <a:lstStyle/>
        <a:p>
          <a:endParaRPr lang="en-GB"/>
        </a:p>
      </dgm:t>
    </dgm:pt>
    <dgm:pt modelId="{57AA5E30-7883-DB4D-B631-9C39D917C097}">
      <dgm:prSet phldrT="[Text]"/>
      <dgm:spPr/>
      <dgm:t>
        <a:bodyPr/>
        <a:lstStyle/>
        <a:p>
          <a:r>
            <a:rPr lang="en-GB" b="1" dirty="0"/>
            <a:t>Learning at one's own pace: </a:t>
          </a:r>
          <a:r>
            <a:rPr lang="en-GB" dirty="0"/>
            <a:t>anytime and anywhere</a:t>
          </a:r>
        </a:p>
      </dgm:t>
    </dgm:pt>
    <dgm:pt modelId="{421928C3-DA99-DD4E-9375-DF6F48450A71}" type="parTrans" cxnId="{4E9B8E80-D8CE-7B44-8D37-A57074621E36}">
      <dgm:prSet/>
      <dgm:spPr/>
      <dgm:t>
        <a:bodyPr/>
        <a:lstStyle/>
        <a:p>
          <a:endParaRPr lang="en-GB"/>
        </a:p>
      </dgm:t>
    </dgm:pt>
    <dgm:pt modelId="{06EB3BFF-6A98-804E-B69B-676A88BFE2E1}" type="sibTrans" cxnId="{4E9B8E80-D8CE-7B44-8D37-A57074621E36}">
      <dgm:prSet/>
      <dgm:spPr/>
      <dgm:t>
        <a:bodyPr/>
        <a:lstStyle/>
        <a:p>
          <a:endParaRPr lang="en-GB"/>
        </a:p>
      </dgm:t>
    </dgm:pt>
    <dgm:pt modelId="{5B3C3840-B452-6E4E-A20F-0642B85CF2EC}" type="pres">
      <dgm:prSet presAssocID="{C6D72FD6-2500-F44E-85CB-1CA6825559DD}" presName="Name0" presStyleCnt="0">
        <dgm:presLayoutVars>
          <dgm:dir/>
          <dgm:resizeHandles val="exact"/>
        </dgm:presLayoutVars>
      </dgm:prSet>
      <dgm:spPr/>
      <dgm:t>
        <a:bodyPr/>
        <a:lstStyle/>
        <a:p>
          <a:endParaRPr lang="en-US"/>
        </a:p>
      </dgm:t>
    </dgm:pt>
    <dgm:pt modelId="{AAE40ECA-F089-0148-86B6-83AD3382AA77}" type="pres">
      <dgm:prSet presAssocID="{0D4D6C5E-30CA-F54E-ADC7-67F5217298A9}" presName="node" presStyleLbl="node1" presStyleIdx="0" presStyleCnt="4">
        <dgm:presLayoutVars>
          <dgm:bulletEnabled val="1"/>
        </dgm:presLayoutVars>
      </dgm:prSet>
      <dgm:spPr/>
      <dgm:t>
        <a:bodyPr/>
        <a:lstStyle/>
        <a:p>
          <a:endParaRPr lang="en-US"/>
        </a:p>
      </dgm:t>
    </dgm:pt>
    <dgm:pt modelId="{64D35D1E-35DD-F741-9609-B75375B944A2}" type="pres">
      <dgm:prSet presAssocID="{653EAA37-DF3F-3E4A-B913-053AC92792F5}" presName="sibTrans" presStyleLbl="sibTrans2D1" presStyleIdx="0" presStyleCnt="3"/>
      <dgm:spPr/>
      <dgm:t>
        <a:bodyPr/>
        <a:lstStyle/>
        <a:p>
          <a:endParaRPr lang="en-US"/>
        </a:p>
      </dgm:t>
    </dgm:pt>
    <dgm:pt modelId="{1C52FEBC-BC82-6A41-AE2F-7B5906250843}" type="pres">
      <dgm:prSet presAssocID="{653EAA37-DF3F-3E4A-B913-053AC92792F5}" presName="connectorText" presStyleLbl="sibTrans2D1" presStyleIdx="0" presStyleCnt="3"/>
      <dgm:spPr/>
      <dgm:t>
        <a:bodyPr/>
        <a:lstStyle/>
        <a:p>
          <a:endParaRPr lang="en-US"/>
        </a:p>
      </dgm:t>
    </dgm:pt>
    <dgm:pt modelId="{D9D6CCFE-3729-F747-8E1A-A34CF829F441}" type="pres">
      <dgm:prSet presAssocID="{38445EBD-0ECD-874F-8219-74BC788A7AE5}" presName="node" presStyleLbl="node1" presStyleIdx="1" presStyleCnt="4">
        <dgm:presLayoutVars>
          <dgm:bulletEnabled val="1"/>
        </dgm:presLayoutVars>
      </dgm:prSet>
      <dgm:spPr/>
      <dgm:t>
        <a:bodyPr/>
        <a:lstStyle/>
        <a:p>
          <a:endParaRPr lang="en-US"/>
        </a:p>
      </dgm:t>
    </dgm:pt>
    <dgm:pt modelId="{515D92FC-6B16-A14D-AA69-DD09D0173236}" type="pres">
      <dgm:prSet presAssocID="{21A17E72-1CEE-5E4E-A36F-70930132B1CD}" presName="sibTrans" presStyleLbl="sibTrans2D1" presStyleIdx="1" presStyleCnt="3"/>
      <dgm:spPr/>
      <dgm:t>
        <a:bodyPr/>
        <a:lstStyle/>
        <a:p>
          <a:endParaRPr lang="en-US"/>
        </a:p>
      </dgm:t>
    </dgm:pt>
    <dgm:pt modelId="{8607B113-D870-7F46-AB28-7DB08C968B96}" type="pres">
      <dgm:prSet presAssocID="{21A17E72-1CEE-5E4E-A36F-70930132B1CD}" presName="connectorText" presStyleLbl="sibTrans2D1" presStyleIdx="1" presStyleCnt="3"/>
      <dgm:spPr/>
      <dgm:t>
        <a:bodyPr/>
        <a:lstStyle/>
        <a:p>
          <a:endParaRPr lang="en-US"/>
        </a:p>
      </dgm:t>
    </dgm:pt>
    <dgm:pt modelId="{18E6E163-E63F-9248-A27A-9C1EAC1936F4}" type="pres">
      <dgm:prSet presAssocID="{184C2515-13BC-5E4D-B012-AEC3A024ECD4}" presName="node" presStyleLbl="node1" presStyleIdx="2" presStyleCnt="4">
        <dgm:presLayoutVars>
          <dgm:bulletEnabled val="1"/>
        </dgm:presLayoutVars>
      </dgm:prSet>
      <dgm:spPr/>
      <dgm:t>
        <a:bodyPr/>
        <a:lstStyle/>
        <a:p>
          <a:endParaRPr lang="en-US"/>
        </a:p>
      </dgm:t>
    </dgm:pt>
    <dgm:pt modelId="{F036835E-389B-334C-A70E-B626D006165A}" type="pres">
      <dgm:prSet presAssocID="{A2465C9C-C883-A145-9D9B-F615B25FFFB4}" presName="sibTrans" presStyleLbl="sibTrans2D1" presStyleIdx="2" presStyleCnt="3"/>
      <dgm:spPr/>
      <dgm:t>
        <a:bodyPr/>
        <a:lstStyle/>
        <a:p>
          <a:endParaRPr lang="en-US"/>
        </a:p>
      </dgm:t>
    </dgm:pt>
    <dgm:pt modelId="{84EC22A1-3D51-7847-BD73-B2472622239D}" type="pres">
      <dgm:prSet presAssocID="{A2465C9C-C883-A145-9D9B-F615B25FFFB4}" presName="connectorText" presStyleLbl="sibTrans2D1" presStyleIdx="2" presStyleCnt="3"/>
      <dgm:spPr/>
      <dgm:t>
        <a:bodyPr/>
        <a:lstStyle/>
        <a:p>
          <a:endParaRPr lang="en-US"/>
        </a:p>
      </dgm:t>
    </dgm:pt>
    <dgm:pt modelId="{47620CAE-3206-7848-976D-4037B721F8EC}" type="pres">
      <dgm:prSet presAssocID="{F4BF3793-EABF-8147-B3F1-25AAB432B701}" presName="node" presStyleLbl="node1" presStyleIdx="3" presStyleCnt="4">
        <dgm:presLayoutVars>
          <dgm:bulletEnabled val="1"/>
        </dgm:presLayoutVars>
      </dgm:prSet>
      <dgm:spPr/>
      <dgm:t>
        <a:bodyPr/>
        <a:lstStyle/>
        <a:p>
          <a:endParaRPr lang="en-US"/>
        </a:p>
      </dgm:t>
    </dgm:pt>
  </dgm:ptLst>
  <dgm:cxnLst>
    <dgm:cxn modelId="{6066F9AF-CD1D-CF48-B590-0B8212A14868}" type="presOf" srcId="{21A17E72-1CEE-5E4E-A36F-70930132B1CD}" destId="{8607B113-D870-7F46-AB28-7DB08C968B96}" srcOrd="1" destOrd="0" presId="urn:microsoft.com/office/officeart/2005/8/layout/process1"/>
    <dgm:cxn modelId="{EE4D0F5A-6704-3E49-A67D-2C809016061B}" srcId="{C6D72FD6-2500-F44E-85CB-1CA6825559DD}" destId="{184C2515-13BC-5E4D-B012-AEC3A024ECD4}" srcOrd="2" destOrd="0" parTransId="{7B33441E-C84F-8C4E-81D8-248B6B5EB636}" sibTransId="{A2465C9C-C883-A145-9D9B-F615B25FFFB4}"/>
    <dgm:cxn modelId="{9800EDED-541D-3347-89DD-444E9A38EBC6}" type="presOf" srcId="{653EAA37-DF3F-3E4A-B913-053AC92792F5}" destId="{64D35D1E-35DD-F741-9609-B75375B944A2}" srcOrd="0" destOrd="0" presId="urn:microsoft.com/office/officeart/2005/8/layout/process1"/>
    <dgm:cxn modelId="{69516CF5-5F47-3D41-87A6-9E2AF7F4DFEE}" type="presOf" srcId="{29639370-A70F-2741-879D-094B720E42CF}" destId="{47620CAE-3206-7848-976D-4037B721F8EC}" srcOrd="0" destOrd="2" presId="urn:microsoft.com/office/officeart/2005/8/layout/process1"/>
    <dgm:cxn modelId="{CD27C267-9633-E34E-BDF3-BE4F0F537DE4}" srcId="{C6D72FD6-2500-F44E-85CB-1CA6825559DD}" destId="{F4BF3793-EABF-8147-B3F1-25AAB432B701}" srcOrd="3" destOrd="0" parTransId="{EE6220E0-E3A1-424F-906A-B48DB53CC4E3}" sibTransId="{23526541-74AE-9A4B-B0E9-1A6B7D435FC4}"/>
    <dgm:cxn modelId="{4E9B8E80-D8CE-7B44-8D37-A57074621E36}" srcId="{38445EBD-0ECD-874F-8219-74BC788A7AE5}" destId="{57AA5E30-7883-DB4D-B631-9C39D917C097}" srcOrd="0" destOrd="0" parTransId="{421928C3-DA99-DD4E-9375-DF6F48450A71}" sibTransId="{06EB3BFF-6A98-804E-B69B-676A88BFE2E1}"/>
    <dgm:cxn modelId="{A76ADBB4-EE28-4744-A375-73A395FE046F}" srcId="{184C2515-13BC-5E4D-B012-AEC3A024ECD4}" destId="{283E935E-7E7E-444F-8127-CC97BF912482}" srcOrd="1" destOrd="0" parTransId="{B88B3A97-A48F-0A4D-9ED5-B2D9D41D77C0}" sibTransId="{A588209E-497C-8840-BE3D-2D7C2C6CC65B}"/>
    <dgm:cxn modelId="{B0D5190D-1924-1044-BDE4-2B76C6F36582}" type="presOf" srcId="{38445EBD-0ECD-874F-8219-74BC788A7AE5}" destId="{D9D6CCFE-3729-F747-8E1A-A34CF829F441}" srcOrd="0" destOrd="0" presId="urn:microsoft.com/office/officeart/2005/8/layout/process1"/>
    <dgm:cxn modelId="{7E08489F-6CA9-3141-938B-69ADF6F090B2}" type="presOf" srcId="{A2465C9C-C883-A145-9D9B-F615B25FFFB4}" destId="{F036835E-389B-334C-A70E-B626D006165A}" srcOrd="0" destOrd="0" presId="urn:microsoft.com/office/officeart/2005/8/layout/process1"/>
    <dgm:cxn modelId="{BE7D77BD-418C-1B4E-A35F-555F05E93FFC}" type="presOf" srcId="{184C2515-13BC-5E4D-B012-AEC3A024ECD4}" destId="{18E6E163-E63F-9248-A27A-9C1EAC1936F4}" srcOrd="0" destOrd="0" presId="urn:microsoft.com/office/officeart/2005/8/layout/process1"/>
    <dgm:cxn modelId="{B2CCADF5-7596-9641-B1FC-FDA2C26F13E5}" type="presOf" srcId="{653EAA37-DF3F-3E4A-B913-053AC92792F5}" destId="{1C52FEBC-BC82-6A41-AE2F-7B5906250843}" srcOrd="1" destOrd="0" presId="urn:microsoft.com/office/officeart/2005/8/layout/process1"/>
    <dgm:cxn modelId="{217228F1-C50D-8747-976C-47CABC680F68}" type="presOf" srcId="{21A17E72-1CEE-5E4E-A36F-70930132B1CD}" destId="{515D92FC-6B16-A14D-AA69-DD09D0173236}" srcOrd="0" destOrd="0" presId="urn:microsoft.com/office/officeart/2005/8/layout/process1"/>
    <dgm:cxn modelId="{920C16A3-2D79-1446-82D8-1B63D47FDE4A}" type="presOf" srcId="{930D44C5-5B63-4443-93A9-1953761DA1B2}" destId="{D9D6CCFE-3729-F747-8E1A-A34CF829F441}" srcOrd="0" destOrd="2" presId="urn:microsoft.com/office/officeart/2005/8/layout/process1"/>
    <dgm:cxn modelId="{E4F5C1D2-5CE7-F647-B5FE-BDAD24CE1289}" type="presOf" srcId="{16266082-4888-0A43-81ED-D635623F6EFC}" destId="{AAE40ECA-F089-0148-86B6-83AD3382AA77}" srcOrd="0" destOrd="2" presId="urn:microsoft.com/office/officeart/2005/8/layout/process1"/>
    <dgm:cxn modelId="{8DEFC659-B398-9244-A512-7BA62A7CB56C}" srcId="{F4BF3793-EABF-8147-B3F1-25AAB432B701}" destId="{29639370-A70F-2741-879D-094B720E42CF}" srcOrd="1" destOrd="0" parTransId="{57B49C1B-4A7D-F741-B683-2883F316E9C8}" sibTransId="{E6C70D31-05F4-7943-BAE0-B109F85B05A2}"/>
    <dgm:cxn modelId="{BC6CEF2B-3EA1-794F-9C06-6A4DD873BE9B}" srcId="{184C2515-13BC-5E4D-B012-AEC3A024ECD4}" destId="{3EEEB7C2-4FF8-4D49-99A7-B50B2C727558}" srcOrd="0" destOrd="0" parTransId="{62B78F5D-9E05-D54C-8023-A522E7389B8A}" sibTransId="{D0A5D1C6-3573-4545-A82D-D9BEABD03F45}"/>
    <dgm:cxn modelId="{AF4FBD35-67FA-8F4E-93F0-5A8EAF27A6DF}" type="presOf" srcId="{F4BF3793-EABF-8147-B3F1-25AAB432B701}" destId="{47620CAE-3206-7848-976D-4037B721F8EC}" srcOrd="0" destOrd="0" presId="urn:microsoft.com/office/officeart/2005/8/layout/process1"/>
    <dgm:cxn modelId="{84EC0B05-0C05-174C-9243-A1CF80FF94DF}" type="presOf" srcId="{C6D72FD6-2500-F44E-85CB-1CA6825559DD}" destId="{5B3C3840-B452-6E4E-A20F-0642B85CF2EC}" srcOrd="0" destOrd="0" presId="urn:microsoft.com/office/officeart/2005/8/layout/process1"/>
    <dgm:cxn modelId="{DD125536-47BE-A64E-B793-6B003B13CEDB}" type="presOf" srcId="{57AA5E30-7883-DB4D-B631-9C39D917C097}" destId="{D9D6CCFE-3729-F747-8E1A-A34CF829F441}" srcOrd="0" destOrd="1" presId="urn:microsoft.com/office/officeart/2005/8/layout/process1"/>
    <dgm:cxn modelId="{091484F4-C364-C64D-A6D9-D73043EC33B5}" type="presOf" srcId="{5579178C-C795-E843-ABFD-92693151F4A3}" destId="{47620CAE-3206-7848-976D-4037B721F8EC}" srcOrd="0" destOrd="1" presId="urn:microsoft.com/office/officeart/2005/8/layout/process1"/>
    <dgm:cxn modelId="{464D5414-A8D1-F740-986D-AA3FBDC33B6D}" type="presOf" srcId="{A2465C9C-C883-A145-9D9B-F615B25FFFB4}" destId="{84EC22A1-3D51-7847-BD73-B2472622239D}" srcOrd="1" destOrd="0" presId="urn:microsoft.com/office/officeart/2005/8/layout/process1"/>
    <dgm:cxn modelId="{D54A068C-4934-914E-8A8C-E42FFDBF10DD}" srcId="{0D4D6C5E-30CA-F54E-ADC7-67F5217298A9}" destId="{8B859835-EDD7-FD4D-84E2-9884F19CD6B1}" srcOrd="0" destOrd="0" parTransId="{B2554FE2-CFD8-D640-AA08-218EA44BF472}" sibTransId="{FF348E7D-BDD0-8F4D-BF53-AC108E0CC57D}"/>
    <dgm:cxn modelId="{E1CE4713-9873-8741-A2F3-54B9C5B3C399}" type="presOf" srcId="{8B859835-EDD7-FD4D-84E2-9884F19CD6B1}" destId="{AAE40ECA-F089-0148-86B6-83AD3382AA77}" srcOrd="0" destOrd="1" presId="urn:microsoft.com/office/officeart/2005/8/layout/process1"/>
    <dgm:cxn modelId="{64384E6A-F27A-5B4D-BC8A-565DCF370155}" srcId="{38445EBD-0ECD-874F-8219-74BC788A7AE5}" destId="{930D44C5-5B63-4443-93A9-1953761DA1B2}" srcOrd="1" destOrd="0" parTransId="{81C5698E-7399-0F4D-8066-AF9F9FA4B39D}" sibTransId="{B76EEB45-A0F6-F841-963D-93D9A73B1F8E}"/>
    <dgm:cxn modelId="{7943F7FC-C5A4-3B4C-A9DC-EFEB41CBA400}" srcId="{F4BF3793-EABF-8147-B3F1-25AAB432B701}" destId="{5579178C-C795-E843-ABFD-92693151F4A3}" srcOrd="0" destOrd="0" parTransId="{60B62D3D-EDA2-B944-9F5D-F84FD8D3C001}" sibTransId="{AAAFE591-A9F5-634A-A864-DF2820E5D64C}"/>
    <dgm:cxn modelId="{6AF90F2C-DAF5-CF4E-90DD-972991556F25}" srcId="{C6D72FD6-2500-F44E-85CB-1CA6825559DD}" destId="{0D4D6C5E-30CA-F54E-ADC7-67F5217298A9}" srcOrd="0" destOrd="0" parTransId="{A219F13F-8636-F540-830C-3D6288EFE7F0}" sibTransId="{653EAA37-DF3F-3E4A-B913-053AC92792F5}"/>
    <dgm:cxn modelId="{5F26E9F9-9EB7-384F-AB7D-B25359031D89}" type="presOf" srcId="{3EEEB7C2-4FF8-4D49-99A7-B50B2C727558}" destId="{18E6E163-E63F-9248-A27A-9C1EAC1936F4}" srcOrd="0" destOrd="1" presId="urn:microsoft.com/office/officeart/2005/8/layout/process1"/>
    <dgm:cxn modelId="{9ADAC644-2A1C-0340-B623-8A61367CD399}" srcId="{38445EBD-0ECD-874F-8219-74BC788A7AE5}" destId="{2D9BD791-004A-8A4D-B508-0F5A6DB714DF}" srcOrd="2" destOrd="0" parTransId="{95E83CA9-6D35-7B4E-AE9C-3FC625A2AAB9}" sibTransId="{ADD1379B-E5AB-A249-AA4A-01ADBE9C7FBA}"/>
    <dgm:cxn modelId="{06CFD3F5-587A-AC4C-8B95-2D01B30D907D}" type="presOf" srcId="{0D4D6C5E-30CA-F54E-ADC7-67F5217298A9}" destId="{AAE40ECA-F089-0148-86B6-83AD3382AA77}" srcOrd="0" destOrd="0" presId="urn:microsoft.com/office/officeart/2005/8/layout/process1"/>
    <dgm:cxn modelId="{F83FB3E6-5D34-0D42-A424-4F3582D96E24}" type="presOf" srcId="{2D9BD791-004A-8A4D-B508-0F5A6DB714DF}" destId="{D9D6CCFE-3729-F747-8E1A-A34CF829F441}" srcOrd="0" destOrd="3" presId="urn:microsoft.com/office/officeart/2005/8/layout/process1"/>
    <dgm:cxn modelId="{12758609-67FB-AB46-86A4-64D55F322586}" srcId="{0D4D6C5E-30CA-F54E-ADC7-67F5217298A9}" destId="{16266082-4888-0A43-81ED-D635623F6EFC}" srcOrd="1" destOrd="0" parTransId="{51D342EA-8298-3343-9001-2D392553FB26}" sibTransId="{7A7C04C9-AC15-9A45-98E3-9C321F5D1FCF}"/>
    <dgm:cxn modelId="{5D14A3AC-DCB6-7C49-8576-FCECEBFAD12D}" type="presOf" srcId="{283E935E-7E7E-444F-8127-CC97BF912482}" destId="{18E6E163-E63F-9248-A27A-9C1EAC1936F4}" srcOrd="0" destOrd="2" presId="urn:microsoft.com/office/officeart/2005/8/layout/process1"/>
    <dgm:cxn modelId="{C2D3FE7D-4C5A-E94D-90B2-6D0991B46C72}" srcId="{C6D72FD6-2500-F44E-85CB-1CA6825559DD}" destId="{38445EBD-0ECD-874F-8219-74BC788A7AE5}" srcOrd="1" destOrd="0" parTransId="{FF440AE1-0933-204E-807F-6FA2656B892F}" sibTransId="{21A17E72-1CEE-5E4E-A36F-70930132B1CD}"/>
    <dgm:cxn modelId="{C951FFB0-1F3E-4A44-BA1B-89F63CE50F90}" type="presParOf" srcId="{5B3C3840-B452-6E4E-A20F-0642B85CF2EC}" destId="{AAE40ECA-F089-0148-86B6-83AD3382AA77}" srcOrd="0" destOrd="0" presId="urn:microsoft.com/office/officeart/2005/8/layout/process1"/>
    <dgm:cxn modelId="{222D4639-1FB1-0C45-813C-1B61FA46F83B}" type="presParOf" srcId="{5B3C3840-B452-6E4E-A20F-0642B85CF2EC}" destId="{64D35D1E-35DD-F741-9609-B75375B944A2}" srcOrd="1" destOrd="0" presId="urn:microsoft.com/office/officeart/2005/8/layout/process1"/>
    <dgm:cxn modelId="{7313D853-BCCE-1E44-95BA-911D70E28457}" type="presParOf" srcId="{64D35D1E-35DD-F741-9609-B75375B944A2}" destId="{1C52FEBC-BC82-6A41-AE2F-7B5906250843}" srcOrd="0" destOrd="0" presId="urn:microsoft.com/office/officeart/2005/8/layout/process1"/>
    <dgm:cxn modelId="{A8F0CC90-D45B-5148-895A-6E5633AEB601}" type="presParOf" srcId="{5B3C3840-B452-6E4E-A20F-0642B85CF2EC}" destId="{D9D6CCFE-3729-F747-8E1A-A34CF829F441}" srcOrd="2" destOrd="0" presId="urn:microsoft.com/office/officeart/2005/8/layout/process1"/>
    <dgm:cxn modelId="{FCA6BE04-A94B-C044-B9F5-2EC53CD339BE}" type="presParOf" srcId="{5B3C3840-B452-6E4E-A20F-0642B85CF2EC}" destId="{515D92FC-6B16-A14D-AA69-DD09D0173236}" srcOrd="3" destOrd="0" presId="urn:microsoft.com/office/officeart/2005/8/layout/process1"/>
    <dgm:cxn modelId="{36AEB6BA-64BD-DC4D-A5C3-68D127F7CE76}" type="presParOf" srcId="{515D92FC-6B16-A14D-AA69-DD09D0173236}" destId="{8607B113-D870-7F46-AB28-7DB08C968B96}" srcOrd="0" destOrd="0" presId="urn:microsoft.com/office/officeart/2005/8/layout/process1"/>
    <dgm:cxn modelId="{EF2A7698-0026-2A4C-B660-AD5EC6F69EA8}" type="presParOf" srcId="{5B3C3840-B452-6E4E-A20F-0642B85CF2EC}" destId="{18E6E163-E63F-9248-A27A-9C1EAC1936F4}" srcOrd="4" destOrd="0" presId="urn:microsoft.com/office/officeart/2005/8/layout/process1"/>
    <dgm:cxn modelId="{F2BD1F1A-F940-8D4F-9B46-6B8C55C88C6F}" type="presParOf" srcId="{5B3C3840-B452-6E4E-A20F-0642B85CF2EC}" destId="{F036835E-389B-334C-A70E-B626D006165A}" srcOrd="5" destOrd="0" presId="urn:microsoft.com/office/officeart/2005/8/layout/process1"/>
    <dgm:cxn modelId="{91522D2A-DC38-264F-B2E9-5A28055865A4}" type="presParOf" srcId="{F036835E-389B-334C-A70E-B626D006165A}" destId="{84EC22A1-3D51-7847-BD73-B2472622239D}" srcOrd="0" destOrd="0" presId="urn:microsoft.com/office/officeart/2005/8/layout/process1"/>
    <dgm:cxn modelId="{2F9D1A38-57E7-C041-965A-0F1A0BA9023A}" type="presParOf" srcId="{5B3C3840-B452-6E4E-A20F-0642B85CF2EC}" destId="{47620CAE-3206-7848-976D-4037B721F8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40ECA-F089-0148-86B6-83AD3382AA77}">
      <dsp:nvSpPr>
        <dsp:cNvPr id="0" name=""/>
        <dsp:cNvSpPr/>
      </dsp:nvSpPr>
      <dsp:spPr>
        <a:xfrm>
          <a:off x="4276" y="236986"/>
          <a:ext cx="1869599" cy="2502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Initial webinar</a:t>
          </a:r>
        </a:p>
        <a:p>
          <a:pPr marL="114300" lvl="1" indent="-114300" algn="l" defTabSz="622300">
            <a:lnSpc>
              <a:spcPct val="90000"/>
            </a:lnSpc>
            <a:spcBef>
              <a:spcPct val="0"/>
            </a:spcBef>
            <a:spcAft>
              <a:spcPct val="15000"/>
            </a:spcAft>
            <a:buChar char="••"/>
          </a:pPr>
          <a:r>
            <a:rPr lang="en-GB" sz="1400" kern="1200" dirty="0"/>
            <a:t>Introduce the learning approach </a:t>
          </a:r>
        </a:p>
        <a:p>
          <a:pPr marL="114300" lvl="1" indent="-114300" algn="l" defTabSz="622300">
            <a:lnSpc>
              <a:spcPct val="90000"/>
            </a:lnSpc>
            <a:spcBef>
              <a:spcPct val="0"/>
            </a:spcBef>
            <a:spcAft>
              <a:spcPct val="15000"/>
            </a:spcAft>
            <a:buChar char="••"/>
          </a:pPr>
          <a:r>
            <a:rPr lang="en-GB" sz="1400" b="1" kern="1200" dirty="0"/>
            <a:t>Guide </a:t>
          </a:r>
          <a:r>
            <a:rPr lang="en-GB" sz="1400" b="0" kern="1200" dirty="0"/>
            <a:t>the learners through the online resources</a:t>
          </a:r>
        </a:p>
      </dsp:txBody>
      <dsp:txXfrm>
        <a:off x="59035" y="291745"/>
        <a:ext cx="1760081" cy="2392531"/>
      </dsp:txXfrm>
    </dsp:sp>
    <dsp:sp modelId="{64D35D1E-35DD-F741-9609-B75375B944A2}">
      <dsp:nvSpPr>
        <dsp:cNvPr id="0" name=""/>
        <dsp:cNvSpPr/>
      </dsp:nvSpPr>
      <dsp:spPr>
        <a:xfrm>
          <a:off x="2060835" y="1256180"/>
          <a:ext cx="396355" cy="4636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060835" y="1348912"/>
        <a:ext cx="277449" cy="278196"/>
      </dsp:txXfrm>
    </dsp:sp>
    <dsp:sp modelId="{D9D6CCFE-3729-F747-8E1A-A34CF829F441}">
      <dsp:nvSpPr>
        <dsp:cNvPr id="0" name=""/>
        <dsp:cNvSpPr/>
      </dsp:nvSpPr>
      <dsp:spPr>
        <a:xfrm>
          <a:off x="2621715" y="236986"/>
          <a:ext cx="1869599" cy="2502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Online self learning </a:t>
          </a:r>
        </a:p>
        <a:p>
          <a:pPr marL="114300" lvl="1" indent="-114300" algn="l" defTabSz="622300">
            <a:lnSpc>
              <a:spcPct val="90000"/>
            </a:lnSpc>
            <a:spcBef>
              <a:spcPct val="0"/>
            </a:spcBef>
            <a:spcAft>
              <a:spcPct val="15000"/>
            </a:spcAft>
            <a:buChar char="••"/>
          </a:pPr>
          <a:r>
            <a:rPr lang="en-GB" sz="1400" b="1" kern="1200" dirty="0"/>
            <a:t>Learning at one's own pace: </a:t>
          </a:r>
          <a:r>
            <a:rPr lang="en-GB" sz="1400" kern="1200" dirty="0"/>
            <a:t>anytime and anywhere</a:t>
          </a:r>
        </a:p>
        <a:p>
          <a:pPr marL="114300" lvl="1" indent="-114300" algn="l" defTabSz="622300">
            <a:lnSpc>
              <a:spcPct val="90000"/>
            </a:lnSpc>
            <a:spcBef>
              <a:spcPct val="0"/>
            </a:spcBef>
            <a:spcAft>
              <a:spcPct val="15000"/>
            </a:spcAft>
            <a:buChar char="••"/>
          </a:pPr>
          <a:r>
            <a:rPr lang="en-GB" sz="1400" kern="1200" dirty="0"/>
            <a:t>Build a background knowledge </a:t>
          </a:r>
        </a:p>
        <a:p>
          <a:pPr marL="114300" lvl="1" indent="-114300" algn="l" defTabSz="622300">
            <a:lnSpc>
              <a:spcPct val="90000"/>
            </a:lnSpc>
            <a:spcBef>
              <a:spcPct val="0"/>
            </a:spcBef>
            <a:spcAft>
              <a:spcPct val="15000"/>
            </a:spcAft>
            <a:buChar char="••"/>
          </a:pPr>
          <a:r>
            <a:rPr lang="en-GB" sz="1400" b="1" kern="1200" dirty="0"/>
            <a:t>Focus</a:t>
          </a:r>
          <a:r>
            <a:rPr lang="en-GB" sz="1400" kern="1200" dirty="0"/>
            <a:t> the learning on a real case scenario</a:t>
          </a:r>
        </a:p>
      </dsp:txBody>
      <dsp:txXfrm>
        <a:off x="2676474" y="291745"/>
        <a:ext cx="1760081" cy="2392531"/>
      </dsp:txXfrm>
    </dsp:sp>
    <dsp:sp modelId="{515D92FC-6B16-A14D-AA69-DD09D0173236}">
      <dsp:nvSpPr>
        <dsp:cNvPr id="0" name=""/>
        <dsp:cNvSpPr/>
      </dsp:nvSpPr>
      <dsp:spPr>
        <a:xfrm>
          <a:off x="4678274" y="1256180"/>
          <a:ext cx="396355" cy="4636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678274" y="1348912"/>
        <a:ext cx="277449" cy="278196"/>
      </dsp:txXfrm>
    </dsp:sp>
    <dsp:sp modelId="{18E6E163-E63F-9248-A27A-9C1EAC1936F4}">
      <dsp:nvSpPr>
        <dsp:cNvPr id="0" name=""/>
        <dsp:cNvSpPr/>
      </dsp:nvSpPr>
      <dsp:spPr>
        <a:xfrm>
          <a:off x="5239154" y="236986"/>
          <a:ext cx="1869599" cy="2502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Face to face event</a:t>
          </a:r>
        </a:p>
        <a:p>
          <a:pPr marL="114300" lvl="1" indent="-114300" algn="l" defTabSz="622300">
            <a:lnSpc>
              <a:spcPct val="90000"/>
            </a:lnSpc>
            <a:spcBef>
              <a:spcPct val="0"/>
            </a:spcBef>
            <a:spcAft>
              <a:spcPct val="15000"/>
            </a:spcAft>
            <a:buChar char="••"/>
          </a:pPr>
          <a:r>
            <a:rPr lang="en-GB" sz="1400" b="1" kern="1200" dirty="0"/>
            <a:t>Reinforce </a:t>
          </a:r>
          <a:r>
            <a:rPr lang="en-GB" sz="1400" kern="1200" dirty="0"/>
            <a:t>self learning using flipped classrooms</a:t>
          </a:r>
        </a:p>
        <a:p>
          <a:pPr marL="114300" lvl="1" indent="-114300" algn="l" defTabSz="622300">
            <a:lnSpc>
              <a:spcPct val="90000"/>
            </a:lnSpc>
            <a:spcBef>
              <a:spcPct val="0"/>
            </a:spcBef>
            <a:spcAft>
              <a:spcPct val="15000"/>
            </a:spcAft>
            <a:buChar char="••"/>
          </a:pPr>
          <a:r>
            <a:rPr lang="en-GB" sz="1400" kern="1200" dirty="0"/>
            <a:t>Facilitate </a:t>
          </a:r>
          <a:r>
            <a:rPr lang="en-GB" sz="1400" b="1" kern="1200" dirty="0"/>
            <a:t>group activities centred on real case scenarios </a:t>
          </a:r>
          <a:r>
            <a:rPr lang="en-GB" sz="1400" kern="1200" dirty="0"/>
            <a:t>to apply acquired knowledge</a:t>
          </a:r>
        </a:p>
      </dsp:txBody>
      <dsp:txXfrm>
        <a:off x="5293913" y="291745"/>
        <a:ext cx="1760081" cy="2392531"/>
      </dsp:txXfrm>
    </dsp:sp>
    <dsp:sp modelId="{F036835E-389B-334C-A70E-B626D006165A}">
      <dsp:nvSpPr>
        <dsp:cNvPr id="0" name=""/>
        <dsp:cNvSpPr/>
      </dsp:nvSpPr>
      <dsp:spPr>
        <a:xfrm>
          <a:off x="7295713" y="1256180"/>
          <a:ext cx="396355" cy="4636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7295713" y="1348912"/>
        <a:ext cx="277449" cy="278196"/>
      </dsp:txXfrm>
    </dsp:sp>
    <dsp:sp modelId="{47620CAE-3206-7848-976D-4037B721F8EC}">
      <dsp:nvSpPr>
        <dsp:cNvPr id="0" name=""/>
        <dsp:cNvSpPr/>
      </dsp:nvSpPr>
      <dsp:spPr>
        <a:xfrm>
          <a:off x="7856593" y="236986"/>
          <a:ext cx="1869599" cy="2502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Final webinar</a:t>
          </a:r>
        </a:p>
        <a:p>
          <a:pPr marL="114300" lvl="1" indent="-114300" algn="l" defTabSz="622300">
            <a:lnSpc>
              <a:spcPct val="90000"/>
            </a:lnSpc>
            <a:spcBef>
              <a:spcPct val="0"/>
            </a:spcBef>
            <a:spcAft>
              <a:spcPct val="15000"/>
            </a:spcAft>
            <a:buChar char="••"/>
          </a:pPr>
          <a:r>
            <a:rPr lang="en-GB" sz="1400" kern="1200" dirty="0"/>
            <a:t>Present group activity </a:t>
          </a:r>
        </a:p>
        <a:p>
          <a:pPr marL="114300" lvl="1" indent="-114300" algn="l" defTabSz="622300">
            <a:lnSpc>
              <a:spcPct val="90000"/>
            </a:lnSpc>
            <a:spcBef>
              <a:spcPct val="0"/>
            </a:spcBef>
            <a:spcAft>
              <a:spcPct val="15000"/>
            </a:spcAft>
            <a:buChar char="••"/>
          </a:pPr>
          <a:r>
            <a:rPr lang="en-GB" sz="1400" b="1" kern="1200" dirty="0"/>
            <a:t>Discuss and peer review </a:t>
          </a:r>
          <a:r>
            <a:rPr lang="en-GB" sz="1400" kern="1200" dirty="0"/>
            <a:t>other groups' results</a:t>
          </a:r>
        </a:p>
      </dsp:txBody>
      <dsp:txXfrm>
        <a:off x="7911352" y="291745"/>
        <a:ext cx="1760081" cy="23925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29/10/2019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2136324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29/10/2019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11022092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MS and CS in 2019 were about the 20% of total participants (DA NWP-SAF more popular as it is open, no priority applied)</a:t>
            </a:r>
          </a:p>
        </p:txBody>
      </p:sp>
      <p:sp>
        <p:nvSpPr>
          <p:cNvPr id="4" name="Slide Number Placeholder 3"/>
          <p:cNvSpPr>
            <a:spLocks noGrp="1"/>
          </p:cNvSpPr>
          <p:nvPr>
            <p:ph type="sldNum" sz="quarter" idx="5"/>
          </p:nvPr>
        </p:nvSpPr>
        <p:spPr/>
        <p:txBody>
          <a:bodyPr/>
          <a:lstStyle/>
          <a:p>
            <a:fld id="{2D03270C-FB42-C54A-AC71-B4EEB4FA7F12}" type="slidenum">
              <a:rPr lang="en-US" smtClean="0"/>
              <a:pPr/>
              <a:t>3</a:t>
            </a:fld>
            <a:endParaRPr lang="en-US"/>
          </a:p>
        </p:txBody>
      </p:sp>
    </p:spTree>
    <p:extLst>
      <p:ext uri="{BB962C8B-B14F-4D97-AF65-F5344CB8AC3E}">
        <p14:creationId xmlns:p14="http://schemas.microsoft.com/office/powerpoint/2010/main" val="222140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Climate change challenges</a:t>
            </a:r>
          </a:p>
          <a:p>
            <a:r>
              <a:rPr lang="en-US" dirty="0">
                <a:cs typeface="Calibri"/>
              </a:rPr>
              <a:t>Budget of Copernicus </a:t>
            </a:r>
            <a:r>
              <a:rPr lang="en-US" dirty="0" err="1">
                <a:cs typeface="Calibri"/>
              </a:rPr>
              <a:t>programme</a:t>
            </a:r>
            <a:r>
              <a:rPr lang="en-US" dirty="0">
                <a:cs typeface="Calibri"/>
              </a:rPr>
              <a:t> – link to economic benefit for European citizen</a:t>
            </a:r>
          </a:p>
          <a:p>
            <a:r>
              <a:rPr lang="en-US" dirty="0">
                <a:cs typeface="Calibri"/>
              </a:rPr>
              <a:t>Need to use open data and transform them into actionable information and ultimately in policies that will shape out future</a:t>
            </a:r>
          </a:p>
          <a:p>
            <a:endParaRPr lang="en-US" dirty="0">
              <a:cs typeface="Calibri"/>
            </a:endParaRPr>
          </a:p>
          <a:p>
            <a:r>
              <a:rPr lang="en-US" dirty="0">
                <a:cs typeface="Calibri"/>
              </a:rPr>
              <a:t>Audience </a:t>
            </a:r>
          </a:p>
          <a:p>
            <a:pPr marL="171450" indent="-171450">
              <a:buFont typeface="Arial"/>
              <a:buChar char="•"/>
            </a:pPr>
            <a:r>
              <a:rPr lang="en-US" dirty="0">
                <a:cs typeface="Calibri"/>
              </a:rPr>
              <a:t>Professionals who will use data in their activities and bring economic benefits to Europe and worldwide</a:t>
            </a:r>
          </a:p>
          <a:p>
            <a:pPr marL="171450" indent="-171450">
              <a:buFont typeface="Arial"/>
              <a:buChar char="•"/>
            </a:pPr>
            <a:r>
              <a:rPr lang="en-US" dirty="0">
                <a:cs typeface="Calibri"/>
              </a:rPr>
              <a:t>Researchers whom C3S will support to foster the scientific understanding of climate impacts and climate science</a:t>
            </a:r>
          </a:p>
          <a:p>
            <a:pPr marL="171450" indent="-171450">
              <a:buFont typeface="Arial"/>
              <a:buChar char="•"/>
            </a:pPr>
            <a:r>
              <a:rPr lang="en-US" dirty="0">
                <a:cs typeface="Calibri"/>
              </a:rPr>
              <a:t>Students who are the next generation of workers</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37BDE-1E16-4497-8123-4D9E05ECC3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46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Need for learning activities available anytime/anywhere</a:t>
            </a:r>
            <a:r>
              <a:rPr lang="en-US" dirty="0"/>
              <a:t>, but as well face to face events in </a:t>
            </a:r>
            <a:r>
              <a:rPr lang="en-US" b="1" dirty="0"/>
              <a:t>local language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online resources </a:t>
            </a:r>
            <a:r>
              <a:rPr lang="en-GB" b="0" dirty="0"/>
              <a:t>are designed for different levels of knowledge and include videos, images, text, audio to offer a more engaging experience to learners who can access them with any device (computer, tablet,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Webinars</a:t>
            </a:r>
            <a:r>
              <a:rPr lang="en-GB" b="0" dirty="0"/>
              <a:t> ahead guide the learners and provide focus, and webinars as follow up are a way to present what has been learnt (presenting case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During the </a:t>
            </a:r>
            <a:r>
              <a:rPr lang="en-GB" b="1" dirty="0"/>
              <a:t>face to face </a:t>
            </a:r>
            <a:r>
              <a:rPr lang="en-GB" b="0" dirty="0"/>
              <a:t>flipped classroom activities take place to strengthen the online learning and discuss difficult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Group activitie</a:t>
            </a:r>
            <a:r>
              <a:rPr lang="en-GB" dirty="0"/>
              <a:t>s encourage learners to share experiences, create a network of people who can be approached for support or future ventures</a:t>
            </a:r>
            <a:endParaRPr lang="en-US" dirty="0"/>
          </a:p>
          <a:p>
            <a:endParaRPr lang="en-US" dirty="0"/>
          </a:p>
        </p:txBody>
      </p:sp>
      <p:sp>
        <p:nvSpPr>
          <p:cNvPr id="4" name="Slide Number Placeholder 3"/>
          <p:cNvSpPr>
            <a:spLocks noGrp="1"/>
          </p:cNvSpPr>
          <p:nvPr>
            <p:ph type="sldNum" sz="quarter" idx="5"/>
          </p:nvPr>
        </p:nvSpPr>
        <p:spPr/>
        <p:txBody>
          <a:bodyPr/>
          <a:lstStyle/>
          <a:p>
            <a:fld id="{B3E37BDE-1E16-4497-8123-4D9E05ECC396}" type="slidenum">
              <a:rPr lang="en-US" smtClean="0"/>
              <a:t>6</a:t>
            </a:fld>
            <a:endParaRPr lang="en-US"/>
          </a:p>
        </p:txBody>
      </p:sp>
    </p:spTree>
    <p:extLst>
      <p:ext uri="{BB962C8B-B14F-4D97-AF65-F5344CB8AC3E}">
        <p14:creationId xmlns:p14="http://schemas.microsoft.com/office/powerpoint/2010/main" val="150175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Train the trainer approach </a:t>
            </a:r>
          </a:p>
          <a:p>
            <a:pPr marL="0" indent="0">
              <a:buNone/>
            </a:pPr>
            <a:r>
              <a:rPr lang="en-GB" dirty="0"/>
              <a:t>Use of case studies where learners have to apply their learning to an adaptation case which is usually their own case</a:t>
            </a:r>
          </a:p>
          <a:p>
            <a:pPr marL="0" indent="0">
              <a:buNone/>
            </a:pPr>
            <a:r>
              <a:rPr lang="en-GB" dirty="0"/>
              <a:t>Show the video!</a:t>
            </a:r>
          </a:p>
          <a:p>
            <a:pPr marL="0" indent="0">
              <a:buNone/>
            </a:pPr>
            <a:endParaRPr lang="en-GB" dirty="0"/>
          </a:p>
          <a:p>
            <a:pPr marL="0" indent="0">
              <a:buNone/>
            </a:pPr>
            <a:r>
              <a:rPr lang="en-GB" dirty="0"/>
              <a:t>Use some money stats to show the multiplication factor!! The cost to train a trainer is about 1700 Euros which compares well with the $1252 figure mentioned in the “Association for talent development’s 2016: state of industry report’</a:t>
            </a:r>
          </a:p>
          <a:p>
            <a:pPr marL="0" indent="0">
              <a:buNone/>
            </a:pPr>
            <a:r>
              <a:rPr lang="en-GB" dirty="0"/>
              <a:t>If to this figure we add an average cost of the platform (~400 Euros) and the fees for the trainer (~5000 Euros), for a group of about 40 learners, the average cost to train each learner is les s than 600 Euros</a:t>
            </a:r>
          </a:p>
          <a:p>
            <a:pPr marL="0" indent="0">
              <a:buNone/>
            </a:pPr>
            <a:endParaRPr lang="en-GB" dirty="0"/>
          </a:p>
          <a:p>
            <a:pPr marL="0" indent="0">
              <a:buNone/>
            </a:pPr>
            <a:r>
              <a:rPr lang="en-GB" dirty="0"/>
              <a:t>Include a comment on the increase of platform users (active), --</a:t>
            </a:r>
            <a:r>
              <a:rPr lang="en-GB" dirty="0">
                <a:sym typeface="Wingdings" pitchFamily="2" charset="2"/>
              </a:rPr>
              <a:t> this can be translated in number of learners who are acquiring knowledge</a:t>
            </a:r>
            <a:endParaRPr lang="en-GB" dirty="0"/>
          </a:p>
          <a:p>
            <a:endParaRPr lang="en-US" dirty="0"/>
          </a:p>
        </p:txBody>
      </p:sp>
      <p:sp>
        <p:nvSpPr>
          <p:cNvPr id="4" name="Slide Number Placeholder 3"/>
          <p:cNvSpPr>
            <a:spLocks noGrp="1"/>
          </p:cNvSpPr>
          <p:nvPr>
            <p:ph type="sldNum" sz="quarter" idx="5"/>
          </p:nvPr>
        </p:nvSpPr>
        <p:spPr/>
        <p:txBody>
          <a:bodyPr/>
          <a:lstStyle/>
          <a:p>
            <a:fld id="{B3E37BDE-1E16-4497-8123-4D9E05ECC396}" type="slidenum">
              <a:rPr lang="en-US" smtClean="0"/>
              <a:t>7</a:t>
            </a:fld>
            <a:endParaRPr lang="en-US"/>
          </a:p>
        </p:txBody>
      </p:sp>
    </p:spTree>
    <p:extLst>
      <p:ext uri="{BB962C8B-B14F-4D97-AF65-F5344CB8AC3E}">
        <p14:creationId xmlns:p14="http://schemas.microsoft.com/office/powerpoint/2010/main" val="57195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Geographical distribution of platform users --</a:t>
            </a:r>
            <a:r>
              <a:rPr lang="en-US" dirty="0">
                <a:sym typeface="Wingdings" pitchFamily="2" charset="2"/>
              </a:rPr>
              <a:t> the availability of online resources has allowed us to expand the reach of our learning!!</a:t>
            </a:r>
            <a:endParaRPr lang="en-US" dirty="0"/>
          </a:p>
          <a:p>
            <a:r>
              <a:rPr lang="en-US" dirty="0"/>
              <a:t>Geographical distribution of in-country training events</a:t>
            </a:r>
          </a:p>
          <a:p>
            <a:endParaRPr lang="en-US" dirty="0"/>
          </a:p>
          <a:p>
            <a:r>
              <a:rPr lang="en-US" dirty="0"/>
              <a:t>Feedback from event in Italy</a:t>
            </a:r>
          </a:p>
        </p:txBody>
      </p:sp>
      <p:sp>
        <p:nvSpPr>
          <p:cNvPr id="4" name="Slide Number Placeholder 3"/>
          <p:cNvSpPr>
            <a:spLocks noGrp="1"/>
          </p:cNvSpPr>
          <p:nvPr>
            <p:ph type="sldNum" sz="quarter" idx="5"/>
          </p:nvPr>
        </p:nvSpPr>
        <p:spPr/>
        <p:txBody>
          <a:bodyPr/>
          <a:lstStyle/>
          <a:p>
            <a:fld id="{B3E37BDE-1E16-4497-8123-4D9E05ECC396}" type="slidenum">
              <a:rPr lang="en-US" smtClean="0"/>
              <a:t>8</a:t>
            </a:fld>
            <a:endParaRPr lang="en-US"/>
          </a:p>
        </p:txBody>
      </p:sp>
    </p:spTree>
    <p:extLst>
      <p:ext uri="{BB962C8B-B14F-4D97-AF65-F5344CB8AC3E}">
        <p14:creationId xmlns:p14="http://schemas.microsoft.com/office/powerpoint/2010/main" val="275364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here:</a:t>
            </a:r>
          </a:p>
          <a:p>
            <a:r>
              <a:rPr lang="en-US" dirty="0"/>
              <a:t>C3S is planning a Climate MOOC</a:t>
            </a:r>
          </a:p>
          <a:p>
            <a:r>
              <a:rPr lang="en-US" dirty="0"/>
              <a:t>We have now appointed an externally company and will start working on the MOOC storyline before end of summer</a:t>
            </a:r>
          </a:p>
          <a:p>
            <a:endParaRPr lang="en-US" dirty="0"/>
          </a:p>
          <a:p>
            <a:r>
              <a:rPr lang="en-US" dirty="0"/>
              <a:t>The MOOC will be available from the C3S ULS platform (free of charge)</a:t>
            </a:r>
          </a:p>
          <a:p>
            <a:endParaRPr lang="en-US" dirty="0"/>
          </a:p>
          <a:p>
            <a:r>
              <a:rPr lang="en-US" dirty="0"/>
              <a:t>I have listed three high level requirements which will drive the way the MOOC is built.</a:t>
            </a:r>
          </a:p>
          <a:p>
            <a:endParaRPr lang="en-US" dirty="0"/>
          </a:p>
        </p:txBody>
      </p:sp>
      <p:sp>
        <p:nvSpPr>
          <p:cNvPr id="4" name="Slide Number Placeholder 3"/>
          <p:cNvSpPr>
            <a:spLocks noGrp="1"/>
          </p:cNvSpPr>
          <p:nvPr>
            <p:ph type="sldNum" sz="quarter" idx="5"/>
          </p:nvPr>
        </p:nvSpPr>
        <p:spPr/>
        <p:txBody>
          <a:bodyPr/>
          <a:lstStyle/>
          <a:p>
            <a:fld id="{B3E37BDE-1E16-4497-8123-4D9E05ECC396}" type="slidenum">
              <a:rPr lang="en-US" smtClean="0"/>
              <a:t>9</a:t>
            </a:fld>
            <a:endParaRPr lang="en-US"/>
          </a:p>
        </p:txBody>
      </p:sp>
    </p:spTree>
    <p:extLst>
      <p:ext uri="{BB962C8B-B14F-4D97-AF65-F5344CB8AC3E}">
        <p14:creationId xmlns:p14="http://schemas.microsoft.com/office/powerpoint/2010/main" val="1834359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October 29, 2019</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2" descr="S:\F15015_Copernicus\3_Work\330_Work-in-process\SC4_BackgroundMat\Visual_ID\Photos\Climate_change_ThinkstockPhotos-147656737.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0" y="-61213"/>
            <a:ext cx="3133653" cy="696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44656" y="-70933"/>
            <a:ext cx="3310828" cy="7008000"/>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6" name="Rectangle 15"/>
          <p:cNvSpPr/>
          <p:nvPr userDrawn="1"/>
        </p:nvSpPr>
        <p:spPr>
          <a:xfrm>
            <a:off x="0" y="-50800"/>
            <a:ext cx="3133653" cy="700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3" name="Date Placeholder 2"/>
          <p:cNvSpPr>
            <a:spLocks noGrp="1"/>
          </p:cNvSpPr>
          <p:nvPr>
            <p:ph type="dt" sz="half" idx="10"/>
          </p:nvPr>
        </p:nvSpPr>
        <p:spPr/>
        <p:txBody>
          <a:bodyPr/>
          <a:lstStyle/>
          <a:p>
            <a:fld id="{C51A1E0C-58E6-1A48-B269-AB3367FF982B}" type="datetime1">
              <a:rPr lang="en-GB" smtClean="0"/>
              <a:t>29/10/2019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dirty="0"/>
          </a:p>
        </p:txBody>
      </p:sp>
      <p:sp>
        <p:nvSpPr>
          <p:cNvPr id="22" name="Title 1"/>
          <p:cNvSpPr>
            <a:spLocks noGrp="1"/>
          </p:cNvSpPr>
          <p:nvPr>
            <p:ph type="title" hasCustomPrompt="1"/>
          </p:nvPr>
        </p:nvSpPr>
        <p:spPr>
          <a:xfrm>
            <a:off x="1156638" y="313343"/>
            <a:ext cx="10422746" cy="370052"/>
          </a:xfrm>
          <a:solidFill>
            <a:srgbClr val="941333"/>
          </a:solidFill>
        </p:spPr>
        <p:txBody>
          <a:bodyPr>
            <a:noAutofit/>
          </a:bodyPr>
          <a:lstStyle>
            <a:lvl1pPr algn="l">
              <a:defRPr sz="2399" b="0" spc="933" baseline="0">
                <a:solidFill>
                  <a:schemeClr val="bg1"/>
                </a:solidFill>
              </a:defRPr>
            </a:lvl1pPr>
          </a:lstStyle>
          <a:p>
            <a:r>
              <a:rPr lang="en-US" dirty="0"/>
              <a:t>CLICK TO EDIT MASTER TITLE STYLE</a:t>
            </a:r>
          </a:p>
        </p:txBody>
      </p:sp>
      <p:grpSp>
        <p:nvGrpSpPr>
          <p:cNvPr id="23" name="Group 22"/>
          <p:cNvGrpSpPr/>
          <p:nvPr userDrawn="1"/>
        </p:nvGrpSpPr>
        <p:grpSpPr>
          <a:xfrm>
            <a:off x="143302" y="27779"/>
            <a:ext cx="1171206" cy="6572823"/>
            <a:chOff x="164975" y="20834"/>
            <a:chExt cx="878633" cy="4929617"/>
          </a:xfrm>
        </p:grpSpPr>
        <p:cxnSp>
          <p:nvCxnSpPr>
            <p:cNvPr id="24" name="Straight Connector 23"/>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4975" y="614834"/>
              <a:ext cx="878633" cy="407611"/>
            </a:xfrm>
            <a:prstGeom prst="rect">
              <a:avLst/>
            </a:prstGeom>
            <a:noFill/>
          </p:spPr>
          <p:txBody>
            <a:bodyPr wrap="square" rtlCol="0">
              <a:spAutoFit/>
            </a:bodyPr>
            <a:lstStyle/>
            <a:p>
              <a:r>
                <a:rPr lang="es-ES" sz="1466" b="0" dirty="0" err="1">
                  <a:solidFill>
                    <a:srgbClr val="941333"/>
                  </a:solidFill>
                </a:rPr>
                <a:t>Climate</a:t>
              </a:r>
              <a:endParaRPr lang="es-ES" sz="1466" b="0" dirty="0">
                <a:solidFill>
                  <a:srgbClr val="941333"/>
                </a:solidFill>
              </a:endParaRPr>
            </a:p>
            <a:p>
              <a:r>
                <a:rPr lang="es-ES" sz="1466" b="0" dirty="0" err="1">
                  <a:solidFill>
                    <a:srgbClr val="941333"/>
                  </a:solidFill>
                </a:rPr>
                <a:t>Change</a:t>
              </a:r>
              <a:endParaRPr lang="en-US" sz="1466" b="0" dirty="0">
                <a:solidFill>
                  <a:srgbClr val="941333"/>
                </a:solidFill>
              </a:endParaRPr>
            </a:p>
          </p:txBody>
        </p:sp>
        <p:pic>
          <p:nvPicPr>
            <p:cNvPr id="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5765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2" descr="S:\F15015_Copernicus\3_Work\330_Work-in-process\SC4_BackgroundMat\Visual_ID\Photos\Climate_change_ThinkstockPhotos-147656737.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0" y="-61213"/>
            <a:ext cx="3133653" cy="6960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144656" y="-70933"/>
            <a:ext cx="3310828" cy="7004296"/>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8" name="Rectangle 17"/>
          <p:cNvSpPr/>
          <p:nvPr userDrawn="1"/>
        </p:nvSpPr>
        <p:spPr>
          <a:xfrm>
            <a:off x="0" y="-50800"/>
            <a:ext cx="3133653" cy="700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 name="Title 1"/>
          <p:cNvSpPr>
            <a:spLocks noGrp="1"/>
          </p:cNvSpPr>
          <p:nvPr>
            <p:ph type="title"/>
          </p:nvPr>
        </p:nvSpPr>
        <p:spPr>
          <a:xfrm>
            <a:off x="1171569" y="273049"/>
            <a:ext cx="4010039"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5327617" y="273052"/>
            <a:ext cx="6813892"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1569" y="1435102"/>
            <a:ext cx="4010039" cy="4691063"/>
          </a:xfrm>
        </p:spPr>
        <p:txBody>
          <a:bodyPr/>
          <a:lstStyle>
            <a:lvl1pPr marL="0" indent="0">
              <a:buNone/>
              <a:defRPr sz="1866"/>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B7CB15B-21FF-9446-A891-D77633B1B450}" type="datetime1">
              <a:rPr lang="en-GB" smtClean="0"/>
              <a:t>29/10/2019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grpSp>
        <p:nvGrpSpPr>
          <p:cNvPr id="22" name="Group 21"/>
          <p:cNvGrpSpPr/>
          <p:nvPr userDrawn="1"/>
        </p:nvGrpSpPr>
        <p:grpSpPr>
          <a:xfrm>
            <a:off x="143302" y="27779"/>
            <a:ext cx="1171206" cy="6572823"/>
            <a:chOff x="164975" y="20834"/>
            <a:chExt cx="878633" cy="4929617"/>
          </a:xfrm>
        </p:grpSpPr>
        <p:cxnSp>
          <p:nvCxnSpPr>
            <p:cNvPr id="23" name="Straight Connector 2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64975" y="614834"/>
              <a:ext cx="878633" cy="407611"/>
            </a:xfrm>
            <a:prstGeom prst="rect">
              <a:avLst/>
            </a:prstGeom>
            <a:noFill/>
          </p:spPr>
          <p:txBody>
            <a:bodyPr wrap="square" rtlCol="0">
              <a:spAutoFit/>
            </a:bodyPr>
            <a:lstStyle/>
            <a:p>
              <a:r>
                <a:rPr lang="es-ES" sz="1466" b="0" dirty="0" err="1">
                  <a:solidFill>
                    <a:srgbClr val="941333"/>
                  </a:solidFill>
                </a:rPr>
                <a:t>Climate</a:t>
              </a:r>
              <a:endParaRPr lang="es-ES" sz="1466" b="0" dirty="0">
                <a:solidFill>
                  <a:srgbClr val="941333"/>
                </a:solidFill>
              </a:endParaRPr>
            </a:p>
            <a:p>
              <a:r>
                <a:rPr lang="es-ES" sz="1466" b="0" dirty="0" err="1">
                  <a:solidFill>
                    <a:srgbClr val="941333"/>
                  </a:solidFill>
                </a:rPr>
                <a:t>Change</a:t>
              </a:r>
              <a:endParaRPr lang="en-US" sz="1466" b="0" dirty="0">
                <a:solidFill>
                  <a:srgbClr val="941333"/>
                </a:solidFill>
              </a:endParaRPr>
            </a:p>
          </p:txBody>
        </p:sp>
        <p:pic>
          <p:nvPicPr>
            <p:cNvPr id="2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5634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4" name="Picture 2" descr="S:\F15015_Copernicus\3_Work\330_Work-in-process\SC4_BackgroundMat\Visual_ID\Photos\Climate_change_ThinkstockPhotos-147656737.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0" y="-61213"/>
            <a:ext cx="3133653" cy="69600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userDrawn="1"/>
        </p:nvSpPr>
        <p:spPr>
          <a:xfrm>
            <a:off x="-144656" y="-70933"/>
            <a:ext cx="3310828" cy="6969720"/>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36" name="Rectangle 35"/>
          <p:cNvSpPr/>
          <p:nvPr userDrawn="1"/>
        </p:nvSpPr>
        <p:spPr>
          <a:xfrm>
            <a:off x="0" y="-50800"/>
            <a:ext cx="3133653" cy="6959307"/>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 name="Title 1"/>
          <p:cNvSpPr>
            <a:spLocks noGrp="1"/>
          </p:cNvSpPr>
          <p:nvPr userDrawn="1">
            <p:ph type="title" hasCustomPrompt="1"/>
          </p:nvPr>
        </p:nvSpPr>
        <p:spPr>
          <a:xfrm>
            <a:off x="1156638" y="313343"/>
            <a:ext cx="10422746" cy="370052"/>
          </a:xfrm>
          <a:solidFill>
            <a:srgbClr val="941333"/>
          </a:solidFill>
        </p:spPr>
        <p:txBody>
          <a:bodyPr>
            <a:noAutofit/>
          </a:bodyPr>
          <a:lstStyle>
            <a:lvl1pPr algn="l">
              <a:defRPr sz="2399" b="0" spc="933"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848915" y="932723"/>
            <a:ext cx="9730469" cy="509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609441" y="6501342"/>
            <a:ext cx="2844059" cy="365125"/>
          </a:xfrm>
        </p:spPr>
        <p:txBody>
          <a:bodyPr/>
          <a:lstStyle/>
          <a:p>
            <a:fld id="{62C50C47-F96E-AA4A-A365-E10328833763}" type="datetime1">
              <a:rPr lang="en-GB" smtClean="0"/>
              <a:t>29/10/2019</a:t>
            </a:fld>
            <a:endParaRPr lang="en-US"/>
          </a:p>
        </p:txBody>
      </p:sp>
      <p:sp>
        <p:nvSpPr>
          <p:cNvPr id="5" name="Footer Placeholder 4"/>
          <p:cNvSpPr>
            <a:spLocks noGrp="1"/>
          </p:cNvSpPr>
          <p:nvPr userDrawn="1">
            <p:ph type="ftr" sz="quarter" idx="11"/>
          </p:nvPr>
        </p:nvSpPr>
        <p:spPr>
          <a:xfrm>
            <a:off x="4164515" y="6501342"/>
            <a:ext cx="3859795" cy="365125"/>
          </a:xfrm>
        </p:spPr>
        <p:txBody>
          <a:bodyPr/>
          <a:lstStyle/>
          <a:p>
            <a:endParaRPr lang="en-US"/>
          </a:p>
        </p:txBody>
      </p:sp>
      <p:sp>
        <p:nvSpPr>
          <p:cNvPr id="6" name="Slide Number Placeholder 5"/>
          <p:cNvSpPr>
            <a:spLocks noGrp="1"/>
          </p:cNvSpPr>
          <p:nvPr userDrawn="1">
            <p:ph type="sldNum" sz="quarter" idx="12"/>
          </p:nvPr>
        </p:nvSpPr>
        <p:spPr>
          <a:xfrm>
            <a:off x="8735325" y="6501342"/>
            <a:ext cx="2844059" cy="365125"/>
          </a:xfrm>
        </p:spPr>
        <p:txBody>
          <a:bodyPr/>
          <a:lstStyle/>
          <a:p>
            <a:fld id="{58768E1A-8455-4611-8763-3FA1B747F6B6}" type="slidenum">
              <a:rPr lang="en-US" smtClean="0"/>
              <a:t>‹#›</a:t>
            </a:fld>
            <a:endParaRPr lang="en-US"/>
          </a:p>
        </p:txBody>
      </p:sp>
      <p:grpSp>
        <p:nvGrpSpPr>
          <p:cNvPr id="41" name="Group 40"/>
          <p:cNvGrpSpPr/>
          <p:nvPr userDrawn="1"/>
        </p:nvGrpSpPr>
        <p:grpSpPr>
          <a:xfrm>
            <a:off x="143302" y="27779"/>
            <a:ext cx="1171206" cy="6572823"/>
            <a:chOff x="164975" y="20834"/>
            <a:chExt cx="878633" cy="4929617"/>
          </a:xfrm>
        </p:grpSpPr>
        <p:cxnSp>
          <p:nvCxnSpPr>
            <p:cNvPr id="42" name="Straight Connector 41"/>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a:xfrm>
              <a:off x="164975" y="614834"/>
              <a:ext cx="878633" cy="407611"/>
            </a:xfrm>
            <a:prstGeom prst="rect">
              <a:avLst/>
            </a:prstGeom>
            <a:noFill/>
          </p:spPr>
          <p:txBody>
            <a:bodyPr wrap="square" rtlCol="0">
              <a:spAutoFit/>
            </a:bodyPr>
            <a:lstStyle/>
            <a:p>
              <a:r>
                <a:rPr lang="es-ES" sz="1466" b="0" dirty="0" err="1">
                  <a:solidFill>
                    <a:srgbClr val="941333"/>
                  </a:solidFill>
                </a:rPr>
                <a:t>Climate</a:t>
              </a:r>
              <a:endParaRPr lang="es-ES" sz="1466" b="0" dirty="0">
                <a:solidFill>
                  <a:srgbClr val="941333"/>
                </a:solidFill>
              </a:endParaRPr>
            </a:p>
            <a:p>
              <a:r>
                <a:rPr lang="es-ES" sz="1466" b="0" dirty="0" err="1">
                  <a:solidFill>
                    <a:srgbClr val="941333"/>
                  </a:solidFill>
                </a:rPr>
                <a:t>Change</a:t>
              </a:r>
              <a:endParaRPr lang="en-US" sz="1466" b="0" dirty="0">
                <a:solidFill>
                  <a:srgbClr val="941333"/>
                </a:solidFill>
              </a:endParaRPr>
            </a:p>
          </p:txBody>
        </p:sp>
        <p:pic>
          <p:nvPicPr>
            <p:cNvPr id="4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995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1256972" y="932723"/>
            <a:ext cx="10322413" cy="509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609441" y="6501342"/>
            <a:ext cx="2844059" cy="365125"/>
          </a:xfrm>
        </p:spPr>
        <p:txBody>
          <a:bodyPr/>
          <a:lstStyle/>
          <a:p>
            <a:fld id="{EB601B34-C003-0E40-B93F-3311DE23DBDD}" type="datetime1">
              <a:rPr lang="en-GB" smtClean="0"/>
              <a:t>29/10/2019</a:t>
            </a:fld>
            <a:endParaRPr lang="en-US"/>
          </a:p>
        </p:txBody>
      </p:sp>
      <p:sp>
        <p:nvSpPr>
          <p:cNvPr id="5" name="Footer Placeholder 4"/>
          <p:cNvSpPr>
            <a:spLocks noGrp="1"/>
          </p:cNvSpPr>
          <p:nvPr userDrawn="1">
            <p:ph type="ftr" sz="quarter" idx="11"/>
          </p:nvPr>
        </p:nvSpPr>
        <p:spPr>
          <a:xfrm>
            <a:off x="4164515" y="6501342"/>
            <a:ext cx="3859795" cy="365125"/>
          </a:xfrm>
        </p:spPr>
        <p:txBody>
          <a:bodyPr/>
          <a:lstStyle/>
          <a:p>
            <a:endParaRPr lang="en-US"/>
          </a:p>
        </p:txBody>
      </p:sp>
      <p:sp>
        <p:nvSpPr>
          <p:cNvPr id="6" name="Slide Number Placeholder 5"/>
          <p:cNvSpPr>
            <a:spLocks noGrp="1"/>
          </p:cNvSpPr>
          <p:nvPr userDrawn="1">
            <p:ph type="sldNum" sz="quarter" idx="12"/>
          </p:nvPr>
        </p:nvSpPr>
        <p:spPr>
          <a:xfrm>
            <a:off x="8735325" y="6501342"/>
            <a:ext cx="2844059" cy="365125"/>
          </a:xfrm>
        </p:spPr>
        <p:txBody>
          <a:bodyPr/>
          <a:lstStyle/>
          <a:p>
            <a:fld id="{58768E1A-8455-4611-8763-3FA1B747F6B6}" type="slidenum">
              <a:rPr lang="en-US" smtClean="0"/>
              <a:t>‹#›</a:t>
            </a:fld>
            <a:endParaRPr lang="en-US"/>
          </a:p>
        </p:txBody>
      </p:sp>
      <p:sp>
        <p:nvSpPr>
          <p:cNvPr id="11" name="Title 1"/>
          <p:cNvSpPr>
            <a:spLocks noGrp="1"/>
          </p:cNvSpPr>
          <p:nvPr>
            <p:ph type="title" hasCustomPrompt="1"/>
          </p:nvPr>
        </p:nvSpPr>
        <p:spPr>
          <a:xfrm>
            <a:off x="1156638" y="313343"/>
            <a:ext cx="10422746" cy="370052"/>
          </a:xfrm>
          <a:solidFill>
            <a:srgbClr val="941333"/>
          </a:solidFill>
        </p:spPr>
        <p:txBody>
          <a:bodyPr>
            <a:noAutofit/>
          </a:bodyPr>
          <a:lstStyle>
            <a:lvl1pPr algn="l">
              <a:defRPr sz="2399" b="0" spc="933" baseline="0">
                <a:solidFill>
                  <a:schemeClr val="bg1"/>
                </a:solidFill>
              </a:defRPr>
            </a:lvl1pPr>
          </a:lstStyle>
          <a:p>
            <a:r>
              <a:rPr lang="en-US" dirty="0"/>
              <a:t>CLICK TO EDIT MASTER TITLE STYLE</a:t>
            </a:r>
          </a:p>
        </p:txBody>
      </p:sp>
      <p:grpSp>
        <p:nvGrpSpPr>
          <p:cNvPr id="12" name="Group 11"/>
          <p:cNvGrpSpPr/>
          <p:nvPr userDrawn="1"/>
        </p:nvGrpSpPr>
        <p:grpSpPr>
          <a:xfrm>
            <a:off x="143302" y="27779"/>
            <a:ext cx="1171206" cy="6572823"/>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407611"/>
            </a:xfrm>
            <a:prstGeom prst="rect">
              <a:avLst/>
            </a:prstGeom>
            <a:noFill/>
          </p:spPr>
          <p:txBody>
            <a:bodyPr wrap="square" rtlCol="0">
              <a:spAutoFit/>
            </a:bodyPr>
            <a:lstStyle/>
            <a:p>
              <a:r>
                <a:rPr lang="es-ES" sz="1466" b="0" dirty="0" err="1">
                  <a:solidFill>
                    <a:srgbClr val="941333"/>
                  </a:solidFill>
                </a:rPr>
                <a:t>Climate</a:t>
              </a:r>
              <a:endParaRPr lang="es-ES" sz="1466" b="0" dirty="0">
                <a:solidFill>
                  <a:srgbClr val="941333"/>
                </a:solidFill>
              </a:endParaRPr>
            </a:p>
            <a:p>
              <a:r>
                <a:rPr lang="es-ES" sz="1466" b="0" dirty="0" err="1">
                  <a:solidFill>
                    <a:srgbClr val="941333"/>
                  </a:solidFill>
                </a:rPr>
                <a:t>Change</a:t>
              </a:r>
              <a:endParaRPr lang="en-US" sz="1466" b="0" dirty="0">
                <a:solidFill>
                  <a:srgbClr val="94133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1787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p:cNvSpPr/>
          <p:nvPr userDrawn="1"/>
        </p:nvSpPr>
        <p:spPr>
          <a:xfrm>
            <a:off x="0" y="0"/>
            <a:ext cx="12188825" cy="6912000"/>
          </a:xfrm>
          <a:prstGeom prst="rect">
            <a:avLst/>
          </a:prstGeom>
          <a:solidFill>
            <a:srgbClr val="941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819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8"/>
          <a:stretch/>
        </p:blipFill>
        <p:spPr bwMode="auto">
          <a:xfrm>
            <a:off x="9719318" y="-15025"/>
            <a:ext cx="2497441" cy="6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a:xfrm>
            <a:off x="609441" y="6503326"/>
            <a:ext cx="2844059" cy="365125"/>
          </a:xfrm>
        </p:spPr>
        <p:txBody>
          <a:bodyPr/>
          <a:lstStyle>
            <a:lvl1pPr>
              <a:defRPr>
                <a:solidFill>
                  <a:schemeClr val="bg1">
                    <a:lumMod val="95000"/>
                  </a:schemeClr>
                </a:solidFill>
              </a:defRPr>
            </a:lvl1pPr>
          </a:lstStyle>
          <a:p>
            <a:fld id="{6999AE61-BAD9-CA40-977A-52E222C343D6}" type="datetime1">
              <a:rPr lang="en-GB" smtClean="0"/>
              <a:t>29/10/2019</a:t>
            </a:fld>
            <a:endParaRPr lang="en-US" dirty="0"/>
          </a:p>
        </p:txBody>
      </p:sp>
      <p:sp>
        <p:nvSpPr>
          <p:cNvPr id="5" name="Footer Placeholder 4"/>
          <p:cNvSpPr>
            <a:spLocks noGrp="1"/>
          </p:cNvSpPr>
          <p:nvPr>
            <p:ph type="ftr" sz="quarter" idx="11"/>
          </p:nvPr>
        </p:nvSpPr>
        <p:spPr>
          <a:xfrm>
            <a:off x="4164515" y="6503326"/>
            <a:ext cx="3859795" cy="365125"/>
          </a:xfrm>
        </p:spPr>
        <p:txBody>
          <a:bodyPr/>
          <a:lstStyle>
            <a:lvl1pPr>
              <a:defRPr>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a:xfrm>
            <a:off x="8735325" y="6503326"/>
            <a:ext cx="2844059" cy="365125"/>
          </a:xfrm>
        </p:spPr>
        <p:txBody>
          <a:bodyPr/>
          <a:lstStyle>
            <a:lvl1pPr>
              <a:defRPr>
                <a:solidFill>
                  <a:schemeClr val="bg1">
                    <a:lumMod val="95000"/>
                  </a:schemeClr>
                </a:solidFill>
              </a:defRPr>
            </a:lvl1pPr>
          </a:lstStyle>
          <a:p>
            <a:fld id="{58768E1A-8455-4611-8763-3FA1B747F6B6}" type="slidenum">
              <a:rPr lang="en-US" smtClean="0"/>
              <a:pPr/>
              <a:t>‹#›</a:t>
            </a:fld>
            <a:endParaRPr lang="en-US" dirty="0"/>
          </a:p>
        </p:txBody>
      </p:sp>
      <p:sp>
        <p:nvSpPr>
          <p:cNvPr id="17" name="TextBox 16"/>
          <p:cNvSpPr txBox="1"/>
          <p:nvPr userDrawn="1"/>
        </p:nvSpPr>
        <p:spPr>
          <a:xfrm>
            <a:off x="828923" y="4715239"/>
            <a:ext cx="1919713" cy="317908"/>
          </a:xfrm>
          <a:prstGeom prst="rect">
            <a:avLst/>
          </a:prstGeom>
          <a:noFill/>
        </p:spPr>
        <p:txBody>
          <a:bodyPr wrap="square" rtlCol="0">
            <a:spAutoFit/>
          </a:bodyPr>
          <a:lstStyle/>
          <a:p>
            <a:pPr algn="ctr"/>
            <a:r>
              <a:rPr lang="es-ES" sz="1466" b="0" dirty="0" err="1">
                <a:solidFill>
                  <a:schemeClr val="bg1"/>
                </a:solidFill>
              </a:rPr>
              <a:t>Climate</a:t>
            </a:r>
            <a:r>
              <a:rPr lang="es-ES" sz="1466" b="0" baseline="0" dirty="0">
                <a:solidFill>
                  <a:schemeClr val="bg1"/>
                </a:solidFill>
              </a:rPr>
              <a:t> </a:t>
            </a:r>
            <a:r>
              <a:rPr lang="es-ES" sz="1466" b="0" dirty="0" err="1">
                <a:solidFill>
                  <a:schemeClr val="bg1"/>
                </a:solidFill>
              </a:rPr>
              <a:t>Change</a:t>
            </a:r>
            <a:endParaRPr lang="en-US" sz="1466" b="0" dirty="0">
              <a:solidFill>
                <a:schemeClr val="bg1"/>
              </a:solidFill>
            </a:endParaRPr>
          </a:p>
        </p:txBody>
      </p:sp>
      <p:pic>
        <p:nvPicPr>
          <p:cNvPr id="3" name="Picture 2" descr="C3Siconwhite cop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201" y="2660915"/>
            <a:ext cx="1832759" cy="1919996"/>
          </a:xfrm>
          <a:prstGeom prst="rect">
            <a:avLst/>
          </a:prstGeom>
        </p:spPr>
      </p:pic>
      <p:pic>
        <p:nvPicPr>
          <p:cNvPr id="19" name="Picture 18" descr="logo-ce-horizontal-en-neg-yellow.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229" y="6021289"/>
            <a:ext cx="1272341" cy="335985"/>
          </a:xfrm>
          <a:prstGeom prst="rect">
            <a:avLst/>
          </a:prstGeom>
        </p:spPr>
      </p:pic>
      <p:pic>
        <p:nvPicPr>
          <p:cNvPr id="20" name="Picture 19" descr="ECMWF_Master_Logo_CMYK_nostrapNEG.ep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4" y="6125745"/>
            <a:ext cx="1390448" cy="239995"/>
          </a:xfrm>
          <a:prstGeom prst="rect">
            <a:avLst/>
          </a:prstGeom>
        </p:spPr>
      </p:pic>
      <p:sp>
        <p:nvSpPr>
          <p:cNvPr id="21" name="Subtitle 2"/>
          <p:cNvSpPr>
            <a:spLocks noGrp="1"/>
          </p:cNvSpPr>
          <p:nvPr>
            <p:ph type="subTitle" idx="13"/>
          </p:nvPr>
        </p:nvSpPr>
        <p:spPr>
          <a:xfrm>
            <a:off x="3406814" y="4197085"/>
            <a:ext cx="6335054" cy="1536171"/>
          </a:xfrm>
        </p:spPr>
        <p:txBody>
          <a:bodyPr>
            <a:normAutofit/>
          </a:bodyPr>
          <a:lstStyle>
            <a:lvl1pPr marL="0" indent="0" algn="l">
              <a:buNone/>
              <a:defRPr sz="2399">
                <a:solidFill>
                  <a:schemeClr val="bg1"/>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sp>
        <p:nvSpPr>
          <p:cNvPr id="27" name="Content Placeholder 2"/>
          <p:cNvSpPr>
            <a:spLocks noGrp="1"/>
          </p:cNvSpPr>
          <p:nvPr>
            <p:ph idx="1" hasCustomPrompt="1"/>
          </p:nvPr>
        </p:nvSpPr>
        <p:spPr>
          <a:xfrm>
            <a:off x="3406814" y="3236980"/>
            <a:ext cx="6335054" cy="960107"/>
          </a:xfrm>
        </p:spPr>
        <p:txBody>
          <a:bodyPr>
            <a:normAutofit/>
          </a:bodyPr>
          <a:lstStyle>
            <a:lvl1pPr marL="0" indent="0">
              <a:buNone/>
              <a:defRPr sz="3732">
                <a:solidFill>
                  <a:schemeClr val="bg1"/>
                </a:solidFill>
              </a:defRPr>
            </a:lvl1pPr>
          </a:lstStyle>
          <a:p>
            <a:pPr lvl="0"/>
            <a:r>
              <a:rPr lang="en-US" dirty="0"/>
              <a:t>Title</a:t>
            </a:r>
          </a:p>
        </p:txBody>
      </p:sp>
      <p:pic>
        <p:nvPicPr>
          <p:cNvPr id="7" name="Picture 6">
            <a:extLst>
              <a:ext uri="{FF2B5EF4-FFF2-40B4-BE49-F238E27FC236}">
                <a16:creationId xmlns:a16="http://schemas.microsoft.com/office/drawing/2014/main" xmlns="" id="{89CA3C22-68CE-4E9E-B132-B185D451C2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72391" y="6020184"/>
            <a:ext cx="957603" cy="349157"/>
          </a:xfrm>
          <a:prstGeom prst="rect">
            <a:avLst/>
          </a:prstGeom>
        </p:spPr>
      </p:pic>
    </p:spTree>
    <p:extLst>
      <p:ext uri="{BB962C8B-B14F-4D97-AF65-F5344CB8AC3E}">
        <p14:creationId xmlns:p14="http://schemas.microsoft.com/office/powerpoint/2010/main" val="97200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7624" y="932723"/>
            <a:ext cx="5383398" cy="5088565"/>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4169" y="932723"/>
            <a:ext cx="5383398" cy="5088565"/>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3F438EA-9042-4F42-88C4-4166E1B515F6}" type="datetime1">
              <a:rPr lang="en-GB" smtClean="0"/>
              <a:t>29/10/2019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6" name="Title 1"/>
          <p:cNvSpPr>
            <a:spLocks noGrp="1"/>
          </p:cNvSpPr>
          <p:nvPr>
            <p:ph type="title" hasCustomPrompt="1"/>
          </p:nvPr>
        </p:nvSpPr>
        <p:spPr>
          <a:xfrm>
            <a:off x="1156638" y="313343"/>
            <a:ext cx="10422746" cy="370052"/>
          </a:xfrm>
          <a:solidFill>
            <a:srgbClr val="941333"/>
          </a:solidFill>
        </p:spPr>
        <p:txBody>
          <a:bodyPr>
            <a:noAutofit/>
          </a:bodyPr>
          <a:lstStyle>
            <a:lvl1pPr algn="l">
              <a:defRPr sz="2399" b="0" spc="933" baseline="0">
                <a:solidFill>
                  <a:schemeClr val="bg1"/>
                </a:solidFill>
              </a:defRPr>
            </a:lvl1pPr>
          </a:lstStyle>
          <a:p>
            <a:r>
              <a:rPr lang="en-US" dirty="0"/>
              <a:t>CLICK TO EDIT MASTER TITLE STYLE</a:t>
            </a:r>
          </a:p>
        </p:txBody>
      </p:sp>
      <p:grpSp>
        <p:nvGrpSpPr>
          <p:cNvPr id="17" name="Group 16"/>
          <p:cNvGrpSpPr/>
          <p:nvPr userDrawn="1"/>
        </p:nvGrpSpPr>
        <p:grpSpPr>
          <a:xfrm>
            <a:off x="143302" y="27779"/>
            <a:ext cx="1171206" cy="6572823"/>
            <a:chOff x="164975" y="20834"/>
            <a:chExt cx="878633" cy="4929617"/>
          </a:xfrm>
        </p:grpSpPr>
        <p:cxnSp>
          <p:nvCxnSpPr>
            <p:cNvPr id="18" name="Straight Connector 17"/>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64975" y="614834"/>
              <a:ext cx="878633" cy="407611"/>
            </a:xfrm>
            <a:prstGeom prst="rect">
              <a:avLst/>
            </a:prstGeom>
            <a:noFill/>
          </p:spPr>
          <p:txBody>
            <a:bodyPr wrap="square" rtlCol="0">
              <a:spAutoFit/>
            </a:bodyPr>
            <a:lstStyle/>
            <a:p>
              <a:r>
                <a:rPr lang="es-ES" sz="1466" b="0" dirty="0" err="1">
                  <a:solidFill>
                    <a:srgbClr val="941333"/>
                  </a:solidFill>
                </a:rPr>
                <a:t>Climate</a:t>
              </a:r>
              <a:endParaRPr lang="es-ES" sz="1466" b="0" dirty="0">
                <a:solidFill>
                  <a:srgbClr val="941333"/>
                </a:solidFill>
              </a:endParaRPr>
            </a:p>
            <a:p>
              <a:r>
                <a:rPr lang="es-ES" sz="1466" b="0" dirty="0" err="1">
                  <a:solidFill>
                    <a:srgbClr val="941333"/>
                  </a:solidFill>
                </a:rPr>
                <a:t>Change</a:t>
              </a:r>
              <a:endParaRPr lang="en-US" sz="1466" b="0" dirty="0">
                <a:solidFill>
                  <a:srgbClr val="94133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4629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9893" y="836712"/>
            <a:ext cx="5385514" cy="639763"/>
          </a:xfr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4" name="Content Placeholder 3"/>
          <p:cNvSpPr>
            <a:spLocks noGrp="1"/>
          </p:cNvSpPr>
          <p:nvPr>
            <p:ph sz="half" idx="2"/>
          </p:nvPr>
        </p:nvSpPr>
        <p:spPr>
          <a:xfrm>
            <a:off x="1199144" y="1604797"/>
            <a:ext cx="5385514" cy="4521365"/>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82207" y="836712"/>
            <a:ext cx="5387630" cy="639763"/>
          </a:xfr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781458" y="1604797"/>
            <a:ext cx="5387630" cy="4521365"/>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474BD-51EC-EC44-9444-D1C99AB8C244}" type="datetime1">
              <a:rPr lang="en-GB" smtClean="0"/>
              <a:t>29/10/2019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1156638" y="313343"/>
            <a:ext cx="10422746" cy="370052"/>
          </a:xfrm>
          <a:solidFill>
            <a:srgbClr val="941333"/>
          </a:solidFill>
        </p:spPr>
        <p:txBody>
          <a:bodyPr>
            <a:noAutofit/>
          </a:bodyPr>
          <a:lstStyle>
            <a:lvl1pPr algn="l">
              <a:defRPr sz="2399" b="0" spc="933" baseline="0">
                <a:solidFill>
                  <a:schemeClr val="bg1"/>
                </a:solidFill>
              </a:defRPr>
            </a:lvl1pPr>
          </a:lstStyle>
          <a:p>
            <a:r>
              <a:rPr lang="en-US" dirty="0"/>
              <a:t>CLICK TO EDIT MASTER TITLE STYLE</a:t>
            </a:r>
          </a:p>
        </p:txBody>
      </p:sp>
      <p:grpSp>
        <p:nvGrpSpPr>
          <p:cNvPr id="19" name="Group 18"/>
          <p:cNvGrpSpPr/>
          <p:nvPr userDrawn="1"/>
        </p:nvGrpSpPr>
        <p:grpSpPr>
          <a:xfrm>
            <a:off x="143302" y="27779"/>
            <a:ext cx="1171206" cy="6572823"/>
            <a:chOff x="164975" y="20834"/>
            <a:chExt cx="878633" cy="4929617"/>
          </a:xfrm>
        </p:grpSpPr>
        <p:cxnSp>
          <p:nvCxnSpPr>
            <p:cNvPr id="20" name="Straight Connector 19"/>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64975" y="614834"/>
              <a:ext cx="878633" cy="407611"/>
            </a:xfrm>
            <a:prstGeom prst="rect">
              <a:avLst/>
            </a:prstGeom>
            <a:noFill/>
          </p:spPr>
          <p:txBody>
            <a:bodyPr wrap="square" rtlCol="0">
              <a:spAutoFit/>
            </a:bodyPr>
            <a:lstStyle/>
            <a:p>
              <a:r>
                <a:rPr lang="es-ES" sz="1466" b="0" dirty="0" err="1">
                  <a:solidFill>
                    <a:srgbClr val="941333"/>
                  </a:solidFill>
                </a:rPr>
                <a:t>Climate</a:t>
              </a:r>
              <a:endParaRPr lang="es-ES" sz="1466" b="0" dirty="0">
                <a:solidFill>
                  <a:srgbClr val="941333"/>
                </a:solidFill>
              </a:endParaRPr>
            </a:p>
            <a:p>
              <a:r>
                <a:rPr lang="es-ES" sz="1466" b="0" dirty="0" err="1">
                  <a:solidFill>
                    <a:srgbClr val="941333"/>
                  </a:solidFill>
                </a:rPr>
                <a:t>Change</a:t>
              </a:r>
              <a:endParaRPr lang="en-US" sz="1466" b="0" dirty="0">
                <a:solidFill>
                  <a:srgbClr val="941333"/>
                </a:solidFill>
              </a:endParaRPr>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98851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5.png"/><Relationship Id="rId5" Type="http://schemas.openxmlformats.org/officeDocument/2006/relationships/slideLayout" Target="../slideLayouts/slideLayout9.xml"/><Relationship Id="rId10" Type="http://schemas.openxmlformats.org/officeDocument/2006/relationships/image" Target="../media/image4.emf"/><Relationship Id="rId4" Type="http://schemas.openxmlformats.org/officeDocument/2006/relationships/slideLayout" Target="../slideLayouts/slideLayout8.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p:nvPicPr>
        <p:blipFill>
          <a:blip r:embed="rId6"/>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501342"/>
            <a:ext cx="2844059"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4735190-AFA0-5C46-AB84-B6946B2F8462}" type="datetime1">
              <a:rPr lang="en-GB" smtClean="0"/>
              <a:t>29/10/2019</a:t>
            </a:fld>
            <a:endParaRPr lang="en-US" dirty="0"/>
          </a:p>
        </p:txBody>
      </p:sp>
      <p:sp>
        <p:nvSpPr>
          <p:cNvPr id="5" name="Footer Placeholder 4"/>
          <p:cNvSpPr>
            <a:spLocks noGrp="1"/>
          </p:cNvSpPr>
          <p:nvPr>
            <p:ph type="ftr" sz="quarter" idx="3"/>
          </p:nvPr>
        </p:nvSpPr>
        <p:spPr>
          <a:xfrm>
            <a:off x="4164515" y="6501342"/>
            <a:ext cx="3859795"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501342"/>
            <a:ext cx="284405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8768E1A-8455-4611-8763-3FA1B747F6B6}" type="slidenum">
              <a:rPr lang="en-US" smtClean="0"/>
              <a:t>‹#›</a:t>
            </a:fld>
            <a:endParaRPr lang="en-US"/>
          </a:p>
        </p:txBody>
      </p:sp>
      <p:pic>
        <p:nvPicPr>
          <p:cNvPr id="11" name="Picture 10" descr="ECMWF_Master_Logo_CMYK_nostrap (1).eps"/>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92074" y="6061125"/>
            <a:ext cx="1390450" cy="239995"/>
          </a:xfrm>
          <a:prstGeom prst="rect">
            <a:avLst/>
          </a:prstGeom>
        </p:spPr>
      </p:pic>
      <p:pic>
        <p:nvPicPr>
          <p:cNvPr id="12" name="Picture 11" descr="logo-ce-horizontal-en-quadri.eps"/>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54269" y="5903031"/>
            <a:ext cx="1454120" cy="383988"/>
          </a:xfrm>
          <a:prstGeom prst="rect">
            <a:avLst/>
          </a:prstGeom>
        </p:spPr>
      </p:pic>
      <p:pic>
        <p:nvPicPr>
          <p:cNvPr id="8" name="Picture 7">
            <a:extLst>
              <a:ext uri="{FF2B5EF4-FFF2-40B4-BE49-F238E27FC236}">
                <a16:creationId xmlns:a16="http://schemas.microsoft.com/office/drawing/2014/main" xmlns="" id="{9D669698-157A-4759-ABE6-C475993D40D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864634" y="5958108"/>
            <a:ext cx="971194" cy="354113"/>
          </a:xfrm>
          <a:prstGeom prst="rect">
            <a:avLst/>
          </a:prstGeom>
        </p:spPr>
      </p:pic>
      <p:pic>
        <p:nvPicPr>
          <p:cNvPr id="9" name="Picture 8">
            <a:extLst>
              <a:ext uri="{FF2B5EF4-FFF2-40B4-BE49-F238E27FC236}">
                <a16:creationId xmlns:a16="http://schemas.microsoft.com/office/drawing/2014/main" xmlns="" id="{FABB12A8-7A92-4207-AAA1-DBB32FE6FA9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8284" y="5828494"/>
            <a:ext cx="4750802" cy="576837"/>
          </a:xfrm>
          <a:prstGeom prst="rect">
            <a:avLst/>
          </a:prstGeom>
        </p:spPr>
      </p:pic>
    </p:spTree>
    <p:extLst>
      <p:ext uri="{BB962C8B-B14F-4D97-AF65-F5344CB8AC3E}">
        <p14:creationId xmlns:p14="http://schemas.microsoft.com/office/powerpoint/2010/main" val="358595311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hdr="0" ftr="0" dt="0"/>
  <p:txStyles>
    <p:titleStyle>
      <a:lvl1pPr algn="ctr" defTabSz="1218895" rtl="0" eaLnBrk="1" latinLnBrk="0" hangingPunct="1">
        <a:spcBef>
          <a:spcPct val="0"/>
        </a:spcBef>
        <a:buNone/>
        <a:defRPr sz="4266"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18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18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160000" y="1301037"/>
            <a:ext cx="8955304" cy="512961"/>
          </a:xfrm>
        </p:spPr>
        <p:txBody>
          <a:bodyPr/>
          <a:lstStyle/>
          <a:p>
            <a:r>
              <a:rPr lang="en-US" dirty="0"/>
              <a:t>ECMWF training offerings</a:t>
            </a:r>
          </a:p>
        </p:txBody>
      </p:sp>
      <p:sp>
        <p:nvSpPr>
          <p:cNvPr id="11" name="Text Placeholder 10"/>
          <p:cNvSpPr>
            <a:spLocks noGrp="1"/>
          </p:cNvSpPr>
          <p:nvPr>
            <p:ph type="body" sz="quarter" idx="11"/>
          </p:nvPr>
        </p:nvSpPr>
        <p:spPr>
          <a:xfrm>
            <a:off x="2159225" y="1971936"/>
            <a:ext cx="8736385" cy="743280"/>
          </a:xfrm>
        </p:spPr>
        <p:txBody>
          <a:bodyPr/>
          <a:lstStyle/>
          <a:p>
            <a:r>
              <a:rPr lang="en-GB" dirty="0"/>
              <a:t>Numerical Weather Prediction training and Copernicus Climate Change Service activities</a:t>
            </a:r>
            <a:endParaRPr lang="en-US" dirty="0"/>
          </a:p>
        </p:txBody>
      </p:sp>
      <p:sp>
        <p:nvSpPr>
          <p:cNvPr id="12" name="Text Placeholder 11"/>
          <p:cNvSpPr>
            <a:spLocks noGrp="1"/>
          </p:cNvSpPr>
          <p:nvPr>
            <p:ph type="body" sz="quarter" idx="12"/>
          </p:nvPr>
        </p:nvSpPr>
        <p:spPr>
          <a:xfrm>
            <a:off x="2160000" y="2806876"/>
            <a:ext cx="7869600" cy="307777"/>
          </a:xfrm>
        </p:spPr>
        <p:txBody>
          <a:bodyPr/>
          <a:lstStyle/>
          <a:p>
            <a:r>
              <a:rPr lang="en-US" dirty="0"/>
              <a:t>Anna Ghelli</a:t>
            </a:r>
          </a:p>
        </p:txBody>
      </p:sp>
      <p:sp>
        <p:nvSpPr>
          <p:cNvPr id="13" name="Text Placeholder 12"/>
          <p:cNvSpPr>
            <a:spLocks noGrp="1"/>
          </p:cNvSpPr>
          <p:nvPr>
            <p:ph type="body" sz="quarter" idx="13"/>
          </p:nvPr>
        </p:nvSpPr>
        <p:spPr>
          <a:xfrm>
            <a:off x="2160000" y="3121224"/>
            <a:ext cx="7869600" cy="239040"/>
          </a:xfrm>
        </p:spPr>
        <p:txBody>
          <a:bodyPr/>
          <a:lstStyle/>
          <a:p>
            <a:r>
              <a:rPr lang="en-US" dirty="0" err="1"/>
              <a:t>anna.ghelli@ecmwf.int</a:t>
            </a:r>
            <a:endParaRPr lang="en-US" dirty="0"/>
          </a:p>
        </p:txBody>
      </p:sp>
      <p:sp>
        <p:nvSpPr>
          <p:cNvPr id="14" name="Text Placeholder 13"/>
          <p:cNvSpPr>
            <a:spLocks noGrp="1"/>
          </p:cNvSpPr>
          <p:nvPr>
            <p:ph type="body" sz="quarter" idx="14"/>
          </p:nvPr>
        </p:nvSpPr>
        <p:spPr>
          <a:xfrm>
            <a:off x="2160000" y="3429000"/>
            <a:ext cx="7869600" cy="213969"/>
          </a:xfrm>
        </p:spPr>
        <p:txBody>
          <a:bodyPr/>
          <a:lstStyle/>
          <a:p>
            <a:r>
              <a:rPr lang="en-US" dirty="0"/>
              <a:t>Thank you to many colleagues at ECMWF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E8A53E-84CE-384D-B0D7-B7D620F9E4DF}"/>
              </a:ext>
            </a:extLst>
          </p:cNvPr>
          <p:cNvSpPr>
            <a:spLocks noGrp="1"/>
          </p:cNvSpPr>
          <p:nvPr>
            <p:ph sz="quarter" idx="14"/>
          </p:nvPr>
        </p:nvSpPr>
        <p:spPr/>
        <p:txBody>
          <a:bodyPr/>
          <a:lstStyle/>
          <a:p>
            <a:pPr indent="0">
              <a:buNone/>
            </a:pPr>
            <a:endParaRPr lang="en-US" sz="3600" dirty="0"/>
          </a:p>
          <a:p>
            <a:pPr indent="0">
              <a:buNone/>
            </a:pPr>
            <a:endParaRPr lang="en-US" sz="3600" dirty="0"/>
          </a:p>
          <a:p>
            <a:pPr indent="0">
              <a:buNone/>
            </a:pPr>
            <a:endParaRPr lang="en-US" sz="3600" dirty="0"/>
          </a:p>
          <a:p>
            <a:pPr indent="0">
              <a:buNone/>
            </a:pPr>
            <a:endParaRPr lang="en-US" sz="3600" dirty="0"/>
          </a:p>
          <a:p>
            <a:pPr indent="0">
              <a:buNone/>
            </a:pPr>
            <a:endParaRPr lang="en-US" sz="3600" dirty="0"/>
          </a:p>
          <a:p>
            <a:pPr indent="0">
              <a:buNone/>
            </a:pPr>
            <a:endParaRPr lang="en-US" sz="3600" dirty="0"/>
          </a:p>
          <a:p>
            <a:pPr indent="0">
              <a:buNone/>
            </a:pPr>
            <a:r>
              <a:rPr lang="en-US" sz="3600" dirty="0"/>
              <a:t>								Thank you! </a:t>
            </a:r>
          </a:p>
        </p:txBody>
      </p:sp>
      <p:sp>
        <p:nvSpPr>
          <p:cNvPr id="4" name="Slide Number Placeholder 3">
            <a:extLst>
              <a:ext uri="{FF2B5EF4-FFF2-40B4-BE49-F238E27FC236}">
                <a16:creationId xmlns:a16="http://schemas.microsoft.com/office/drawing/2014/main" xmlns="" id="{97FF78D9-CB97-8647-8179-8020FC594F02}"/>
              </a:ext>
            </a:extLst>
          </p:cNvPr>
          <p:cNvSpPr>
            <a:spLocks noGrp="1"/>
          </p:cNvSpPr>
          <p:nvPr>
            <p:ph type="sldNum" sz="quarter" idx="10"/>
          </p:nvPr>
        </p:nvSpPr>
        <p:spPr/>
        <p:txBody>
          <a:bodyPr/>
          <a:lstStyle/>
          <a:p>
            <a:fld id="{E4AB80EA-DB86-D849-B86F-15DAF31F0474}" type="slidenum">
              <a:rPr lang="en-US" smtClean="0"/>
              <a:pPr/>
              <a:t>10</a:t>
            </a:fld>
            <a:endParaRPr lang="en-US" dirty="0"/>
          </a:p>
        </p:txBody>
      </p:sp>
      <p:sp>
        <p:nvSpPr>
          <p:cNvPr id="5" name="Footer Placeholder 4">
            <a:extLst>
              <a:ext uri="{FF2B5EF4-FFF2-40B4-BE49-F238E27FC236}">
                <a16:creationId xmlns:a16="http://schemas.microsoft.com/office/drawing/2014/main" xmlns="" id="{3A1A3CED-1570-1845-90CE-B9AECEEE04D3}"/>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259779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training in Europe and beyond</a:t>
            </a:r>
          </a:p>
        </p:txBody>
      </p:sp>
      <p:sp>
        <p:nvSpPr>
          <p:cNvPr id="3" name="Content Placeholder 2"/>
          <p:cNvSpPr>
            <a:spLocks noGrp="1"/>
          </p:cNvSpPr>
          <p:nvPr>
            <p:ph sz="quarter" idx="14"/>
          </p:nvPr>
        </p:nvSpPr>
        <p:spPr>
          <a:xfrm>
            <a:off x="1080000" y="936000"/>
            <a:ext cx="5724561" cy="4986000"/>
          </a:xfrm>
        </p:spPr>
        <p:txBody>
          <a:bodyPr/>
          <a:lstStyle/>
          <a:p>
            <a:pPr indent="0">
              <a:lnSpc>
                <a:spcPct val="90000"/>
              </a:lnSpc>
              <a:buNone/>
            </a:pPr>
            <a:r>
              <a:rPr lang="en-US" sz="2000" b="1" i="1" dirty="0"/>
              <a:t>Our training:</a:t>
            </a:r>
          </a:p>
          <a:p>
            <a:pPr marL="342900" indent="-342900"/>
            <a:r>
              <a:rPr lang="en-US" sz="2000" dirty="0"/>
              <a:t>Numerical Weather Prediction courses (use of products and theory)</a:t>
            </a:r>
          </a:p>
          <a:p>
            <a:pPr marL="342900" indent="-342900"/>
            <a:r>
              <a:rPr lang="en-US" sz="2000" dirty="0"/>
              <a:t>Software and compute (mostly for ECMWF Member States)</a:t>
            </a:r>
          </a:p>
          <a:p>
            <a:pPr marL="342900" indent="-342900"/>
            <a:r>
              <a:rPr lang="en-US" sz="2000" dirty="0"/>
              <a:t>Use of climate data for mitigation and adaptation challenges</a:t>
            </a:r>
          </a:p>
          <a:p>
            <a:pPr indent="0">
              <a:buNone/>
            </a:pPr>
            <a:endParaRPr lang="en-US" sz="2400" b="1" dirty="0"/>
          </a:p>
          <a:p>
            <a:pPr indent="0">
              <a:buNone/>
            </a:pPr>
            <a:r>
              <a:rPr lang="en-US" sz="2000" b="1" i="1" dirty="0"/>
              <a:t>Supporting capacity building</a:t>
            </a:r>
          </a:p>
          <a:p>
            <a:pPr marL="285750" indent="-285750"/>
            <a:r>
              <a:rPr lang="en-US" dirty="0"/>
              <a:t>WMO Severe Weather Forecast (Demonstration) Projects</a:t>
            </a:r>
          </a:p>
          <a:p>
            <a:pPr marL="285750" indent="-285750"/>
            <a:r>
              <a:rPr lang="en-US" dirty="0"/>
              <a:t>World Bank (Central Asia) </a:t>
            </a:r>
          </a:p>
        </p:txBody>
      </p:sp>
      <p:sp>
        <p:nvSpPr>
          <p:cNvPr id="4" name="Slide Number Placeholder 3"/>
          <p:cNvSpPr>
            <a:spLocks noGrp="1"/>
          </p:cNvSpPr>
          <p:nvPr>
            <p:ph type="sldNum" sz="quarter" idx="10"/>
          </p:nvPr>
        </p:nvSpPr>
        <p:spPr/>
        <p:txBody>
          <a:bodyPr/>
          <a:lstStyle/>
          <a:p>
            <a:fld id="{E4AB80EA-DB86-D849-B86F-15DAF31F0474}" type="slidenum">
              <a:rPr lang="en-US" smtClean="0"/>
              <a:pPr/>
              <a:t>2</a:t>
            </a:fld>
            <a:endParaRPr lang="en-US" dirty="0"/>
          </a:p>
        </p:txBody>
      </p:sp>
      <p:sp>
        <p:nvSpPr>
          <p:cNvPr id="5" name="Footer Placeholder 4"/>
          <p:cNvSpPr>
            <a:spLocks noGrp="1"/>
          </p:cNvSpPr>
          <p:nvPr>
            <p:ph type="ftr" sz="quarter" idx="3"/>
          </p:nvPr>
        </p:nvSpPr>
        <p:spPr/>
        <p:txBody>
          <a:bodyPr/>
          <a:lstStyle/>
          <a:p>
            <a:pPr algn="ctr"/>
            <a:r>
              <a:rPr lang="en-US"/>
              <a:t>European Centre for Medium-Range Weather Forecasts</a:t>
            </a:r>
            <a:endParaRPr lang="en-US" dirty="0"/>
          </a:p>
        </p:txBody>
      </p:sp>
      <p:sp>
        <p:nvSpPr>
          <p:cNvPr id="9" name="TextBox 8"/>
          <p:cNvSpPr txBox="1"/>
          <p:nvPr/>
        </p:nvSpPr>
        <p:spPr>
          <a:xfrm>
            <a:off x="9698280" y="5872394"/>
            <a:ext cx="184666" cy="369332"/>
          </a:xfrm>
          <a:prstGeom prst="rect">
            <a:avLst/>
          </a:prstGeom>
          <a:noFill/>
        </p:spPr>
        <p:txBody>
          <a:bodyPr wrap="none" rtlCol="0">
            <a:spAutoFit/>
          </a:bodyPr>
          <a:lstStyle/>
          <a:p>
            <a:endParaRPr lang="en-US" dirty="0"/>
          </a:p>
        </p:txBody>
      </p:sp>
      <p:pic>
        <p:nvPicPr>
          <p:cNvPr id="10" name="Picture 9" descr="Member-states-2016-(inc-Croatia)-we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547" y="1065908"/>
            <a:ext cx="5317994" cy="4295303"/>
          </a:xfrm>
          <a:prstGeom prst="rect">
            <a:avLst/>
          </a:prstGeom>
        </p:spPr>
      </p:pic>
    </p:spTree>
    <p:extLst>
      <p:ext uri="{BB962C8B-B14F-4D97-AF65-F5344CB8AC3E}">
        <p14:creationId xmlns:p14="http://schemas.microsoft.com/office/powerpoint/2010/main" val="370078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C4EBF-2704-104C-8021-DCF2B1447725}"/>
              </a:ext>
            </a:extLst>
          </p:cNvPr>
          <p:cNvSpPr>
            <a:spLocks noGrp="1"/>
          </p:cNvSpPr>
          <p:nvPr>
            <p:ph type="title"/>
          </p:nvPr>
        </p:nvSpPr>
        <p:spPr/>
        <p:txBody>
          <a:bodyPr/>
          <a:lstStyle/>
          <a:p>
            <a:r>
              <a:rPr lang="en-US" dirty="0"/>
              <a:t>Supporting training in Europe and beyond</a:t>
            </a:r>
          </a:p>
        </p:txBody>
      </p:sp>
      <p:sp>
        <p:nvSpPr>
          <p:cNvPr id="3" name="Content Placeholder 2">
            <a:extLst>
              <a:ext uri="{FF2B5EF4-FFF2-40B4-BE49-F238E27FC236}">
                <a16:creationId xmlns:a16="http://schemas.microsoft.com/office/drawing/2014/main" xmlns="" id="{F805740F-236C-7E46-910F-2922641CE38B}"/>
              </a:ext>
            </a:extLst>
          </p:cNvPr>
          <p:cNvSpPr>
            <a:spLocks noGrp="1"/>
          </p:cNvSpPr>
          <p:nvPr>
            <p:ph sz="quarter" idx="14"/>
          </p:nvPr>
        </p:nvSpPr>
        <p:spPr>
          <a:xfrm>
            <a:off x="1079998" y="936000"/>
            <a:ext cx="10748379" cy="4986000"/>
          </a:xfrm>
        </p:spPr>
        <p:txBody>
          <a:bodyPr/>
          <a:lstStyle/>
          <a:p>
            <a:pPr indent="0">
              <a:lnSpc>
                <a:spcPts val="2500"/>
              </a:lnSpc>
              <a:spcAft>
                <a:spcPct val="0"/>
              </a:spcAft>
              <a:buNone/>
              <a:defRPr/>
            </a:pPr>
            <a:r>
              <a:rPr lang="en-GB" b="1" i="1" dirty="0">
                <a:ea typeface="ＭＳ Ｐゴシック" charset="0"/>
                <a:cs typeface="Helvetica"/>
              </a:rPr>
              <a:t>Our offers:</a:t>
            </a:r>
          </a:p>
          <a:p>
            <a:pPr indent="0">
              <a:lnSpc>
                <a:spcPts val="2500"/>
              </a:lnSpc>
              <a:spcAft>
                <a:spcPct val="0"/>
              </a:spcAft>
              <a:buNone/>
              <a:defRPr/>
            </a:pPr>
            <a:r>
              <a:rPr lang="en-GB" i="1" dirty="0"/>
              <a:t>Courses are designed to enable participants to develop an understanding of advanced numerical forecasting and to use ECMWF’s services and products effectively and to use the open data offered via the Copernicus programme (Copernicus Climate Change Service and Copernicus Atmosphere Monitoring Service)</a:t>
            </a:r>
          </a:p>
          <a:p>
            <a:pPr indent="0">
              <a:lnSpc>
                <a:spcPts val="2500"/>
              </a:lnSpc>
              <a:spcAft>
                <a:spcPct val="0"/>
              </a:spcAft>
              <a:buNone/>
              <a:defRPr/>
            </a:pPr>
            <a:r>
              <a:rPr lang="en-GB" b="1" i="1" dirty="0"/>
              <a:t>Areas</a:t>
            </a:r>
            <a:endParaRPr lang="en-US" b="1" i="1" dirty="0"/>
          </a:p>
          <a:p>
            <a:pPr marL="285750" indent="-285750">
              <a:lnSpc>
                <a:spcPct val="100000"/>
              </a:lnSpc>
              <a:spcBef>
                <a:spcPts val="600"/>
              </a:spcBef>
            </a:pPr>
            <a:r>
              <a:rPr lang="en-US" dirty="0"/>
              <a:t>Meteorology </a:t>
            </a:r>
          </a:p>
          <a:p>
            <a:pPr marL="285750" indent="-285750">
              <a:lnSpc>
                <a:spcPct val="100000"/>
              </a:lnSpc>
              <a:spcBef>
                <a:spcPts val="600"/>
              </a:spcBef>
            </a:pPr>
            <a:r>
              <a:rPr lang="en-US" dirty="0"/>
              <a:t>Software/computing</a:t>
            </a:r>
          </a:p>
          <a:p>
            <a:pPr marL="285750" indent="-285750">
              <a:lnSpc>
                <a:spcPct val="100000"/>
              </a:lnSpc>
              <a:spcBef>
                <a:spcPts val="600"/>
              </a:spcBef>
            </a:pPr>
            <a:r>
              <a:rPr lang="en-US" dirty="0"/>
              <a:t>Climate</a:t>
            </a:r>
          </a:p>
          <a:p>
            <a:pPr marL="285750" indent="-285750">
              <a:lnSpc>
                <a:spcPct val="100000"/>
              </a:lnSpc>
              <a:spcBef>
                <a:spcPts val="600"/>
              </a:spcBef>
            </a:pPr>
            <a:r>
              <a:rPr lang="en-US" dirty="0"/>
              <a:t>Atmosphere Monitoring</a:t>
            </a:r>
          </a:p>
          <a:p>
            <a:pPr indent="0">
              <a:lnSpc>
                <a:spcPct val="150000"/>
              </a:lnSpc>
              <a:buNone/>
            </a:pPr>
            <a:r>
              <a:rPr lang="en-US" b="1" i="1" dirty="0"/>
              <a:t>Other learning opportunities</a:t>
            </a:r>
          </a:p>
          <a:p>
            <a:pPr marL="285750" indent="-285750">
              <a:spcBef>
                <a:spcPts val="500"/>
              </a:spcBef>
            </a:pPr>
            <a:r>
              <a:rPr lang="en-US" dirty="0"/>
              <a:t>WMO Fellowship scheme</a:t>
            </a:r>
          </a:p>
          <a:p>
            <a:pPr marL="285750" indent="-285750">
              <a:spcBef>
                <a:spcPts val="500"/>
              </a:spcBef>
            </a:pPr>
            <a:r>
              <a:rPr lang="en-US" dirty="0"/>
              <a:t>Annual seminar</a:t>
            </a:r>
          </a:p>
          <a:p>
            <a:pPr indent="0">
              <a:buNone/>
            </a:pPr>
            <a:endParaRPr lang="en-US" dirty="0"/>
          </a:p>
        </p:txBody>
      </p:sp>
      <p:sp>
        <p:nvSpPr>
          <p:cNvPr id="4" name="Slide Number Placeholder 3">
            <a:extLst>
              <a:ext uri="{FF2B5EF4-FFF2-40B4-BE49-F238E27FC236}">
                <a16:creationId xmlns:a16="http://schemas.microsoft.com/office/drawing/2014/main" xmlns="" id="{69304880-29A1-5E44-BBF2-E56F5C6A0D44}"/>
              </a:ext>
            </a:extLst>
          </p:cNvPr>
          <p:cNvSpPr>
            <a:spLocks noGrp="1"/>
          </p:cNvSpPr>
          <p:nvPr>
            <p:ph type="sldNum" sz="quarter" idx="10"/>
          </p:nvPr>
        </p:nvSpPr>
        <p:spPr/>
        <p:txBody>
          <a:bodyPr/>
          <a:lstStyle/>
          <a:p>
            <a:fld id="{E4AB80EA-DB86-D849-B86F-15DAF31F0474}" type="slidenum">
              <a:rPr lang="en-US" smtClean="0"/>
              <a:pPr/>
              <a:t>3</a:t>
            </a:fld>
            <a:endParaRPr lang="en-US" dirty="0"/>
          </a:p>
        </p:txBody>
      </p:sp>
      <p:sp>
        <p:nvSpPr>
          <p:cNvPr id="5" name="Footer Placeholder 4">
            <a:extLst>
              <a:ext uri="{FF2B5EF4-FFF2-40B4-BE49-F238E27FC236}">
                <a16:creationId xmlns:a16="http://schemas.microsoft.com/office/drawing/2014/main" xmlns="" id="{B510D63C-C7DE-3C46-B3E2-F40670565586}"/>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9" name="Picture 8" descr="A screenshot of a cell phone&#10;&#10;Description automatically generated">
            <a:extLst>
              <a:ext uri="{FF2B5EF4-FFF2-40B4-BE49-F238E27FC236}">
                <a16:creationId xmlns:a16="http://schemas.microsoft.com/office/drawing/2014/main" xmlns="" id="{53B131E0-C96D-C44E-86AB-FFA35CB37690}"/>
              </a:ext>
            </a:extLst>
          </p:cNvPr>
          <p:cNvPicPr>
            <a:picLocks noChangeAspect="1"/>
          </p:cNvPicPr>
          <p:nvPr/>
        </p:nvPicPr>
        <p:blipFill>
          <a:blip r:embed="rId3"/>
          <a:stretch>
            <a:fillRect/>
          </a:stretch>
        </p:blipFill>
        <p:spPr>
          <a:xfrm>
            <a:off x="4405745" y="2434433"/>
            <a:ext cx="7422632" cy="3466369"/>
          </a:xfrm>
          <a:prstGeom prst="rect">
            <a:avLst/>
          </a:prstGeom>
        </p:spPr>
      </p:pic>
      <p:sp>
        <p:nvSpPr>
          <p:cNvPr id="10" name="TextBox 9">
            <a:extLst>
              <a:ext uri="{FF2B5EF4-FFF2-40B4-BE49-F238E27FC236}">
                <a16:creationId xmlns:a16="http://schemas.microsoft.com/office/drawing/2014/main" xmlns="" id="{41A7FB4C-A205-DF49-B3F9-1D761B69A464}"/>
              </a:ext>
            </a:extLst>
          </p:cNvPr>
          <p:cNvSpPr txBox="1"/>
          <p:nvPr/>
        </p:nvSpPr>
        <p:spPr>
          <a:xfrm>
            <a:off x="8146652" y="5922067"/>
            <a:ext cx="2204450" cy="523220"/>
          </a:xfrm>
          <a:prstGeom prst="rect">
            <a:avLst/>
          </a:prstGeom>
          <a:noFill/>
        </p:spPr>
        <p:txBody>
          <a:bodyPr wrap="none" rtlCol="0">
            <a:spAutoFit/>
          </a:bodyPr>
          <a:lstStyle/>
          <a:p>
            <a:r>
              <a:rPr lang="en-US" sz="1600" b="1" dirty="0"/>
              <a:t>760 learners in 2019!</a:t>
            </a:r>
          </a:p>
          <a:p>
            <a:r>
              <a:rPr lang="en-US" sz="1200" b="1" dirty="0"/>
              <a:t>(September 2019)</a:t>
            </a:r>
          </a:p>
        </p:txBody>
      </p:sp>
      <p:sp>
        <p:nvSpPr>
          <p:cNvPr id="6" name="Oval 5">
            <a:extLst>
              <a:ext uri="{FF2B5EF4-FFF2-40B4-BE49-F238E27FC236}">
                <a16:creationId xmlns:a16="http://schemas.microsoft.com/office/drawing/2014/main" xmlns="" id="{4BC82362-398D-434C-A967-C1FE91B2D6B6}"/>
              </a:ext>
            </a:extLst>
          </p:cNvPr>
          <p:cNvSpPr/>
          <p:nvPr/>
        </p:nvSpPr>
        <p:spPr>
          <a:xfrm>
            <a:off x="7661573" y="2354116"/>
            <a:ext cx="1781503" cy="35678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529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F6292-4F18-E741-BAD9-633F3AC4660D}"/>
              </a:ext>
            </a:extLst>
          </p:cNvPr>
          <p:cNvSpPr>
            <a:spLocks noGrp="1"/>
          </p:cNvSpPr>
          <p:nvPr>
            <p:ph type="title"/>
          </p:nvPr>
        </p:nvSpPr>
        <p:spPr/>
        <p:txBody>
          <a:bodyPr/>
          <a:lstStyle/>
          <a:p>
            <a:r>
              <a:rPr lang="en-US" dirty="0"/>
              <a:t>Supporting training in Europe and beyond</a:t>
            </a:r>
          </a:p>
        </p:txBody>
      </p:sp>
      <p:sp>
        <p:nvSpPr>
          <p:cNvPr id="3" name="Content Placeholder 2">
            <a:extLst>
              <a:ext uri="{FF2B5EF4-FFF2-40B4-BE49-F238E27FC236}">
                <a16:creationId xmlns:a16="http://schemas.microsoft.com/office/drawing/2014/main" xmlns="" id="{1D5C57BC-1506-1A45-81ED-41C5661A7EA7}"/>
              </a:ext>
            </a:extLst>
          </p:cNvPr>
          <p:cNvSpPr>
            <a:spLocks noGrp="1"/>
          </p:cNvSpPr>
          <p:nvPr>
            <p:ph sz="quarter" idx="14"/>
          </p:nvPr>
        </p:nvSpPr>
        <p:spPr>
          <a:xfrm>
            <a:off x="1080001" y="936000"/>
            <a:ext cx="5340250" cy="4986000"/>
          </a:xfrm>
        </p:spPr>
        <p:txBody>
          <a:bodyPr/>
          <a:lstStyle/>
          <a:p>
            <a:pPr indent="0">
              <a:buNone/>
            </a:pPr>
            <a:r>
              <a:rPr lang="en-US" b="1" dirty="0"/>
              <a:t>Blended learning </a:t>
            </a:r>
          </a:p>
          <a:p>
            <a:pPr marL="285750" indent="-285750"/>
            <a:r>
              <a:rPr lang="en-US" sz="1600" dirty="0"/>
              <a:t>Produce bite size online learning</a:t>
            </a:r>
          </a:p>
          <a:p>
            <a:pPr marL="285750" indent="-285750"/>
            <a:r>
              <a:rPr lang="en-US" sz="1600" dirty="0"/>
              <a:t>Staged introduction of blended learning</a:t>
            </a:r>
          </a:p>
          <a:p>
            <a:pPr marL="285750" indent="-285750"/>
            <a:r>
              <a:rPr lang="en-US" sz="1600" dirty="0"/>
              <a:t>Case studies and practical activities (tutorial like for software and NWP and real weather events case studies)</a:t>
            </a:r>
          </a:p>
          <a:p>
            <a:pPr marL="285750" indent="-285750"/>
            <a:endParaRPr lang="en-US" sz="1600" dirty="0"/>
          </a:p>
          <a:p>
            <a:pPr indent="0">
              <a:buNone/>
            </a:pPr>
            <a:r>
              <a:rPr lang="en-US" b="1" dirty="0"/>
              <a:t>Centralize training resources</a:t>
            </a:r>
          </a:p>
          <a:p>
            <a:pPr marL="285750" indent="-285750"/>
            <a:r>
              <a:rPr lang="en-US" sz="1600" dirty="0"/>
              <a:t>Introduced a new Learning management system</a:t>
            </a:r>
          </a:p>
          <a:p>
            <a:pPr indent="0">
              <a:buNone/>
            </a:pPr>
            <a:endParaRPr lang="en-US" dirty="0"/>
          </a:p>
        </p:txBody>
      </p:sp>
      <p:sp>
        <p:nvSpPr>
          <p:cNvPr id="4" name="Slide Number Placeholder 3">
            <a:extLst>
              <a:ext uri="{FF2B5EF4-FFF2-40B4-BE49-F238E27FC236}">
                <a16:creationId xmlns:a16="http://schemas.microsoft.com/office/drawing/2014/main" xmlns="" id="{96358688-440C-D146-93EC-71A78F4F8CC6}"/>
              </a:ext>
            </a:extLst>
          </p:cNvPr>
          <p:cNvSpPr>
            <a:spLocks noGrp="1"/>
          </p:cNvSpPr>
          <p:nvPr>
            <p:ph type="sldNum" sz="quarter" idx="10"/>
          </p:nvPr>
        </p:nvSpPr>
        <p:spPr/>
        <p:txBody>
          <a:bodyPr/>
          <a:lstStyle/>
          <a:p>
            <a:fld id="{E4AB80EA-DB86-D849-B86F-15DAF31F0474}" type="slidenum">
              <a:rPr lang="en-US" smtClean="0"/>
              <a:pPr/>
              <a:t>4</a:t>
            </a:fld>
            <a:endParaRPr lang="en-US" dirty="0"/>
          </a:p>
        </p:txBody>
      </p:sp>
      <p:sp>
        <p:nvSpPr>
          <p:cNvPr id="5" name="Footer Placeholder 4">
            <a:extLst>
              <a:ext uri="{FF2B5EF4-FFF2-40B4-BE49-F238E27FC236}">
                <a16:creationId xmlns:a16="http://schemas.microsoft.com/office/drawing/2014/main" xmlns="" id="{B291D4CE-C0C0-4448-AFFC-FF7C65593BA3}"/>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11" name="Picture 10" descr="A screenshot of a cell phone&#10;&#10;Description automatically generated">
            <a:extLst>
              <a:ext uri="{FF2B5EF4-FFF2-40B4-BE49-F238E27FC236}">
                <a16:creationId xmlns:a16="http://schemas.microsoft.com/office/drawing/2014/main" xmlns="" id="{38167189-3C02-324A-9052-811B26E9B31F}"/>
              </a:ext>
            </a:extLst>
          </p:cNvPr>
          <p:cNvPicPr>
            <a:picLocks noChangeAspect="1"/>
          </p:cNvPicPr>
          <p:nvPr/>
        </p:nvPicPr>
        <p:blipFill>
          <a:blip r:embed="rId2"/>
          <a:stretch>
            <a:fillRect/>
          </a:stretch>
        </p:blipFill>
        <p:spPr>
          <a:xfrm>
            <a:off x="7958875" y="2711371"/>
            <a:ext cx="2543702" cy="2833490"/>
          </a:xfrm>
          <a:prstGeom prst="rect">
            <a:avLst/>
          </a:prstGeom>
          <a:ln>
            <a:noFill/>
          </a:ln>
          <a:effectLst>
            <a:outerShdw blurRad="190500" algn="tl" rotWithShape="0">
              <a:srgbClr val="000000">
                <a:alpha val="70000"/>
              </a:srgbClr>
            </a:outerShdw>
          </a:effectLst>
        </p:spPr>
      </p:pic>
      <p:pic>
        <p:nvPicPr>
          <p:cNvPr id="9" name="Picture 8" descr="A close up of a sign&#10;&#10;Description automatically generated">
            <a:extLst>
              <a:ext uri="{FF2B5EF4-FFF2-40B4-BE49-F238E27FC236}">
                <a16:creationId xmlns:a16="http://schemas.microsoft.com/office/drawing/2014/main" xmlns="" id="{035AB8E1-EC0B-4F4E-A446-50133D448FF3}"/>
              </a:ext>
            </a:extLst>
          </p:cNvPr>
          <p:cNvPicPr>
            <a:picLocks noChangeAspect="1"/>
          </p:cNvPicPr>
          <p:nvPr/>
        </p:nvPicPr>
        <p:blipFill>
          <a:blip r:embed="rId3"/>
          <a:stretch>
            <a:fillRect/>
          </a:stretch>
        </p:blipFill>
        <p:spPr>
          <a:xfrm>
            <a:off x="7840580" y="729332"/>
            <a:ext cx="2543702" cy="1612707"/>
          </a:xfrm>
          <a:prstGeom prst="rect">
            <a:avLst/>
          </a:prstGeom>
        </p:spPr>
      </p:pic>
    </p:spTree>
    <p:extLst>
      <p:ext uri="{BB962C8B-B14F-4D97-AF65-F5344CB8AC3E}">
        <p14:creationId xmlns:p14="http://schemas.microsoft.com/office/powerpoint/2010/main" val="353891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456B1-E6C8-3642-8245-B29D250C8A88}"/>
              </a:ext>
            </a:extLst>
          </p:cNvPr>
          <p:cNvSpPr>
            <a:spLocks noGrp="1"/>
          </p:cNvSpPr>
          <p:nvPr>
            <p:ph type="title"/>
          </p:nvPr>
        </p:nvSpPr>
        <p:spPr/>
        <p:txBody>
          <a:bodyPr/>
          <a:lstStyle/>
          <a:p>
            <a:r>
              <a:rPr lang="en-US" dirty="0">
                <a:cs typeface="Calibri"/>
              </a:rPr>
              <a:t>User Learning Services</a:t>
            </a:r>
            <a:endParaRPr lang="en-US" dirty="0"/>
          </a:p>
        </p:txBody>
      </p:sp>
      <p:sp>
        <p:nvSpPr>
          <p:cNvPr id="3" name="Content Placeholder 2">
            <a:extLst>
              <a:ext uri="{FF2B5EF4-FFF2-40B4-BE49-F238E27FC236}">
                <a16:creationId xmlns:a16="http://schemas.microsoft.com/office/drawing/2014/main" xmlns="" id="{414BEAAF-B709-3D48-92EC-0C498944164C}"/>
              </a:ext>
            </a:extLst>
          </p:cNvPr>
          <p:cNvSpPr>
            <a:spLocks noGrp="1"/>
          </p:cNvSpPr>
          <p:nvPr>
            <p:ph idx="1"/>
          </p:nvPr>
        </p:nvSpPr>
        <p:spPr>
          <a:xfrm>
            <a:off x="1192541" y="3137769"/>
            <a:ext cx="5688708" cy="3057636"/>
          </a:xfrm>
        </p:spPr>
        <p:txBody>
          <a:bodyPr vert="horz" lIns="121888" tIns="60944" rIns="121888" bIns="60944" rtlCol="0" anchor="t">
            <a:normAutofit fontScale="85000" lnSpcReduction="20000"/>
          </a:bodyPr>
          <a:lstStyle/>
          <a:p>
            <a:pPr marL="0" indent="0">
              <a:buNone/>
            </a:pPr>
            <a:r>
              <a:rPr lang="en-GB" sz="2533" i="1" dirty="0">
                <a:solidFill>
                  <a:schemeClr val="tx1">
                    <a:lumMod val="75000"/>
                    <a:lumOff val="25000"/>
                  </a:schemeClr>
                </a:solidFill>
              </a:rPr>
              <a:t>“Past, current and future climate dataset are complex and need a tailored training programme to reach out to the diverse user communities …..”</a:t>
            </a:r>
          </a:p>
          <a:p>
            <a:pPr marL="0" indent="0">
              <a:buNone/>
            </a:pPr>
            <a:r>
              <a:rPr lang="en-GB" sz="1866" i="1" dirty="0">
                <a:solidFill>
                  <a:schemeClr val="tx1">
                    <a:lumMod val="75000"/>
                    <a:lumOff val="25000"/>
                  </a:schemeClr>
                </a:solidFill>
              </a:rPr>
              <a:t>Juan Garces de </a:t>
            </a:r>
            <a:r>
              <a:rPr lang="en-GB" sz="1866" i="1" dirty="0" err="1">
                <a:solidFill>
                  <a:schemeClr val="tx1">
                    <a:lumMod val="75000"/>
                    <a:lumOff val="25000"/>
                  </a:schemeClr>
                </a:solidFill>
              </a:rPr>
              <a:t>Marcilla</a:t>
            </a:r>
            <a:r>
              <a:rPr lang="en-GB" sz="1866" i="1" dirty="0">
                <a:solidFill>
                  <a:schemeClr val="tx1">
                    <a:lumMod val="75000"/>
                    <a:lumOff val="25000"/>
                  </a:schemeClr>
                </a:solidFill>
              </a:rPr>
              <a:t> (Director of Copernicus Services at ECMWF)</a:t>
            </a:r>
          </a:p>
          <a:p>
            <a:pPr marL="0" indent="0">
              <a:buNone/>
            </a:pPr>
            <a:endParaRPr lang="en-GB" sz="2399" i="1" dirty="0">
              <a:solidFill>
                <a:schemeClr val="tx1">
                  <a:lumMod val="75000"/>
                  <a:lumOff val="25000"/>
                </a:schemeClr>
              </a:solidFill>
            </a:endParaRPr>
          </a:p>
          <a:p>
            <a:pPr marL="0" indent="0">
              <a:buNone/>
            </a:pPr>
            <a:r>
              <a:rPr lang="en-GB" sz="2399" dirty="0">
                <a:solidFill>
                  <a:schemeClr val="tx1">
                    <a:lumMod val="75000"/>
                    <a:lumOff val="25000"/>
                  </a:schemeClr>
                </a:solidFill>
              </a:rPr>
              <a:t>The User Learning Services provide tailored blended training to those who need to use climate data to address the climate change adaptation/mitigation challenges</a:t>
            </a:r>
            <a:endParaRPr lang="en-GB" sz="2399" dirty="0">
              <a:solidFill>
                <a:schemeClr val="tx1">
                  <a:lumMod val="75000"/>
                  <a:lumOff val="25000"/>
                </a:schemeClr>
              </a:solidFill>
              <a:cs typeface="Calibri"/>
            </a:endParaRPr>
          </a:p>
        </p:txBody>
      </p:sp>
      <p:pic>
        <p:nvPicPr>
          <p:cNvPr id="5" name="Picture 4">
            <a:extLst>
              <a:ext uri="{FF2B5EF4-FFF2-40B4-BE49-F238E27FC236}">
                <a16:creationId xmlns:a16="http://schemas.microsoft.com/office/drawing/2014/main" xmlns="" id="{0B1E6589-EDA8-C944-A08A-9E5DE24C5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672" y="1378325"/>
            <a:ext cx="4610087" cy="1433744"/>
          </a:xfrm>
          <a:prstGeom prst="rect">
            <a:avLst/>
          </a:prstGeom>
          <a:effectLst>
            <a:softEdge rad="50800"/>
          </a:effectLst>
        </p:spPr>
      </p:pic>
      <p:grpSp>
        <p:nvGrpSpPr>
          <p:cNvPr id="7" name="Group 6">
            <a:extLst>
              <a:ext uri="{FF2B5EF4-FFF2-40B4-BE49-F238E27FC236}">
                <a16:creationId xmlns:a16="http://schemas.microsoft.com/office/drawing/2014/main" xmlns="" id="{30C4A245-B3F6-D84C-8E6C-C9AF9D4F8A58}"/>
              </a:ext>
            </a:extLst>
          </p:cNvPr>
          <p:cNvGrpSpPr/>
          <p:nvPr/>
        </p:nvGrpSpPr>
        <p:grpSpPr>
          <a:xfrm>
            <a:off x="7623758" y="4669444"/>
            <a:ext cx="3688815" cy="1210600"/>
            <a:chOff x="5802446" y="699542"/>
            <a:chExt cx="2884354" cy="787708"/>
          </a:xfrm>
        </p:grpSpPr>
        <p:pic>
          <p:nvPicPr>
            <p:cNvPr id="6" name="Picture 5" descr="Screen Shot 2018-05-23 at 12.34.50.png">
              <a:extLst>
                <a:ext uri="{FF2B5EF4-FFF2-40B4-BE49-F238E27FC236}">
                  <a16:creationId xmlns:a16="http://schemas.microsoft.com/office/drawing/2014/main" xmlns="" id="{009BFAA3-4CED-CC48-8203-8DFED0EBE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00" y="699542"/>
              <a:ext cx="2832100" cy="596900"/>
            </a:xfrm>
            <a:prstGeom prst="rect">
              <a:avLst/>
            </a:prstGeom>
          </p:spPr>
        </p:pic>
        <p:sp>
          <p:nvSpPr>
            <p:cNvPr id="4" name="Rectangle 3">
              <a:extLst>
                <a:ext uri="{FF2B5EF4-FFF2-40B4-BE49-F238E27FC236}">
                  <a16:creationId xmlns:a16="http://schemas.microsoft.com/office/drawing/2014/main" xmlns="" id="{E63ABE51-74B5-A54C-A056-DE06AC13E43A}"/>
                </a:ext>
              </a:extLst>
            </p:cNvPr>
            <p:cNvSpPr/>
            <p:nvPr/>
          </p:nvSpPr>
          <p:spPr>
            <a:xfrm>
              <a:off x="5802446" y="1266961"/>
              <a:ext cx="2361590" cy="220289"/>
            </a:xfrm>
            <a:prstGeom prst="rect">
              <a:avLst/>
            </a:prstGeom>
          </p:spPr>
          <p:txBody>
            <a:bodyPr wrap="none">
              <a:spAutoFit/>
            </a:bodyPr>
            <a:lstStyle/>
            <a:p>
              <a:pPr defTabSz="1218895"/>
              <a:r>
                <a:rPr lang="en-US" sz="1600" i="1" dirty="0">
                  <a:solidFill>
                    <a:prstClr val="black"/>
                  </a:solidFill>
                  <a:latin typeface="Calibri"/>
                </a:rPr>
                <a:t>Leader in digitalization of learning</a:t>
              </a:r>
            </a:p>
          </p:txBody>
        </p:sp>
      </p:grpSp>
      <p:grpSp>
        <p:nvGrpSpPr>
          <p:cNvPr id="10" name="Group 9">
            <a:extLst>
              <a:ext uri="{FF2B5EF4-FFF2-40B4-BE49-F238E27FC236}">
                <a16:creationId xmlns:a16="http://schemas.microsoft.com/office/drawing/2014/main" xmlns="" id="{D3263043-3EC7-3B4F-8C52-2F54DAD3E294}"/>
              </a:ext>
            </a:extLst>
          </p:cNvPr>
          <p:cNvGrpSpPr/>
          <p:nvPr/>
        </p:nvGrpSpPr>
        <p:grpSpPr>
          <a:xfrm>
            <a:off x="7520273" y="3002103"/>
            <a:ext cx="4059109" cy="1527886"/>
            <a:chOff x="5347505" y="915123"/>
            <a:chExt cx="3518704" cy="1525595"/>
          </a:xfrm>
        </p:grpSpPr>
        <p:pic>
          <p:nvPicPr>
            <p:cNvPr id="8" name="Picture 7" descr="WUR_RGB_standard">
              <a:extLst>
                <a:ext uri="{FF2B5EF4-FFF2-40B4-BE49-F238E27FC236}">
                  <a16:creationId xmlns:a16="http://schemas.microsoft.com/office/drawing/2014/main" xmlns="" id="{96866E68-0AF9-9B45-9F36-7CA75F201E7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472472" y="915123"/>
              <a:ext cx="3240360" cy="720080"/>
            </a:xfrm>
            <a:prstGeom prst="rect">
              <a:avLst/>
            </a:prstGeom>
            <a:noFill/>
            <a:ln>
              <a:noFill/>
            </a:ln>
          </p:spPr>
        </p:pic>
        <p:sp>
          <p:nvSpPr>
            <p:cNvPr id="9" name="Rectangle 8">
              <a:extLst>
                <a:ext uri="{FF2B5EF4-FFF2-40B4-BE49-F238E27FC236}">
                  <a16:creationId xmlns:a16="http://schemas.microsoft.com/office/drawing/2014/main" xmlns="" id="{AB156BD8-CEC5-2942-A97B-DD1E35CD871D}"/>
                </a:ext>
              </a:extLst>
            </p:cNvPr>
            <p:cNvSpPr/>
            <p:nvPr/>
          </p:nvSpPr>
          <p:spPr>
            <a:xfrm>
              <a:off x="5347505" y="1610967"/>
              <a:ext cx="3518704" cy="829751"/>
            </a:xfrm>
            <a:prstGeom prst="rect">
              <a:avLst/>
            </a:prstGeom>
          </p:spPr>
          <p:txBody>
            <a:bodyPr wrap="square">
              <a:spAutoFit/>
            </a:bodyPr>
            <a:lstStyle/>
            <a:p>
              <a:pPr defTabSz="1218895"/>
              <a:r>
                <a:rPr lang="en-US" sz="1600" i="1" dirty="0">
                  <a:solidFill>
                    <a:prstClr val="black"/>
                  </a:solidFill>
                  <a:latin typeface="Calibri"/>
                </a:rPr>
                <a:t>Wageningen University &amp; Research is a collaboration between Wageningen University and the Wageningen Research foundation</a:t>
              </a:r>
            </a:p>
          </p:txBody>
        </p:sp>
      </p:grpSp>
      <p:pic>
        <p:nvPicPr>
          <p:cNvPr id="16" name="Picture 15">
            <a:extLst>
              <a:ext uri="{FF2B5EF4-FFF2-40B4-BE49-F238E27FC236}">
                <a16:creationId xmlns:a16="http://schemas.microsoft.com/office/drawing/2014/main" xmlns="" id="{7F98596C-3A4A-1349-9864-B2057267B00F}"/>
              </a:ext>
            </a:extLst>
          </p:cNvPr>
          <p:cNvPicPr>
            <a:picLocks noChangeAspect="1"/>
          </p:cNvPicPr>
          <p:nvPr/>
        </p:nvPicPr>
        <p:blipFill rotWithShape="1">
          <a:blip r:embed="rId6">
            <a:extLst>
              <a:ext uri="{28A0092B-C50C-407E-A947-70E740481C1C}">
                <a14:useLocalDpi xmlns:a14="http://schemas.microsoft.com/office/drawing/2010/main" val="0"/>
              </a:ext>
            </a:extLst>
          </a:blip>
          <a:srcRect b="37624"/>
          <a:stretch/>
        </p:blipFill>
        <p:spPr>
          <a:xfrm>
            <a:off x="7623758" y="1326776"/>
            <a:ext cx="1066178" cy="980451"/>
          </a:xfrm>
          <a:prstGeom prst="rect">
            <a:avLst/>
          </a:prstGeom>
        </p:spPr>
      </p:pic>
      <p:sp>
        <p:nvSpPr>
          <p:cNvPr id="17" name="TextBox 16">
            <a:extLst>
              <a:ext uri="{FF2B5EF4-FFF2-40B4-BE49-F238E27FC236}">
                <a16:creationId xmlns:a16="http://schemas.microsoft.com/office/drawing/2014/main" xmlns="" id="{9D83EA1B-3BC1-654E-A8BC-4A55BEE3F362}"/>
              </a:ext>
            </a:extLst>
          </p:cNvPr>
          <p:cNvSpPr txBox="1"/>
          <p:nvPr/>
        </p:nvSpPr>
        <p:spPr>
          <a:xfrm>
            <a:off x="8482992" y="1951511"/>
            <a:ext cx="1701363" cy="379463"/>
          </a:xfrm>
          <a:prstGeom prst="rect">
            <a:avLst/>
          </a:prstGeom>
          <a:noFill/>
        </p:spPr>
        <p:txBody>
          <a:bodyPr wrap="none" rtlCol="0">
            <a:spAutoFit/>
          </a:bodyPr>
          <a:lstStyle/>
          <a:p>
            <a:pPr defTabSz="1218895"/>
            <a:r>
              <a:rPr lang="en-US" sz="1866" b="1" dirty="0">
                <a:solidFill>
                  <a:srgbClr val="A73F3C"/>
                </a:solidFill>
                <a:latin typeface="Calibri"/>
              </a:rPr>
              <a:t>Climate change</a:t>
            </a:r>
          </a:p>
        </p:txBody>
      </p:sp>
      <p:sp>
        <p:nvSpPr>
          <p:cNvPr id="18" name="TextBox 17">
            <a:extLst>
              <a:ext uri="{FF2B5EF4-FFF2-40B4-BE49-F238E27FC236}">
                <a16:creationId xmlns:a16="http://schemas.microsoft.com/office/drawing/2014/main" xmlns="" id="{302A5B6F-5610-C945-9AD5-1D6F78037C45}"/>
              </a:ext>
            </a:extLst>
          </p:cNvPr>
          <p:cNvSpPr txBox="1"/>
          <p:nvPr/>
        </p:nvSpPr>
        <p:spPr>
          <a:xfrm>
            <a:off x="7690586" y="2469041"/>
            <a:ext cx="3078150" cy="338554"/>
          </a:xfrm>
          <a:prstGeom prst="rect">
            <a:avLst/>
          </a:prstGeom>
          <a:noFill/>
        </p:spPr>
        <p:txBody>
          <a:bodyPr wrap="none" rtlCol="0">
            <a:spAutoFit/>
          </a:bodyPr>
          <a:lstStyle/>
          <a:p>
            <a:pPr defTabSz="1218895"/>
            <a:r>
              <a:rPr lang="en-US" sz="1600" i="1" dirty="0">
                <a:solidFill>
                  <a:prstClr val="black"/>
                </a:solidFill>
                <a:latin typeface="Calibri"/>
              </a:rPr>
              <a:t>Copernicus Climate Change Service</a:t>
            </a:r>
          </a:p>
        </p:txBody>
      </p:sp>
    </p:spTree>
    <p:extLst>
      <p:ext uri="{BB962C8B-B14F-4D97-AF65-F5344CB8AC3E}">
        <p14:creationId xmlns:p14="http://schemas.microsoft.com/office/powerpoint/2010/main" val="326757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BD2C2-40A6-8B49-8FBE-D73D1FB8E5A1}"/>
              </a:ext>
            </a:extLst>
          </p:cNvPr>
          <p:cNvSpPr>
            <a:spLocks noGrp="1"/>
          </p:cNvSpPr>
          <p:nvPr>
            <p:ph type="title"/>
          </p:nvPr>
        </p:nvSpPr>
        <p:spPr/>
        <p:txBody>
          <a:bodyPr/>
          <a:lstStyle/>
          <a:p>
            <a:r>
              <a:rPr lang="en-US" dirty="0"/>
              <a:t>Training method – Our blended training</a:t>
            </a:r>
          </a:p>
        </p:txBody>
      </p:sp>
      <p:sp>
        <p:nvSpPr>
          <p:cNvPr id="3" name="Content Placeholder 2">
            <a:extLst>
              <a:ext uri="{FF2B5EF4-FFF2-40B4-BE49-F238E27FC236}">
                <a16:creationId xmlns:a16="http://schemas.microsoft.com/office/drawing/2014/main" xmlns="" id="{4AAED51A-2415-244A-925A-36F9CA5C9C84}"/>
              </a:ext>
            </a:extLst>
          </p:cNvPr>
          <p:cNvSpPr>
            <a:spLocks noGrp="1"/>
          </p:cNvSpPr>
          <p:nvPr>
            <p:ph idx="1"/>
          </p:nvPr>
        </p:nvSpPr>
        <p:spPr>
          <a:xfrm>
            <a:off x="1848915" y="779080"/>
            <a:ext cx="9730469" cy="5096103"/>
          </a:xfrm>
        </p:spPr>
        <p:txBody>
          <a:bodyPr>
            <a:normAutofit/>
          </a:bodyPr>
          <a:lstStyle/>
          <a:p>
            <a:pPr marL="0" indent="0">
              <a:buNone/>
            </a:pPr>
            <a:endParaRPr lang="en-GB" sz="2133"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7" name="Group 6">
            <a:extLst>
              <a:ext uri="{FF2B5EF4-FFF2-40B4-BE49-F238E27FC236}">
                <a16:creationId xmlns:a16="http://schemas.microsoft.com/office/drawing/2014/main" xmlns="" id="{60FB5019-F3B8-B34B-BD81-9DBCD3DC7D75}"/>
              </a:ext>
            </a:extLst>
          </p:cNvPr>
          <p:cNvGrpSpPr/>
          <p:nvPr/>
        </p:nvGrpSpPr>
        <p:grpSpPr>
          <a:xfrm>
            <a:off x="1679072" y="1460747"/>
            <a:ext cx="9730469" cy="4495239"/>
            <a:chOff x="1295399" y="1211325"/>
            <a:chExt cx="7299753" cy="3650834"/>
          </a:xfrm>
        </p:grpSpPr>
        <p:graphicFrame>
          <p:nvGraphicFramePr>
            <p:cNvPr id="4" name="Diagram 3">
              <a:extLst>
                <a:ext uri="{FF2B5EF4-FFF2-40B4-BE49-F238E27FC236}">
                  <a16:creationId xmlns:a16="http://schemas.microsoft.com/office/drawing/2014/main" xmlns="" id="{33130F31-0AF4-694B-92FB-34A4F179EE25}"/>
                </a:ext>
              </a:extLst>
            </p:cNvPr>
            <p:cNvGraphicFramePr/>
            <p:nvPr/>
          </p:nvGraphicFramePr>
          <p:xfrm>
            <a:off x="1295399" y="1211325"/>
            <a:ext cx="7299753" cy="2416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A4CF9642-F369-5145-88B3-FEA6047442DC}"/>
                </a:ext>
              </a:extLst>
            </p:cNvPr>
            <p:cNvSpPr txBox="1"/>
            <p:nvPr/>
          </p:nvSpPr>
          <p:spPr>
            <a:xfrm>
              <a:off x="3229979" y="3387380"/>
              <a:ext cx="2199271" cy="1474779"/>
            </a:xfrm>
            <a:prstGeom prst="rect">
              <a:avLst/>
            </a:prstGeom>
            <a:noFill/>
          </p:spPr>
          <p:txBody>
            <a:bodyPr wrap="square" rtlCol="0">
              <a:spAutoFit/>
            </a:bodyPr>
            <a:lstStyle/>
            <a:p>
              <a:r>
                <a:rPr lang="en-GB" sz="1600" b="1" dirty="0"/>
                <a:t>online resources </a:t>
              </a:r>
              <a:r>
                <a:rPr lang="en-GB" sz="1600" dirty="0"/>
                <a:t>are designed for different levels of knowledge and include videos, images, text, audio to offer an engaging experience. Learners can access them with any device (computer, tablet, mobile). </a:t>
              </a:r>
              <a:endParaRPr lang="en-US" sz="1600" dirty="0"/>
            </a:p>
          </p:txBody>
        </p:sp>
        <p:sp>
          <p:nvSpPr>
            <p:cNvPr id="6" name="TextBox 5">
              <a:extLst>
                <a:ext uri="{FF2B5EF4-FFF2-40B4-BE49-F238E27FC236}">
                  <a16:creationId xmlns:a16="http://schemas.microsoft.com/office/drawing/2014/main" xmlns="" id="{6FFBD05C-16D5-1C4B-AC4D-973839048631}"/>
                </a:ext>
              </a:extLst>
            </p:cNvPr>
            <p:cNvSpPr txBox="1"/>
            <p:nvPr/>
          </p:nvSpPr>
          <p:spPr>
            <a:xfrm rot="19544924">
              <a:off x="5873436" y="3284387"/>
              <a:ext cx="1367461" cy="474928"/>
            </a:xfrm>
            <a:prstGeom prst="rect">
              <a:avLst/>
            </a:prstGeom>
            <a:noFill/>
          </p:spPr>
          <p:txBody>
            <a:bodyPr wrap="none" rtlCol="0">
              <a:spAutoFit/>
            </a:bodyPr>
            <a:lstStyle/>
            <a:p>
              <a:r>
                <a:rPr lang="en-US" sz="1600" b="1" dirty="0"/>
                <a:t>In-country training </a:t>
              </a:r>
            </a:p>
            <a:p>
              <a:r>
                <a:rPr lang="en-US" sz="1600" b="1" dirty="0"/>
                <a:t>(local language)</a:t>
              </a:r>
            </a:p>
          </p:txBody>
        </p:sp>
      </p:grpSp>
      <p:sp>
        <p:nvSpPr>
          <p:cNvPr id="8" name="Rectangle 7">
            <a:extLst>
              <a:ext uri="{FF2B5EF4-FFF2-40B4-BE49-F238E27FC236}">
                <a16:creationId xmlns:a16="http://schemas.microsoft.com/office/drawing/2014/main" xmlns="" id="{6914F66B-FF6B-5D45-AF82-5653DD51494D}"/>
              </a:ext>
            </a:extLst>
          </p:cNvPr>
          <p:cNvSpPr/>
          <p:nvPr/>
        </p:nvSpPr>
        <p:spPr>
          <a:xfrm>
            <a:off x="1156637" y="6051703"/>
            <a:ext cx="4403513" cy="461345"/>
          </a:xfrm>
          <a:prstGeom prst="rect">
            <a:avLst/>
          </a:prstGeom>
        </p:spPr>
        <p:txBody>
          <a:bodyPr wrap="none">
            <a:spAutoFit/>
          </a:bodyPr>
          <a:lstStyle/>
          <a:p>
            <a:r>
              <a:rPr lang="en-US" sz="2398" b="1" i="1" dirty="0">
                <a:solidFill>
                  <a:schemeClr val="accent2">
                    <a:lumMod val="50000"/>
                  </a:schemeClr>
                </a:solidFill>
              </a:rPr>
              <a:t>https://</a:t>
            </a:r>
            <a:r>
              <a:rPr lang="en-US" sz="2398" b="1" i="1" dirty="0" err="1">
                <a:solidFill>
                  <a:schemeClr val="accent2">
                    <a:lumMod val="50000"/>
                  </a:schemeClr>
                </a:solidFill>
              </a:rPr>
              <a:t>uls.climate.copernicus.eu</a:t>
            </a:r>
            <a:endParaRPr lang="en-US" sz="2398" b="1" i="1" dirty="0">
              <a:solidFill>
                <a:schemeClr val="accent2">
                  <a:lumMod val="50000"/>
                </a:schemeClr>
              </a:solidFill>
            </a:endParaRPr>
          </a:p>
        </p:txBody>
      </p:sp>
    </p:spTree>
    <p:extLst>
      <p:ext uri="{BB962C8B-B14F-4D97-AF65-F5344CB8AC3E}">
        <p14:creationId xmlns:p14="http://schemas.microsoft.com/office/powerpoint/2010/main" val="224071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B3D2E-530F-7143-B652-8BE5B77C1B87}"/>
              </a:ext>
            </a:extLst>
          </p:cNvPr>
          <p:cNvSpPr>
            <a:spLocks noGrp="1"/>
          </p:cNvSpPr>
          <p:nvPr>
            <p:ph type="title"/>
          </p:nvPr>
        </p:nvSpPr>
        <p:spPr/>
        <p:txBody>
          <a:bodyPr/>
          <a:lstStyle/>
          <a:p>
            <a:r>
              <a:rPr lang="en-US" dirty="0"/>
              <a:t>Knowledge transfer</a:t>
            </a:r>
          </a:p>
        </p:txBody>
      </p:sp>
      <p:sp>
        <p:nvSpPr>
          <p:cNvPr id="3" name="Content Placeholder 2">
            <a:extLst>
              <a:ext uri="{FF2B5EF4-FFF2-40B4-BE49-F238E27FC236}">
                <a16:creationId xmlns:a16="http://schemas.microsoft.com/office/drawing/2014/main" xmlns="" id="{FF12A4E8-CE4B-FC42-B26E-FE8F4077B89A}"/>
              </a:ext>
            </a:extLst>
          </p:cNvPr>
          <p:cNvSpPr>
            <a:spLocks noGrp="1"/>
          </p:cNvSpPr>
          <p:nvPr>
            <p:ph idx="1"/>
          </p:nvPr>
        </p:nvSpPr>
        <p:spPr/>
        <p:txBody>
          <a:bodyPr/>
          <a:lstStyle/>
          <a:p>
            <a:pPr marL="0" indent="0">
              <a:buNone/>
            </a:pPr>
            <a:endParaRPr lang="en-GB" dirty="0"/>
          </a:p>
          <a:p>
            <a:pPr marL="0" indent="0">
              <a:buNone/>
            </a:pPr>
            <a:endParaRPr lang="en-US" dirty="0"/>
          </a:p>
        </p:txBody>
      </p:sp>
      <p:sp>
        <p:nvSpPr>
          <p:cNvPr id="7" name="TextBox 6">
            <a:extLst>
              <a:ext uri="{FF2B5EF4-FFF2-40B4-BE49-F238E27FC236}">
                <a16:creationId xmlns:a16="http://schemas.microsoft.com/office/drawing/2014/main" xmlns="" id="{493DD2DF-4361-2746-9188-91F0563B5BA7}"/>
              </a:ext>
            </a:extLst>
          </p:cNvPr>
          <p:cNvSpPr txBox="1"/>
          <p:nvPr/>
        </p:nvSpPr>
        <p:spPr>
          <a:xfrm>
            <a:off x="1811177" y="1270438"/>
            <a:ext cx="4265526" cy="4400307"/>
          </a:xfrm>
          <a:prstGeom prst="rect">
            <a:avLst/>
          </a:prstGeom>
          <a:noFill/>
        </p:spPr>
        <p:txBody>
          <a:bodyPr wrap="square" rtlCol="0">
            <a:spAutoFit/>
          </a:bodyPr>
          <a:lstStyle/>
          <a:p>
            <a:r>
              <a:rPr lang="en-US" sz="2399" b="1" dirty="0"/>
              <a:t>Train the trainer</a:t>
            </a:r>
          </a:p>
          <a:p>
            <a:pPr marL="380905" indent="-380905">
              <a:buFont typeface="Arial" panose="020B0604020202020204" pitchFamily="34" charset="0"/>
              <a:buChar char="•"/>
            </a:pPr>
            <a:r>
              <a:rPr lang="en-US" sz="2133" dirty="0"/>
              <a:t>Trainers are trained in the Netherland (Wageningen) and those selected make up our pool of European trainers</a:t>
            </a:r>
          </a:p>
          <a:p>
            <a:endParaRPr lang="en-US" sz="2133" dirty="0"/>
          </a:p>
          <a:p>
            <a:pPr marL="380905" indent="-380905">
              <a:buFont typeface="Arial" panose="020B0604020202020204" pitchFamily="34" charset="0"/>
              <a:buChar char="•"/>
            </a:pPr>
            <a:r>
              <a:rPr lang="en-US" sz="2133" dirty="0"/>
              <a:t>Trainers co-organized and lead face to face in-country training events using the online resources</a:t>
            </a:r>
          </a:p>
          <a:p>
            <a:pPr marL="380905" indent="-380905">
              <a:buFont typeface="Arial" panose="020B0604020202020204" pitchFamily="34" charset="0"/>
              <a:buChar char="•"/>
            </a:pPr>
            <a:endParaRPr lang="en-US" sz="2133" dirty="0"/>
          </a:p>
          <a:p>
            <a:pPr marL="380905" indent="-380905">
              <a:buFont typeface="Arial" panose="020B0604020202020204" pitchFamily="34" charset="0"/>
              <a:buChar char="•"/>
            </a:pPr>
            <a:r>
              <a:rPr lang="en-US" sz="2133" dirty="0"/>
              <a:t>Cascading (multiplier) effect which allows to transfer knowledge rapidly </a:t>
            </a:r>
          </a:p>
        </p:txBody>
      </p:sp>
      <p:pic>
        <p:nvPicPr>
          <p:cNvPr id="9" name="Picture 8">
            <a:extLst>
              <a:ext uri="{FF2B5EF4-FFF2-40B4-BE49-F238E27FC236}">
                <a16:creationId xmlns:a16="http://schemas.microsoft.com/office/drawing/2014/main" xmlns="" id="{8C759A4F-A012-4645-9E0E-028D6B3C193C}"/>
              </a:ext>
            </a:extLst>
          </p:cNvPr>
          <p:cNvPicPr>
            <a:picLocks noChangeAspect="1"/>
          </p:cNvPicPr>
          <p:nvPr/>
        </p:nvPicPr>
        <p:blipFill>
          <a:blip r:embed="rId3"/>
          <a:stretch>
            <a:fillRect/>
          </a:stretch>
        </p:blipFill>
        <p:spPr>
          <a:xfrm>
            <a:off x="5976133" y="2136821"/>
            <a:ext cx="6151747" cy="3301516"/>
          </a:xfrm>
          <a:prstGeom prst="rect">
            <a:avLst/>
          </a:prstGeom>
        </p:spPr>
      </p:pic>
    </p:spTree>
    <p:extLst>
      <p:ext uri="{BB962C8B-B14F-4D97-AF65-F5344CB8AC3E}">
        <p14:creationId xmlns:p14="http://schemas.microsoft.com/office/powerpoint/2010/main" val="83283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1447-35F3-A442-B44F-826B8D575052}"/>
              </a:ext>
            </a:extLst>
          </p:cNvPr>
          <p:cNvSpPr>
            <a:spLocks noGrp="1"/>
          </p:cNvSpPr>
          <p:nvPr>
            <p:ph type="title"/>
          </p:nvPr>
        </p:nvSpPr>
        <p:spPr/>
        <p:txBody>
          <a:bodyPr/>
          <a:lstStyle/>
          <a:p>
            <a:r>
              <a:rPr lang="en-US" dirty="0"/>
              <a:t>Effective and efficient training</a:t>
            </a:r>
          </a:p>
        </p:txBody>
      </p:sp>
      <p:sp>
        <p:nvSpPr>
          <p:cNvPr id="8" name="TextBox 7">
            <a:extLst>
              <a:ext uri="{FF2B5EF4-FFF2-40B4-BE49-F238E27FC236}">
                <a16:creationId xmlns:a16="http://schemas.microsoft.com/office/drawing/2014/main" xmlns="" id="{2CA1AA1D-B5C0-804E-8EBC-1853FC9A1BB3}"/>
              </a:ext>
            </a:extLst>
          </p:cNvPr>
          <p:cNvSpPr txBox="1"/>
          <p:nvPr/>
        </p:nvSpPr>
        <p:spPr>
          <a:xfrm>
            <a:off x="8569587" y="5060757"/>
            <a:ext cx="1846788" cy="953723"/>
          </a:xfrm>
          <a:prstGeom prst="rect">
            <a:avLst/>
          </a:prstGeom>
          <a:noFill/>
        </p:spPr>
        <p:txBody>
          <a:bodyPr wrap="none" rtlCol="0">
            <a:spAutoFit/>
          </a:bodyPr>
          <a:lstStyle/>
          <a:p>
            <a:r>
              <a:rPr lang="en-US" sz="1866" dirty="0">
                <a:solidFill>
                  <a:srgbClr val="002060"/>
                </a:solidFill>
              </a:rPr>
              <a:t>Completed</a:t>
            </a:r>
          </a:p>
          <a:p>
            <a:r>
              <a:rPr lang="en-US" sz="1866" dirty="0">
                <a:solidFill>
                  <a:schemeClr val="tx1">
                    <a:lumMod val="75000"/>
                    <a:lumOff val="25000"/>
                  </a:schemeClr>
                </a:solidFill>
              </a:rPr>
              <a:t>Planned for 2019</a:t>
            </a:r>
          </a:p>
          <a:p>
            <a:r>
              <a:rPr lang="en-US" sz="1866" dirty="0">
                <a:solidFill>
                  <a:schemeClr val="accent6">
                    <a:lumMod val="75000"/>
                  </a:schemeClr>
                </a:solidFill>
              </a:rPr>
              <a:t>Planned for 2020</a:t>
            </a:r>
          </a:p>
        </p:txBody>
      </p:sp>
      <p:grpSp>
        <p:nvGrpSpPr>
          <p:cNvPr id="9" name="Group 8">
            <a:extLst>
              <a:ext uri="{FF2B5EF4-FFF2-40B4-BE49-F238E27FC236}">
                <a16:creationId xmlns:a16="http://schemas.microsoft.com/office/drawing/2014/main" xmlns="" id="{76E50A26-9196-F046-AF4F-281ED1EC0459}"/>
              </a:ext>
            </a:extLst>
          </p:cNvPr>
          <p:cNvGrpSpPr/>
          <p:nvPr/>
        </p:nvGrpSpPr>
        <p:grpSpPr>
          <a:xfrm>
            <a:off x="1156638" y="1201176"/>
            <a:ext cx="6047690" cy="4455649"/>
            <a:chOff x="867704" y="1336314"/>
            <a:chExt cx="4536949" cy="3342607"/>
          </a:xfrm>
        </p:grpSpPr>
        <p:pic>
          <p:nvPicPr>
            <p:cNvPr id="4" name="Picture 3">
              <a:extLst>
                <a:ext uri="{FF2B5EF4-FFF2-40B4-BE49-F238E27FC236}">
                  <a16:creationId xmlns:a16="http://schemas.microsoft.com/office/drawing/2014/main" xmlns="" id="{39E0BACB-CCE2-5A4D-9948-57A1BE6C43D1}"/>
                </a:ext>
              </a:extLst>
            </p:cNvPr>
            <p:cNvPicPr>
              <a:picLocks noChangeAspect="1"/>
            </p:cNvPicPr>
            <p:nvPr/>
          </p:nvPicPr>
          <p:blipFill>
            <a:blip r:embed="rId3"/>
            <a:stretch>
              <a:fillRect/>
            </a:stretch>
          </p:blipFill>
          <p:spPr>
            <a:xfrm>
              <a:off x="912880" y="1583532"/>
              <a:ext cx="4491773" cy="3095389"/>
            </a:xfrm>
            <a:prstGeom prst="rect">
              <a:avLst/>
            </a:prstGeom>
            <a:ln>
              <a:noFill/>
            </a:ln>
            <a:effectLst>
              <a:softEdge rad="112500"/>
            </a:effectLst>
          </p:spPr>
        </p:pic>
        <p:sp>
          <p:nvSpPr>
            <p:cNvPr id="5" name="TextBox 4">
              <a:extLst>
                <a:ext uri="{FF2B5EF4-FFF2-40B4-BE49-F238E27FC236}">
                  <a16:creationId xmlns:a16="http://schemas.microsoft.com/office/drawing/2014/main" xmlns="" id="{B59837E9-8A08-F548-8334-002C1CBEBDE8}"/>
                </a:ext>
              </a:extLst>
            </p:cNvPr>
            <p:cNvSpPr txBox="1"/>
            <p:nvPr/>
          </p:nvSpPr>
          <p:spPr>
            <a:xfrm>
              <a:off x="867704" y="1336314"/>
              <a:ext cx="3237306" cy="284671"/>
            </a:xfrm>
            <a:prstGeom prst="rect">
              <a:avLst/>
            </a:prstGeom>
            <a:noFill/>
          </p:spPr>
          <p:txBody>
            <a:bodyPr wrap="none" rtlCol="0">
              <a:spAutoFit/>
            </a:bodyPr>
            <a:lstStyle/>
            <a:p>
              <a:r>
                <a:rPr lang="en-US" sz="1866" b="1" dirty="0"/>
                <a:t>Platform users (geographical distribution)</a:t>
              </a:r>
            </a:p>
          </p:txBody>
        </p:sp>
      </p:grpSp>
      <p:pic>
        <p:nvPicPr>
          <p:cNvPr id="12" name="Picture 11" descr="A close up of a map&#10;&#10;Description automatically generated">
            <a:extLst>
              <a:ext uri="{FF2B5EF4-FFF2-40B4-BE49-F238E27FC236}">
                <a16:creationId xmlns:a16="http://schemas.microsoft.com/office/drawing/2014/main" xmlns="" id="{9D0CAECC-8154-3044-AA2B-65B770193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546" y="1413301"/>
            <a:ext cx="4520023" cy="3639719"/>
          </a:xfrm>
          <a:prstGeom prst="rect">
            <a:avLst/>
          </a:prstGeom>
          <a:ln>
            <a:noFill/>
          </a:ln>
          <a:effectLst>
            <a:softEdge rad="112500"/>
          </a:effectLst>
        </p:spPr>
      </p:pic>
      <p:sp>
        <p:nvSpPr>
          <p:cNvPr id="13" name="TextBox 12">
            <a:extLst>
              <a:ext uri="{FF2B5EF4-FFF2-40B4-BE49-F238E27FC236}">
                <a16:creationId xmlns:a16="http://schemas.microsoft.com/office/drawing/2014/main" xmlns="" id="{BA7F2880-DDDC-A349-B20B-5EEF2363E39C}"/>
              </a:ext>
            </a:extLst>
          </p:cNvPr>
          <p:cNvSpPr txBox="1"/>
          <p:nvPr/>
        </p:nvSpPr>
        <p:spPr>
          <a:xfrm>
            <a:off x="8032123" y="1195011"/>
            <a:ext cx="2890984" cy="379463"/>
          </a:xfrm>
          <a:prstGeom prst="rect">
            <a:avLst/>
          </a:prstGeom>
          <a:noFill/>
        </p:spPr>
        <p:txBody>
          <a:bodyPr wrap="none" rtlCol="0">
            <a:spAutoFit/>
          </a:bodyPr>
          <a:lstStyle/>
          <a:p>
            <a:r>
              <a:rPr lang="en-US" sz="1866" b="1" dirty="0"/>
              <a:t>Face to face training events</a:t>
            </a:r>
          </a:p>
        </p:txBody>
      </p:sp>
    </p:spTree>
    <p:extLst>
      <p:ext uri="{BB962C8B-B14F-4D97-AF65-F5344CB8AC3E}">
        <p14:creationId xmlns:p14="http://schemas.microsoft.com/office/powerpoint/2010/main" val="407196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3CAC4-63AD-D149-9BED-DB0BDDD3D603}"/>
              </a:ext>
            </a:extLst>
          </p:cNvPr>
          <p:cNvSpPr>
            <a:spLocks noGrp="1"/>
          </p:cNvSpPr>
          <p:nvPr>
            <p:ph type="title"/>
          </p:nvPr>
        </p:nvSpPr>
        <p:spPr/>
        <p:txBody>
          <a:bodyPr/>
          <a:lstStyle/>
          <a:p>
            <a:r>
              <a:rPr lang="en-US" dirty="0"/>
              <a:t>Our training- future work</a:t>
            </a:r>
          </a:p>
        </p:txBody>
      </p:sp>
      <p:sp>
        <p:nvSpPr>
          <p:cNvPr id="3" name="Content Placeholder 2">
            <a:extLst>
              <a:ext uri="{FF2B5EF4-FFF2-40B4-BE49-F238E27FC236}">
                <a16:creationId xmlns:a16="http://schemas.microsoft.com/office/drawing/2014/main" xmlns="" id="{56D346CD-B3B1-214F-B363-0308F4ACF5BC}"/>
              </a:ext>
            </a:extLst>
          </p:cNvPr>
          <p:cNvSpPr>
            <a:spLocks noGrp="1"/>
          </p:cNvSpPr>
          <p:nvPr>
            <p:ph idx="1"/>
          </p:nvPr>
        </p:nvSpPr>
        <p:spPr>
          <a:xfrm>
            <a:off x="1392341" y="850365"/>
            <a:ext cx="9727935" cy="563463"/>
          </a:xfrm>
        </p:spPr>
        <p:txBody>
          <a:bodyPr>
            <a:normAutofit/>
          </a:bodyPr>
          <a:lstStyle/>
          <a:p>
            <a:pPr marL="0" indent="0">
              <a:buNone/>
            </a:pPr>
            <a:r>
              <a:rPr lang="en-US" b="1" i="1" dirty="0"/>
              <a:t>Climate MOOC – Expanding the informed use of Copernicus data </a:t>
            </a:r>
          </a:p>
        </p:txBody>
      </p:sp>
      <p:sp>
        <p:nvSpPr>
          <p:cNvPr id="4" name="Rectangle 3">
            <a:extLst>
              <a:ext uri="{FF2B5EF4-FFF2-40B4-BE49-F238E27FC236}">
                <a16:creationId xmlns:a16="http://schemas.microsoft.com/office/drawing/2014/main" xmlns="" id="{23D1056E-A67C-724A-954C-AD5AEFCED549}"/>
              </a:ext>
            </a:extLst>
          </p:cNvPr>
          <p:cNvSpPr/>
          <p:nvPr/>
        </p:nvSpPr>
        <p:spPr>
          <a:xfrm>
            <a:off x="1488301" y="1125946"/>
            <a:ext cx="6895678" cy="4604017"/>
          </a:xfrm>
          <a:prstGeom prst="rect">
            <a:avLst/>
          </a:prstGeom>
        </p:spPr>
        <p:txBody>
          <a:bodyPr wrap="square">
            <a:spAutoFit/>
          </a:bodyPr>
          <a:lstStyle/>
          <a:p>
            <a:endParaRPr lang="en-US" sz="2398" i="1" dirty="0">
              <a:solidFill>
                <a:schemeClr val="tx1">
                  <a:lumMod val="75000"/>
                  <a:lumOff val="25000"/>
                </a:schemeClr>
              </a:solidFill>
              <a:sym typeface="Wingdings" pitchFamily="2" charset="2"/>
            </a:endParaRPr>
          </a:p>
          <a:p>
            <a:pPr marL="380810" indent="-380810">
              <a:buFont typeface="Arial" panose="020B0604020202020204" pitchFamily="34" charset="0"/>
              <a:buChar char="•"/>
            </a:pPr>
            <a:r>
              <a:rPr lang="en-US" sz="2398" b="1" i="1" dirty="0">
                <a:solidFill>
                  <a:schemeClr val="tx1">
                    <a:lumMod val="75000"/>
                    <a:lumOff val="25000"/>
                  </a:schemeClr>
                </a:solidFill>
                <a:sym typeface="Wingdings" pitchFamily="2" charset="2"/>
              </a:rPr>
              <a:t>Uniqueness</a:t>
            </a:r>
            <a:r>
              <a:rPr lang="en-US" sz="2398" i="1" dirty="0">
                <a:solidFill>
                  <a:schemeClr val="tx1">
                    <a:lumMod val="75000"/>
                    <a:lumOff val="25000"/>
                  </a:schemeClr>
                </a:solidFill>
                <a:sym typeface="Wingdings" pitchFamily="2" charset="2"/>
              </a:rPr>
              <a:t>: </a:t>
            </a:r>
            <a:r>
              <a:rPr lang="en-GB" sz="2133" i="1" dirty="0">
                <a:solidFill>
                  <a:schemeClr val="tx1">
                    <a:lumMod val="75000"/>
                    <a:lumOff val="25000"/>
                  </a:schemeClr>
                </a:solidFill>
              </a:rPr>
              <a:t>The MOOC shall contain unique features that link it to the activities and services of C3S </a:t>
            </a:r>
          </a:p>
          <a:p>
            <a:endParaRPr lang="en-US" sz="2398" i="1" dirty="0">
              <a:solidFill>
                <a:schemeClr val="tx1">
                  <a:lumMod val="75000"/>
                  <a:lumOff val="25000"/>
                </a:schemeClr>
              </a:solidFill>
              <a:sym typeface="Wingdings" pitchFamily="2" charset="2"/>
            </a:endParaRPr>
          </a:p>
          <a:p>
            <a:pPr marL="380810" indent="-380810">
              <a:buFont typeface="Arial" panose="020B0604020202020204" pitchFamily="34" charset="0"/>
              <a:buChar char="•"/>
            </a:pPr>
            <a:r>
              <a:rPr lang="en-US" sz="2398" b="1" i="1" dirty="0">
                <a:solidFill>
                  <a:schemeClr val="tx1">
                    <a:lumMod val="75000"/>
                    <a:lumOff val="25000"/>
                  </a:schemeClr>
                </a:solidFill>
                <a:sym typeface="Wingdings" pitchFamily="2" charset="2"/>
              </a:rPr>
              <a:t>Flexible learning</a:t>
            </a:r>
            <a:r>
              <a:rPr lang="en-US" sz="2398" i="1" dirty="0">
                <a:solidFill>
                  <a:schemeClr val="tx1">
                    <a:lumMod val="75000"/>
                    <a:lumOff val="25000"/>
                  </a:schemeClr>
                </a:solidFill>
                <a:sym typeface="Wingdings" pitchFamily="2" charset="2"/>
              </a:rPr>
              <a:t>: </a:t>
            </a:r>
            <a:r>
              <a:rPr lang="en-US" sz="2133" i="1" dirty="0">
                <a:solidFill>
                  <a:schemeClr val="tx1">
                    <a:lumMod val="75000"/>
                    <a:lumOff val="25000"/>
                  </a:schemeClr>
                </a:solidFill>
                <a:sym typeface="Wingdings" pitchFamily="2" charset="2"/>
              </a:rPr>
              <a:t>The MOOC shall offer a greater flexibility in the way learners consume contents expanding the reach of training </a:t>
            </a:r>
          </a:p>
          <a:p>
            <a:pPr marL="380810" indent="-380810">
              <a:buFont typeface="Arial" panose="020B0604020202020204" pitchFamily="34" charset="0"/>
              <a:buChar char="•"/>
            </a:pPr>
            <a:endParaRPr lang="en-US" sz="2398" i="1" dirty="0">
              <a:solidFill>
                <a:schemeClr val="tx1">
                  <a:lumMod val="75000"/>
                  <a:lumOff val="25000"/>
                </a:schemeClr>
              </a:solidFill>
              <a:sym typeface="Wingdings" pitchFamily="2" charset="2"/>
            </a:endParaRPr>
          </a:p>
          <a:p>
            <a:pPr marL="380810" indent="-380810">
              <a:buFont typeface="Arial" panose="020B0604020202020204" pitchFamily="34" charset="0"/>
              <a:buChar char="•"/>
            </a:pPr>
            <a:r>
              <a:rPr lang="en-US" sz="2398" b="1" i="1" dirty="0">
                <a:solidFill>
                  <a:schemeClr val="tx1">
                    <a:lumMod val="75000"/>
                    <a:lumOff val="25000"/>
                  </a:schemeClr>
                </a:solidFill>
                <a:sym typeface="Wingdings" pitchFamily="2" charset="2"/>
              </a:rPr>
              <a:t>Focus on real-life applications: </a:t>
            </a:r>
            <a:r>
              <a:rPr lang="en-US" sz="2133" i="1" dirty="0">
                <a:solidFill>
                  <a:schemeClr val="tx1">
                    <a:lumMod val="75000"/>
                    <a:lumOff val="25000"/>
                  </a:schemeClr>
                </a:solidFill>
                <a:sym typeface="Wingdings" pitchFamily="2" charset="2"/>
              </a:rPr>
              <a:t>The MOOC shall highlight how the information provided by the Copernicus data can </a:t>
            </a:r>
            <a:r>
              <a:rPr lang="en-GB" sz="2133" i="1" dirty="0">
                <a:solidFill>
                  <a:schemeClr val="tx1">
                    <a:lumMod val="75000"/>
                    <a:lumOff val="25000"/>
                  </a:schemeClr>
                </a:solidFill>
              </a:rPr>
              <a:t>help different sectors to adapt to climate change. It shall also support diverse communities and businesses to make best use of data</a:t>
            </a:r>
            <a:endParaRPr lang="en-US" sz="2133" i="1" dirty="0">
              <a:solidFill>
                <a:schemeClr val="tx1">
                  <a:lumMod val="75000"/>
                  <a:lumOff val="25000"/>
                </a:schemeClr>
              </a:solidFill>
              <a:sym typeface="Wingdings" pitchFamily="2" charset="2"/>
            </a:endParaRPr>
          </a:p>
        </p:txBody>
      </p:sp>
      <p:pic>
        <p:nvPicPr>
          <p:cNvPr id="10" name="Picture 9">
            <a:extLst>
              <a:ext uri="{FF2B5EF4-FFF2-40B4-BE49-F238E27FC236}">
                <a16:creationId xmlns:a16="http://schemas.microsoft.com/office/drawing/2014/main" xmlns="" id="{67F609A9-E8E8-EE43-9384-A2B3A65C8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565" y="1659594"/>
            <a:ext cx="2796645" cy="186536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BA4424DB-3A76-774B-9EF5-02CA7BABB1AE}"/>
              </a:ext>
            </a:extLst>
          </p:cNvPr>
          <p:cNvPicPr>
            <a:picLocks noChangeAspect="1"/>
          </p:cNvPicPr>
          <p:nvPr/>
        </p:nvPicPr>
        <p:blipFill rotWithShape="1">
          <a:blip r:embed="rId4">
            <a:extLst>
              <a:ext uri="{28A0092B-C50C-407E-A947-70E740481C1C}">
                <a14:useLocalDpi xmlns:a14="http://schemas.microsoft.com/office/drawing/2010/main" val="0"/>
              </a:ext>
            </a:extLst>
          </a:blip>
          <a:srcRect l="4999" t="8817" r="4551" b="5439"/>
          <a:stretch/>
        </p:blipFill>
        <p:spPr>
          <a:xfrm>
            <a:off x="8780652" y="3812843"/>
            <a:ext cx="2796645" cy="1823253"/>
          </a:xfrm>
          <a:prstGeom prst="rect">
            <a:avLst/>
          </a:prstGeom>
          <a:ln>
            <a:noFill/>
          </a:ln>
          <a:effectLst>
            <a:softEdge rad="112500"/>
          </a:effectLst>
        </p:spPr>
      </p:pic>
      <p:sp>
        <p:nvSpPr>
          <p:cNvPr id="6" name="TextBox 5">
            <a:extLst>
              <a:ext uri="{FF2B5EF4-FFF2-40B4-BE49-F238E27FC236}">
                <a16:creationId xmlns:a16="http://schemas.microsoft.com/office/drawing/2014/main" xmlns="" id="{5C06A2EF-4ADF-6F40-AE41-DBB30384F1EB}"/>
              </a:ext>
            </a:extLst>
          </p:cNvPr>
          <p:cNvSpPr txBox="1"/>
          <p:nvPr/>
        </p:nvSpPr>
        <p:spPr>
          <a:xfrm>
            <a:off x="1426296" y="5696433"/>
            <a:ext cx="7280134" cy="400110"/>
          </a:xfrm>
          <a:prstGeom prst="rect">
            <a:avLst/>
          </a:prstGeom>
          <a:noFill/>
        </p:spPr>
        <p:txBody>
          <a:bodyPr wrap="none" rtlCol="0">
            <a:spAutoFit/>
          </a:bodyPr>
          <a:lstStyle/>
          <a:p>
            <a:r>
              <a:rPr lang="en-US" sz="2000" i="1" dirty="0">
                <a:solidFill>
                  <a:schemeClr val="tx1">
                    <a:lumMod val="75000"/>
                    <a:lumOff val="25000"/>
                  </a:schemeClr>
                </a:solidFill>
                <a:sym typeface="Wingdings" pitchFamily="2" charset="2"/>
              </a:rPr>
              <a:t>Our ‘ambitious’ timeline foresees the MOOC to be ready by Q1 2020.</a:t>
            </a:r>
          </a:p>
        </p:txBody>
      </p:sp>
    </p:spTree>
    <p:extLst>
      <p:ext uri="{BB962C8B-B14F-4D97-AF65-F5344CB8AC3E}">
        <p14:creationId xmlns:p14="http://schemas.microsoft.com/office/powerpoint/2010/main" val="2347088517"/>
      </p:ext>
    </p:extLst>
  </p:cSld>
  <p:clrMapOvr>
    <a:masterClrMapping/>
  </p:clrMapOvr>
</p:sld>
</file>

<file path=ppt/theme/theme1.xml><?xml version="1.0" encoding="utf-8"?>
<a:theme xmlns:a="http://schemas.openxmlformats.org/drawingml/2006/main" name="ECMWF_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ECMWF_widescreen.potx</Template>
  <TotalTime>13442</TotalTime>
  <Words>1061</Words>
  <Application>Microsoft Office PowerPoint</Application>
  <PresentationFormat>Custom</PresentationFormat>
  <Paragraphs>146</Paragraphs>
  <Slides>10</Slides>
  <Notes>6</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ECMWF_widescreen</vt:lpstr>
      <vt:lpstr>Climate Change</vt:lpstr>
      <vt:lpstr>PowerPoint Presentation</vt:lpstr>
      <vt:lpstr>Supporting training in Europe and beyond</vt:lpstr>
      <vt:lpstr>Supporting training in Europe and beyond</vt:lpstr>
      <vt:lpstr>Supporting training in Europe and beyond</vt:lpstr>
      <vt:lpstr>User Learning Services</vt:lpstr>
      <vt:lpstr>Training method – Our blended training</vt:lpstr>
      <vt:lpstr>Knowledge transfer</vt:lpstr>
      <vt:lpstr>Effective and efficient training</vt:lpstr>
      <vt:lpstr>Our training- future work</vt:lpstr>
      <vt:lpstr>PowerPoint Presentation</vt:lpstr>
    </vt:vector>
  </TitlesOfParts>
  <Company>ECMWF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Hine</dc:creator>
  <cp:lastModifiedBy>Patrick Parrish</cp:lastModifiedBy>
  <cp:revision>130</cp:revision>
  <cp:lastPrinted>2014-11-19T12:15:44Z</cp:lastPrinted>
  <dcterms:created xsi:type="dcterms:W3CDTF">2015-03-12T16:04:32Z</dcterms:created>
  <dcterms:modified xsi:type="dcterms:W3CDTF">2019-10-29T20:23:46Z</dcterms:modified>
</cp:coreProperties>
</file>