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1"/>
    <p:sldMasterId id="2147483661" r:id="rId2"/>
    <p:sldMasterId id="2147483663" r:id="rId3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7010400" cy="9296400"/>
  <p:embeddedFontLst>
    <p:embeddedFont>
      <p:font typeface="Helvetica Neue" panose="020B0604020202020204" charset="0"/>
      <p:regular r:id="rId11"/>
      <p:bold r:id="rId12"/>
      <p:italic r:id="rId13"/>
      <p:boldItalic r:id="rId14"/>
    </p:embeddedFont>
    <p:embeddedFont>
      <p:font typeface="Trebuchet MS" panose="020B060302020202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Roboto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4"/>
  </p:normalViewPr>
  <p:slideViewPr>
    <p:cSldViewPr snapToGrid="0">
      <p:cViewPr varScale="1">
        <p:scale>
          <a:sx n="65" d="100"/>
          <a:sy n="65" d="100"/>
        </p:scale>
        <p:origin x="-12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1.fntdata"/><Relationship Id="rId7" Type="http://schemas.openxmlformats.org/officeDocument/2006/relationships/slide" Target="slides/slide4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2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82676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NOTE: </a:t>
            </a:r>
            <a:r>
              <a:rPr lang="en-US" sz="1100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Background image can be used as is or changed for a particular presentation. Click: </a:t>
            </a:r>
            <a:r>
              <a:rPr lang="en-US" sz="1100" b="1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Slide &gt; Edit master.</a:t>
            </a:r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title"/>
          </p:nvPr>
        </p:nvSpPr>
        <p:spPr>
          <a:xfrm>
            <a:off x="457200" y="156299"/>
            <a:ext cx="8229600" cy="376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31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3093" algn="l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rgbClr val="434343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rgbClr val="434343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9438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rgbClr val="434343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8261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rgbClr val="434343"/>
              </a:buClr>
              <a:buSzPts val="1412"/>
              <a:buFont typeface="Arial"/>
              <a:buChar char="–"/>
              <a:defRPr sz="1412" b="0" i="0" u="none" strike="noStrike" cap="non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7022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rgbClr val="434343"/>
              </a:buClr>
              <a:buSzPts val="1235"/>
              <a:buFont typeface="Arial"/>
              <a:buChar char="»"/>
              <a:defRPr sz="1235" b="0" i="0" u="none" strike="noStrike" cap="non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rgbClr val="434343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rgbClr val="434343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rgbClr val="434343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rgbClr val="434343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SzPts val="1765"/>
              <a:buFont typeface="Arial"/>
              <a:buNone/>
              <a:defRPr sz="176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SzPts val="1588"/>
              <a:buFont typeface="Arial"/>
              <a:buNone/>
              <a:defRPr sz="1588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SzPts val="1412"/>
              <a:buFont typeface="Arial"/>
              <a:buNone/>
              <a:defRPr sz="1412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SzPts val="1235"/>
              <a:buFont typeface="Arial"/>
              <a:buNone/>
              <a:defRPr sz="123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SzPts val="1235"/>
              <a:buFont typeface="Arial"/>
              <a:buNone/>
              <a:defRPr sz="123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SzPts val="1235"/>
              <a:buFont typeface="Arial"/>
              <a:buNone/>
              <a:defRPr sz="1235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SzPts val="1235"/>
              <a:buFont typeface="Arial"/>
              <a:buNone/>
              <a:defRPr sz="1235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SzPts val="1235"/>
              <a:buFont typeface="Arial"/>
              <a:buNone/>
              <a:defRPr sz="1235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SzPts val="1235"/>
              <a:buFont typeface="Arial"/>
              <a:buNone/>
              <a:defRPr sz="1235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57200" y="160020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SzPts val="1765"/>
              <a:buFont typeface="Arial"/>
              <a:buChar char="•"/>
              <a:defRPr sz="176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SzPts val="1588"/>
              <a:buFont typeface="Arial"/>
              <a:buChar char="–"/>
              <a:defRPr sz="1588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SzPts val="1412"/>
              <a:buFont typeface="Arial"/>
              <a:buChar char="•"/>
              <a:defRPr sz="1412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SzPts val="1235"/>
              <a:buFont typeface="Arial"/>
              <a:buChar char="–"/>
              <a:defRPr sz="123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>
              <a:lnSpc>
                <a:spcPct val="100000"/>
              </a:lnSpc>
              <a:spcBef>
                <a:spcPts val="212"/>
              </a:spcBef>
              <a:spcAft>
                <a:spcPts val="0"/>
              </a:spcAft>
              <a:buSzPts val="1059"/>
              <a:buFont typeface="Arial"/>
              <a:buChar char="»"/>
              <a:defRPr sz="1059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29438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SzPts val="1588"/>
              <a:buFont typeface="Arial"/>
              <a:buChar char="•"/>
              <a:defRPr sz="1588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9438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SzPts val="1588"/>
              <a:buFont typeface="Arial"/>
              <a:buChar char="•"/>
              <a:defRPr sz="1588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9438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SzPts val="1588"/>
              <a:buFont typeface="Arial"/>
              <a:buChar char="•"/>
              <a:defRPr sz="1588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9438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SzPts val="1588"/>
              <a:buFont typeface="Arial"/>
              <a:buChar char="•"/>
              <a:defRPr sz="1588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648200" y="160020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SzPts val="1765"/>
              <a:buFont typeface="Arial"/>
              <a:buChar char="•"/>
              <a:defRPr sz="176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SzPts val="1588"/>
              <a:buFont typeface="Arial"/>
              <a:buChar char="–"/>
              <a:defRPr sz="1588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SzPts val="1412"/>
              <a:buFont typeface="Arial"/>
              <a:buChar char="•"/>
              <a:defRPr sz="1412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SzPts val="1235"/>
              <a:buFont typeface="Arial"/>
              <a:buChar char="–"/>
              <a:defRPr sz="123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>
              <a:lnSpc>
                <a:spcPct val="100000"/>
              </a:lnSpc>
              <a:spcBef>
                <a:spcPts val="212"/>
              </a:spcBef>
              <a:spcAft>
                <a:spcPts val="0"/>
              </a:spcAft>
              <a:buSzPts val="1059"/>
              <a:buFont typeface="Arial"/>
              <a:buChar char="»"/>
              <a:defRPr sz="1059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29438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SzPts val="1588"/>
              <a:buFont typeface="Arial"/>
              <a:buChar char="•"/>
              <a:defRPr sz="1588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9438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SzPts val="1588"/>
              <a:buFont typeface="Arial"/>
              <a:buChar char="•"/>
              <a:defRPr sz="1588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9438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SzPts val="1588"/>
              <a:buFont typeface="Arial"/>
              <a:buChar char="•"/>
              <a:defRPr sz="1588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9438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SzPts val="1588"/>
              <a:buFont typeface="Arial"/>
              <a:buChar char="•"/>
              <a:defRPr sz="1588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ubTitle" idx="1"/>
          </p:nvPr>
        </p:nvSpPr>
        <p:spPr>
          <a:xfrm>
            <a:off x="1371600" y="3611556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SzPts val="1765"/>
              <a:buFont typeface="Arial"/>
              <a:buNone/>
              <a:defRPr sz="176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rgbClr val="9E9E9E"/>
              </a:buClr>
              <a:buSzPts val="1588"/>
              <a:buFont typeface="Arial"/>
              <a:buNone/>
              <a:defRPr sz="1588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rgbClr val="9E9E9E"/>
              </a:buClr>
              <a:buSzPts val="1412"/>
              <a:buFont typeface="Arial"/>
              <a:buNone/>
              <a:defRPr sz="1412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31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3093" algn="l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SzPts val="2118"/>
              <a:buFont typeface="Arial"/>
              <a:buChar char="•"/>
              <a:defRPr sz="2118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SzPts val="1765"/>
              <a:buFont typeface="Arial"/>
              <a:buChar char="–"/>
              <a:defRPr sz="176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9438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SzPts val="1588"/>
              <a:buFont typeface="Arial"/>
              <a:buChar char="•"/>
              <a:defRPr sz="1588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8261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SzPts val="1412"/>
              <a:buFont typeface="Arial"/>
              <a:buChar char="–"/>
              <a:defRPr sz="1412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7022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SzPts val="1235"/>
              <a:buFont typeface="Arial"/>
              <a:buChar char="»"/>
              <a:defRPr sz="1235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SzPts val="1765"/>
              <a:buFont typeface="Arial"/>
              <a:buChar char="•"/>
              <a:defRPr sz="1765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SzPts val="1765"/>
              <a:buFont typeface="Arial"/>
              <a:buChar char="•"/>
              <a:defRPr sz="1765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SzPts val="1765"/>
              <a:buFont typeface="Arial"/>
              <a:buChar char="•"/>
              <a:defRPr sz="1765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SzPts val="1765"/>
              <a:buFont typeface="Arial"/>
              <a:buChar char="•"/>
              <a:defRPr sz="1765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title"/>
          </p:nvPr>
        </p:nvSpPr>
        <p:spPr>
          <a:xfrm>
            <a:off x="457200" y="156299"/>
            <a:ext cx="8229600" cy="376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8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8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8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8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8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8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8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subTitle" idx="1"/>
          </p:nvPr>
        </p:nvSpPr>
        <p:spPr>
          <a:xfrm>
            <a:off x="1371600" y="3611556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rgbClr val="434343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rgbClr val="434343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rgbClr val="434343"/>
              </a:buClr>
              <a:buSzPts val="1588"/>
              <a:buFont typeface="Arial"/>
              <a:buNone/>
              <a:defRPr sz="1588" b="0" i="0" u="none" strike="noStrike" cap="non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rgbClr val="434343"/>
              </a:buClr>
              <a:buSzPts val="1412"/>
              <a:buFont typeface="Arial"/>
              <a:buNone/>
              <a:defRPr sz="1412" b="0" i="0" u="none" strike="noStrike" cap="non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rgbClr val="434343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rgbClr val="434343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rgbClr val="434343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rgbClr val="434343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rgbClr val="434343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3">
            <a:alphaModFix/>
          </a:blip>
          <a:srcRect l="5651" r="5896"/>
          <a:stretch/>
        </p:blipFill>
        <p:spPr>
          <a:xfrm>
            <a:off x="0" y="2485"/>
            <a:ext cx="9144000" cy="689249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1319" y="2282562"/>
            <a:ext cx="9142681" cy="2249558"/>
          </a:xfrm>
          <a:prstGeom prst="rect">
            <a:avLst/>
          </a:prstGeom>
          <a:solidFill>
            <a:schemeClr val="dk1">
              <a:alpha val="8235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0" y="4645282"/>
            <a:ext cx="9144000" cy="22497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50" y="6372225"/>
            <a:ext cx="1630152" cy="2439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8">
            <a:alphaModFix/>
          </a:blip>
          <a:srcRect t="63942"/>
          <a:stretch/>
        </p:blipFill>
        <p:spPr>
          <a:xfrm>
            <a:off x="0" y="6198577"/>
            <a:ext cx="9144000" cy="65942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31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rgbClr val="434343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rgbClr val="434343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9438" algn="l" rtl="0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rgbClr val="434343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8261" algn="l" rtl="0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rgbClr val="434343"/>
              </a:buClr>
              <a:buSzPts val="1412"/>
              <a:buFont typeface="Arial"/>
              <a:buChar char="–"/>
              <a:defRPr sz="1412" b="0" i="0" u="none" strike="noStrike" cap="non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7022" algn="l" rtl="0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rgbClr val="434343"/>
              </a:buClr>
              <a:buSzPts val="1235"/>
              <a:buFont typeface="Arial"/>
              <a:buChar char="»"/>
              <a:defRPr sz="1235" b="0" i="0" u="none" strike="noStrike" cap="non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rgbClr val="434343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rgbClr val="434343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rgbClr val="434343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rgbClr val="434343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96374" y="6396773"/>
            <a:ext cx="1857092" cy="276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3"/>
          <p:cNvPicPr preferRelativeResize="0"/>
          <p:nvPr/>
        </p:nvPicPr>
        <p:blipFill rotWithShape="1">
          <a:blip r:embed="rId5">
            <a:alphaModFix/>
          </a:blip>
          <a:srcRect l="2066" t="64194" r="1562" b="-499"/>
          <a:stretch/>
        </p:blipFill>
        <p:spPr>
          <a:xfrm>
            <a:off x="0" y="6178550"/>
            <a:ext cx="9144000" cy="68896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3"/>
          <p:cNvSpPr/>
          <p:nvPr/>
        </p:nvSpPr>
        <p:spPr>
          <a:xfrm>
            <a:off x="-1" y="0"/>
            <a:ext cx="9144001" cy="651622"/>
          </a:xfrm>
          <a:prstGeom prst="rect">
            <a:avLst/>
          </a:prstGeom>
          <a:solidFill>
            <a:srgbClr val="00797C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endParaRPr sz="126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31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rgbClr val="434343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rgbClr val="434343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9438" algn="l" rtl="0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rgbClr val="434343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8261" algn="l" rtl="0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rgbClr val="434343"/>
              </a:buClr>
              <a:buSzPts val="1412"/>
              <a:buFont typeface="Arial"/>
              <a:buChar char="–"/>
              <a:defRPr sz="1412" b="0" i="0" u="none" strike="noStrike" cap="non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7022" algn="l" rtl="0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rgbClr val="434343"/>
              </a:buClr>
              <a:buSzPts val="1235"/>
              <a:buFont typeface="Arial"/>
              <a:buChar char="»"/>
              <a:defRPr sz="1235" b="0" i="0" u="none" strike="noStrike" cap="non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rgbClr val="434343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rgbClr val="434343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rgbClr val="434343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rgbClr val="434343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457200" y="156299"/>
            <a:ext cx="8229600" cy="376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0" name="Google Shape;50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6374" y="6396773"/>
            <a:ext cx="1857092" cy="276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/>
          <p:nvPr/>
        </p:nvSpPr>
        <p:spPr>
          <a:xfrm>
            <a:off x="1652725" y="2972875"/>
            <a:ext cx="6132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COMET Support of RTCs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7"/>
          <p:cNvSpPr/>
          <p:nvPr/>
        </p:nvSpPr>
        <p:spPr>
          <a:xfrm>
            <a:off x="2780354" y="3464075"/>
            <a:ext cx="3508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>
                <a:solidFill>
                  <a:srgbClr val="A8C7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Products and Services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7"/>
          <p:cNvSpPr txBox="1"/>
          <p:nvPr/>
        </p:nvSpPr>
        <p:spPr>
          <a:xfrm>
            <a:off x="2855126" y="6392975"/>
            <a:ext cx="34338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r>
              <a:rPr lang="en-US" b="1" dirty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OCTOBER 29, 2019 </a:t>
            </a:r>
            <a:endParaRPr sz="14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7"/>
          <p:cNvSpPr/>
          <p:nvPr/>
        </p:nvSpPr>
        <p:spPr>
          <a:xfrm>
            <a:off x="2780350" y="5722475"/>
            <a:ext cx="3800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1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Elizabeth PAGE</a:t>
            </a:r>
            <a:r>
              <a:rPr lang="en-US" sz="2000" b="0" i="1" u="none" strike="noStrike" cap="non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endParaRPr sz="14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i="1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Director of the COMET Program</a:t>
            </a:r>
            <a:endParaRPr sz="14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457200" y="-2630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</a:pPr>
            <a:r>
              <a:rPr lang="en-US" dirty="0"/>
              <a:t>COMET’s Strengths</a:t>
            </a:r>
            <a:endParaRPr sz="2471" b="1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457200" y="1600207"/>
            <a:ext cx="3767559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01625" algn="l" rtl="0">
              <a:spcBef>
                <a:spcPts val="0"/>
              </a:spcBef>
              <a:spcAft>
                <a:spcPts val="0"/>
              </a:spcAft>
              <a:buClr>
                <a:srgbClr val="373A3C"/>
              </a:buClr>
              <a:buSzPts val="1150"/>
              <a:buFont typeface="Roboto"/>
              <a:buChar char="●"/>
            </a:pPr>
            <a:r>
              <a:rPr lang="en-US" sz="2400" dirty="0">
                <a:solidFill>
                  <a:srgbClr val="373A3C"/>
                </a:solidFill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Roboto"/>
              </a:rPr>
              <a:t>Distance learning development</a:t>
            </a:r>
          </a:p>
          <a:p>
            <a:pPr lvl="1" indent="-301625">
              <a:lnSpc>
                <a:spcPct val="115000"/>
              </a:lnSpc>
              <a:spcBef>
                <a:spcPts val="0"/>
              </a:spcBef>
              <a:buClr>
                <a:srgbClr val="373A3C"/>
              </a:buClr>
              <a:buSzPts val="1150"/>
              <a:buFont typeface="Roboto"/>
              <a:buChar char="●"/>
            </a:pPr>
            <a:r>
              <a:rPr lang="en-US" sz="1600" dirty="0">
                <a:solidFill>
                  <a:srgbClr val="373A3C"/>
                </a:solidFill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Roboto"/>
              </a:rPr>
              <a:t>All materials are freely available through the </a:t>
            </a:r>
            <a:r>
              <a:rPr lang="en-US" sz="1600" dirty="0" err="1">
                <a:solidFill>
                  <a:srgbClr val="373A3C"/>
                </a:solidFill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Roboto"/>
              </a:rPr>
              <a:t>MetEd</a:t>
            </a:r>
            <a:r>
              <a:rPr lang="en-US" sz="1600" dirty="0">
                <a:solidFill>
                  <a:srgbClr val="373A3C"/>
                </a:solidFill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Roboto"/>
              </a:rPr>
              <a:t> website</a:t>
            </a:r>
          </a:p>
          <a:p>
            <a:pPr lvl="1" indent="-301625">
              <a:lnSpc>
                <a:spcPct val="115000"/>
              </a:lnSpc>
              <a:spcBef>
                <a:spcPts val="0"/>
              </a:spcBef>
              <a:buClr>
                <a:srgbClr val="373A3C"/>
              </a:buClr>
              <a:buSzPts val="1150"/>
              <a:buFont typeface="Roboto"/>
              <a:buChar char="●"/>
            </a:pPr>
            <a:r>
              <a:rPr lang="en-US" sz="1600" dirty="0">
                <a:solidFill>
                  <a:srgbClr val="373A3C"/>
                </a:solidFill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Roboto"/>
              </a:rPr>
              <a:t>Instructional Design</a:t>
            </a:r>
          </a:p>
          <a:p>
            <a:pPr lvl="1" indent="-301625">
              <a:lnSpc>
                <a:spcPct val="115000"/>
              </a:lnSpc>
              <a:spcBef>
                <a:spcPts val="0"/>
              </a:spcBef>
              <a:buClr>
                <a:srgbClr val="373A3C"/>
              </a:buClr>
              <a:buSzPts val="1150"/>
              <a:buFont typeface="Roboto"/>
              <a:buChar char="●"/>
            </a:pPr>
            <a:r>
              <a:rPr lang="en-US" sz="1600" dirty="0">
                <a:solidFill>
                  <a:srgbClr val="373A3C"/>
                </a:solidFill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Roboto"/>
              </a:rPr>
              <a:t>Fulltime Graphic Artist</a:t>
            </a:r>
          </a:p>
          <a:p>
            <a:pPr lvl="1" indent="-301625">
              <a:lnSpc>
                <a:spcPct val="115000"/>
              </a:lnSpc>
              <a:spcBef>
                <a:spcPts val="0"/>
              </a:spcBef>
              <a:buClr>
                <a:srgbClr val="373A3C"/>
              </a:buClr>
              <a:buSzPts val="1150"/>
              <a:buFont typeface="Roboto"/>
              <a:buChar char="●"/>
            </a:pPr>
            <a:r>
              <a:rPr lang="en-US" sz="1600" dirty="0">
                <a:solidFill>
                  <a:srgbClr val="373A3C"/>
                </a:solidFill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Roboto"/>
              </a:rPr>
              <a:t>Fulltime Translator</a:t>
            </a:r>
          </a:p>
          <a:p>
            <a:pPr lvl="1" indent="-301625">
              <a:lnSpc>
                <a:spcPct val="115000"/>
              </a:lnSpc>
              <a:spcBef>
                <a:spcPts val="0"/>
              </a:spcBef>
              <a:buClr>
                <a:srgbClr val="373A3C"/>
              </a:buClr>
              <a:buSzPts val="1150"/>
              <a:buFont typeface="Roboto"/>
              <a:buChar char="●"/>
            </a:pPr>
            <a:endParaRPr sz="1200" dirty="0">
              <a:solidFill>
                <a:srgbClr val="373A3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595B3FF-E4F1-E948-82F3-60D917A33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531" y="2650599"/>
            <a:ext cx="4413491" cy="3310118"/>
          </a:xfrm>
          <a:prstGeom prst="rect">
            <a:avLst/>
          </a:prstGeom>
          <a:ln w="12700">
            <a:solidFill>
              <a:schemeClr val="bg2"/>
            </a:solidFill>
          </a:ln>
        </p:spPr>
      </p:pic>
      <p:sp>
        <p:nvSpPr>
          <p:cNvPr id="74" name="Google Shape;74;p18"/>
          <p:cNvSpPr txBox="1"/>
          <p:nvPr/>
        </p:nvSpPr>
        <p:spPr>
          <a:xfrm>
            <a:off x="5056489" y="6354850"/>
            <a:ext cx="37908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Meetin</a:t>
            </a:r>
            <a:r>
              <a:rPr lang="en-US" i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 of Directors of WMO RTCs in RA-I and Collaborating Partners</a:t>
            </a:r>
            <a:endParaRPr i="1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A47188B-0ECD-E34C-8CC7-1453669E6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5476" y="1828994"/>
            <a:ext cx="1625600" cy="71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25"/>
              <a:buFont typeface="Helvetica Neue"/>
              <a:buNone/>
            </a:pPr>
            <a:r>
              <a:rPr lang="en-US" sz="2025" dirty="0"/>
              <a:t>Collaboration with other training institutions</a:t>
            </a:r>
            <a:endParaRPr sz="2025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4635661" cy="431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24"/>
              </a:spcBef>
              <a:spcAft>
                <a:spcPts val="0"/>
              </a:spcAft>
              <a:buNone/>
            </a:pPr>
            <a:r>
              <a:rPr lang="en-US" dirty="0"/>
              <a:t>EUMETSAT</a:t>
            </a:r>
          </a:p>
          <a:p>
            <a:pPr marL="800100" lvl="1" indent="-342900"/>
            <a:r>
              <a:rPr lang="en-US" dirty="0"/>
              <a:t>African Satellite Meteorology Education and Training</a:t>
            </a:r>
            <a:endParaRPr dirty="0"/>
          </a:p>
          <a:p>
            <a:pPr marL="0" lvl="0" indent="0" algn="l" rtl="0">
              <a:spcBef>
                <a:spcPts val="424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424"/>
              </a:spcBef>
              <a:spcAft>
                <a:spcPts val="0"/>
              </a:spcAft>
              <a:buNone/>
            </a:pPr>
            <a:r>
              <a:rPr lang="en-US" dirty="0"/>
              <a:t>WMO Global Campus</a:t>
            </a:r>
            <a:endParaRPr dirty="0"/>
          </a:p>
          <a:p>
            <a:pPr marL="800100" lvl="1" indent="-342900"/>
            <a:r>
              <a:rPr lang="en-US" dirty="0"/>
              <a:t>Module access</a:t>
            </a:r>
          </a:p>
          <a:p>
            <a:pPr marL="457200" lvl="1" indent="0">
              <a:buNone/>
            </a:pPr>
            <a:endParaRPr dirty="0"/>
          </a:p>
          <a:p>
            <a:pPr marL="0" lvl="0" indent="0" algn="l" rtl="0">
              <a:spcBef>
                <a:spcPts val="424"/>
              </a:spcBef>
              <a:spcAft>
                <a:spcPts val="0"/>
              </a:spcAft>
              <a:buNone/>
            </a:pPr>
            <a:r>
              <a:rPr lang="en-US" dirty="0"/>
              <a:t>CIMH</a:t>
            </a:r>
            <a:endParaRPr dirty="0"/>
          </a:p>
          <a:p>
            <a:pPr marL="800100" lvl="1" indent="-342900"/>
            <a:r>
              <a:rPr lang="en-US" dirty="0"/>
              <a:t>Aviation Training</a:t>
            </a:r>
          </a:p>
          <a:p>
            <a:pPr marL="0" lvl="0" indent="0" algn="l" rtl="0">
              <a:spcBef>
                <a:spcPts val="424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424"/>
              </a:spcBef>
              <a:spcAft>
                <a:spcPts val="0"/>
              </a:spcAft>
              <a:buNone/>
            </a:pPr>
            <a:r>
              <a:rPr lang="en-US" dirty="0"/>
              <a:t>Bureau of Meteorology, Australia</a:t>
            </a:r>
          </a:p>
          <a:p>
            <a:pPr marL="800100" lvl="1" indent="-342900"/>
            <a:r>
              <a:rPr lang="en-US" dirty="0"/>
              <a:t>Resources for training development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B08F57-D9A3-BA41-B4C1-DC0822E9C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465" y="1641436"/>
            <a:ext cx="3022600" cy="1028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969BA15-7708-354F-B158-1A2E720B8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290" y="3249231"/>
            <a:ext cx="2486949" cy="18652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Google Shape;74;p18">
            <a:extLst>
              <a:ext uri="{FF2B5EF4-FFF2-40B4-BE49-F238E27FC236}">
                <a16:creationId xmlns:a16="http://schemas.microsoft.com/office/drawing/2014/main" xmlns="" id="{F2FFBC7F-D856-3043-9C7E-E27432A82E87}"/>
              </a:ext>
            </a:extLst>
          </p:cNvPr>
          <p:cNvSpPr txBox="1"/>
          <p:nvPr/>
        </p:nvSpPr>
        <p:spPr>
          <a:xfrm>
            <a:off x="5208889" y="6322050"/>
            <a:ext cx="37908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Meetin</a:t>
            </a:r>
            <a:r>
              <a:rPr lang="en-US" i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 of Directors of WMO RTCs in RA-I and Collaborating Partners</a:t>
            </a:r>
            <a:endParaRPr i="1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>
            <a:spLocks noGrp="1"/>
          </p:cNvSpPr>
          <p:nvPr>
            <p:ph type="title"/>
          </p:nvPr>
        </p:nvSpPr>
        <p:spPr>
          <a:xfrm>
            <a:off x="457200" y="144720"/>
            <a:ext cx="82296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25"/>
              <a:buFont typeface="Helvetica Neue"/>
              <a:buNone/>
            </a:pPr>
            <a:r>
              <a:rPr lang="en-US" sz="2025" dirty="0"/>
              <a:t>Training for RTCs in Africa</a:t>
            </a:r>
            <a:endParaRPr sz="2025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3663387" cy="431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3093" algn="l" rtl="0">
              <a:spcBef>
                <a:spcPts val="424"/>
              </a:spcBef>
              <a:spcAft>
                <a:spcPts val="0"/>
              </a:spcAft>
              <a:buSzPts val="2118"/>
              <a:buChar char="•"/>
            </a:pPr>
            <a:endParaRPr lang="en-US" dirty="0"/>
          </a:p>
          <a:p>
            <a:r>
              <a:rPr lang="en-US" dirty="0"/>
              <a:t>Online training</a:t>
            </a:r>
          </a:p>
          <a:p>
            <a:pPr lvl="1" indent="-363093">
              <a:spcBef>
                <a:spcPts val="424"/>
              </a:spcBef>
              <a:buSzPts val="2118"/>
              <a:buChar char="•"/>
            </a:pPr>
            <a:r>
              <a:rPr lang="en-US" dirty="0"/>
              <a:t>ASMET modules</a:t>
            </a:r>
            <a:endParaRPr dirty="0"/>
          </a:p>
          <a:p>
            <a:pPr lvl="1" indent="-363093">
              <a:spcBef>
                <a:spcPts val="0"/>
              </a:spcBef>
              <a:buSzPts val="2118"/>
              <a:buChar char="•"/>
            </a:pPr>
            <a:r>
              <a:rPr lang="en-US" dirty="0"/>
              <a:t>Translated modules</a:t>
            </a:r>
            <a:endParaRPr dirty="0"/>
          </a:p>
          <a:p>
            <a:pPr marL="457200" lvl="0" indent="-363093" algn="l" rtl="0">
              <a:spcBef>
                <a:spcPts val="0"/>
              </a:spcBef>
              <a:spcAft>
                <a:spcPts val="0"/>
              </a:spcAft>
              <a:buSzPts val="2118"/>
              <a:buChar char="•"/>
            </a:pPr>
            <a:r>
              <a:rPr lang="en-US" dirty="0"/>
              <a:t>Support for training development</a:t>
            </a:r>
            <a:endParaRPr dirty="0"/>
          </a:p>
          <a:p>
            <a:pPr marL="457200" lvl="0" indent="-363093" algn="l" rtl="0">
              <a:spcBef>
                <a:spcPts val="0"/>
              </a:spcBef>
              <a:spcAft>
                <a:spcPts val="0"/>
              </a:spcAft>
              <a:buSzPts val="2118"/>
              <a:buChar char="•"/>
            </a:pPr>
            <a:r>
              <a:rPr lang="en-US" dirty="0"/>
              <a:t>Online courses</a:t>
            </a:r>
            <a:endParaRPr dirty="0"/>
          </a:p>
          <a:p>
            <a:pPr marL="457200" lvl="0" indent="-363093" algn="l" rtl="0">
              <a:spcBef>
                <a:spcPts val="0"/>
              </a:spcBef>
              <a:spcAft>
                <a:spcPts val="0"/>
              </a:spcAft>
              <a:buSzPts val="2118"/>
              <a:buChar char="•"/>
            </a:pPr>
            <a:r>
              <a:rPr lang="en-US" dirty="0"/>
              <a:t>Other resources (animations, graphics)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8552748-FEF9-154C-93F8-CC6D1BE8F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759" y="2177245"/>
            <a:ext cx="2156748" cy="1617561"/>
          </a:xfrm>
          <a:prstGeom prst="rect">
            <a:avLst/>
          </a:prstGeom>
          <a:ln w="12700">
            <a:solidFill>
              <a:schemeClr val="bg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D902CCC-4984-594B-A9F0-CD728B65B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914" y="2986025"/>
            <a:ext cx="2156748" cy="1617561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1" name="Google Shape;74;p18">
            <a:extLst>
              <a:ext uri="{FF2B5EF4-FFF2-40B4-BE49-F238E27FC236}">
                <a16:creationId xmlns:a16="http://schemas.microsoft.com/office/drawing/2014/main" xmlns="" id="{2B7C631E-F50B-5C4C-8F66-5DB1597DD57D}"/>
              </a:ext>
            </a:extLst>
          </p:cNvPr>
          <p:cNvSpPr txBox="1"/>
          <p:nvPr/>
        </p:nvSpPr>
        <p:spPr>
          <a:xfrm>
            <a:off x="5208889" y="6322050"/>
            <a:ext cx="37908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Meetin</a:t>
            </a:r>
            <a:r>
              <a:rPr lang="en-US" i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 of Directors of WMO RTCs in RA-I and Collaborating Partners</a:t>
            </a:r>
            <a:endParaRPr i="1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>
            <a:spLocks noGrp="1"/>
          </p:cNvSpPr>
          <p:nvPr>
            <p:ph type="title"/>
          </p:nvPr>
        </p:nvSpPr>
        <p:spPr>
          <a:xfrm>
            <a:off x="457200" y="156299"/>
            <a:ext cx="8229600" cy="376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25"/>
              <a:buFont typeface="Helvetica Neue"/>
              <a:buNone/>
            </a:pPr>
            <a:r>
              <a:rPr lang="en-US" sz="2025" dirty="0"/>
              <a:t>Collaboration</a:t>
            </a:r>
            <a:endParaRPr sz="2025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2" name="Google Shape;92;p21"/>
          <p:cNvSpPr txBox="1"/>
          <p:nvPr/>
        </p:nvSpPr>
        <p:spPr>
          <a:xfrm>
            <a:off x="5056489" y="6354850"/>
            <a:ext cx="37908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3964329" cy="431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3093" algn="l" rtl="0">
              <a:spcBef>
                <a:spcPts val="424"/>
              </a:spcBef>
              <a:spcAft>
                <a:spcPts val="0"/>
              </a:spcAft>
              <a:buSzPts val="2118"/>
              <a:buChar char="•"/>
            </a:pPr>
            <a:r>
              <a:rPr lang="en-US" dirty="0"/>
              <a:t>Feedback on methods and services</a:t>
            </a:r>
            <a:endParaRPr dirty="0"/>
          </a:p>
          <a:p>
            <a:pPr marL="457200" lvl="0" indent="-363093" algn="l" rtl="0">
              <a:spcBef>
                <a:spcPts val="0"/>
              </a:spcBef>
              <a:spcAft>
                <a:spcPts val="0"/>
              </a:spcAft>
              <a:buSzPts val="2118"/>
              <a:buChar char="•"/>
            </a:pPr>
            <a:r>
              <a:rPr lang="en-US" dirty="0"/>
              <a:t>Learning more about RTC </a:t>
            </a:r>
          </a:p>
          <a:p>
            <a:pPr lvl="1" indent="-363093">
              <a:spcBef>
                <a:spcPts val="0"/>
              </a:spcBef>
              <a:buSzPts val="2118"/>
              <a:buChar char="•"/>
            </a:pPr>
            <a:r>
              <a:rPr lang="en-US" dirty="0"/>
              <a:t>Unique weather phenomena</a:t>
            </a:r>
          </a:p>
          <a:p>
            <a:pPr marL="457200" lvl="0" indent="-363093" algn="l" rtl="0">
              <a:spcBef>
                <a:spcPts val="0"/>
              </a:spcBef>
              <a:spcAft>
                <a:spcPts val="0"/>
              </a:spcAft>
              <a:buSzPts val="2118"/>
              <a:buChar char="•"/>
            </a:pPr>
            <a:r>
              <a:rPr lang="en-US" dirty="0"/>
              <a:t>Case study exchange</a:t>
            </a:r>
          </a:p>
          <a:p>
            <a:pPr marL="457200" lvl="0" indent="-363093" algn="l" rtl="0">
              <a:spcBef>
                <a:spcPts val="0"/>
              </a:spcBef>
              <a:spcAft>
                <a:spcPts val="0"/>
              </a:spcAft>
              <a:buSzPts val="2118"/>
              <a:buChar char="•"/>
            </a:pPr>
            <a:r>
              <a:rPr lang="en-US" dirty="0" err="1"/>
              <a:t>BiP</a:t>
            </a:r>
            <a:r>
              <a:rPr lang="en-US" dirty="0"/>
              <a:t>-M resources</a:t>
            </a:r>
            <a:endParaRPr dirty="0"/>
          </a:p>
        </p:txBody>
      </p:sp>
      <p:sp>
        <p:nvSpPr>
          <p:cNvPr id="6" name="Google Shape;74;p18">
            <a:extLst>
              <a:ext uri="{FF2B5EF4-FFF2-40B4-BE49-F238E27FC236}">
                <a16:creationId xmlns:a16="http://schemas.microsoft.com/office/drawing/2014/main" xmlns="" id="{650457C4-3835-8549-81C4-A7CA11A5CDD7}"/>
              </a:ext>
            </a:extLst>
          </p:cNvPr>
          <p:cNvSpPr txBox="1"/>
          <p:nvPr/>
        </p:nvSpPr>
        <p:spPr>
          <a:xfrm>
            <a:off x="5208889" y="6322050"/>
            <a:ext cx="37908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Meetin</a:t>
            </a:r>
            <a:r>
              <a:rPr lang="en-US" i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 of Directors of WMO RTCs in RA-I and Collaborating Partners</a:t>
            </a:r>
            <a:endParaRPr i="1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D7429F0-2821-8440-9769-76E0D0F05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888" y="1797317"/>
            <a:ext cx="2592449" cy="19443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>
            <a:spLocks noGrp="1"/>
          </p:cNvSpPr>
          <p:nvPr>
            <p:ph type="ctrTitle"/>
          </p:nvPr>
        </p:nvSpPr>
        <p:spPr>
          <a:xfrm>
            <a:off x="685800" y="2130439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25"/>
              <a:buFont typeface="Helvetica Neue"/>
              <a:buNone/>
            </a:pPr>
            <a:r>
              <a:rPr lang="en-US" sz="3600" dirty="0"/>
              <a:t>Questions?</a:t>
            </a:r>
            <a:endParaRPr sz="36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" name="Google Shape;100;p22"/>
          <p:cNvSpPr txBox="1">
            <a:spLocks noGrp="1"/>
          </p:cNvSpPr>
          <p:nvPr>
            <p:ph type="subTitle" idx="1"/>
          </p:nvPr>
        </p:nvSpPr>
        <p:spPr>
          <a:xfrm>
            <a:off x="1371600" y="3611556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353"/>
              </a:spcBef>
              <a:spcAft>
                <a:spcPts val="0"/>
              </a:spcAft>
              <a:buNone/>
            </a:pPr>
            <a:r>
              <a:rPr lang="en-US" sz="2400" b="1" dirty="0" err="1"/>
              <a:t>epage@ucar.edu</a:t>
            </a:r>
            <a:endParaRPr sz="2400" b="1" dirty="0"/>
          </a:p>
          <a:p>
            <a:pPr marL="0" lvl="0" indent="0" algn="ctr" rtl="0">
              <a:spcBef>
                <a:spcPts val="353"/>
              </a:spcBef>
              <a:spcAft>
                <a:spcPts val="0"/>
              </a:spcAft>
              <a:buNone/>
            </a:pPr>
            <a:r>
              <a:rPr lang="en-US" sz="2400" b="1" dirty="0" err="1"/>
              <a:t>meted.ucar.edu</a:t>
            </a:r>
            <a:endParaRPr sz="2400" b="1" dirty="0"/>
          </a:p>
        </p:txBody>
      </p:sp>
      <p:sp>
        <p:nvSpPr>
          <p:cNvPr id="5" name="Google Shape;74;p18">
            <a:extLst>
              <a:ext uri="{FF2B5EF4-FFF2-40B4-BE49-F238E27FC236}">
                <a16:creationId xmlns:a16="http://schemas.microsoft.com/office/drawing/2014/main" xmlns="" id="{C8186E64-762F-1948-8B8D-F4FA5A1AD220}"/>
              </a:ext>
            </a:extLst>
          </p:cNvPr>
          <p:cNvSpPr txBox="1"/>
          <p:nvPr/>
        </p:nvSpPr>
        <p:spPr>
          <a:xfrm>
            <a:off x="5208889" y="6322050"/>
            <a:ext cx="37908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Meetin</a:t>
            </a:r>
            <a:r>
              <a:rPr lang="en-US" i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 of Directors of WMO RTCs in RA-I and Collaborating Partners</a:t>
            </a:r>
            <a:endParaRPr i="1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itle Page: UCAR - Gray Logo">
  <a:themeElements>
    <a:clrScheme name="NCAR UCAR">
      <a:dk1>
        <a:srgbClr val="000000"/>
      </a:dk1>
      <a:lt1>
        <a:srgbClr val="FFFFFF"/>
      </a:lt1>
      <a:dk2>
        <a:srgbClr val="1F3058"/>
      </a:dk2>
      <a:lt2>
        <a:srgbClr val="EEECE1"/>
      </a:lt2>
      <a:accent1>
        <a:srgbClr val="1A3141"/>
      </a:accent1>
      <a:accent2>
        <a:srgbClr val="456673"/>
      </a:accent2>
      <a:accent3>
        <a:srgbClr val="C45229"/>
      </a:accent3>
      <a:accent4>
        <a:srgbClr val="9F1B25"/>
      </a:accent4>
      <a:accent5>
        <a:srgbClr val="B36E25"/>
      </a:accent5>
      <a:accent6>
        <a:srgbClr val="555058"/>
      </a:accent6>
      <a:hlink>
        <a:srgbClr val="1F3058"/>
      </a:hlink>
      <a:folHlink>
        <a:srgbClr val="7C78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CAR-Green-BottomConnectors">
  <a:themeElements>
    <a:clrScheme name="NCAR and UCAR">
      <a:dk1>
        <a:srgbClr val="666666"/>
      </a:dk1>
      <a:lt1>
        <a:srgbClr val="FFFFFF"/>
      </a:lt1>
      <a:dk2>
        <a:srgbClr val="122D5D"/>
      </a:dk2>
      <a:lt2>
        <a:srgbClr val="D3DCEC"/>
      </a:lt2>
      <a:accent1>
        <a:srgbClr val="277DA1"/>
      </a:accent1>
      <a:accent2>
        <a:srgbClr val="248F87"/>
      </a:accent2>
      <a:accent3>
        <a:srgbClr val="BBD52F"/>
      </a:accent3>
      <a:accent4>
        <a:srgbClr val="D3DCEC"/>
      </a:accent4>
      <a:accent5>
        <a:srgbClr val="6C6C6C"/>
      </a:accent5>
      <a:accent6>
        <a:srgbClr val="9EA0A3"/>
      </a:accent6>
      <a:hlink>
        <a:srgbClr val="BBD52F"/>
      </a:hlink>
      <a:folHlink>
        <a:srgbClr val="BBD5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CAR-GreenTopHeader-GrayConnect">
  <a:themeElements>
    <a:clrScheme name="NCAR and UCAR">
      <a:dk1>
        <a:srgbClr val="666666"/>
      </a:dk1>
      <a:lt1>
        <a:srgbClr val="FFFFFF"/>
      </a:lt1>
      <a:dk2>
        <a:srgbClr val="122D5D"/>
      </a:dk2>
      <a:lt2>
        <a:srgbClr val="D3DCEC"/>
      </a:lt2>
      <a:accent1>
        <a:srgbClr val="277DA1"/>
      </a:accent1>
      <a:accent2>
        <a:srgbClr val="248F87"/>
      </a:accent2>
      <a:accent3>
        <a:srgbClr val="BBD52F"/>
      </a:accent3>
      <a:accent4>
        <a:srgbClr val="D3DCEC"/>
      </a:accent4>
      <a:accent5>
        <a:srgbClr val="6C6C6C"/>
      </a:accent5>
      <a:accent6>
        <a:srgbClr val="9EA0A3"/>
      </a:accent6>
      <a:hlink>
        <a:srgbClr val="BBD52F"/>
      </a:hlink>
      <a:folHlink>
        <a:srgbClr val="BBD5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2503</TotalTime>
  <Words>193</Words>
  <Application>Microsoft Office PowerPoint</Application>
  <PresentationFormat>On-screen Show (4:3)</PresentationFormat>
  <Paragraphs>46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Helvetica Neue</vt:lpstr>
      <vt:lpstr>Trebuchet MS</vt:lpstr>
      <vt:lpstr>Calibri</vt:lpstr>
      <vt:lpstr>Roboto</vt:lpstr>
      <vt:lpstr>Title Page: UCAR - Gray Logo</vt:lpstr>
      <vt:lpstr>UCAR-Green-BottomConnectors</vt:lpstr>
      <vt:lpstr>UCAR-GreenTopHeader-GrayConnect</vt:lpstr>
      <vt:lpstr>PowerPoint Presentation</vt:lpstr>
      <vt:lpstr>COMET’s Strengths</vt:lpstr>
      <vt:lpstr>Collaboration with other training institutions</vt:lpstr>
      <vt:lpstr>Training for RTCs in Africa</vt:lpstr>
      <vt:lpstr>Collaboration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Parrish</dc:creator>
  <cp:lastModifiedBy>Patrick Parrish</cp:lastModifiedBy>
  <cp:revision>15</cp:revision>
  <dcterms:modified xsi:type="dcterms:W3CDTF">2019-10-28T18:16:59Z</dcterms:modified>
</cp:coreProperties>
</file>