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298" y="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27/09/2019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71238" y="5898887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0090"/>
                </a:solidFill>
              </a:rPr>
              <a:t>OSCAR/Surface </a:t>
            </a:r>
            <a:r>
              <a:rPr lang="de-DE" sz="2000" dirty="0" err="1" smtClean="0">
                <a:solidFill>
                  <a:srgbClr val="000090"/>
                </a:solidFill>
              </a:rPr>
              <a:t>course</a:t>
            </a:r>
            <a:r>
              <a:rPr lang="de-DE" sz="2000" dirty="0" smtClean="0">
                <a:solidFill>
                  <a:srgbClr val="000090"/>
                </a:solidFill>
              </a:rPr>
              <a:t> </a:t>
            </a:r>
            <a:r>
              <a:rPr lang="de-DE" sz="2000" dirty="0" err="1" smtClean="0">
                <a:solidFill>
                  <a:srgbClr val="000090"/>
                </a:solidFill>
              </a:rPr>
              <a:t>for</a:t>
            </a:r>
            <a:r>
              <a:rPr lang="de-DE" sz="2000" dirty="0" smtClean="0">
                <a:solidFill>
                  <a:srgbClr val="000090"/>
                </a:solidFill>
              </a:rPr>
              <a:t> RA-V </a:t>
            </a:r>
          </a:p>
          <a:p>
            <a:pPr algn="ctr"/>
            <a:r>
              <a:rPr lang="de-DE" sz="2000" smtClean="0">
                <a:solidFill>
                  <a:srgbClr val="000090"/>
                </a:solidFill>
              </a:rPr>
              <a:t>Jakarta 18-20 </a:t>
            </a:r>
            <a:r>
              <a:rPr lang="de-DE" sz="2000" dirty="0" smtClean="0">
                <a:solidFill>
                  <a:srgbClr val="000090"/>
                </a:solidFill>
              </a:rPr>
              <a:t>September 2018</a:t>
            </a: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Member Country Name</a:t>
            </a:r>
            <a:endParaRPr lang="en-US" sz="4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 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7344" y="2101743"/>
            <a:ext cx="24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Submitted by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Introduction </a:t>
            </a:r>
            <a:r>
              <a:rPr lang="en-US" sz="3600" b="1" dirty="0" smtClean="0">
                <a:solidFill>
                  <a:srgbClr val="000090"/>
                </a:solidFill>
              </a:rPr>
              <a:t>to </a:t>
            </a:r>
            <a:r>
              <a:rPr lang="en-US" sz="3600" b="1" dirty="0">
                <a:solidFill>
                  <a:srgbClr val="000090"/>
                </a:solidFill>
              </a:rPr>
              <a:t>the country and the </a:t>
            </a:r>
            <a:r>
              <a:rPr lang="en-US" sz="3600" b="1" dirty="0" smtClean="0">
                <a:solidFill>
                  <a:srgbClr val="000090"/>
                </a:solidFill>
              </a:rPr>
              <a:t>NMHS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100" dirty="0" smtClean="0">
                <a:solidFill>
                  <a:srgbClr val="000090"/>
                </a:solidFill>
              </a:rPr>
              <a:t>(</a:t>
            </a:r>
            <a:r>
              <a:rPr lang="en-US" sz="3100" smtClean="0">
                <a:solidFill>
                  <a:srgbClr val="000090"/>
                </a:solidFill>
              </a:rPr>
              <a:t>1 slide </a:t>
            </a:r>
            <a:r>
              <a:rPr lang="en-US" sz="3100" dirty="0" smtClean="0">
                <a:solidFill>
                  <a:srgbClr val="000090"/>
                </a:solidFill>
              </a:rPr>
              <a:t>maximum)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smtClean="0"/>
              <a:t>General </a:t>
            </a:r>
            <a:r>
              <a:rPr lang="en-US" sz="2400" dirty="0" smtClean="0"/>
              <a:t>overview of the country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smtClean="0"/>
              <a:t>Physical context 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en-US" sz="2000" smtClean="0"/>
              <a:t>Climate</a:t>
            </a:r>
            <a:r>
              <a:rPr lang="fr-CH" sz="2000" dirty="0"/>
              <a:t>, </a:t>
            </a:r>
            <a:r>
              <a:rPr lang="en-US" sz="2000" dirty="0"/>
              <a:t>including</a:t>
            </a:r>
            <a:r>
              <a:rPr lang="fr-CH" sz="2000" dirty="0"/>
              <a:t> </a:t>
            </a:r>
            <a:r>
              <a:rPr lang="en-US" sz="2000" dirty="0"/>
              <a:t>extreme events</a:t>
            </a:r>
          </a:p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Brief introduction to the NMHS</a:t>
            </a:r>
            <a:endParaRPr lang="en-US" sz="2400" dirty="0"/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en-US" sz="2000" dirty="0"/>
              <a:t>Mandate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smtClean="0"/>
              <a:t>Infrastructure</a:t>
            </a:r>
            <a:endParaRPr lang="fr-CH" sz="2000" dirty="0"/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/>
              <a:t>Staff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946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90"/>
                </a:solidFill>
              </a:rPr>
              <a:t>National requirements for </a:t>
            </a:r>
            <a:r>
              <a:rPr lang="en-US" sz="3600" b="1" dirty="0" smtClean="0">
                <a:solidFill>
                  <a:srgbClr val="000090"/>
                </a:solidFill>
              </a:rPr>
              <a:t>observations</a:t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600" dirty="0" smtClean="0">
                <a:solidFill>
                  <a:srgbClr val="000090"/>
                </a:solidFill>
              </a:rPr>
              <a:t>(</a:t>
            </a:r>
            <a:r>
              <a:rPr lang="en-US" sz="3600" smtClean="0">
                <a:solidFill>
                  <a:srgbClr val="000090"/>
                </a:solidFill>
              </a:rPr>
              <a:t>1 slide </a:t>
            </a:r>
            <a:r>
              <a:rPr lang="en-US" sz="3600" dirty="0" smtClean="0">
                <a:solidFill>
                  <a:srgbClr val="000090"/>
                </a:solidFill>
              </a:rPr>
              <a:t>maximum)</a:t>
            </a:r>
            <a:endParaRPr lang="en-US" sz="36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National priority application areas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 err="1"/>
              <a:t>Health</a:t>
            </a:r>
            <a:r>
              <a:rPr lang="fr-CH" sz="2000" dirty="0"/>
              <a:t>? Agriculture? </a:t>
            </a:r>
            <a:r>
              <a:rPr lang="fr-CH" sz="2000" dirty="0" err="1"/>
              <a:t>Hydrology</a:t>
            </a:r>
            <a:r>
              <a:rPr lang="fr-CH" sz="2000" dirty="0"/>
              <a:t>? Transports?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/>
              <a:t>…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Most relevant </a:t>
            </a:r>
            <a:r>
              <a:rPr lang="fr-CH" sz="2400" dirty="0" err="1" smtClean="0"/>
              <a:t>observed</a:t>
            </a:r>
            <a:r>
              <a:rPr lang="fr-CH" sz="2400" dirty="0" smtClean="0"/>
              <a:t> variables: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 err="1"/>
              <a:t>Temperature</a:t>
            </a:r>
            <a:r>
              <a:rPr lang="fr-CH" sz="2000" dirty="0"/>
              <a:t>, </a:t>
            </a:r>
            <a:r>
              <a:rPr lang="fr-CH" sz="2000" dirty="0" err="1"/>
              <a:t>humidity</a:t>
            </a:r>
            <a:r>
              <a:rPr lang="fr-CH" sz="2000" dirty="0"/>
              <a:t>, </a:t>
            </a:r>
            <a:r>
              <a:rPr lang="fr-CH" sz="2000" dirty="0" err="1"/>
              <a:t>precipitation</a:t>
            </a:r>
            <a:r>
              <a:rPr lang="fr-CH" sz="2000" dirty="0"/>
              <a:t>, </a:t>
            </a:r>
            <a:r>
              <a:rPr lang="fr-CH" sz="2000" dirty="0" err="1"/>
              <a:t>wind</a:t>
            </a:r>
            <a:endParaRPr lang="fr-CH" sz="2000" dirty="0"/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/>
              <a:t>Pressure, radiation, …</a:t>
            </a:r>
          </a:p>
        </p:txBody>
      </p:sp>
    </p:spTree>
    <p:extLst>
      <p:ext uri="{BB962C8B-B14F-4D97-AF65-F5344CB8AC3E}">
        <p14:creationId xmlns:p14="http://schemas.microsoft.com/office/powerpoint/2010/main" val="325677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485" y="274638"/>
            <a:ext cx="8431823" cy="1143000"/>
          </a:xfrm>
        </p:spPr>
        <p:txBody>
          <a:bodyPr>
            <a:normAutofit fontScale="90000"/>
          </a:bodyPr>
          <a:lstStyle/>
          <a:p>
            <a:r>
              <a:rPr lang="en-US" sz="3300" b="1" dirty="0">
                <a:solidFill>
                  <a:srgbClr val="000090"/>
                </a:solidFill>
              </a:rPr>
              <a:t>Inventory of current national observing </a:t>
            </a:r>
            <a:r>
              <a:rPr lang="en-US" sz="3300" b="1" dirty="0" smtClean="0">
                <a:solidFill>
                  <a:srgbClr val="000090"/>
                </a:solidFill>
              </a:rPr>
              <a:t>capabilities</a:t>
            </a:r>
            <a:r>
              <a:rPr lang="en-US" sz="3600" b="1" dirty="0" smtClean="0">
                <a:solidFill>
                  <a:srgbClr val="000090"/>
                </a:solidFill>
              </a:rPr>
              <a:t/>
            </a:r>
            <a:br>
              <a:rPr lang="en-US" sz="3600" b="1" dirty="0" smtClean="0">
                <a:solidFill>
                  <a:srgbClr val="000090"/>
                </a:solidFill>
              </a:rPr>
            </a:br>
            <a:r>
              <a:rPr lang="en-US" sz="3100" dirty="0" smtClean="0">
                <a:solidFill>
                  <a:srgbClr val="000090"/>
                </a:solidFill>
              </a:rPr>
              <a:t>(maps and lists </a:t>
            </a:r>
            <a:r>
              <a:rPr lang="en-US" sz="3100" dirty="0">
                <a:solidFill>
                  <a:srgbClr val="000090"/>
                </a:solidFill>
              </a:rPr>
              <a:t>– 2 or 3 slides in total)</a:t>
            </a:r>
            <a:endParaRPr lang="en-US" sz="3100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Networks description with metadata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 err="1" smtClean="0"/>
              <a:t>Map</a:t>
            </a:r>
            <a:r>
              <a:rPr lang="fr-CH" sz="2000" dirty="0" smtClean="0"/>
              <a:t> and </a:t>
            </a:r>
            <a:r>
              <a:rPr lang="fr-CH" sz="2000" dirty="0" err="1" smtClean="0"/>
              <a:t>list</a:t>
            </a:r>
            <a:r>
              <a:rPr lang="fr-CH" sz="2000" dirty="0" smtClean="0"/>
              <a:t> of </a:t>
            </a:r>
            <a:r>
              <a:rPr lang="fr-CH" sz="2000" dirty="0" err="1" smtClean="0"/>
              <a:t>meteorological</a:t>
            </a:r>
            <a:r>
              <a:rPr lang="fr-CH" sz="2000" dirty="0" smtClean="0"/>
              <a:t>/</a:t>
            </a:r>
            <a:r>
              <a:rPr lang="fr-CH" sz="2000" dirty="0" err="1" smtClean="0"/>
              <a:t>climatological</a:t>
            </a:r>
            <a:r>
              <a:rPr lang="fr-CH" sz="2000" dirty="0" smtClean="0"/>
              <a:t> </a:t>
            </a:r>
            <a:r>
              <a:rPr lang="fr-CH" sz="2000" dirty="0" err="1" smtClean="0"/>
              <a:t>operational</a:t>
            </a:r>
            <a:r>
              <a:rPr lang="fr-CH" sz="2000" dirty="0" smtClean="0"/>
              <a:t> stations (</a:t>
            </a:r>
            <a:r>
              <a:rPr lang="fr-CH" sz="2000" dirty="0" err="1" smtClean="0"/>
              <a:t>identifying</a:t>
            </a:r>
            <a:r>
              <a:rPr lang="fr-CH" sz="2000" dirty="0" smtClean="0"/>
              <a:t> </a:t>
            </a:r>
            <a:r>
              <a:rPr lang="fr-CH" sz="2000" dirty="0"/>
              <a:t>the </a:t>
            </a:r>
            <a:r>
              <a:rPr lang="fr-CH" sz="2000" dirty="0" err="1"/>
              <a:t>technology</a:t>
            </a:r>
            <a:r>
              <a:rPr lang="fr-CH" sz="2000" dirty="0"/>
              <a:t> </a:t>
            </a:r>
            <a:r>
              <a:rPr lang="fr-CH" sz="2000" dirty="0" err="1"/>
              <a:t>used</a:t>
            </a:r>
            <a:r>
              <a:rPr lang="fr-CH" sz="2000" dirty="0" smtClean="0"/>
              <a:t>):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1800" dirty="0" smtClean="0"/>
              <a:t>Surface </a:t>
            </a:r>
            <a:r>
              <a:rPr lang="fr-CH" sz="1800" dirty="0" err="1" smtClean="0"/>
              <a:t>observing</a:t>
            </a:r>
            <a:r>
              <a:rPr lang="fr-CH" sz="1800" dirty="0" smtClean="0"/>
              <a:t> stations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1800" dirty="0" err="1" smtClean="0"/>
              <a:t>Precipitation</a:t>
            </a:r>
            <a:r>
              <a:rPr lang="fr-CH" sz="1800" dirty="0" smtClean="0"/>
              <a:t> stations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1800" dirty="0" err="1" smtClean="0"/>
              <a:t>Upper</a:t>
            </a:r>
            <a:r>
              <a:rPr lang="fr-CH" sz="1800" dirty="0" smtClean="0"/>
              <a:t>-air/radiosonde stations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1800" dirty="0" err="1" smtClean="0"/>
              <a:t>Weather</a:t>
            </a:r>
            <a:r>
              <a:rPr lang="fr-CH" sz="1800" dirty="0" smtClean="0"/>
              <a:t> Radars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1800" dirty="0" smtClean="0"/>
              <a:t>Lightning </a:t>
            </a:r>
            <a:r>
              <a:rPr lang="fr-CH" sz="1800" dirty="0" err="1" smtClean="0"/>
              <a:t>detection</a:t>
            </a:r>
            <a:r>
              <a:rPr lang="fr-CH" sz="1800" dirty="0" smtClean="0"/>
              <a:t> networks</a:t>
            </a:r>
          </a:p>
          <a:p>
            <a:pPr marL="1082675" lvl="1" indent="-682625">
              <a:buFont typeface="Arial" panose="020B0604020202020204" pitchFamily="34" charset="0"/>
              <a:buChar char="•"/>
            </a:pPr>
            <a:r>
              <a:rPr lang="fr-CH" sz="2000" dirty="0" err="1"/>
              <a:t>Map</a:t>
            </a:r>
            <a:r>
              <a:rPr lang="fr-CH" sz="2000" dirty="0"/>
              <a:t> and </a:t>
            </a:r>
            <a:r>
              <a:rPr lang="fr-CH" sz="2000" dirty="0" err="1"/>
              <a:t>list</a:t>
            </a:r>
            <a:r>
              <a:rPr lang="fr-CH" sz="2000" dirty="0"/>
              <a:t> of </a:t>
            </a:r>
            <a:r>
              <a:rPr lang="fr-CH" sz="2000" dirty="0" err="1"/>
              <a:t>other</a:t>
            </a:r>
            <a:r>
              <a:rPr lang="fr-CH" sz="2000" dirty="0"/>
              <a:t> surface </a:t>
            </a:r>
            <a:r>
              <a:rPr lang="fr-CH" sz="2000" dirty="0" err="1"/>
              <a:t>operational</a:t>
            </a:r>
            <a:r>
              <a:rPr lang="fr-CH" sz="2000" dirty="0"/>
              <a:t> stations: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2000" dirty="0" err="1"/>
              <a:t>Hydrological</a:t>
            </a:r>
            <a:r>
              <a:rPr lang="fr-CH" sz="2000" dirty="0"/>
              <a:t> stations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2000" dirty="0" err="1"/>
              <a:t>Sea</a:t>
            </a:r>
            <a:r>
              <a:rPr lang="fr-CH" sz="2000" dirty="0"/>
              <a:t> stations</a:t>
            </a:r>
          </a:p>
          <a:p>
            <a:pPr marL="1482725" lvl="2" indent="-682625">
              <a:buFont typeface="Courier New" panose="02070309020205020404" pitchFamily="49" charset="0"/>
              <a:buChar char="o"/>
            </a:pPr>
            <a:r>
              <a:rPr lang="fr-CH" sz="2000" dirty="0" err="1"/>
              <a:t>Atmospheric</a:t>
            </a:r>
            <a:r>
              <a:rPr lang="fr-CH" sz="2000" dirty="0"/>
              <a:t> composition and </a:t>
            </a:r>
            <a:r>
              <a:rPr lang="fr-CH" sz="2000" dirty="0" err="1"/>
              <a:t>other</a:t>
            </a:r>
            <a:r>
              <a:rPr lang="fr-CH" sz="2000" dirty="0"/>
              <a:t> stations</a:t>
            </a:r>
          </a:p>
        </p:txBody>
      </p:sp>
    </p:spTree>
    <p:extLst>
      <p:ext uri="{BB962C8B-B14F-4D97-AF65-F5344CB8AC3E}">
        <p14:creationId xmlns:p14="http://schemas.microsoft.com/office/powerpoint/2010/main" val="386874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Station list example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262154"/>
              </p:ext>
            </p:extLst>
          </p:nvPr>
        </p:nvGraphicFramePr>
        <p:xfrm>
          <a:off x="614148" y="1397000"/>
          <a:ext cx="7861112" cy="516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016"/>
                <a:gridCol w="1123016"/>
                <a:gridCol w="1123016"/>
                <a:gridCol w="1123016"/>
                <a:gridCol w="1123016"/>
                <a:gridCol w="1123016"/>
                <a:gridCol w="1123016"/>
              </a:tblGrid>
              <a:tr h="924333">
                <a:tc>
                  <a:txBody>
                    <a:bodyPr/>
                    <a:lstStyle/>
                    <a:p>
                      <a:r>
                        <a:rPr lang="fr-CH" smtClean="0"/>
                        <a:t>Name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Latitude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Longitude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Elevation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Station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Variables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Schedule</a:t>
                      </a:r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r>
                        <a:rPr lang="fr-CH" smtClean="0"/>
                        <a:t>MyStation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66.123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56.78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1234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SYNOP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Pressure, temperature, humidity, ..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mtClean="0"/>
                        <a:t>Hourly</a:t>
                      </a:r>
                      <a:r>
                        <a:rPr lang="fr-CH" baseline="0" smtClean="0"/>
                        <a:t> </a:t>
                      </a:r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43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1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Your-email@ddress.com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4586</TotalTime>
  <Words>156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WMO_WHITE_Powerpoint_en_fr</vt:lpstr>
      <vt:lpstr>PowerPoint Presentation</vt:lpstr>
      <vt:lpstr>Introduction to the country and the NMHS (1 slide maximum)</vt:lpstr>
      <vt:lpstr>National requirements for observations (1 slide maximum)</vt:lpstr>
      <vt:lpstr>Inventory of current national observing capabilities (maps and lists – 2 or 3 slides in total)</vt:lpstr>
      <vt:lpstr>Station list example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Luisa Ickes</cp:lastModifiedBy>
  <cp:revision>542</cp:revision>
  <cp:lastPrinted>2017-09-29T07:54:09Z</cp:lastPrinted>
  <dcterms:created xsi:type="dcterms:W3CDTF">2016-05-27T11:05:50Z</dcterms:created>
  <dcterms:modified xsi:type="dcterms:W3CDTF">2019-09-27T09:27:46Z</dcterms:modified>
</cp:coreProperties>
</file>