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3" r:id="rId4"/>
    <p:sldId id="264" r:id="rId5"/>
    <p:sldId id="271" r:id="rId6"/>
    <p:sldId id="258" r:id="rId7"/>
    <p:sldId id="260" r:id="rId8"/>
    <p:sldId id="259" r:id="rId9"/>
    <p:sldId id="267" r:id="rId10"/>
    <p:sldId id="268" r:id="rId11"/>
    <p:sldId id="257" r:id="rId12"/>
    <p:sldId id="261" r:id="rId13"/>
    <p:sldId id="265" r:id="rId14"/>
    <p:sldId id="266" r:id="rId15"/>
    <p:sldId id="270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9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0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5/31/2013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Monsoon 2013 seasonal forecast, PMD, Islamabad, 7 June,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78618-8185-4E1F-BD5F-D12A5900D4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00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6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4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9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2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D74F-7DB3-4C7C-BC91-BC5DA06594C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9BA88-AEE4-49A1-B0D7-445EED6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3733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WMO Leadership and Management </a:t>
            </a:r>
            <a:r>
              <a:rPr lang="en-US" b="1" dirty="0" err="1" smtClean="0">
                <a:solidFill>
                  <a:srgbClr val="7030A0"/>
                </a:solidFill>
              </a:rPr>
              <a:t>Programme</a:t>
            </a:r>
            <a:r>
              <a:rPr lang="en-US" b="1" dirty="0" smtClean="0">
                <a:solidFill>
                  <a:srgbClr val="7030A0"/>
                </a:solidFill>
              </a:rPr>
              <a:t> for Senior Management Of NMHSs In RA-II &amp; RA-V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u="sng" dirty="0" smtClean="0">
                <a:solidFill>
                  <a:srgbClr val="7030A0"/>
                </a:solidFill>
              </a:rPr>
              <a:t>26-30 </a:t>
            </a:r>
            <a:r>
              <a:rPr lang="en-US" b="1" u="sng" dirty="0">
                <a:solidFill>
                  <a:srgbClr val="7030A0"/>
                </a:solidFill>
              </a:rPr>
              <a:t>Aug 2019, </a:t>
            </a:r>
            <a:r>
              <a:rPr lang="en-US" b="1" u="sng" dirty="0" smtClean="0">
                <a:solidFill>
                  <a:srgbClr val="7030A0"/>
                </a:solidFill>
              </a:rPr>
              <a:t>Singapore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C00000"/>
                </a:solidFill>
              </a:rPr>
              <a:t>Managing Financial Resources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Group 3: Bangladesh, Cook Island,      </a:t>
            </a:r>
          </a:p>
          <a:p>
            <a:r>
              <a:rPr lang="en-US" dirty="0"/>
              <a:t> </a:t>
            </a:r>
            <a:r>
              <a:rPr lang="en-US" dirty="0" smtClean="0"/>
              <a:t>      Nepal and Pakistan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7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PMD-Karachi Office Budget Allocation 2019-20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281640"/>
              </p:ext>
            </p:extLst>
          </p:nvPr>
        </p:nvGraphicFramePr>
        <p:xfrm>
          <a:off x="4437017" y="533400"/>
          <a:ext cx="4613564" cy="419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919"/>
                <a:gridCol w="2552645"/>
              </a:tblGrid>
              <a:tr h="977006">
                <a:tc>
                  <a:txBody>
                    <a:bodyPr/>
                    <a:lstStyle/>
                    <a:p>
                      <a:r>
                        <a:rPr lang="en-US" dirty="0" smtClean="0"/>
                        <a:t>Budget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r>
                        <a:rPr lang="en-US" baseline="0" dirty="0" smtClean="0"/>
                        <a:t> allocated (Million PKR)</a:t>
                      </a:r>
                      <a:endParaRPr lang="en-US" dirty="0"/>
                    </a:p>
                  </a:txBody>
                  <a:tcPr/>
                </a:tc>
              </a:tr>
              <a:tr h="566043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Employees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162.9</a:t>
                      </a:r>
                      <a:endParaRPr lang="en-US" dirty="0"/>
                    </a:p>
                  </a:txBody>
                  <a:tcPr/>
                </a:tc>
              </a:tr>
              <a:tr h="977006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expenses</a:t>
                      </a:r>
                    </a:p>
                    <a:p>
                      <a:r>
                        <a:rPr lang="en-US" dirty="0" smtClean="0"/>
                        <a:t>(communication,</a:t>
                      </a:r>
                      <a:r>
                        <a:rPr lang="en-US" baseline="0" dirty="0" smtClean="0"/>
                        <a:t> utilities, staff travel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3.05</a:t>
                      </a:r>
                      <a:endParaRPr lang="en-US" dirty="0"/>
                    </a:p>
                  </a:txBody>
                  <a:tcPr/>
                </a:tc>
              </a:tr>
              <a:tr h="566043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assets (Furniture, computers</a:t>
                      </a:r>
                      <a:r>
                        <a:rPr lang="en-US" baseline="0" dirty="0" smtClean="0"/>
                        <a:t> HW &amp; SW/IT, </a:t>
                      </a:r>
                      <a:r>
                        <a:rPr lang="en-US" dirty="0" smtClean="0"/>
                        <a:t>machinery </a:t>
                      </a:r>
                      <a:r>
                        <a:rPr lang="en-US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13.23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1" y="457200"/>
            <a:ext cx="4352059" cy="632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4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PSDP Projects, 2019-20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802358"/>
              </p:ext>
            </p:extLst>
          </p:nvPr>
        </p:nvGraphicFramePr>
        <p:xfrm>
          <a:off x="457200" y="838198"/>
          <a:ext cx="8229600" cy="579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1417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Title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(Million PKR)</a:t>
                      </a:r>
                      <a:endParaRPr lang="en-US" dirty="0"/>
                    </a:p>
                  </a:txBody>
                  <a:tcPr/>
                </a:tc>
              </a:tr>
              <a:tr h="1544223"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Establishment of Specialized Medium Range Weather Forecasting Center (SMRFC) and Strengthening of Weather Forecasting system in the Islamic Republic of Pakistan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23.532</a:t>
                      </a:r>
                      <a:endParaRPr lang="en-US" dirty="0"/>
                    </a:p>
                  </a:txBody>
                  <a:tcPr/>
                </a:tc>
              </a:tr>
              <a:tr h="965139">
                <a:tc>
                  <a:txBody>
                    <a:bodyPr/>
                    <a:lstStyle/>
                    <a:p>
                      <a:r>
                        <a:rPr lang="en-US" dirty="0" smtClean="0"/>
                        <a:t>Installation of Weather Surveillance Radar at Karachi in the Islamic Republic of Pakistan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160.000</a:t>
                      </a:r>
                      <a:endParaRPr lang="en-US" dirty="0"/>
                    </a:p>
                  </a:txBody>
                  <a:tcPr/>
                </a:tc>
              </a:tr>
              <a:tr h="965139">
                <a:tc>
                  <a:txBody>
                    <a:bodyPr/>
                    <a:lstStyle/>
                    <a:p>
                      <a:r>
                        <a:rPr lang="en-US" dirty="0" smtClean="0"/>
                        <a:t>Installation of Weather Surveillance Radar at Multan in the Islamic Republic of Pakistan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50.000</a:t>
                      </a:r>
                      <a:endParaRPr lang="en-US" dirty="0"/>
                    </a:p>
                  </a:txBody>
                  <a:tcPr/>
                </a:tc>
              </a:tr>
              <a:tr h="965139">
                <a:tc>
                  <a:txBody>
                    <a:bodyPr/>
                    <a:lstStyle/>
                    <a:p>
                      <a:r>
                        <a:rPr lang="en-US" dirty="0" smtClean="0"/>
                        <a:t>Reverse Linkage Project Between Pakistan Meteorological Department and Marmara Research Centre (MRC), Turkey (IDB)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40.000</a:t>
                      </a:r>
                      <a:endParaRPr lang="en-US" dirty="0"/>
                    </a:p>
                  </a:txBody>
                  <a:tcPr/>
                </a:tc>
              </a:tr>
              <a:tr h="96513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273.532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7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Lack of finances/scarcity of </a:t>
            </a:r>
            <a:r>
              <a:rPr lang="en-US" dirty="0"/>
              <a:t>appropriate funds to keep up pace with changing </a:t>
            </a:r>
            <a:r>
              <a:rPr lang="en-US" dirty="0" smtClean="0"/>
              <a:t>technology.</a:t>
            </a:r>
            <a:endParaRPr lang="en-US" dirty="0"/>
          </a:p>
          <a:p>
            <a:r>
              <a:rPr lang="en-US" dirty="0" smtClean="0"/>
              <a:t>Lacking strategic foresight and planning.</a:t>
            </a:r>
          </a:p>
          <a:p>
            <a:r>
              <a:rPr lang="en-US" dirty="0" smtClean="0"/>
              <a:t>Climate </a:t>
            </a:r>
            <a:r>
              <a:rPr lang="en-US" dirty="0"/>
              <a:t>change-induced increase in weather extremes and Hydro-Met disasters has put extra burden on already limited budgets of </a:t>
            </a:r>
            <a:r>
              <a:rPr lang="en-US" dirty="0" smtClean="0"/>
              <a:t>NMHSs.</a:t>
            </a:r>
            <a:endParaRPr lang="en-US" dirty="0"/>
          </a:p>
          <a:p>
            <a:r>
              <a:rPr lang="en-US" dirty="0" smtClean="0"/>
              <a:t>Ever </a:t>
            </a:r>
            <a:r>
              <a:rPr lang="en-US" dirty="0"/>
              <a:t>increasing public and end-user’s demand of more precise, site-specific and flawless weather </a:t>
            </a:r>
            <a:r>
              <a:rPr lang="en-US" dirty="0" smtClean="0"/>
              <a:t>forecasts/advisories/EW.</a:t>
            </a:r>
            <a:endParaRPr lang="en-US" dirty="0"/>
          </a:p>
          <a:p>
            <a:r>
              <a:rPr lang="en-US" dirty="0"/>
              <a:t>Impact-based quantitative forecasts to be handily helpful to disaster response </a:t>
            </a:r>
            <a:r>
              <a:rPr lang="en-US" dirty="0" smtClean="0"/>
              <a:t>agencies.</a:t>
            </a:r>
            <a:endParaRPr lang="en-US" dirty="0"/>
          </a:p>
          <a:p>
            <a:r>
              <a:rPr lang="en-US" dirty="0" smtClean="0"/>
              <a:t>So, competence </a:t>
            </a:r>
            <a:r>
              <a:rPr lang="en-US" dirty="0"/>
              <a:t>and innovation in financial </a:t>
            </a:r>
            <a:r>
              <a:rPr lang="en-US" dirty="0" smtClean="0"/>
              <a:t>management </a:t>
            </a:r>
            <a:r>
              <a:rPr lang="en-US" dirty="0"/>
              <a:t>has become a dire </a:t>
            </a:r>
            <a:r>
              <a:rPr lang="en-US" dirty="0" smtClean="0"/>
              <a:t>need now.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2452" y="19889"/>
            <a:ext cx="6853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/>
              <a:t>Issues and Challenges - Capacity</a:t>
            </a:r>
            <a:endParaRPr lang="en-GB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285580"/>
              </p:ext>
            </p:extLst>
          </p:nvPr>
        </p:nvGraphicFramePr>
        <p:xfrm>
          <a:off x="228598" y="778239"/>
          <a:ext cx="8686801" cy="592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4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9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9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24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Technology</a:t>
                      </a:r>
                    </a:p>
                  </a:txBody>
                  <a:tcPr marL="49353" marR="4935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Existing</a:t>
                      </a:r>
                    </a:p>
                  </a:txBody>
                  <a:tcPr marL="49353" marR="4935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Deficiency</a:t>
                      </a:r>
                    </a:p>
                  </a:txBody>
                  <a:tcPr marL="49353" marR="4935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00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Meteorological Data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Observatories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AWS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Wind Profilers</a:t>
                      </a: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rgbClr val="002060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97 Districts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45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NIL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40 Districts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400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8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09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Hydrological Data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Radars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River Gauges (Telemetric)</a:t>
                      </a:r>
                      <a:endParaRPr lang="en-US" sz="1800" b="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rgbClr val="002060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7 (65% Area Coverage)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 NIL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13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50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666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Dissemination/Awareness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SMS/Cell Broadcast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FM Radio</a:t>
                      </a: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rgbClr val="002060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SMS (Limited)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US" sz="1800" b="0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Cell Broadcast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FM Radio</a:t>
                      </a:r>
                      <a:endParaRPr lang="en-US" sz="1800" b="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71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Research/Monitoring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MRU/CRU</a:t>
                      </a: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Limited Research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MRU/CRU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6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82732"/>
              </p:ext>
            </p:extLst>
          </p:nvPr>
        </p:nvGraphicFramePr>
        <p:xfrm>
          <a:off x="457200" y="914399"/>
          <a:ext cx="8534399" cy="532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2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4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187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65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Technology</a:t>
                      </a:r>
                    </a:p>
                  </a:txBody>
                  <a:tcPr marL="49353" marR="4935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Deficiency</a:t>
                      </a:r>
                    </a:p>
                  </a:txBody>
                  <a:tcPr marL="49353" marR="4935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Near future plan</a:t>
                      </a:r>
                    </a:p>
                  </a:txBody>
                  <a:tcPr marL="49353" marR="4935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64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Meteorological Data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Observatories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AWS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Wind Profilers</a:t>
                      </a: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40 Districts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400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8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10 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Districts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100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08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75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Hydrological Data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Radars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River Gauges (Telemetric)</a:t>
                      </a:r>
                      <a:endParaRPr lang="en-US" sz="1800" b="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13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50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3 (</a:t>
                      </a:r>
                      <a:r>
                        <a:rPr lang="en-US" sz="1800" b="1" kern="1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Khi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kern="1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Sukkur</a:t>
                      </a: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Multan)</a:t>
                      </a:r>
                      <a:endParaRPr lang="en-US" sz="1800" b="1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37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Dissemination/Awareness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SMS/Cell Broadcast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FM Radio</a:t>
                      </a: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Cell Broadcast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FM Radio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Cell Broadcast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01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95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Research/Monitoring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MRU/CRU</a:t>
                      </a: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MRU/CRU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53" marR="4935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2452" y="19889"/>
            <a:ext cx="6853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/>
              <a:t>Issues and Challenges - Capacity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5578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Limited budgetary resources should be enhanced adequately.</a:t>
            </a:r>
          </a:p>
          <a:p>
            <a:r>
              <a:rPr lang="en-US" dirty="0" smtClean="0"/>
              <a:t>Raise the competency and innovation of financial managers.</a:t>
            </a:r>
          </a:p>
          <a:p>
            <a:r>
              <a:rPr lang="en-US" dirty="0" smtClean="0"/>
              <a:t>Adopt the latest technology to cope with the emerging challenges.</a:t>
            </a:r>
          </a:p>
          <a:p>
            <a:r>
              <a:rPr lang="en-US" dirty="0" err="1" smtClean="0"/>
              <a:t>Govts</a:t>
            </a:r>
            <a:r>
              <a:rPr lang="en-US" dirty="0" smtClean="0"/>
              <a:t> should be convinced for increasing budgets with realization of socio-economic benefits the NMHSs earn through their services.</a:t>
            </a:r>
          </a:p>
          <a:p>
            <a:r>
              <a:rPr lang="en-US" dirty="0" smtClean="0"/>
              <a:t>NMHSs may think of raising their income through cost recovery from the users.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17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428751" y="2389188"/>
            <a:ext cx="3523060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140000"/>
              <a:buFont typeface="Wingdings" panose="05000000000000000000" pitchFamily="2" charset="2"/>
              <a:buNone/>
              <a:defRPr/>
            </a:pPr>
            <a:r>
              <a:rPr lang="en-US" altLang="en-US" sz="8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Thank You !</a:t>
            </a:r>
          </a:p>
          <a:p>
            <a:pPr eaLnBrk="1" hangingPunct="1">
              <a:buClr>
                <a:schemeClr val="hlink"/>
              </a:buClr>
              <a:buSzPct val="140000"/>
              <a:buFont typeface="Wingdings" panose="05000000000000000000" pitchFamily="2" charset="2"/>
              <a:buNone/>
              <a:defRPr/>
            </a:pPr>
            <a:endParaRPr lang="en-US" altLang="en-US" sz="8000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33795" name="Picture 6" descr="vector_flower"/>
          <p:cNvPicPr>
            <a:picLocks noGrp="1" noChangeAspect="1" noChangeArrowheads="1"/>
          </p:cNvPicPr>
          <p:nvPr>
            <p:ph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76201"/>
            <a:ext cx="3086100" cy="5853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78618-8185-4E1F-BD5F-D12A5900D4A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7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Organization structure</a:t>
            </a:r>
          </a:p>
          <a:p>
            <a:r>
              <a:rPr lang="en-US" dirty="0" smtClean="0"/>
              <a:t>Observational Network</a:t>
            </a:r>
          </a:p>
          <a:p>
            <a:r>
              <a:rPr lang="en-US" dirty="0" smtClean="0"/>
              <a:t>Management of Financial resources</a:t>
            </a:r>
          </a:p>
          <a:p>
            <a:r>
              <a:rPr lang="en-US" dirty="0" smtClean="0"/>
              <a:t>Purpose of the budget </a:t>
            </a:r>
          </a:p>
          <a:p>
            <a:r>
              <a:rPr lang="en-US" dirty="0"/>
              <a:t>Benefits of the </a:t>
            </a:r>
            <a:r>
              <a:rPr lang="en-US" dirty="0" smtClean="0"/>
              <a:t>budget</a:t>
            </a:r>
          </a:p>
          <a:p>
            <a:r>
              <a:rPr lang="en-US" dirty="0" smtClean="0"/>
              <a:t>Effective financial management</a:t>
            </a:r>
          </a:p>
          <a:p>
            <a:r>
              <a:rPr lang="en-US" dirty="0" smtClean="0"/>
              <a:t>PMD’s budget case</a:t>
            </a:r>
          </a:p>
          <a:p>
            <a:r>
              <a:rPr lang="en-US" dirty="0" smtClean="0"/>
              <a:t>Issues and challenges</a:t>
            </a:r>
          </a:p>
          <a:p>
            <a:r>
              <a:rPr lang="en-US" dirty="0" smtClean="0"/>
              <a:t>Recommendations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6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46732"/>
            <a:ext cx="8839199" cy="5996968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1831479" y="0"/>
            <a:ext cx="440055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Organizational Structure</a:t>
            </a:r>
            <a:endParaRPr lang="en-US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5253-915C-4BE6-9540-7A6C322DD09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560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039" y="381001"/>
            <a:ext cx="8371561" cy="61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00600" y="4800600"/>
            <a:ext cx="281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Observing Stations  = </a:t>
            </a:r>
            <a:r>
              <a:rPr lang="en-US" b="1" dirty="0" smtClean="0">
                <a:solidFill>
                  <a:srgbClr val="FF0000"/>
                </a:solidFill>
              </a:rPr>
              <a:t>105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Regional Centers = 5</a:t>
            </a:r>
          </a:p>
        </p:txBody>
      </p:sp>
    </p:spTree>
    <p:extLst>
      <p:ext uri="{BB962C8B-B14F-4D97-AF65-F5344CB8AC3E}">
        <p14:creationId xmlns:p14="http://schemas.microsoft.com/office/powerpoint/2010/main" val="1203812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"/>
            <a:ext cx="8229600" cy="883920"/>
          </a:xfrm>
        </p:spPr>
        <p:txBody>
          <a:bodyPr/>
          <a:lstStyle/>
          <a:p>
            <a:r>
              <a:rPr lang="en-US" dirty="0" smtClean="0"/>
              <a:t>Services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Aviation (24 sites certified as per ISO 9001:2015)</a:t>
            </a:r>
          </a:p>
          <a:p>
            <a:r>
              <a:rPr lang="en-US" dirty="0" err="1" smtClean="0"/>
              <a:t>Agromet</a:t>
            </a:r>
            <a:endParaRPr lang="en-US" dirty="0" smtClean="0"/>
          </a:p>
          <a:p>
            <a:r>
              <a:rPr lang="en-US" dirty="0" smtClean="0"/>
              <a:t>Drought monitoring and EW</a:t>
            </a:r>
          </a:p>
          <a:p>
            <a:r>
              <a:rPr lang="en-US" dirty="0" smtClean="0"/>
              <a:t>Flood forecasting</a:t>
            </a:r>
          </a:p>
          <a:p>
            <a:r>
              <a:rPr lang="en-US" dirty="0" smtClean="0"/>
              <a:t>Public weather forecasting</a:t>
            </a:r>
          </a:p>
          <a:p>
            <a:r>
              <a:rPr lang="en-US" dirty="0" smtClean="0"/>
              <a:t>Marine weather service (for </a:t>
            </a:r>
            <a:r>
              <a:rPr lang="en-US" dirty="0" err="1" smtClean="0"/>
              <a:t>Metarea</a:t>
            </a:r>
            <a:r>
              <a:rPr lang="en-US" dirty="0" smtClean="0"/>
              <a:t>-IX)</a:t>
            </a:r>
          </a:p>
          <a:p>
            <a:r>
              <a:rPr lang="en-US" dirty="0" smtClean="0"/>
              <a:t>GLOF monitoring and EW</a:t>
            </a:r>
          </a:p>
          <a:p>
            <a:r>
              <a:rPr lang="en-US" dirty="0" smtClean="0"/>
              <a:t>Seismic monitoring and Tsunami EW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5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Financial Resources of NMHS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financial management </a:t>
            </a:r>
            <a:r>
              <a:rPr lang="en-US" dirty="0" smtClean="0"/>
              <a:t>of NMHS requires: </a:t>
            </a:r>
          </a:p>
          <a:p>
            <a:r>
              <a:rPr lang="en-US" dirty="0" smtClean="0"/>
              <a:t>a planning </a:t>
            </a:r>
            <a:r>
              <a:rPr lang="en-US" dirty="0"/>
              <a:t>and management of </a:t>
            </a:r>
            <a:r>
              <a:rPr lang="en-US" dirty="0" smtClean="0"/>
              <a:t>financial </a:t>
            </a:r>
            <a:r>
              <a:rPr lang="en-US" dirty="0"/>
              <a:t>resources,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allocation and spending of </a:t>
            </a:r>
            <a:r>
              <a:rPr lang="en-US" dirty="0" smtClean="0"/>
              <a:t>funds on operations of NMHSs, </a:t>
            </a:r>
          </a:p>
          <a:p>
            <a:r>
              <a:rPr lang="en-US" dirty="0" smtClean="0"/>
              <a:t>accountability </a:t>
            </a:r>
            <a:r>
              <a:rPr lang="en-US" dirty="0"/>
              <a:t>and </a:t>
            </a:r>
            <a:r>
              <a:rPr lang="en-US" dirty="0" smtClean="0"/>
              <a:t>reporting.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4"/>
            <a:ext cx="8229600" cy="910046"/>
          </a:xfrm>
        </p:spPr>
        <p:txBody>
          <a:bodyPr/>
          <a:lstStyle/>
          <a:p>
            <a:r>
              <a:rPr lang="en-US" dirty="0" smtClean="0"/>
              <a:t>Purpose of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Meets the organization objectives,</a:t>
            </a:r>
          </a:p>
          <a:p>
            <a:r>
              <a:rPr lang="en-US" dirty="0" smtClean="0"/>
              <a:t>Coordinates activities amongst the different sections of the organization,</a:t>
            </a:r>
          </a:p>
          <a:p>
            <a:r>
              <a:rPr lang="en-US" dirty="0" smtClean="0"/>
              <a:t>Motivates managers,</a:t>
            </a:r>
          </a:p>
          <a:p>
            <a:r>
              <a:rPr lang="en-US" dirty="0" smtClean="0"/>
              <a:t>Evaluates and improves performance,</a:t>
            </a:r>
          </a:p>
          <a:p>
            <a:r>
              <a:rPr lang="en-US" dirty="0" smtClean="0"/>
              <a:t>Budget information helps managers and employees understand the organization objectives,</a:t>
            </a:r>
          </a:p>
          <a:p>
            <a:r>
              <a:rPr lang="en-US" dirty="0" smtClean="0"/>
              <a:t>Allocation of resources must be aligned with the strategic objectives of the organization,</a:t>
            </a:r>
          </a:p>
          <a:p>
            <a:r>
              <a:rPr lang="en-US" dirty="0" smtClean="0"/>
              <a:t>It also identifies the scarce resources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Benefits of Financial Management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Financial management helps NMHSs to: </a:t>
            </a:r>
          </a:p>
          <a:p>
            <a:r>
              <a:rPr lang="en-US" dirty="0" smtClean="0"/>
              <a:t>Make </a:t>
            </a:r>
            <a:r>
              <a:rPr lang="en-US" dirty="0"/>
              <a:t>effective and efficient use of resources; </a:t>
            </a:r>
            <a:endParaRPr lang="en-US" dirty="0" smtClean="0"/>
          </a:p>
          <a:p>
            <a:r>
              <a:rPr lang="en-US" dirty="0" smtClean="0"/>
              <a:t>Achieve the </a:t>
            </a:r>
            <a:r>
              <a:rPr lang="en-US" dirty="0"/>
              <a:t>organizational objectives; </a:t>
            </a:r>
            <a:endParaRPr lang="en-US" dirty="0" smtClean="0"/>
          </a:p>
          <a:p>
            <a:r>
              <a:rPr lang="en-US" dirty="0" smtClean="0"/>
              <a:t>Provide information </a:t>
            </a:r>
            <a:r>
              <a:rPr lang="en-US" dirty="0"/>
              <a:t>to support decision-making; </a:t>
            </a:r>
            <a:endParaRPr lang="en-US" dirty="0" smtClean="0"/>
          </a:p>
          <a:p>
            <a:r>
              <a:rPr lang="en-US" dirty="0" smtClean="0"/>
              <a:t>Become accountable </a:t>
            </a:r>
            <a:r>
              <a:rPr lang="en-US" dirty="0"/>
              <a:t>to </a:t>
            </a:r>
            <a:r>
              <a:rPr lang="en-US" dirty="0" err="1" smtClean="0"/>
              <a:t>Govt</a:t>
            </a:r>
            <a:r>
              <a:rPr lang="en-US" dirty="0" smtClean="0"/>
              <a:t>/funding </a:t>
            </a:r>
            <a:r>
              <a:rPr lang="en-US" dirty="0"/>
              <a:t>agencies and gain their respect and confidence</a:t>
            </a:r>
            <a:r>
              <a:rPr lang="en-US" dirty="0" smtClean="0"/>
              <a:t>; and</a:t>
            </a:r>
          </a:p>
          <a:p>
            <a:r>
              <a:rPr lang="en-US" dirty="0" smtClean="0"/>
              <a:t>Prepare </a:t>
            </a:r>
            <a:r>
              <a:rPr lang="en-US" dirty="0"/>
              <a:t>for long-term financial sustainability.</a:t>
            </a:r>
          </a:p>
        </p:txBody>
      </p:sp>
    </p:spTree>
    <p:extLst>
      <p:ext uri="{BB962C8B-B14F-4D97-AF65-F5344CB8AC3E}">
        <p14:creationId xmlns:p14="http://schemas.microsoft.com/office/powerpoint/2010/main" val="15702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Financial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Budget preparation keeping organization objectives.</a:t>
            </a:r>
          </a:p>
          <a:p>
            <a:r>
              <a:rPr lang="en-US" dirty="0" smtClean="0"/>
              <a:t>Smart allocation of funds to different sections so as the setout objectives are </a:t>
            </a:r>
            <a:r>
              <a:rPr lang="en-US" smtClean="0"/>
              <a:t>easily </a:t>
            </a:r>
            <a:r>
              <a:rPr lang="en-US" smtClean="0"/>
              <a:t>met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Managing </a:t>
            </a:r>
            <a:r>
              <a:rPr lang="en-US" dirty="0"/>
              <a:t>a budget is </a:t>
            </a:r>
            <a:r>
              <a:rPr lang="en-US" dirty="0" smtClean="0"/>
              <a:t>generally considered as </a:t>
            </a:r>
            <a:r>
              <a:rPr lang="en-US" dirty="0"/>
              <a:t>an unwelcome </a:t>
            </a:r>
            <a:r>
              <a:rPr lang="en-US" dirty="0" smtClean="0"/>
              <a:t>task.</a:t>
            </a:r>
          </a:p>
          <a:p>
            <a:r>
              <a:rPr lang="en-US" dirty="0" smtClean="0"/>
              <a:t>But being an </a:t>
            </a:r>
            <a:r>
              <a:rPr lang="en-US" dirty="0"/>
              <a:t>important management task </a:t>
            </a:r>
            <a:r>
              <a:rPr lang="en-US" dirty="0" smtClean="0"/>
              <a:t>it </a:t>
            </a:r>
            <a:r>
              <a:rPr lang="en-US" dirty="0"/>
              <a:t>requires an appropriate allocation of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Should </a:t>
            </a:r>
            <a:r>
              <a:rPr lang="en-US" dirty="0"/>
              <a:t>be treated as part of the overall management of resources and activities </a:t>
            </a:r>
            <a:r>
              <a:rPr lang="en-US" dirty="0" smtClean="0"/>
              <a:t>of NHMS.</a:t>
            </a:r>
          </a:p>
          <a:p>
            <a:r>
              <a:rPr lang="en-US" dirty="0" smtClean="0"/>
              <a:t>Should be regularly monitored and accounts kept audit-ready at any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763</Words>
  <Application>Microsoft Office PowerPoint</Application>
  <PresentationFormat>On-screen Show (4:3)</PresentationFormat>
  <Paragraphs>176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WMO Leadership and Management Programme for Senior Management Of NMHSs In RA-II &amp; RA-V 26-30 Aug 2019, Singapore  Managing Financial Resources</vt:lpstr>
      <vt:lpstr>Seq</vt:lpstr>
      <vt:lpstr>PowerPoint Presentation</vt:lpstr>
      <vt:lpstr>PowerPoint Presentation</vt:lpstr>
      <vt:lpstr>Services Offered</vt:lpstr>
      <vt:lpstr>Managing Financial Resources of NMHS</vt:lpstr>
      <vt:lpstr>Purpose of Budgets</vt:lpstr>
      <vt:lpstr>Benefits of Financial Management  </vt:lpstr>
      <vt:lpstr>Effective Financial Management</vt:lpstr>
      <vt:lpstr>PMD-Karachi Office Budget Allocation 2019-20 </vt:lpstr>
      <vt:lpstr>PSDP Projects, 2019-20</vt:lpstr>
      <vt:lpstr>Issues and Challenges</vt:lpstr>
      <vt:lpstr>PowerPoint Presentation</vt:lpstr>
      <vt:lpstr>PowerPoint Presentation</vt:lpstr>
      <vt:lpstr>Summary and 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Sarfaraz</dc:creator>
  <cp:lastModifiedBy>Sarfaraz</cp:lastModifiedBy>
  <cp:revision>38</cp:revision>
  <dcterms:created xsi:type="dcterms:W3CDTF">2019-08-28T09:30:51Z</dcterms:created>
  <dcterms:modified xsi:type="dcterms:W3CDTF">2019-08-30T01:07:09Z</dcterms:modified>
</cp:coreProperties>
</file>