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388" r:id="rId2"/>
    <p:sldId id="365" r:id="rId3"/>
    <p:sldId id="289" r:id="rId4"/>
    <p:sldId id="416" r:id="rId5"/>
    <p:sldId id="421" r:id="rId6"/>
    <p:sldId id="434" r:id="rId7"/>
    <p:sldId id="406" r:id="rId8"/>
    <p:sldId id="435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01.07.19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+mn-lt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853" y="8684827"/>
            <a:ext cx="2972547" cy="457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5BBBD69F-8C3C-4DDC-A74D-2954B93DB6C4}" type="slidenum">
              <a:rPr lang="en-US" altLang="en-US" sz="1200" b="0">
                <a:solidFill>
                  <a:schemeClr val="tx1"/>
                </a:solidFill>
                <a:latin typeface="Times" pitchFamily="18" charset="0"/>
              </a:rPr>
              <a:pPr/>
              <a:t>6</a:t>
            </a:fld>
            <a:endParaRPr lang="en-US" alt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RA-IV Hurricane Committee Meeting, Martinique, April 10 2018</a:t>
            </a:r>
            <a:endParaRPr lang="en-GB"/>
          </a:p>
        </p:txBody>
      </p:sp>
      <p:pic>
        <p:nvPicPr>
          <p:cNvPr id="7" name="Picture 6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wmo.int/osca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1498314"/>
            <a:ext cx="8208912" cy="409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90"/>
                </a:solidFill>
              </a:rPr>
              <a:t>T</a:t>
            </a:r>
            <a:r>
              <a:rPr lang="en-US" sz="3200" b="1" dirty="0" smtClean="0">
                <a:solidFill>
                  <a:srgbClr val="000090"/>
                </a:solidFill>
              </a:rPr>
              <a:t>he WMO Integrated Global Observing System; </a:t>
            </a:r>
          </a:p>
          <a:p>
            <a:r>
              <a:rPr lang="en-US" sz="3200" b="1" dirty="0" smtClean="0">
                <a:solidFill>
                  <a:srgbClr val="000090"/>
                </a:solidFill>
              </a:rPr>
              <a:t>Status of pre-operational phase, plans for transition to operational phase;</a:t>
            </a:r>
          </a:p>
          <a:p>
            <a:pPr>
              <a:lnSpc>
                <a:spcPct val="120000"/>
              </a:lnSpc>
            </a:pPr>
            <a:endParaRPr lang="en-US" sz="20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i="1" u="sng" dirty="0" smtClean="0">
                <a:solidFill>
                  <a:srgbClr val="000090"/>
                </a:solidFill>
              </a:rPr>
              <a:t>(</a:t>
            </a:r>
            <a:r>
              <a:rPr lang="en-US" sz="2000" i="1" u="sng" dirty="0" smtClean="0">
                <a:solidFill>
                  <a:srgbClr val="000090"/>
                </a:solidFill>
              </a:rPr>
              <a:t>presentation originally developed for Congress-18 to introduce </a:t>
            </a:r>
            <a:r>
              <a:rPr lang="en-US" sz="2000" i="1" u="sng" dirty="0">
                <a:solidFill>
                  <a:srgbClr val="000090"/>
                </a:solidFill>
              </a:rPr>
              <a:t>d</a:t>
            </a:r>
            <a:r>
              <a:rPr lang="en-US" sz="2000" i="1" u="sng" dirty="0" smtClean="0">
                <a:solidFill>
                  <a:srgbClr val="000090"/>
                </a:solidFill>
              </a:rPr>
              <a:t>raft </a:t>
            </a:r>
            <a:r>
              <a:rPr lang="en-US" sz="2000" i="1" u="sng" dirty="0" smtClean="0">
                <a:solidFill>
                  <a:srgbClr val="000090"/>
                </a:solidFill>
              </a:rPr>
              <a:t>resolution 6.1(1)/</a:t>
            </a:r>
            <a:r>
              <a:rPr lang="en-US" sz="2000" i="1" u="sng" dirty="0" smtClean="0">
                <a:solidFill>
                  <a:srgbClr val="000090"/>
                </a:solidFill>
              </a:rPr>
              <a:t>4))</a:t>
            </a:r>
          </a:p>
          <a:p>
            <a:pPr>
              <a:lnSpc>
                <a:spcPct val="120000"/>
              </a:lnSpc>
            </a:pPr>
            <a:endParaRPr lang="en-US" sz="2000" i="1" u="sng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Lars Peter </a:t>
            </a:r>
            <a:r>
              <a:rPr lang="en-US" sz="2400" dirty="0" err="1" smtClean="0">
                <a:solidFill>
                  <a:srgbClr val="000090"/>
                </a:solidFill>
              </a:rPr>
              <a:t>Riishojgaard</a:t>
            </a:r>
            <a:endParaRPr lang="en-US" sz="240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90"/>
                </a:solidFill>
              </a:rPr>
              <a:t>WMO Secretariat</a:t>
            </a:r>
            <a:endParaRPr lang="en-US" sz="24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2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512" y="188898"/>
            <a:ext cx="8713790" cy="1223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/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The WIGOS Pre-Operational Phase (2016-2019)</a:t>
            </a: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/>
            </a:r>
            <a:b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</a:b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decided by Cg-17 in 2015</a:t>
            </a:r>
            <a:endParaRPr sz="31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682178" y="1589823"/>
            <a:ext cx="7706246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Increased </a:t>
            </a:r>
            <a:r>
              <a:rPr sz="2000" dirty="0"/>
              <a:t>emphasis on regional and national activities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/>
              <a:t>Five main priority areas: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WIGOS Regulatory Material, supplemented with necessary guidance </a:t>
            </a:r>
            <a:r>
              <a:rPr sz="2000" dirty="0" smtClean="0"/>
              <a:t>material</a:t>
            </a:r>
            <a:r>
              <a:rPr lang="fr-CH" sz="2000" dirty="0"/>
              <a:t>;</a:t>
            </a:r>
            <a:r>
              <a:rPr lang="fr-CH" sz="2000" i="1" dirty="0" smtClean="0"/>
              <a:t>(already covered under draft resolution Cg-18 6.1(1)/3);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WIGOS Information Resource, including the Observing Systems Capabilities analysis and Review tool (OSCAR), especially OSCAR/</a:t>
            </a:r>
            <a:r>
              <a:rPr lang="fr-CH" sz="2000" dirty="0" smtClean="0"/>
              <a:t>Surface;</a:t>
            </a:r>
            <a:endParaRPr sz="20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/>
              <a:t>WIGOS </a:t>
            </a:r>
            <a:r>
              <a:rPr lang="fr-CH" sz="2000" dirty="0"/>
              <a:t>Data Quality Monitoring System (WDQMS</a:t>
            </a:r>
            <a:r>
              <a:rPr lang="fr-CH" sz="2000" dirty="0" smtClean="0"/>
              <a:t>);</a:t>
            </a:r>
            <a:endParaRPr lang="fr-CH" sz="20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/>
              <a:t>Regional Structure; </a:t>
            </a:r>
            <a:r>
              <a:rPr lang="fr-CH" sz="2000" i="1" u="sng" dirty="0"/>
              <a:t>Regional WIGOS </a:t>
            </a:r>
            <a:r>
              <a:rPr lang="fr-CH" sz="2000" i="1" u="sng" dirty="0" smtClean="0"/>
              <a:t>Centers;</a:t>
            </a:r>
            <a:endParaRPr sz="2000" i="1" u="sng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National WIGOS Implementation, coordination and governance </a:t>
            </a:r>
            <a:r>
              <a:rPr sz="2000" dirty="0" smtClean="0"/>
              <a:t>mechanisms</a:t>
            </a:r>
            <a:r>
              <a:rPr lang="fr-CH" sz="2000" dirty="0" smtClean="0"/>
              <a:t>; </a:t>
            </a:r>
            <a:r>
              <a:rPr lang="fr-CH" sz="2000" i="1" dirty="0" smtClean="0"/>
              <a:t>undertaken by Members, supported by items I-IV</a:t>
            </a:r>
            <a:r>
              <a:rPr sz="2000" i="1" dirty="0" smtClean="0"/>
              <a:t> </a:t>
            </a:r>
            <a:endParaRPr lang="fr-CH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66768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ctrTitle" idx="4294967295"/>
          </p:nvPr>
        </p:nvSpPr>
        <p:spPr>
          <a:xfrm>
            <a:off x="251520" y="260648"/>
            <a:ext cx="8713787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/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Helvetica"/>
              </a:rPr>
              <a:t>II. WIGOS Information Resource (Observing Systems Capabilities and Review, OSCAR)</a:t>
            </a:r>
            <a:endParaRPr sz="3100" b="1" dirty="0">
              <a:solidFill>
                <a:srgbClr val="000090"/>
              </a:solidFill>
              <a:latin typeface="Arial"/>
              <a:ea typeface="Arial"/>
              <a:cs typeface="Arial"/>
              <a:sym typeface="Helvetica"/>
            </a:endParaRPr>
          </a:p>
        </p:txBody>
      </p:sp>
      <p:sp>
        <p:nvSpPr>
          <p:cNvPr id="261" name="Shape 261"/>
          <p:cNvSpPr>
            <a:spLocks noGrp="1"/>
          </p:cNvSpPr>
          <p:nvPr>
            <p:ph type="subTitle" idx="4294967295"/>
          </p:nvPr>
        </p:nvSpPr>
        <p:spPr>
          <a:xfrm>
            <a:off x="178693" y="1268760"/>
            <a:ext cx="3601219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2870" indent="-352870" defTabSz="850391">
              <a:spcBef>
                <a:spcPts val="11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Three </a:t>
            </a:r>
            <a:r>
              <a:rPr lang="fr-CH" sz="1800" dirty="0" smtClean="0"/>
              <a:t>operational</a:t>
            </a:r>
            <a:r>
              <a:rPr sz="1800" dirty="0" smtClean="0"/>
              <a:t> </a:t>
            </a:r>
            <a:r>
              <a:rPr sz="1800" dirty="0"/>
              <a:t>databases </a:t>
            </a:r>
            <a:r>
              <a:rPr lang="fr-CH" sz="1800" dirty="0" smtClean="0"/>
              <a:t>supporting WIGOS:</a:t>
            </a:r>
            <a:endParaRPr sz="1800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OSCAR/</a:t>
            </a:r>
            <a:r>
              <a:rPr sz="1800" dirty="0" smtClean="0"/>
              <a:t>Requirements</a:t>
            </a:r>
            <a:r>
              <a:rPr sz="1800" b="0" dirty="0"/>
              <a:t>, in which “technology free” requirements are </a:t>
            </a:r>
            <a:r>
              <a:rPr sz="1800" b="0" dirty="0" smtClean="0"/>
              <a:t>provide</a:t>
            </a:r>
            <a:r>
              <a:rPr lang="fr-CH" sz="1800" b="0" dirty="0" smtClean="0"/>
              <a:t>d for all WMO application areas;</a:t>
            </a:r>
            <a:endParaRPr lang="fr-CH" sz="1800" b="1" dirty="0"/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OSCAR</a:t>
            </a:r>
            <a:r>
              <a:rPr sz="1800" dirty="0"/>
              <a:t>/Space, </a:t>
            </a:r>
            <a:r>
              <a:rPr sz="1800" b="0" dirty="0"/>
              <a:t>listing the capabilities of all satellite </a:t>
            </a:r>
            <a:r>
              <a:rPr sz="1800" b="0" dirty="0" smtClean="0"/>
              <a:t>sensors</a:t>
            </a:r>
            <a:r>
              <a:rPr lang="fr-CH" sz="1800" b="0" dirty="0" smtClean="0"/>
              <a:t>;</a:t>
            </a:r>
          </a:p>
          <a:p>
            <a:pPr marL="688628" lvl="1" indent="-334298" defTabSz="850391">
              <a:spcBef>
                <a:spcPts val="11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800" dirty="0" smtClean="0"/>
              <a:t>OSCAR</a:t>
            </a:r>
            <a:r>
              <a:rPr sz="1800" dirty="0"/>
              <a:t>/Surface, </a:t>
            </a:r>
            <a:r>
              <a:rPr sz="1800" b="0" dirty="0"/>
              <a:t>list surface-based capabilities; developed by MeteoSwiss for </a:t>
            </a:r>
            <a:r>
              <a:rPr sz="1800" b="0" dirty="0" smtClean="0"/>
              <a:t>WMO</a:t>
            </a:r>
            <a:r>
              <a:rPr lang="fr-CH" sz="1800" b="0" dirty="0" smtClean="0"/>
              <a:t>, operational since May 2016;</a:t>
            </a:r>
            <a:endParaRPr lang="fr-CH" sz="1800" i="1" dirty="0" smtClean="0">
              <a:hlinkClick r:id="rId2"/>
            </a:endParaRPr>
          </a:p>
          <a:p>
            <a:pPr marL="68580" lvl="1" indent="0" algn="ctr" defTabSz="850391">
              <a:spcBef>
                <a:spcPts val="1100"/>
              </a:spcBef>
              <a:buSzPct val="1000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i="1" dirty="0" smtClean="0">
                <a:hlinkClick r:id="rId2"/>
              </a:rPr>
              <a:t>OSCAR homepage</a:t>
            </a:r>
            <a:endParaRPr sz="1800" i="1" dirty="0">
              <a:hlinkClick r:id="rId2"/>
            </a:endParaRPr>
          </a:p>
        </p:txBody>
      </p:sp>
      <p:pic>
        <p:nvPicPr>
          <p:cNvPr id="2" name="Picture 1" descr="Screen Shot 2019-06-06 at 16.0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48" y="1316712"/>
            <a:ext cx="4434840" cy="3840480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39952" y="1424970"/>
            <a:ext cx="374441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WIGOS self portrait (OSCAR); stations operating on June 6 2019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80" y="2492896"/>
            <a:ext cx="4567844" cy="3229495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6016" y="2564904"/>
            <a:ext cx="403244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OSCAR training delivered worldwide</a:t>
            </a:r>
            <a:endParaRPr lang="en-US" dirty="0"/>
          </a:p>
        </p:txBody>
      </p:sp>
      <p:pic>
        <p:nvPicPr>
          <p:cNvPr id="6" name="Picture 5" descr="completeness cropp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96" y="3850848"/>
            <a:ext cx="5334000" cy="2890520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35896" y="6023029"/>
            <a:ext cx="316835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OSCAR metadata completeness (lighter colors is better)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30573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850106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>
            <a:normAutofit/>
          </a:bodyPr>
          <a:lstStyle/>
          <a:p>
            <a:pPr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800" b="1" dirty="0" smtClean="0">
                <a:solidFill>
                  <a:srgbClr val="000090"/>
                </a:solidFill>
              </a:rPr>
              <a:t>III. WIGOS Data Quality Monitoring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800200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sz="1600" b="1" dirty="0" smtClean="0">
                <a:latin typeface="Arial"/>
                <a:cs typeface="Arial"/>
              </a:rPr>
              <a:t>Tool to measure how well </a:t>
            </a:r>
            <a:r>
              <a:rPr lang="en-US" sz="1600" b="1" dirty="0">
                <a:latin typeface="Arial"/>
                <a:cs typeface="Arial"/>
              </a:rPr>
              <a:t>WIGOS is functioning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Real-time </a:t>
            </a:r>
            <a:r>
              <a:rPr lang="en-US" sz="1600" dirty="0">
                <a:latin typeface="Arial"/>
                <a:cs typeface="Arial"/>
              </a:rPr>
              <a:t>monitoring of </a:t>
            </a:r>
            <a:r>
              <a:rPr lang="en-US" sz="1600" dirty="0" smtClean="0">
                <a:latin typeface="Arial"/>
                <a:cs typeface="Arial"/>
              </a:rPr>
              <a:t>performance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data availability (implemented) </a:t>
            </a:r>
            <a:r>
              <a:rPr lang="en-US" sz="1600" dirty="0">
                <a:latin typeface="Arial"/>
                <a:cs typeface="Arial"/>
              </a:rPr>
              <a:t>and </a:t>
            </a:r>
            <a:r>
              <a:rPr lang="en-US" sz="1600" dirty="0" smtClean="0">
                <a:latin typeface="Arial"/>
                <a:cs typeface="Arial"/>
              </a:rPr>
              <a:t>quality (in development),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searchable </a:t>
            </a:r>
            <a:r>
              <a:rPr lang="en-US" sz="1600" dirty="0">
                <a:latin typeface="Arial"/>
                <a:cs typeface="Arial"/>
              </a:rPr>
              <a:t>by region, country, station type, period, etc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marL="804863" lvl="3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for all </a:t>
            </a:r>
            <a:r>
              <a:rPr lang="en-US" sz="1600" dirty="0">
                <a:latin typeface="Arial"/>
                <a:cs typeface="Arial"/>
              </a:rPr>
              <a:t>WIGOS components (GOS, GAW, WHOS, GCW, GCOS),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Incident </a:t>
            </a:r>
            <a:r>
              <a:rPr lang="en-US" sz="1600" dirty="0">
                <a:latin typeface="Arial"/>
                <a:cs typeface="Arial"/>
              </a:rPr>
              <a:t>management component for mitigation of </a:t>
            </a:r>
            <a:r>
              <a:rPr lang="en-US" sz="1600" dirty="0" smtClean="0">
                <a:latin typeface="Arial"/>
                <a:cs typeface="Arial"/>
              </a:rPr>
              <a:t>issues</a:t>
            </a:r>
          </a:p>
        </p:txBody>
      </p:sp>
      <p:pic>
        <p:nvPicPr>
          <p:cNvPr id="4" name="Picture 3" descr="Screen Shot 2019-06-06 at 16.5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69" y="3009983"/>
            <a:ext cx="5676519" cy="3587369"/>
          </a:xfrm>
          <a:prstGeom prst="rect">
            <a:avLst/>
          </a:prstGeom>
          <a:ln w="15875">
            <a:solidFill>
              <a:srgbClr val="00009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47864" y="3068960"/>
            <a:ext cx="381642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WDQMS data delivery; surface pressure observations exchanged internationally, June 5 2019, 18Z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3212976"/>
            <a:ext cx="288032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2" indent="0">
              <a:spcBef>
                <a:spcPts val="600"/>
              </a:spcBef>
              <a:buNone/>
            </a:pPr>
            <a:r>
              <a:rPr lang="en-US" sz="1600" b="1" u="sng" dirty="0" smtClean="0">
                <a:latin typeface="Arial"/>
                <a:cs typeface="Arial"/>
              </a:rPr>
              <a:t>Current status</a:t>
            </a:r>
            <a:r>
              <a:rPr lang="en-US" sz="1600" dirty="0" smtClean="0">
                <a:latin typeface="Arial"/>
                <a:cs typeface="Arial"/>
              </a:rPr>
              <a:t>:</a:t>
            </a:r>
          </a:p>
          <a:p>
            <a:pPr marL="347663" lvl="2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Pilot project on NWP-based monitoring: data from ECMWF, NCEP, DWD, JMA;</a:t>
            </a:r>
          </a:p>
          <a:p>
            <a:pPr marL="347663" lvl="2" indent="-342900"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Data analysis and web display tool now being developed in pre-operational mode by ECMWF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6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260542"/>
            <a:ext cx="8713790" cy="792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 </a:t>
            </a:r>
            <a:r>
              <a:rPr lang="fr-CH"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IV. </a:t>
            </a:r>
            <a:r>
              <a:rPr sz="31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Regional WIGOS Centers (RWC)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251521" y="1124744"/>
            <a:ext cx="3744416" cy="557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 smtClean="0"/>
              <a:t>What</a:t>
            </a:r>
            <a:r>
              <a:rPr b="1" dirty="0"/>
              <a:t>?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Critical </a:t>
            </a:r>
            <a:r>
              <a:rPr dirty="0" smtClean="0"/>
              <a:t>support</a:t>
            </a:r>
            <a:r>
              <a:rPr lang="fr-CH" dirty="0" smtClean="0"/>
              <a:t> of </a:t>
            </a:r>
            <a:r>
              <a:rPr dirty="0" smtClean="0"/>
              <a:t>national </a:t>
            </a:r>
            <a:r>
              <a:rPr dirty="0"/>
              <a:t>WIGOS </a:t>
            </a:r>
            <a:r>
              <a:rPr dirty="0" smtClean="0"/>
              <a:t>Implementation</a:t>
            </a:r>
            <a:r>
              <a:rPr lang="fr-CH" dirty="0" smtClean="0"/>
              <a:t> especially for</a:t>
            </a:r>
            <a:r>
              <a:rPr dirty="0" smtClean="0"/>
              <a:t> </a:t>
            </a:r>
            <a:endParaRPr dirty="0"/>
          </a:p>
          <a:p>
            <a:pPr marL="707267" lvl="2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OSCAR/Surface; </a:t>
            </a:r>
            <a:r>
              <a:rPr lang="fr-CH" b="1" dirty="0" smtClean="0"/>
              <a:t>input and updating of </a:t>
            </a:r>
            <a:r>
              <a:rPr b="1" dirty="0" smtClean="0"/>
              <a:t>metadata</a:t>
            </a:r>
            <a:r>
              <a:rPr lang="fr-CH" b="1" dirty="0" smtClean="0"/>
              <a:t>, </a:t>
            </a:r>
            <a:r>
              <a:rPr b="1" dirty="0" smtClean="0"/>
              <a:t>QC</a:t>
            </a:r>
            <a:endParaRPr b="1" dirty="0"/>
          </a:p>
          <a:p>
            <a:pPr marL="707267" lvl="2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WDQMS; </a:t>
            </a:r>
            <a:r>
              <a:rPr lang="fr-CH" b="1" dirty="0" smtClean="0"/>
              <a:t>monitoring and coordination of mitigation efforts</a:t>
            </a:r>
            <a:endParaRPr b="1" dirty="0"/>
          </a:p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How?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u="sng" dirty="0" smtClean="0"/>
              <a:t>To</a:t>
            </a:r>
            <a:r>
              <a:rPr u="sng" dirty="0" smtClean="0"/>
              <a:t> </a:t>
            </a:r>
            <a:r>
              <a:rPr u="sng" dirty="0"/>
              <a:t>be decided by </a:t>
            </a:r>
            <a:r>
              <a:rPr lang="fr-CH" u="sng" dirty="0" smtClean="0"/>
              <a:t>the</a:t>
            </a:r>
            <a:r>
              <a:rPr u="sng" dirty="0" smtClean="0"/>
              <a:t> </a:t>
            </a:r>
            <a:r>
              <a:rPr u="sng" dirty="0"/>
              <a:t>WMO Regions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lang="fr-CH" dirty="0" smtClean="0"/>
              <a:t>in alignment with existing cultural, linguistic and/or political groupings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b="1" dirty="0" smtClean="0"/>
              <a:t>The relatively slow pace of engagement of NMHSs in RWC development has been a risk factor for WIGOS!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Recent signs of progress have been encouraging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124744"/>
            <a:ext cx="4824536" cy="5724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 cap="flat">
            <a:solidFill>
              <a:schemeClr val="accent6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:  RWC pilot planned in East Africa (Kenya and Tanzania); South Africa has submitted proposal; interest from Morocco;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II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</a:rPr>
              <a:t>China and Japan have RA-II approved RWC pilots; national commitment from Saudi Arabia; interest from India and Russia;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Region III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P</a:t>
            </a:r>
            <a:r>
              <a:rPr lang="en-US" sz="1600" dirty="0" smtClean="0">
                <a:latin typeface="Arial"/>
                <a:cs typeface="Arial"/>
              </a:rPr>
              <a:t>lans </a:t>
            </a:r>
            <a:r>
              <a:rPr lang="en-US" sz="1600" dirty="0">
                <a:latin typeface="Arial"/>
                <a:cs typeface="Arial"/>
              </a:rPr>
              <a:t>for Virtual RWC </a:t>
            </a:r>
            <a:r>
              <a:rPr lang="en-US" sz="1600" dirty="0" smtClean="0">
                <a:latin typeface="Arial"/>
                <a:cs typeface="Arial"/>
              </a:rPr>
              <a:t>approved by RA-III-17 in November 2018;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Region IV</a:t>
            </a:r>
            <a:r>
              <a:rPr lang="en-US" sz="1600" dirty="0" smtClean="0">
                <a:latin typeface="Arial"/>
                <a:cs typeface="Arial"/>
              </a:rPr>
              <a:t>: </a:t>
            </a:r>
            <a:r>
              <a:rPr lang="en-US" sz="1600" dirty="0">
                <a:latin typeface="Arial"/>
                <a:cs typeface="Arial"/>
              </a:rPr>
              <a:t>CMO has </a:t>
            </a:r>
            <a:r>
              <a:rPr lang="en-US" sz="1600" dirty="0" smtClean="0">
                <a:latin typeface="Arial"/>
                <a:cs typeface="Arial"/>
              </a:rPr>
              <a:t>expressed interest; </a:t>
            </a:r>
            <a:r>
              <a:rPr lang="en-US" sz="1600" dirty="0">
                <a:latin typeface="Arial"/>
                <a:cs typeface="Arial"/>
              </a:rPr>
              <a:t>Canada, USA </a:t>
            </a:r>
            <a:r>
              <a:rPr lang="en-US" sz="1600" dirty="0" smtClean="0">
                <a:latin typeface="Arial"/>
                <a:cs typeface="Arial"/>
              </a:rPr>
              <a:t>may </a:t>
            </a:r>
            <a:r>
              <a:rPr lang="en-US" sz="1600" dirty="0">
                <a:latin typeface="Arial"/>
                <a:cs typeface="Arial"/>
              </a:rPr>
              <a:t>help; to </a:t>
            </a:r>
            <a:r>
              <a:rPr lang="en-US" sz="1600" dirty="0" smtClean="0">
                <a:latin typeface="Arial"/>
                <a:cs typeface="Arial"/>
              </a:rPr>
              <a:t>be </a:t>
            </a:r>
            <a:r>
              <a:rPr lang="en-US" sz="1600" dirty="0">
                <a:latin typeface="Arial"/>
                <a:cs typeface="Arial"/>
              </a:rPr>
              <a:t>discussed during Cg-18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Region V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; Formal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decision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by RA-V-17 in October 2018 to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request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Australia and Singapore to submit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RWC proposal;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encouraging Fiji, Indonesia to join;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Region VI</a:t>
            </a:r>
            <a:r>
              <a:rPr lang="en-US" sz="1600" dirty="0">
                <a:latin typeface="Arial"/>
                <a:cs typeface="Arial"/>
              </a:rPr>
              <a:t>: successful RWC operating in pilot mode </a:t>
            </a:r>
            <a:r>
              <a:rPr lang="en-US" sz="1600" dirty="0" smtClean="0">
                <a:latin typeface="Arial"/>
                <a:cs typeface="Arial"/>
              </a:rPr>
              <a:t>thanks to EUMETNET</a:t>
            </a:r>
            <a:r>
              <a:rPr lang="en-US" sz="1600" i="1" dirty="0" smtClean="0">
                <a:latin typeface="Arial"/>
                <a:cs typeface="Arial"/>
              </a:rPr>
              <a:t>; </a:t>
            </a:r>
            <a:r>
              <a:rPr lang="en-US" sz="1600" dirty="0">
                <a:latin typeface="Arial"/>
                <a:cs typeface="Arial"/>
              </a:rPr>
              <a:t>tentative </a:t>
            </a:r>
            <a:r>
              <a:rPr lang="en-US" sz="1600" dirty="0" smtClean="0">
                <a:latin typeface="Arial"/>
                <a:cs typeface="Arial"/>
              </a:rPr>
              <a:t>plan </a:t>
            </a:r>
            <a:r>
              <a:rPr lang="en-US" sz="1600" dirty="0">
                <a:latin typeface="Arial"/>
                <a:cs typeface="Arial"/>
              </a:rPr>
              <a:t>for RWCs also in </a:t>
            </a:r>
            <a:r>
              <a:rPr lang="en-US" sz="1600" dirty="0" smtClean="0">
                <a:latin typeface="Arial"/>
                <a:cs typeface="Arial"/>
              </a:rPr>
              <a:t>Russia/Belarus  and </a:t>
            </a:r>
            <a:r>
              <a:rPr lang="en-US" sz="1600" dirty="0">
                <a:latin typeface="Arial"/>
                <a:cs typeface="Arial"/>
              </a:rPr>
              <a:t>Croatia (specifically for marine observing systems). I</a:t>
            </a:r>
            <a:r>
              <a:rPr lang="en-US" sz="1600" dirty="0" smtClean="0">
                <a:latin typeface="Arial"/>
                <a:cs typeface="Arial"/>
              </a:rPr>
              <a:t>nterest also from </a:t>
            </a:r>
            <a:r>
              <a:rPr lang="en-US" sz="1600" dirty="0">
                <a:latin typeface="Arial"/>
                <a:cs typeface="Arial"/>
              </a:rPr>
              <a:t>Greece, Italy, Turkey.</a:t>
            </a:r>
            <a:endParaRPr lang="en-US" sz="1600" i="1" u="sng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2725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8640"/>
            <a:ext cx="8713788" cy="792162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altLang="en-US" sz="28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V. National WIGOS Implementation</a:t>
            </a:r>
            <a:endParaRPr lang="en-AU" altLang="en-US" sz="28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79512" y="1412776"/>
            <a:ext cx="8713093" cy="4968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334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9906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Almost all Members have had exposure to both the WIGOS concept and to the specifics of the WIGOS Technical Systems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via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dedicated WIGOS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Workshops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arranged by the WMO Secretariat in all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Regions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;</a:t>
            </a:r>
            <a:endParaRPr lang="en-US" alt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majority of Members have had at least some level of activity in using the OSCAR/Surface database to manage their surface-based observing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systems;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Assessment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of national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observing capabilities made for several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Members;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small number of countries have developed and approved their National WIGOS Implementation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Plans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;</a:t>
            </a:r>
            <a:endParaRPr lang="en-US" altLang="en-US" sz="2000" b="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bulk of the national WIGOS implementation work is expected to take place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once the 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Regional WIGOS </a:t>
            </a:r>
            <a:r>
              <a:rPr lang="en-US" altLang="en-US" sz="2000" b="0" dirty="0" err="1">
                <a:solidFill>
                  <a:schemeClr val="tx1"/>
                </a:solidFill>
                <a:latin typeface="Arial" charset="0"/>
              </a:rPr>
              <a:t>Centres</a:t>
            </a:r>
            <a:r>
              <a:rPr lang="en-US" altLang="en-US" sz="2000" b="0" dirty="0">
                <a:solidFill>
                  <a:schemeClr val="tx1"/>
                </a:solidFill>
                <a:latin typeface="Arial" charset="0"/>
              </a:rPr>
              <a:t> are fully functional and once National WIGOS Implementation Plans have been developed and approved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altLang="en-US" sz="20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1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379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defTabSz="685800"/>
            <a:r>
              <a:rPr lang="en-US" sz="2400" b="1" u="sng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Res. 6.1(1)/4:  </a:t>
            </a:r>
            <a:r>
              <a:rPr lang="en-US" sz="2400" b="1" dirty="0">
                <a:solidFill>
                  <a:srgbClr val="000090"/>
                </a:solidFill>
                <a:latin typeface="Arial"/>
                <a:ea typeface="Arial"/>
                <a:cs typeface="Arial"/>
              </a:rPr>
              <a:t>WIGOS is now mature enough to transition from project to operational status, as basic WMO infrastructure, with the following six priority areas:</a:t>
            </a:r>
            <a:endParaRPr sz="24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94146" y="1628800"/>
            <a:ext cx="8570342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National </a:t>
            </a:r>
            <a:r>
              <a:rPr lang="en-GB" sz="2000" dirty="0">
                <a:latin typeface="Arial"/>
                <a:ea typeface="Arial"/>
                <a:cs typeface="Arial"/>
              </a:rPr>
              <a:t>WIGOS implementation;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Implementation </a:t>
            </a:r>
            <a:r>
              <a:rPr lang="en-GB" sz="2000" dirty="0">
                <a:latin typeface="Arial"/>
                <a:ea typeface="Arial"/>
                <a:cs typeface="Arial"/>
              </a:rPr>
              <a:t>of the Global Basic Observing Network and the Regional Basic Observing Networks;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Operational </a:t>
            </a:r>
            <a:r>
              <a:rPr lang="en-GB" sz="2000" dirty="0">
                <a:latin typeface="Arial"/>
                <a:ea typeface="Arial"/>
                <a:cs typeface="Arial"/>
              </a:rPr>
              <a:t>deployment of the WIGOS Data Quality Monitoring System;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Operational </a:t>
            </a:r>
            <a:r>
              <a:rPr lang="en-GB" sz="2000" dirty="0">
                <a:latin typeface="Arial"/>
                <a:ea typeface="Arial"/>
                <a:cs typeface="Arial"/>
              </a:rPr>
              <a:t>deployment of Regional WIGOS Centres;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dirty="0" smtClean="0">
                <a:latin typeface="Arial"/>
                <a:ea typeface="Arial"/>
                <a:cs typeface="Arial"/>
              </a:rPr>
              <a:t>Further </a:t>
            </a:r>
            <a:r>
              <a:rPr lang="en-GB" sz="2000" dirty="0">
                <a:latin typeface="Arial"/>
                <a:ea typeface="Arial"/>
                <a:cs typeface="Arial"/>
              </a:rPr>
              <a:t>development of the Observing Systems Capability Analysis and Review (OSCAR) databases and integration with other system elements; 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000" b="1" dirty="0" smtClean="0">
                <a:latin typeface="Arial"/>
                <a:ea typeface="Arial"/>
                <a:cs typeface="Arial"/>
              </a:rPr>
              <a:t>Fostering </a:t>
            </a:r>
            <a:r>
              <a:rPr lang="en-GB" sz="2000" b="1" dirty="0">
                <a:latin typeface="Arial"/>
                <a:ea typeface="Arial"/>
                <a:cs typeface="Arial"/>
              </a:rPr>
              <a:t>a culture of compliance</a:t>
            </a:r>
            <a:r>
              <a:rPr lang="en-GB" sz="2000" dirty="0">
                <a:latin typeface="Arial"/>
                <a:ea typeface="Arial"/>
                <a:cs typeface="Arial"/>
              </a:rPr>
              <a:t> with the WIGOS technical regulations</a:t>
            </a:r>
            <a:r>
              <a:rPr lang="en-GB" sz="2000" dirty="0" smtClean="0">
                <a:latin typeface="Arial"/>
                <a:ea typeface="Arial"/>
                <a:cs typeface="Arial"/>
              </a:rPr>
              <a:t>.</a:t>
            </a:r>
            <a:endParaRPr lang="en-GB" sz="2000" dirty="0"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r>
              <a:rPr lang="en-GB" sz="2000" b="1" i="1" u="sng" dirty="0" smtClean="0">
                <a:latin typeface="Arial"/>
                <a:ea typeface="Arial"/>
                <a:cs typeface="Arial"/>
              </a:rPr>
              <a:t>Request Infrastructure Commission to develop a plan for these activities for the 2020-2023 period and submit to EC-72 for approval </a:t>
            </a:r>
            <a:endParaRPr lang="en-GB" sz="2000" b="1" i="1" u="sng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2020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Fostering a culture of compliance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/>
              <a:t>M</a:t>
            </a:r>
            <a:r>
              <a:rPr lang="en-US" sz="2700" i="1" dirty="0" smtClean="0"/>
              <a:t>onitoring of WIGOS Implementation by country; 1</a:t>
            </a:r>
            <a:r>
              <a:rPr lang="en-US" sz="2700" i="1" baseline="30000" dirty="0" smtClean="0"/>
              <a:t>st</a:t>
            </a:r>
            <a:r>
              <a:rPr lang="en-US" sz="2700" i="1" dirty="0" smtClean="0"/>
              <a:t> step</a:t>
            </a:r>
            <a:endParaRPr lang="en-US" sz="2700" i="1" dirty="0"/>
          </a:p>
        </p:txBody>
      </p:sp>
      <p:pic>
        <p:nvPicPr>
          <p:cNvPr id="4" name="Picture 3" descr="Screen Shot 2019-07-01 at 12.4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5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74857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17341</TotalTime>
  <Words>877</Words>
  <Application>Microsoft Macintosh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PowerPoint Presentation</vt:lpstr>
      <vt:lpstr>The WIGOS Pre-Operational Phase (2016-2019) decided by Cg-17 in 2015</vt:lpstr>
      <vt:lpstr>II. WIGOS Information Resource (Observing Systems Capabilities and Review, OSCAR)</vt:lpstr>
      <vt:lpstr>III. WIGOS Data Quality Monitoring System</vt:lpstr>
      <vt:lpstr> IV. Regional WIGOS Centers (RWC)</vt:lpstr>
      <vt:lpstr>V. National WIGOS Implementation</vt:lpstr>
      <vt:lpstr>Res. 6.1(1)/4:  WIGOS is now mature enough to transition from project to operational status, as basic WMO infrastructure, with the following six priority areas:</vt:lpstr>
      <vt:lpstr>Fostering a culture of compliance Monitoring of WIGOS Implementation by country; 1st step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view of  AMS Annual Meeting Seattle, January 24 2017</dc:title>
  <cp:lastModifiedBy>LRiishojgaard</cp:lastModifiedBy>
  <cp:revision>258</cp:revision>
  <dcterms:modified xsi:type="dcterms:W3CDTF">2019-07-01T10:48:45Z</dcterms:modified>
</cp:coreProperties>
</file>