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5" r:id="rId1"/>
  </p:sldMasterIdLst>
  <p:notesMasterIdLst>
    <p:notesMasterId r:id="rId7"/>
  </p:notesMasterIdLst>
  <p:handoutMasterIdLst>
    <p:handoutMasterId r:id="rId8"/>
  </p:handoutMasterIdLst>
  <p:sldIdLst>
    <p:sldId id="388" r:id="rId2"/>
    <p:sldId id="389" r:id="rId3"/>
    <p:sldId id="392" r:id="rId4"/>
    <p:sldId id="390" r:id="rId5"/>
    <p:sldId id="393" r:id="rId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381B"/>
    <a:srgbClr val="FAF38D"/>
    <a:srgbClr val="FAFCB2"/>
    <a:srgbClr val="D1FF0D"/>
    <a:srgbClr val="66FFFF"/>
    <a:srgbClr val="8000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68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61F17-72BF-4A46-8CB2-781D21AD9145}" type="datetimeFigureOut">
              <a:rPr lang="en-US" smtClean="0"/>
              <a:t>01.07.19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3B82E-D4CC-9045-9BA3-DF41A8606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196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84401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RA-IV Hurricane Committee Meeting, Martinique, April 10 2018</a:t>
            </a:r>
            <a:endParaRPr lang="en-GB"/>
          </a:p>
        </p:txBody>
      </p:sp>
      <p:pic>
        <p:nvPicPr>
          <p:cNvPr id="7" name="Picture 6" descr="wmo2016_powerpoint_standard_v2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Title Text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447675" indent="0">
              <a:defRPr/>
            </a:lvl2pPr>
            <a:lvl3pPr marL="895350" indent="0">
              <a:defRPr/>
            </a:lvl3pPr>
            <a:lvl4pPr marL="1254125" indent="0">
              <a:defRPr/>
            </a:lvl4pPr>
            <a:lvl5pPr marL="1789113" indent="0"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8443352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55576" y="1052736"/>
            <a:ext cx="8208912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300" b="1" dirty="0" smtClean="0">
                <a:solidFill>
                  <a:srgbClr val="000090"/>
                </a:solidFill>
              </a:rPr>
              <a:t>The WMO Global Basic Observing Network (GBON)</a:t>
            </a:r>
            <a:endParaRPr lang="en-US" sz="4800" dirty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600" dirty="0">
                <a:solidFill>
                  <a:srgbClr val="000090"/>
                </a:solidFill>
              </a:rPr>
              <a:t>Lars Peter </a:t>
            </a:r>
            <a:r>
              <a:rPr lang="en-US" sz="2600" dirty="0" err="1" smtClean="0">
                <a:solidFill>
                  <a:srgbClr val="000090"/>
                </a:solidFill>
              </a:rPr>
              <a:t>Riishojgaard</a:t>
            </a:r>
            <a:endParaRPr lang="en-US" sz="2600" dirty="0" smtClean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600" dirty="0" smtClean="0">
                <a:solidFill>
                  <a:srgbClr val="000090"/>
                </a:solidFill>
              </a:rPr>
              <a:t>WMO </a:t>
            </a:r>
            <a:r>
              <a:rPr lang="en-US" sz="2600" dirty="0">
                <a:solidFill>
                  <a:srgbClr val="000090"/>
                </a:solidFill>
              </a:rPr>
              <a:t>Secretariat, Geneva</a:t>
            </a:r>
          </a:p>
        </p:txBody>
      </p:sp>
    </p:spTree>
    <p:extLst>
      <p:ext uri="{BB962C8B-B14F-4D97-AF65-F5344CB8AC3E}">
        <p14:creationId xmlns:p14="http://schemas.microsoft.com/office/powerpoint/2010/main" val="3702929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60032" y="1052736"/>
            <a:ext cx="4104456" cy="26314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>
                <a:latin typeface="+mn-lt"/>
                <a:ea typeface="MS PGothic" charset="0"/>
                <a:cs typeface="Arial"/>
              </a:rPr>
              <a:t>Lack of observations </a:t>
            </a:r>
            <a:r>
              <a:rPr lang="en-US" dirty="0" smtClean="0">
                <a:latin typeface="+mn-lt"/>
                <a:ea typeface="MS PGothic" charset="0"/>
                <a:cs typeface="Arial"/>
              </a:rPr>
              <a:t>severely limits efforts to understand and predict weather </a:t>
            </a:r>
            <a:r>
              <a:rPr lang="en-US" dirty="0">
                <a:latin typeface="+mn-lt"/>
                <a:ea typeface="MS PGothic" charset="0"/>
                <a:cs typeface="Arial"/>
              </a:rPr>
              <a:t>and climate </a:t>
            </a:r>
            <a:r>
              <a:rPr lang="en-US" dirty="0" smtClean="0">
                <a:latin typeface="+mn-lt"/>
                <a:ea typeface="MS PGothic" charset="0"/>
                <a:cs typeface="Arial"/>
              </a:rPr>
              <a:t>patterns</a:t>
            </a:r>
            <a:r>
              <a:rPr lang="en-US" b="1" dirty="0" smtClean="0">
                <a:latin typeface="+mn-lt"/>
                <a:ea typeface="MS PGothic" charset="0"/>
                <a:cs typeface="Arial"/>
              </a:rPr>
              <a:t>, both locally and globally</a:t>
            </a:r>
            <a:r>
              <a:rPr lang="en-US" dirty="0" smtClean="0">
                <a:latin typeface="+mn-lt"/>
                <a:ea typeface="MS PGothic" charset="0"/>
                <a:cs typeface="Arial"/>
              </a:rPr>
              <a:t>;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latin typeface="+mn-lt"/>
                <a:sym typeface="Avenir Roman"/>
              </a:rPr>
              <a:t>Weather </a:t>
            </a:r>
            <a:r>
              <a:rPr lang="en-US" dirty="0">
                <a:latin typeface="+mn-lt"/>
                <a:sym typeface="Avenir Roman"/>
              </a:rPr>
              <a:t>prediction beyond 3-4 </a:t>
            </a:r>
            <a:r>
              <a:rPr lang="en-US" dirty="0" smtClean="0">
                <a:latin typeface="+mn-lt"/>
                <a:sym typeface="Avenir Roman"/>
              </a:rPr>
              <a:t>days </a:t>
            </a:r>
            <a:r>
              <a:rPr lang="en-US" b="1" dirty="0" smtClean="0">
                <a:latin typeface="+mn-lt"/>
                <a:sym typeface="Avenir Roman"/>
              </a:rPr>
              <a:t>for any location</a:t>
            </a:r>
            <a:r>
              <a:rPr lang="en-US" dirty="0" smtClean="0">
                <a:latin typeface="+mn-lt"/>
                <a:sym typeface="Avenir Roman"/>
              </a:rPr>
              <a:t> requires </a:t>
            </a:r>
            <a:r>
              <a:rPr lang="en-US" dirty="0">
                <a:latin typeface="+mn-lt"/>
                <a:sym typeface="Avenir Roman"/>
              </a:rPr>
              <a:t>observations from the whole </a:t>
            </a:r>
            <a:r>
              <a:rPr lang="en-US" dirty="0" smtClean="0">
                <a:latin typeface="+mn-lt"/>
                <a:sym typeface="Avenir Roman"/>
              </a:rPr>
              <a:t>world.</a:t>
            </a:r>
            <a:endParaRPr lang="en-US" b="1" i="1" u="sng" dirty="0">
              <a:solidFill>
                <a:srgbClr val="632523"/>
              </a:solidFill>
              <a:latin typeface="+mn-lt"/>
              <a:ea typeface="MS PGothic" charset="0"/>
              <a:cs typeface="Arial"/>
            </a:endParaRPr>
          </a:p>
        </p:txBody>
      </p:sp>
      <p:sp>
        <p:nvSpPr>
          <p:cNvPr id="250" name="Shape 250"/>
          <p:cNvSpPr>
            <a:spLocks noGrp="1"/>
          </p:cNvSpPr>
          <p:nvPr>
            <p:ph type="title"/>
          </p:nvPr>
        </p:nvSpPr>
        <p:spPr>
          <a:xfrm>
            <a:off x="234608" y="142033"/>
            <a:ext cx="8713790" cy="8386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defTabSz="685800"/>
            <a:r>
              <a:rPr lang="en-US" sz="2400" b="1" u="sng" dirty="0" smtClean="0">
                <a:solidFill>
                  <a:srgbClr val="2E2E8B"/>
                </a:solidFill>
                <a:latin typeface="Arial"/>
                <a:ea typeface="Arial"/>
                <a:cs typeface="Arial"/>
              </a:rPr>
              <a:t>Problem statement</a:t>
            </a:r>
            <a:r>
              <a:rPr lang="en-US" sz="2400" b="1" dirty="0" smtClean="0">
                <a:solidFill>
                  <a:srgbClr val="2E2E8B"/>
                </a:solidFill>
                <a:latin typeface="Arial"/>
                <a:ea typeface="Arial"/>
                <a:cs typeface="Arial"/>
              </a:rPr>
              <a:t>: Why focus on observations?</a:t>
            </a:r>
            <a:endParaRPr lang="en-US" sz="2400" b="1" dirty="0">
              <a:solidFill>
                <a:srgbClr val="2E2E8B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1" name="Shape 251"/>
          <p:cNvSpPr>
            <a:spLocks noGrp="1"/>
          </p:cNvSpPr>
          <p:nvPr>
            <p:ph type="body" idx="1"/>
          </p:nvPr>
        </p:nvSpPr>
        <p:spPr>
          <a:xfrm>
            <a:off x="467545" y="2775992"/>
            <a:ext cx="3532955" cy="37958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en-US" sz="2000" dirty="0" smtClean="0">
              <a:latin typeface="Arial"/>
              <a:ea typeface="MS PGothic" charset="0"/>
              <a:cs typeface="Arial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latin typeface="Arial"/>
              <a:ea typeface="MS PGothic" charset="0"/>
              <a:cs typeface="Arial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68391" y="6356352"/>
            <a:ext cx="99850" cy="215444"/>
          </a:xfrm>
          <a:prstGeom prst="rect">
            <a:avLst/>
          </a:prstGeom>
        </p:spPr>
        <p:txBody>
          <a:bodyPr/>
          <a:lstStyle/>
          <a:p>
            <a:pPr algn="r"/>
            <a:fld id="{9259AF2F-52C6-9B46-B8B2-0579234AE62E}" type="slidenum">
              <a:rPr lang="en-US" sz="1400" smtClean="0"/>
              <a:pPr algn="r"/>
              <a:t>2</a:t>
            </a:fld>
            <a:endParaRPr lang="en-US" sz="1400" dirty="0"/>
          </a:p>
        </p:txBody>
      </p:sp>
      <p:pic>
        <p:nvPicPr>
          <p:cNvPr id="2" name="Picture 1" descr="Screen Shot 2019-05-29 at 19.07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8" y="1196752"/>
            <a:ext cx="4348480" cy="385064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3" name="Oval 2"/>
          <p:cNvSpPr/>
          <p:nvPr/>
        </p:nvSpPr>
        <p:spPr>
          <a:xfrm>
            <a:off x="467544" y="3717032"/>
            <a:ext cx="720080" cy="432048"/>
          </a:xfrm>
          <a:prstGeom prst="ellipse">
            <a:avLst/>
          </a:prstGeom>
          <a:solidFill>
            <a:schemeClr val="accent2">
              <a:lumMod val="40000"/>
              <a:lumOff val="60000"/>
              <a:alpha val="33000"/>
            </a:schemeClr>
          </a:solidFill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635896" y="2348880"/>
            <a:ext cx="1008112" cy="864096"/>
          </a:xfrm>
          <a:prstGeom prst="ellipse">
            <a:avLst/>
          </a:prstGeom>
          <a:solidFill>
            <a:schemeClr val="accent3">
              <a:lumMod val="40000"/>
              <a:lumOff val="60000"/>
              <a:alpha val="33000"/>
            </a:schemeClr>
          </a:solidFill>
          <a:ln w="31750">
            <a:solidFill>
              <a:srgbClr val="009A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urved Connector 11"/>
          <p:cNvCxnSpPr>
            <a:stCxn id="3" idx="0"/>
            <a:endCxn id="4" idx="2"/>
          </p:cNvCxnSpPr>
          <p:nvPr/>
        </p:nvCxnSpPr>
        <p:spPr>
          <a:xfrm rot="5400000" flipH="1" flipV="1">
            <a:off x="1763688" y="1844824"/>
            <a:ext cx="936104" cy="2808312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59632" y="3390091"/>
            <a:ext cx="288032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Example: Lack of observations in red area limits 7-10 day forecast skill in green area</a:t>
            </a:r>
            <a:endParaRPr lang="en-US" sz="16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4914231" y="3789040"/>
            <a:ext cx="3978249" cy="2895194"/>
            <a:chOff x="4025703" y="2888288"/>
            <a:chExt cx="4972812" cy="3618992"/>
          </a:xfrm>
        </p:grpSpPr>
        <p:pic>
          <p:nvPicPr>
            <p:cNvPr id="34" name="image12.png"/>
            <p:cNvPicPr>
              <a:picLocks noChangeAspect="1"/>
            </p:cNvPicPr>
            <p:nvPr/>
          </p:nvPicPr>
          <p:blipFill>
            <a:blip r:embed="rId3">
              <a:lum/>
              <a:extLst/>
            </a:blip>
            <a:stretch>
              <a:fillRect/>
            </a:stretch>
          </p:blipFill>
          <p:spPr>
            <a:xfrm>
              <a:off x="4025703" y="2888288"/>
              <a:ext cx="4972812" cy="3618992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67000"/>
              </a:schemeClr>
            </a:solidFill>
            <a:ln w="31750">
              <a:solidFill>
                <a:srgbClr val="000090"/>
              </a:solidFill>
              <a:miter lim="400000"/>
            </a:ln>
          </p:spPr>
        </p:pic>
        <p:sp>
          <p:nvSpPr>
            <p:cNvPr id="35" name="Rectangle 34"/>
            <p:cNvSpPr/>
            <p:nvPr/>
          </p:nvSpPr>
          <p:spPr>
            <a:xfrm>
              <a:off x="4034170" y="3107267"/>
              <a:ext cx="1130497" cy="440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Freeform 27"/>
          <p:cNvSpPr/>
          <p:nvPr/>
        </p:nvSpPr>
        <p:spPr>
          <a:xfrm>
            <a:off x="5789842" y="4300717"/>
            <a:ext cx="2556086" cy="2247900"/>
          </a:xfrm>
          <a:custGeom>
            <a:avLst/>
            <a:gdLst>
              <a:gd name="connsiteX0" fmla="*/ 3048000 w 3195108"/>
              <a:gd name="connsiteY0" fmla="*/ 1969558 h 2809875"/>
              <a:gd name="connsiteX1" fmla="*/ 3175000 w 3195108"/>
              <a:gd name="connsiteY1" fmla="*/ 1499658 h 2809875"/>
              <a:gd name="connsiteX2" fmla="*/ 3155950 w 3195108"/>
              <a:gd name="connsiteY2" fmla="*/ 959908 h 2809875"/>
              <a:gd name="connsiteX3" fmla="*/ 2940050 w 3195108"/>
              <a:gd name="connsiteY3" fmla="*/ 464608 h 2809875"/>
              <a:gd name="connsiteX4" fmla="*/ 2578100 w 3195108"/>
              <a:gd name="connsiteY4" fmla="*/ 204258 h 2809875"/>
              <a:gd name="connsiteX5" fmla="*/ 2044700 w 3195108"/>
              <a:gd name="connsiteY5" fmla="*/ 121708 h 2809875"/>
              <a:gd name="connsiteX6" fmla="*/ 1746250 w 3195108"/>
              <a:gd name="connsiteY6" fmla="*/ 140758 h 2809875"/>
              <a:gd name="connsiteX7" fmla="*/ 1270000 w 3195108"/>
              <a:gd name="connsiteY7" fmla="*/ 20108 h 2809875"/>
              <a:gd name="connsiteX8" fmla="*/ 850900 w 3195108"/>
              <a:gd name="connsiteY8" fmla="*/ 39158 h 2809875"/>
              <a:gd name="connsiteX9" fmla="*/ 425450 w 3195108"/>
              <a:gd name="connsiteY9" fmla="*/ 255058 h 2809875"/>
              <a:gd name="connsiteX10" fmla="*/ 69850 w 3195108"/>
              <a:gd name="connsiteY10" fmla="*/ 902758 h 2809875"/>
              <a:gd name="connsiteX11" fmla="*/ 31750 w 3195108"/>
              <a:gd name="connsiteY11" fmla="*/ 1569508 h 2809875"/>
              <a:gd name="connsiteX12" fmla="*/ 260350 w 3195108"/>
              <a:gd name="connsiteY12" fmla="*/ 2115608 h 2809875"/>
              <a:gd name="connsiteX13" fmla="*/ 584200 w 3195108"/>
              <a:gd name="connsiteY13" fmla="*/ 2515658 h 2809875"/>
              <a:gd name="connsiteX14" fmla="*/ 1536700 w 3195108"/>
              <a:gd name="connsiteY14" fmla="*/ 2801408 h 2809875"/>
              <a:gd name="connsiteX15" fmla="*/ 2451100 w 3195108"/>
              <a:gd name="connsiteY15" fmla="*/ 2566458 h 2809875"/>
              <a:gd name="connsiteX16" fmla="*/ 3048000 w 3195108"/>
              <a:gd name="connsiteY16" fmla="*/ 1969558 h 28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95108" h="2809875">
                <a:moveTo>
                  <a:pt x="3048000" y="1969558"/>
                </a:moveTo>
                <a:cubicBezTo>
                  <a:pt x="3168650" y="1791758"/>
                  <a:pt x="3157008" y="1667933"/>
                  <a:pt x="3175000" y="1499658"/>
                </a:cubicBezTo>
                <a:cubicBezTo>
                  <a:pt x="3192992" y="1331383"/>
                  <a:pt x="3195108" y="1132416"/>
                  <a:pt x="3155950" y="959908"/>
                </a:cubicBezTo>
                <a:cubicBezTo>
                  <a:pt x="3116792" y="787400"/>
                  <a:pt x="3036358" y="590550"/>
                  <a:pt x="2940050" y="464608"/>
                </a:cubicBezTo>
                <a:cubicBezTo>
                  <a:pt x="2843742" y="338666"/>
                  <a:pt x="2727325" y="261408"/>
                  <a:pt x="2578100" y="204258"/>
                </a:cubicBezTo>
                <a:cubicBezTo>
                  <a:pt x="2428875" y="147108"/>
                  <a:pt x="2183342" y="132291"/>
                  <a:pt x="2044700" y="121708"/>
                </a:cubicBezTo>
                <a:cubicBezTo>
                  <a:pt x="1906058" y="111125"/>
                  <a:pt x="1875367" y="157691"/>
                  <a:pt x="1746250" y="140758"/>
                </a:cubicBezTo>
                <a:cubicBezTo>
                  <a:pt x="1617133" y="123825"/>
                  <a:pt x="1419225" y="37041"/>
                  <a:pt x="1270000" y="20108"/>
                </a:cubicBezTo>
                <a:cubicBezTo>
                  <a:pt x="1120775" y="3175"/>
                  <a:pt x="991658" y="0"/>
                  <a:pt x="850900" y="39158"/>
                </a:cubicBezTo>
                <a:cubicBezTo>
                  <a:pt x="710142" y="78316"/>
                  <a:pt x="555625" y="111125"/>
                  <a:pt x="425450" y="255058"/>
                </a:cubicBezTo>
                <a:cubicBezTo>
                  <a:pt x="295275" y="398991"/>
                  <a:pt x="135467" y="683683"/>
                  <a:pt x="69850" y="902758"/>
                </a:cubicBezTo>
                <a:cubicBezTo>
                  <a:pt x="4233" y="1121833"/>
                  <a:pt x="0" y="1367366"/>
                  <a:pt x="31750" y="1569508"/>
                </a:cubicBezTo>
                <a:cubicBezTo>
                  <a:pt x="63500" y="1771650"/>
                  <a:pt x="168275" y="1957916"/>
                  <a:pt x="260350" y="2115608"/>
                </a:cubicBezTo>
                <a:cubicBezTo>
                  <a:pt x="352425" y="2273300"/>
                  <a:pt x="371475" y="2401358"/>
                  <a:pt x="584200" y="2515658"/>
                </a:cubicBezTo>
                <a:cubicBezTo>
                  <a:pt x="796925" y="2629958"/>
                  <a:pt x="1225550" y="2792941"/>
                  <a:pt x="1536700" y="2801408"/>
                </a:cubicBezTo>
                <a:cubicBezTo>
                  <a:pt x="1847850" y="2809875"/>
                  <a:pt x="2200275" y="2707216"/>
                  <a:pt x="2451100" y="2566458"/>
                </a:cubicBezTo>
                <a:cubicBezTo>
                  <a:pt x="2701925" y="2425700"/>
                  <a:pt x="2927350" y="2147358"/>
                  <a:pt x="3048000" y="1969558"/>
                </a:cubicBezTo>
                <a:close/>
              </a:path>
            </a:pathLst>
          </a:cu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reeform 28"/>
          <p:cNvSpPr/>
          <p:nvPr/>
        </p:nvSpPr>
        <p:spPr>
          <a:xfrm>
            <a:off x="6220942" y="4805295"/>
            <a:ext cx="1650153" cy="1231054"/>
          </a:xfrm>
          <a:custGeom>
            <a:avLst/>
            <a:gdLst>
              <a:gd name="connsiteX0" fmla="*/ 40217 w 2062692"/>
              <a:gd name="connsiteY0" fmla="*/ 529167 h 1538817"/>
              <a:gd name="connsiteX1" fmla="*/ 40217 w 2062692"/>
              <a:gd name="connsiteY1" fmla="*/ 891117 h 1538817"/>
              <a:gd name="connsiteX2" fmla="*/ 198967 w 2062692"/>
              <a:gd name="connsiteY2" fmla="*/ 1208617 h 1538817"/>
              <a:gd name="connsiteX3" fmla="*/ 579967 w 2062692"/>
              <a:gd name="connsiteY3" fmla="*/ 1475317 h 1538817"/>
              <a:gd name="connsiteX4" fmla="*/ 1107017 w 2062692"/>
              <a:gd name="connsiteY4" fmla="*/ 1526117 h 1538817"/>
              <a:gd name="connsiteX5" fmla="*/ 1678517 w 2062692"/>
              <a:gd name="connsiteY5" fmla="*/ 1399117 h 1538817"/>
              <a:gd name="connsiteX6" fmla="*/ 2008717 w 2062692"/>
              <a:gd name="connsiteY6" fmla="*/ 992717 h 1538817"/>
              <a:gd name="connsiteX7" fmla="*/ 2002367 w 2062692"/>
              <a:gd name="connsiteY7" fmla="*/ 516467 h 1538817"/>
              <a:gd name="connsiteX8" fmla="*/ 1805517 w 2062692"/>
              <a:gd name="connsiteY8" fmla="*/ 160867 h 1538817"/>
              <a:gd name="connsiteX9" fmla="*/ 1119717 w 2062692"/>
              <a:gd name="connsiteY9" fmla="*/ 186267 h 1538817"/>
              <a:gd name="connsiteX10" fmla="*/ 1119717 w 2062692"/>
              <a:gd name="connsiteY10" fmla="*/ 186267 h 1538817"/>
              <a:gd name="connsiteX11" fmla="*/ 745067 w 2062692"/>
              <a:gd name="connsiteY11" fmla="*/ 52917 h 1538817"/>
              <a:gd name="connsiteX12" fmla="*/ 281517 w 2062692"/>
              <a:gd name="connsiteY12" fmla="*/ 78317 h 1538817"/>
              <a:gd name="connsiteX13" fmla="*/ 40217 w 2062692"/>
              <a:gd name="connsiteY13" fmla="*/ 529167 h 153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62692" h="1538817">
                <a:moveTo>
                  <a:pt x="40217" y="529167"/>
                </a:moveTo>
                <a:cubicBezTo>
                  <a:pt x="0" y="664634"/>
                  <a:pt x="13759" y="777875"/>
                  <a:pt x="40217" y="891117"/>
                </a:cubicBezTo>
                <a:cubicBezTo>
                  <a:pt x="66675" y="1004359"/>
                  <a:pt x="109009" y="1111250"/>
                  <a:pt x="198967" y="1208617"/>
                </a:cubicBezTo>
                <a:cubicBezTo>
                  <a:pt x="288925" y="1305984"/>
                  <a:pt x="428625" y="1422400"/>
                  <a:pt x="579967" y="1475317"/>
                </a:cubicBezTo>
                <a:cubicBezTo>
                  <a:pt x="731309" y="1528234"/>
                  <a:pt x="923926" y="1538817"/>
                  <a:pt x="1107017" y="1526117"/>
                </a:cubicBezTo>
                <a:cubicBezTo>
                  <a:pt x="1290108" y="1513417"/>
                  <a:pt x="1528234" y="1488017"/>
                  <a:pt x="1678517" y="1399117"/>
                </a:cubicBezTo>
                <a:cubicBezTo>
                  <a:pt x="1828800" y="1310217"/>
                  <a:pt x="1954742" y="1139825"/>
                  <a:pt x="2008717" y="992717"/>
                </a:cubicBezTo>
                <a:cubicBezTo>
                  <a:pt x="2062692" y="845609"/>
                  <a:pt x="2036234" y="655109"/>
                  <a:pt x="2002367" y="516467"/>
                </a:cubicBezTo>
                <a:cubicBezTo>
                  <a:pt x="1968500" y="377825"/>
                  <a:pt x="1952625" y="215900"/>
                  <a:pt x="1805517" y="160867"/>
                </a:cubicBezTo>
                <a:cubicBezTo>
                  <a:pt x="1658409" y="105834"/>
                  <a:pt x="1119717" y="186267"/>
                  <a:pt x="1119717" y="186267"/>
                </a:cubicBezTo>
                <a:lnTo>
                  <a:pt x="1119717" y="186267"/>
                </a:lnTo>
                <a:cubicBezTo>
                  <a:pt x="1057275" y="164042"/>
                  <a:pt x="884767" y="70909"/>
                  <a:pt x="745067" y="52917"/>
                </a:cubicBezTo>
                <a:cubicBezTo>
                  <a:pt x="605367" y="34925"/>
                  <a:pt x="398992" y="0"/>
                  <a:pt x="281517" y="78317"/>
                </a:cubicBezTo>
                <a:cubicBezTo>
                  <a:pt x="164042" y="156634"/>
                  <a:pt x="80434" y="393700"/>
                  <a:pt x="40217" y="529167"/>
                </a:cubicBezTo>
                <a:close/>
              </a:path>
            </a:pathLst>
          </a:custGeom>
          <a:solidFill>
            <a:srgbClr val="FFFF00">
              <a:alpha val="5098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reeform 29"/>
          <p:cNvSpPr/>
          <p:nvPr/>
        </p:nvSpPr>
        <p:spPr>
          <a:xfrm>
            <a:off x="6517276" y="5155814"/>
            <a:ext cx="1061720" cy="672254"/>
          </a:xfrm>
          <a:custGeom>
            <a:avLst/>
            <a:gdLst>
              <a:gd name="connsiteX0" fmla="*/ 0 w 1327150"/>
              <a:gd name="connsiteY0" fmla="*/ 304800 h 812800"/>
              <a:gd name="connsiteX1" fmla="*/ 50800 w 1327150"/>
              <a:gd name="connsiteY1" fmla="*/ 469900 h 812800"/>
              <a:gd name="connsiteX2" fmla="*/ 114300 w 1327150"/>
              <a:gd name="connsiteY2" fmla="*/ 590550 h 812800"/>
              <a:gd name="connsiteX3" fmla="*/ 355600 w 1327150"/>
              <a:gd name="connsiteY3" fmla="*/ 742950 h 812800"/>
              <a:gd name="connsiteX4" fmla="*/ 711200 w 1327150"/>
              <a:gd name="connsiteY4" fmla="*/ 812800 h 812800"/>
              <a:gd name="connsiteX5" fmla="*/ 996950 w 1327150"/>
              <a:gd name="connsiteY5" fmla="*/ 742950 h 812800"/>
              <a:gd name="connsiteX6" fmla="*/ 1295400 w 1327150"/>
              <a:gd name="connsiteY6" fmla="*/ 565150 h 812800"/>
              <a:gd name="connsiteX7" fmla="*/ 1327150 w 1327150"/>
              <a:gd name="connsiteY7" fmla="*/ 342900 h 812800"/>
              <a:gd name="connsiteX8" fmla="*/ 1295400 w 1327150"/>
              <a:gd name="connsiteY8" fmla="*/ 190500 h 812800"/>
              <a:gd name="connsiteX9" fmla="*/ 1117600 w 1327150"/>
              <a:gd name="connsiteY9" fmla="*/ 76200 h 812800"/>
              <a:gd name="connsiteX10" fmla="*/ 800100 w 1327150"/>
              <a:gd name="connsiteY10" fmla="*/ 44450 h 812800"/>
              <a:gd name="connsiteX11" fmla="*/ 552450 w 1327150"/>
              <a:gd name="connsiteY11" fmla="*/ 57150 h 812800"/>
              <a:gd name="connsiteX12" fmla="*/ 342900 w 1327150"/>
              <a:gd name="connsiteY12" fmla="*/ 0 h 812800"/>
              <a:gd name="connsiteX13" fmla="*/ 107950 w 1327150"/>
              <a:gd name="connsiteY13" fmla="*/ 6350 h 812800"/>
              <a:gd name="connsiteX14" fmla="*/ 25400 w 1327150"/>
              <a:gd name="connsiteY14" fmla="*/ 203200 h 812800"/>
              <a:gd name="connsiteX15" fmla="*/ 19050 w 1327150"/>
              <a:gd name="connsiteY15" fmla="*/ 355600 h 812800"/>
              <a:gd name="connsiteX0" fmla="*/ 0 w 1327150"/>
              <a:gd name="connsiteY0" fmla="*/ 332317 h 840317"/>
              <a:gd name="connsiteX1" fmla="*/ 50800 w 1327150"/>
              <a:gd name="connsiteY1" fmla="*/ 497417 h 840317"/>
              <a:gd name="connsiteX2" fmla="*/ 114300 w 1327150"/>
              <a:gd name="connsiteY2" fmla="*/ 618067 h 840317"/>
              <a:gd name="connsiteX3" fmla="*/ 355600 w 1327150"/>
              <a:gd name="connsiteY3" fmla="*/ 770467 h 840317"/>
              <a:gd name="connsiteX4" fmla="*/ 711200 w 1327150"/>
              <a:gd name="connsiteY4" fmla="*/ 840317 h 840317"/>
              <a:gd name="connsiteX5" fmla="*/ 996950 w 1327150"/>
              <a:gd name="connsiteY5" fmla="*/ 770467 h 840317"/>
              <a:gd name="connsiteX6" fmla="*/ 1295400 w 1327150"/>
              <a:gd name="connsiteY6" fmla="*/ 592667 h 840317"/>
              <a:gd name="connsiteX7" fmla="*/ 1327150 w 1327150"/>
              <a:gd name="connsiteY7" fmla="*/ 370417 h 840317"/>
              <a:gd name="connsiteX8" fmla="*/ 1295400 w 1327150"/>
              <a:gd name="connsiteY8" fmla="*/ 218017 h 840317"/>
              <a:gd name="connsiteX9" fmla="*/ 1117600 w 1327150"/>
              <a:gd name="connsiteY9" fmla="*/ 103717 h 840317"/>
              <a:gd name="connsiteX10" fmla="*/ 800100 w 1327150"/>
              <a:gd name="connsiteY10" fmla="*/ 71967 h 840317"/>
              <a:gd name="connsiteX11" fmla="*/ 552450 w 1327150"/>
              <a:gd name="connsiteY11" fmla="*/ 84667 h 840317"/>
              <a:gd name="connsiteX12" fmla="*/ 342900 w 1327150"/>
              <a:gd name="connsiteY12" fmla="*/ 27517 h 840317"/>
              <a:gd name="connsiteX13" fmla="*/ 107950 w 1327150"/>
              <a:gd name="connsiteY13" fmla="*/ 33867 h 840317"/>
              <a:gd name="connsiteX14" fmla="*/ 25400 w 1327150"/>
              <a:gd name="connsiteY14" fmla="*/ 230717 h 840317"/>
              <a:gd name="connsiteX15" fmla="*/ 19050 w 1327150"/>
              <a:gd name="connsiteY15" fmla="*/ 383117 h 84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27150" h="840317">
                <a:moveTo>
                  <a:pt x="0" y="332317"/>
                </a:moveTo>
                <a:lnTo>
                  <a:pt x="50800" y="497417"/>
                </a:lnTo>
                <a:lnTo>
                  <a:pt x="114300" y="618067"/>
                </a:lnTo>
                <a:lnTo>
                  <a:pt x="355600" y="770467"/>
                </a:lnTo>
                <a:lnTo>
                  <a:pt x="711200" y="840317"/>
                </a:lnTo>
                <a:lnTo>
                  <a:pt x="996950" y="770467"/>
                </a:lnTo>
                <a:lnTo>
                  <a:pt x="1295400" y="592667"/>
                </a:lnTo>
                <a:lnTo>
                  <a:pt x="1327150" y="370417"/>
                </a:lnTo>
                <a:lnTo>
                  <a:pt x="1295400" y="218017"/>
                </a:lnTo>
                <a:lnTo>
                  <a:pt x="1117600" y="103717"/>
                </a:lnTo>
                <a:lnTo>
                  <a:pt x="800100" y="71967"/>
                </a:lnTo>
                <a:lnTo>
                  <a:pt x="552450" y="84667"/>
                </a:lnTo>
                <a:lnTo>
                  <a:pt x="342900" y="27517"/>
                </a:lnTo>
                <a:cubicBezTo>
                  <a:pt x="268817" y="19050"/>
                  <a:pt x="160867" y="0"/>
                  <a:pt x="107950" y="33867"/>
                </a:cubicBezTo>
                <a:cubicBezTo>
                  <a:pt x="55033" y="67734"/>
                  <a:pt x="40217" y="172509"/>
                  <a:pt x="25400" y="230717"/>
                </a:cubicBezTo>
                <a:lnTo>
                  <a:pt x="19050" y="383117"/>
                </a:lnTo>
              </a:path>
            </a:pathLst>
          </a:custGeom>
          <a:solidFill>
            <a:srgbClr val="00B0F0">
              <a:alpha val="50980"/>
            </a:srgbClr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6772025" y="5319597"/>
            <a:ext cx="549535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 day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6603730" y="5773905"/>
            <a:ext cx="769698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2-4 days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6173597" y="6036349"/>
            <a:ext cx="769698" cy="295466"/>
          </a:xfrm>
          <a:prstGeom prst="rect">
            <a:avLst/>
          </a:prstGeom>
          <a:solidFill>
            <a:srgbClr val="FFFFFF">
              <a:alpha val="25098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5-7 days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691680" y="1654407"/>
            <a:ext cx="6264696" cy="1486561"/>
          </a:xfrm>
          <a:prstGeom prst="rect">
            <a:avLst/>
          </a:prstGeom>
          <a:solidFill>
            <a:srgbClr val="D1FF0D"/>
          </a:solidFill>
          <a:ln w="222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 sz="2400">
                <a:latin typeface="+mn-lt"/>
                <a:ea typeface="+mn-ea"/>
                <a:cs typeface="+mn-cs"/>
                <a:sym typeface="Avenir Roman"/>
              </a:defRPr>
            </a:pPr>
            <a:r>
              <a:rPr lang="en-US" b="1" i="1" u="sng" dirty="0">
                <a:solidFill>
                  <a:schemeClr val="tx2">
                    <a:lumMod val="75000"/>
                  </a:schemeClr>
                </a:solidFill>
                <a:latin typeface="Arial"/>
                <a:ea typeface="MS PGothic" charset="0"/>
                <a:cs typeface="Arial"/>
              </a:rPr>
              <a:t>“Meteorology knows no boundaries”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 sz="2400">
                <a:latin typeface="+mn-lt"/>
                <a:ea typeface="+mn-ea"/>
                <a:cs typeface="+mn-cs"/>
                <a:sym typeface="Avenir Roman"/>
              </a:defRPr>
            </a:pPr>
            <a:r>
              <a:rPr lang="en-US" b="1" i="1" u="sng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MS PGothic" charset="0"/>
                <a:cs typeface="Arial"/>
              </a:rPr>
              <a:t>“Corollary: In </a:t>
            </a:r>
            <a:r>
              <a:rPr lang="en-US" b="1" i="1" u="sng" dirty="0">
                <a:solidFill>
                  <a:schemeClr val="tx2">
                    <a:lumMod val="75000"/>
                  </a:schemeClr>
                </a:solidFill>
                <a:latin typeface="Arial"/>
                <a:ea typeface="MS PGothic" charset="0"/>
                <a:cs typeface="Arial"/>
              </a:rPr>
              <a:t>meteorology, ignorance knows no boundaries”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1560" y="5517232"/>
            <a:ext cx="468052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Required coverage of observation for weather prediction over CONUS at various ranges.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3784916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14" grpId="0" animBg="1"/>
      <p:bldP spid="28" grpId="0" animBg="1"/>
      <p:bldP spid="29" grpId="0" animBg="1"/>
      <p:bldP spid="30" grpId="0" animBg="1"/>
      <p:bldP spid="31" grpId="0"/>
      <p:bldP spid="32" grpId="0"/>
      <p:bldP spid="33" grpId="0" animBg="1"/>
      <p:bldP spid="7" grpId="0" animBg="1"/>
      <p:bldP spid="3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/>
          </p:cNvSpPr>
          <p:nvPr>
            <p:ph type="title"/>
          </p:nvPr>
        </p:nvSpPr>
        <p:spPr>
          <a:xfrm>
            <a:off x="234608" y="142033"/>
            <a:ext cx="8713790" cy="8386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defTabSz="685800"/>
            <a:r>
              <a:rPr lang="en-US" sz="2400" b="1" u="sng" dirty="0" smtClean="0">
                <a:solidFill>
                  <a:srgbClr val="2E2E8B"/>
                </a:solidFill>
                <a:latin typeface="Arial"/>
                <a:ea typeface="Arial"/>
                <a:cs typeface="Arial"/>
              </a:rPr>
              <a:t>Problem statement (II)</a:t>
            </a:r>
            <a:r>
              <a:rPr lang="en-US" sz="2400" b="1" dirty="0" smtClean="0">
                <a:solidFill>
                  <a:srgbClr val="2E2E8B"/>
                </a:solidFill>
                <a:latin typeface="Arial"/>
                <a:ea typeface="Arial"/>
                <a:cs typeface="Arial"/>
              </a:rPr>
              <a:t>: Where do we currently fall short?</a:t>
            </a:r>
            <a:endParaRPr lang="en-US" sz="2400" b="1" dirty="0">
              <a:solidFill>
                <a:srgbClr val="2E2E8B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1" name="Shape 251"/>
          <p:cNvSpPr>
            <a:spLocks noGrp="1"/>
          </p:cNvSpPr>
          <p:nvPr>
            <p:ph type="body" idx="1"/>
          </p:nvPr>
        </p:nvSpPr>
        <p:spPr>
          <a:xfrm>
            <a:off x="467545" y="2775992"/>
            <a:ext cx="3532955" cy="37958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en-US" sz="2000" dirty="0" smtClean="0">
              <a:latin typeface="Arial"/>
              <a:ea typeface="MS PGothic" charset="0"/>
              <a:cs typeface="Arial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latin typeface="Arial"/>
              <a:ea typeface="MS PGothic" charset="0"/>
              <a:cs typeface="Arial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68391" y="6356352"/>
            <a:ext cx="99850" cy="215444"/>
          </a:xfrm>
          <a:prstGeom prst="rect">
            <a:avLst/>
          </a:prstGeom>
        </p:spPr>
        <p:txBody>
          <a:bodyPr/>
          <a:lstStyle/>
          <a:p>
            <a:pPr algn="r"/>
            <a:fld id="{9259AF2F-52C6-9B46-B8B2-0579234AE62E}" type="slidenum">
              <a:rPr lang="en-US" sz="1400" smtClean="0"/>
              <a:pPr algn="r"/>
              <a:t>3</a:t>
            </a:fld>
            <a:endParaRPr lang="en-US" sz="1400" dirty="0"/>
          </a:p>
        </p:txBody>
      </p:sp>
      <p:pic>
        <p:nvPicPr>
          <p:cNvPr id="5" name="Picture 4" descr="all-map cropp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05" y="1124744"/>
            <a:ext cx="5859475" cy="5157216"/>
          </a:xfrm>
          <a:prstGeom prst="rect">
            <a:avLst/>
          </a:prstGeom>
          <a:ln w="19050">
            <a:solidFill>
              <a:srgbClr val="00009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788024" y="4658360"/>
            <a:ext cx="4248472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WMO monitoring: Current </a:t>
            </a:r>
            <a:r>
              <a:rPr lang="en-US" dirty="0"/>
              <a:t>exchange of observations for NWP (surface pressure); </a:t>
            </a:r>
            <a:r>
              <a:rPr lang="en-US" b="1" dirty="0"/>
              <a:t>only green areas meet requirements</a:t>
            </a:r>
            <a:r>
              <a:rPr lang="en-US" dirty="0"/>
              <a:t>; black indicates silent stations, orange and red underperforming </a:t>
            </a:r>
            <a:r>
              <a:rPr lang="en-US" dirty="0" smtClean="0"/>
              <a:t>stations</a:t>
            </a:r>
            <a:endParaRPr lang="en-US" dirty="0"/>
          </a:p>
        </p:txBody>
      </p:sp>
      <p:pic>
        <p:nvPicPr>
          <p:cNvPr id="7" name="Picture 6" descr="all-green-map cropp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270" y="1556792"/>
            <a:ext cx="5874106" cy="5157216"/>
          </a:xfrm>
          <a:prstGeom prst="rect">
            <a:avLst/>
          </a:prstGeom>
          <a:ln w="19050">
            <a:solidFill>
              <a:srgbClr val="00009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3851920" y="1124744"/>
            <a:ext cx="5184576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Global Basic Observing Network (GBON)</a:t>
            </a:r>
            <a:r>
              <a:rPr lang="en-US" dirty="0" smtClean="0"/>
              <a:t>: Congress-approved WMO initiative to turn data coverage map green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26585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/>
          </p:cNvSpPr>
          <p:nvPr>
            <p:ph type="title"/>
          </p:nvPr>
        </p:nvSpPr>
        <p:spPr>
          <a:xfrm>
            <a:off x="250698" y="188640"/>
            <a:ext cx="8713790" cy="936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defTabSz="685800"/>
            <a:r>
              <a:rPr lang="fr-CH" sz="2800" b="1" dirty="0" smtClean="0">
                <a:solidFill>
                  <a:srgbClr val="2E2E8B"/>
                </a:solidFill>
                <a:latin typeface="Arial"/>
                <a:ea typeface="Arial"/>
                <a:cs typeface="Arial"/>
              </a:rPr>
              <a:t>What is GBON and who implements it?</a:t>
            </a:r>
            <a:endParaRPr sz="2800" b="1" dirty="0">
              <a:solidFill>
                <a:srgbClr val="2E2E8B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1" name="Shape 251"/>
          <p:cNvSpPr>
            <a:spLocks noGrp="1"/>
          </p:cNvSpPr>
          <p:nvPr>
            <p:ph type="body" idx="1"/>
          </p:nvPr>
        </p:nvSpPr>
        <p:spPr>
          <a:xfrm>
            <a:off x="251520" y="1157775"/>
            <a:ext cx="8642350" cy="529556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2100" dirty="0" smtClean="0">
                <a:latin typeface="Arial"/>
                <a:ea typeface="MS PGothic" charset="0"/>
                <a:cs typeface="Arial"/>
              </a:rPr>
              <a:t>GBON represents a new WMO commitment </a:t>
            </a:r>
            <a:r>
              <a:rPr lang="en-US" sz="2100" i="1" u="sng" dirty="0" smtClean="0">
                <a:latin typeface="Arial"/>
                <a:ea typeface="MS PGothic" charset="0"/>
                <a:cs typeface="Arial"/>
              </a:rPr>
              <a:t>(approved by Cg-18 June 7 2019</a:t>
            </a:r>
            <a:r>
              <a:rPr lang="en-US" sz="2100" dirty="0" smtClean="0">
                <a:latin typeface="Arial"/>
                <a:ea typeface="MS PGothic" charset="0"/>
                <a:cs typeface="Arial"/>
              </a:rPr>
              <a:t>) to supplying adequate observational input to global NWP; regulatory material to specify</a:t>
            </a:r>
            <a:r>
              <a:rPr lang="en-US" sz="2100" b="1" i="1" dirty="0" smtClean="0">
                <a:latin typeface="Arial"/>
                <a:ea typeface="MS PGothic" charset="0"/>
                <a:cs typeface="Arial"/>
              </a:rPr>
              <a:t> </a:t>
            </a:r>
            <a:r>
              <a:rPr lang="en-US" sz="2100" dirty="0" smtClean="0">
                <a:latin typeface="Arial"/>
                <a:ea typeface="MS PGothic" charset="0"/>
                <a:cs typeface="Arial"/>
              </a:rPr>
              <a:t>mandatory spatial and temporal resolution of network;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100" u="sng" dirty="0" smtClean="0">
                <a:latin typeface="Arial"/>
                <a:ea typeface="MS PGothic" charset="0"/>
                <a:cs typeface="Arial"/>
              </a:rPr>
              <a:t>GBON will be implemented by the WMO Members</a:t>
            </a:r>
            <a:r>
              <a:rPr lang="en-US" sz="2100" dirty="0" smtClean="0">
                <a:latin typeface="Arial"/>
                <a:ea typeface="MS PGothic" charset="0"/>
                <a:cs typeface="Arial"/>
              </a:rPr>
              <a:t>, in international collaboration where needed;</a:t>
            </a:r>
            <a:endParaRPr lang="en-US" sz="2100" dirty="0">
              <a:latin typeface="Arial"/>
              <a:ea typeface="MS PGothic" charset="0"/>
              <a:cs typeface="Arial"/>
            </a:endParaRPr>
          </a:p>
          <a:p>
            <a:pPr lvl="2" indent="-3429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100" dirty="0" smtClean="0">
                <a:latin typeface="Arial"/>
                <a:ea typeface="MS PGothic" charset="0"/>
                <a:cs typeface="Arial"/>
              </a:rPr>
              <a:t>Many WMO Members </a:t>
            </a:r>
            <a:r>
              <a:rPr lang="en-US" sz="2100" dirty="0">
                <a:latin typeface="Arial"/>
                <a:ea typeface="MS PGothic" charset="0"/>
                <a:cs typeface="Arial"/>
              </a:rPr>
              <a:t>already </a:t>
            </a:r>
            <a:r>
              <a:rPr lang="en-US" sz="2100" dirty="0" smtClean="0">
                <a:latin typeface="Arial"/>
                <a:ea typeface="MS PGothic" charset="0"/>
                <a:cs typeface="Arial"/>
              </a:rPr>
              <a:t>comply </a:t>
            </a:r>
            <a:r>
              <a:rPr lang="en-US" sz="2100" dirty="0">
                <a:latin typeface="Arial"/>
                <a:ea typeface="MS PGothic" charset="0"/>
                <a:cs typeface="Arial"/>
              </a:rPr>
              <a:t>with </a:t>
            </a:r>
            <a:r>
              <a:rPr lang="en-US" sz="2100" dirty="0" smtClean="0">
                <a:latin typeface="Arial"/>
                <a:ea typeface="MS PGothic" charset="0"/>
                <a:cs typeface="Arial"/>
              </a:rPr>
              <a:t>proposed </a:t>
            </a:r>
            <a:r>
              <a:rPr lang="en-US" sz="2100" dirty="0">
                <a:latin typeface="Arial"/>
                <a:ea typeface="MS PGothic" charset="0"/>
                <a:cs typeface="Arial"/>
              </a:rPr>
              <a:t>GBON provisions (e.g. Japan, Western </a:t>
            </a:r>
            <a:r>
              <a:rPr lang="en-US" sz="2100" dirty="0" smtClean="0">
                <a:latin typeface="Arial"/>
                <a:ea typeface="MS PGothic" charset="0"/>
                <a:cs typeface="Arial"/>
              </a:rPr>
              <a:t>Europe, S America)</a:t>
            </a:r>
            <a:r>
              <a:rPr lang="en-US" sz="2100" dirty="0">
                <a:latin typeface="Arial"/>
                <a:ea typeface="MS PGothic" charset="0"/>
                <a:cs typeface="Arial"/>
              </a:rPr>
              <a:t>; </a:t>
            </a:r>
            <a:r>
              <a:rPr lang="en-US" sz="2100" i="1" u="sng" dirty="0">
                <a:latin typeface="Arial"/>
                <a:ea typeface="MS PGothic" charset="0"/>
                <a:cs typeface="Arial"/>
              </a:rPr>
              <a:t>no further action is needed</a:t>
            </a:r>
            <a:r>
              <a:rPr lang="en-US" sz="2100" dirty="0">
                <a:latin typeface="Arial"/>
                <a:ea typeface="MS PGothic" charset="0"/>
                <a:cs typeface="Arial"/>
              </a:rPr>
              <a:t>;</a:t>
            </a:r>
          </a:p>
          <a:p>
            <a:pPr lvl="2" indent="-3429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100" dirty="0" smtClean="0">
                <a:latin typeface="Arial"/>
                <a:ea typeface="MS PGothic" charset="0"/>
                <a:cs typeface="Arial"/>
              </a:rPr>
              <a:t>Some Members could comply </a:t>
            </a:r>
            <a:r>
              <a:rPr lang="en-US" sz="2100" dirty="0">
                <a:latin typeface="Arial"/>
                <a:ea typeface="MS PGothic" charset="0"/>
                <a:cs typeface="Arial"/>
              </a:rPr>
              <a:t>with the GBON </a:t>
            </a:r>
            <a:r>
              <a:rPr lang="en-US" sz="2100" dirty="0" smtClean="0">
                <a:latin typeface="Arial"/>
                <a:ea typeface="MS PGothic" charset="0"/>
                <a:cs typeface="Arial"/>
              </a:rPr>
              <a:t>requirements; the observations </a:t>
            </a:r>
            <a:r>
              <a:rPr lang="en-US" sz="2100" dirty="0">
                <a:latin typeface="Arial"/>
                <a:ea typeface="MS PGothic" charset="0"/>
                <a:cs typeface="Arial"/>
              </a:rPr>
              <a:t>are made, but not currently exchanged (e.g. USA, China)</a:t>
            </a:r>
            <a:r>
              <a:rPr lang="en-US" sz="2100" u="sng" dirty="0">
                <a:latin typeface="Arial"/>
                <a:ea typeface="MS PGothic" charset="0"/>
                <a:cs typeface="Arial"/>
              </a:rPr>
              <a:t>; </a:t>
            </a:r>
            <a:r>
              <a:rPr lang="en-US" sz="2100" i="1" u="sng" dirty="0">
                <a:latin typeface="Arial"/>
                <a:ea typeface="MS PGothic" charset="0"/>
                <a:cs typeface="Arial"/>
              </a:rPr>
              <a:t>new data exchange practices need to be adopted</a:t>
            </a:r>
            <a:r>
              <a:rPr lang="en-US" sz="2100" b="1" dirty="0">
                <a:latin typeface="Arial"/>
                <a:ea typeface="MS PGothic" charset="0"/>
                <a:cs typeface="Arial"/>
              </a:rPr>
              <a:t>;</a:t>
            </a:r>
          </a:p>
          <a:p>
            <a:pPr lvl="2" indent="-3429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100" dirty="0" smtClean="0">
                <a:latin typeface="Arial"/>
                <a:ea typeface="MS PGothic" charset="0"/>
                <a:cs typeface="Arial"/>
              </a:rPr>
              <a:t>Some Members do not have adequate </a:t>
            </a:r>
            <a:r>
              <a:rPr lang="en-US" sz="2100" dirty="0">
                <a:latin typeface="Arial"/>
                <a:ea typeface="MS PGothic" charset="0"/>
                <a:cs typeface="Arial"/>
              </a:rPr>
              <a:t>local (national) resources available to meet GBON requirements (e.g. Africa, South Pacific); </a:t>
            </a:r>
            <a:r>
              <a:rPr lang="en-US" sz="2100" b="1" u="sng" dirty="0">
                <a:latin typeface="Arial"/>
                <a:ea typeface="MS PGothic" charset="0"/>
                <a:cs typeface="Arial"/>
              </a:rPr>
              <a:t>use </a:t>
            </a:r>
            <a:r>
              <a:rPr lang="en-US" sz="2100" b="1" u="sng" dirty="0" smtClean="0">
                <a:latin typeface="Arial"/>
                <a:ea typeface="MS PGothic" charset="0"/>
                <a:cs typeface="Arial"/>
              </a:rPr>
              <a:t>WMO guidance </a:t>
            </a:r>
            <a:r>
              <a:rPr lang="en-US" sz="2100" b="1" u="sng" dirty="0">
                <a:latin typeface="Arial"/>
                <a:ea typeface="MS PGothic" charset="0"/>
                <a:cs typeface="Arial"/>
              </a:rPr>
              <a:t>to help </a:t>
            </a:r>
            <a:r>
              <a:rPr lang="en-US" sz="2100" b="1" u="sng" dirty="0" smtClean="0">
                <a:latin typeface="Arial"/>
                <a:ea typeface="MS PGothic" charset="0"/>
                <a:cs typeface="Arial"/>
              </a:rPr>
              <a:t>direct </a:t>
            </a:r>
            <a:r>
              <a:rPr lang="en-US" sz="2100" b="1" u="sng" dirty="0">
                <a:latin typeface="Arial"/>
                <a:ea typeface="MS PGothic" charset="0"/>
                <a:cs typeface="Arial"/>
              </a:rPr>
              <a:t>internationally funded development </a:t>
            </a:r>
            <a:r>
              <a:rPr lang="en-US" sz="2100" b="1" u="sng" dirty="0" smtClean="0">
                <a:latin typeface="Arial"/>
                <a:ea typeface="MS PGothic" charset="0"/>
                <a:cs typeface="Arial"/>
              </a:rPr>
              <a:t>projects toward GBON compliance</a:t>
            </a:r>
            <a:r>
              <a:rPr lang="en-US" sz="2100" dirty="0" smtClean="0">
                <a:latin typeface="Arial"/>
                <a:ea typeface="MS PGothic" charset="0"/>
                <a:cs typeface="Arial"/>
              </a:rPr>
              <a:t>;</a:t>
            </a:r>
            <a:endParaRPr lang="en-US" sz="2100" dirty="0">
              <a:latin typeface="Arial"/>
              <a:ea typeface="MS PGothic" charset="0"/>
              <a:cs typeface="Arial"/>
            </a:endParaRP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endParaRPr lang="en-US" sz="2400" dirty="0" smtClean="0">
              <a:latin typeface="Arial"/>
              <a:ea typeface="MS PGothic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4426367"/>
            <a:ext cx="6768752" cy="1738937"/>
          </a:xfrm>
          <a:prstGeom prst="rect">
            <a:avLst/>
          </a:prstGeom>
          <a:solidFill>
            <a:srgbClr val="FAF38D"/>
          </a:solidFill>
          <a:ln w="38100">
            <a:solidFill>
              <a:srgbClr val="98381B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A</a:t>
            </a:r>
            <a:r>
              <a:rPr lang="en-US" sz="2400" b="1" dirty="0" smtClean="0"/>
              <a:t>dditional funding needs, globally (USD):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u="sng" dirty="0"/>
              <a:t>C</a:t>
            </a:r>
            <a:r>
              <a:rPr lang="en-US" sz="2400" u="sng" dirty="0" smtClean="0"/>
              <a:t>apital investment: 	</a:t>
            </a:r>
            <a:r>
              <a:rPr lang="en-US" sz="2400" b="1" u="sng" dirty="0" smtClean="0"/>
              <a:t>350 M 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u="sng" dirty="0" smtClean="0"/>
              <a:t>Annual operating costs: 	</a:t>
            </a:r>
            <a:r>
              <a:rPr lang="en-US" sz="2400" b="1" u="sng" dirty="0" smtClean="0"/>
              <a:t>150 M</a:t>
            </a:r>
          </a:p>
          <a:p>
            <a:pPr>
              <a:spcAft>
                <a:spcPts val="600"/>
              </a:spcAft>
            </a:pPr>
            <a:r>
              <a:rPr lang="en-US" i="1" dirty="0" smtClean="0"/>
              <a:t>(estimated cost of existing Global Observing System: 2-5 B/</a:t>
            </a:r>
            <a:r>
              <a:rPr lang="en-US" i="1" dirty="0" err="1" smtClean="0"/>
              <a:t>yr</a:t>
            </a:r>
            <a:r>
              <a:rPr lang="en-US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0686471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/>
          </p:cNvSpPr>
          <p:nvPr>
            <p:ph type="title"/>
          </p:nvPr>
        </p:nvSpPr>
        <p:spPr>
          <a:xfrm>
            <a:off x="250824" y="116632"/>
            <a:ext cx="8713790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rgbClr val="00009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defTabSz="685800"/>
            <a:r>
              <a:rPr lang="fr-CH" sz="3200" b="1" smtClean="0">
                <a:solidFill>
                  <a:srgbClr val="2E2E8B"/>
                </a:solidFill>
                <a:latin typeface="Arial"/>
                <a:ea typeface="Arial"/>
                <a:cs typeface="Arial"/>
              </a:rPr>
              <a:t>Next steps</a:t>
            </a:r>
            <a:r>
              <a:rPr lang="fr-CH" sz="3200" b="1" smtClean="0">
                <a:solidFill>
                  <a:srgbClr val="2E2E8B"/>
                </a:solidFill>
                <a:latin typeface="Arial"/>
                <a:ea typeface="Arial"/>
                <a:cs typeface="Arial"/>
              </a:rPr>
              <a:t> </a:t>
            </a:r>
            <a:r>
              <a:rPr lang="fr-CH" sz="3200" b="1" dirty="0" smtClean="0">
                <a:solidFill>
                  <a:srgbClr val="2E2E8B"/>
                </a:solidFill>
                <a:latin typeface="Arial"/>
                <a:ea typeface="Arial"/>
                <a:cs typeface="Arial"/>
              </a:rPr>
              <a:t>and role of OSCAR</a:t>
            </a:r>
            <a:endParaRPr sz="3100" b="1" dirty="0">
              <a:solidFill>
                <a:srgbClr val="00009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08" name="Shape 308"/>
          <p:cNvSpPr>
            <a:spLocks noGrp="1"/>
          </p:cNvSpPr>
          <p:nvPr>
            <p:ph type="body" idx="1"/>
          </p:nvPr>
        </p:nvSpPr>
        <p:spPr>
          <a:xfrm>
            <a:off x="251521" y="1269360"/>
            <a:ext cx="4320000" cy="540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2225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205444" indent="-205444" defTabSz="736516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•"/>
              <a:defRPr sz="2208" u="sng">
                <a:latin typeface="Arial"/>
                <a:ea typeface="Arial"/>
                <a:cs typeface="Arial"/>
                <a:sym typeface="Arial"/>
              </a:defRPr>
            </a:pPr>
            <a:r>
              <a:rPr lang="fr-CH" b="1" dirty="0" smtClean="0"/>
              <a:t>Reguatory material / nomination process</a:t>
            </a:r>
            <a:r>
              <a:rPr lang="fr-CH" b="1" dirty="0" smtClean="0"/>
              <a:t>:</a:t>
            </a:r>
            <a:endParaRPr lang="fr-CH" dirty="0" smtClean="0"/>
          </a:p>
          <a:p>
            <a:pPr marL="560304" lvl="1" indent="-205444" defTabSz="736516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•"/>
              <a:defRPr sz="2208">
                <a:latin typeface="Arial"/>
                <a:ea typeface="Arial"/>
                <a:cs typeface="Arial"/>
                <a:sym typeface="Arial"/>
              </a:defRPr>
            </a:pPr>
            <a:r>
              <a:rPr lang="fr-CH" dirty="0" smtClean="0"/>
              <a:t>Draft regulatory material already exists (estimated 95% complete);</a:t>
            </a:r>
          </a:p>
          <a:p>
            <a:pPr marL="560304" lvl="1" indent="-205444" defTabSz="736516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•"/>
              <a:defRPr sz="2208">
                <a:latin typeface="Arial"/>
                <a:ea typeface="Arial"/>
                <a:cs typeface="Arial"/>
                <a:sym typeface="Arial"/>
              </a:defRPr>
            </a:pPr>
            <a:r>
              <a:rPr lang="fr-CH" dirty="0" smtClean="0"/>
              <a:t>Drafting to be completed during planned Nov 2019 Workshop; this will include process for nomination of GBON stations;</a:t>
            </a:r>
          </a:p>
          <a:p>
            <a:pPr marL="560304" lvl="1" indent="-205444" defTabSz="736516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•"/>
              <a:defRPr sz="2208">
                <a:latin typeface="Arial"/>
                <a:ea typeface="Arial"/>
                <a:cs typeface="Arial"/>
                <a:sym typeface="Arial"/>
              </a:defRPr>
            </a:pPr>
            <a:r>
              <a:rPr lang="fr-CH" dirty="0" smtClean="0"/>
              <a:t>Draft RM to be discussed during initial session of new WMO Infrastructure Commission in April 2020</a:t>
            </a:r>
          </a:p>
          <a:p>
            <a:pPr marL="560304" lvl="1" indent="-205444" defTabSz="736516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•"/>
              <a:defRPr sz="2208">
                <a:latin typeface="Arial"/>
                <a:ea typeface="Arial"/>
                <a:cs typeface="Arial"/>
                <a:sym typeface="Arial"/>
              </a:defRPr>
            </a:pPr>
            <a:r>
              <a:rPr lang="fr-CH" dirty="0" smtClean="0"/>
              <a:t>Submitted to EC-72 for approval in June 2020;</a:t>
            </a:r>
            <a:endParaRPr lang="fr-CH" dirty="0" smtClean="0"/>
          </a:p>
          <a:p>
            <a:pPr marL="205444" indent="-205444" defTabSz="736516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Char char="•"/>
              <a:defRPr sz="2208" u="sng">
                <a:latin typeface="Arial"/>
                <a:ea typeface="Arial"/>
                <a:cs typeface="Arial"/>
                <a:sym typeface="Arial"/>
              </a:defRPr>
            </a:pPr>
            <a:endParaRPr lang="fr-CH" b="1" dirty="0" smtClean="0"/>
          </a:p>
          <a:p>
            <a:pPr marL="104775" lvl="1" defTabSz="736516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  <a:defRPr sz="2208" u="sng">
                <a:latin typeface="Arial"/>
                <a:ea typeface="Arial"/>
                <a:cs typeface="Arial"/>
                <a:sym typeface="Arial"/>
              </a:defRPr>
            </a:pPr>
            <a:endParaRPr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44488" y="1268760"/>
            <a:ext cx="4320000" cy="56271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2225" cap="flat">
            <a:solidFill>
              <a:schemeClr val="accent3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205444" indent="-205444" defTabSz="736516">
              <a:lnSpc>
                <a:spcPct val="110000"/>
              </a:lnSpc>
              <a:spcAft>
                <a:spcPts val="600"/>
              </a:spcAft>
              <a:buSzPct val="100000"/>
              <a:buChar char="•"/>
              <a:defRPr sz="2208" u="sng">
                <a:latin typeface="Arial"/>
                <a:ea typeface="Arial"/>
                <a:cs typeface="Arial"/>
                <a:sym typeface="Arial"/>
              </a:defRPr>
            </a:pPr>
            <a:r>
              <a:rPr lang="fr-CH" b="1" dirty="0" smtClean="0"/>
              <a:t>OSCAR</a:t>
            </a:r>
            <a:endParaRPr lang="fr-CH" b="1" dirty="0"/>
          </a:p>
          <a:p>
            <a:pPr marL="560304" lvl="1" indent="-205444" defTabSz="736516">
              <a:lnSpc>
                <a:spcPct val="110000"/>
              </a:lnSpc>
              <a:spcAft>
                <a:spcPts val="600"/>
              </a:spcAft>
              <a:buSzPct val="100000"/>
              <a:buChar char="•"/>
              <a:defRPr sz="2208">
                <a:latin typeface="Arial"/>
                <a:ea typeface="Arial"/>
                <a:cs typeface="Arial"/>
                <a:sym typeface="Arial"/>
              </a:defRPr>
            </a:pPr>
            <a:r>
              <a:rPr lang="fr-CH" dirty="0" smtClean="0"/>
              <a:t>Will serve as station catalog for GBON;</a:t>
            </a:r>
            <a:endParaRPr lang="fr-CH" dirty="0" smtClean="0"/>
          </a:p>
          <a:p>
            <a:pPr marL="560304" lvl="1" indent="-205444" defTabSz="736516">
              <a:lnSpc>
                <a:spcPct val="110000"/>
              </a:lnSpc>
              <a:spcAft>
                <a:spcPts val="600"/>
              </a:spcAft>
              <a:buSzPct val="100000"/>
              <a:buChar char="•"/>
              <a:defRPr sz="2208">
                <a:latin typeface="Arial"/>
                <a:ea typeface="Arial"/>
                <a:cs typeface="Arial"/>
                <a:sym typeface="Arial"/>
              </a:defRPr>
            </a:pPr>
            <a:r>
              <a:rPr lang="fr-CH" dirty="0" smtClean="0"/>
              <a:t>GBON network affiliation to be registered in OSCAR;</a:t>
            </a:r>
          </a:p>
          <a:p>
            <a:pPr marL="560304" lvl="1" indent="-205444" defTabSz="736516">
              <a:lnSpc>
                <a:spcPct val="110000"/>
              </a:lnSpc>
              <a:spcAft>
                <a:spcPts val="600"/>
              </a:spcAft>
              <a:buSzPct val="100000"/>
              <a:buChar char="•"/>
              <a:defRPr sz="2208">
                <a:latin typeface="Arial"/>
                <a:ea typeface="Arial"/>
                <a:cs typeface="Arial"/>
                <a:sym typeface="Arial"/>
              </a:defRPr>
            </a:pPr>
            <a:r>
              <a:rPr lang="fr-CH" dirty="0" smtClean="0"/>
              <a:t>OSCAR may need functionalities that calculate GBON compliance;</a:t>
            </a:r>
            <a:endParaRPr lang="fr-CH" dirty="0" smtClean="0"/>
          </a:p>
          <a:p>
            <a:pPr marL="560304" lvl="1" indent="-205444" defTabSz="736516">
              <a:lnSpc>
                <a:spcPct val="110000"/>
              </a:lnSpc>
              <a:spcAft>
                <a:spcPts val="600"/>
              </a:spcAft>
              <a:buSzPct val="100000"/>
              <a:buChar char="•"/>
              <a:defRPr sz="2208">
                <a:latin typeface="Arial"/>
                <a:ea typeface="Arial"/>
                <a:cs typeface="Arial"/>
                <a:sym typeface="Arial"/>
              </a:defRPr>
            </a:pPr>
            <a:r>
              <a:rPr lang="fr-CH" dirty="0" smtClean="0"/>
              <a:t>Pre-population of certain flags/parameters, depending on station type, e.g. International Exchange (Y), Near-real time (Y), exchange schedule;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5684806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308">
                                            <p:bg/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3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" grpId="0" build="p" animBg="1"/>
      <p:bldP spid="308" grpId="1" uiExpand="1" build="p" animBg="1"/>
      <p:bldP spid="4" grpId="0" animBg="1"/>
      <p:bldP spid="4" grpId="2" animBg="1"/>
    </p:bld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19698</TotalTime>
  <Words>487</Words>
  <Application>Microsoft Macintosh PowerPoint</Application>
  <PresentationFormat>On-screen Show (4:3)</PresentationFormat>
  <Paragraphs>39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Default Theme</vt:lpstr>
      <vt:lpstr>PowerPoint Presentation</vt:lpstr>
      <vt:lpstr>Problem statement: Why focus on observations?</vt:lpstr>
      <vt:lpstr>Problem statement (II): Where do we currently fall short?</vt:lpstr>
      <vt:lpstr>What is GBON and who implements it?</vt:lpstr>
      <vt:lpstr>Next steps and role of OSCAR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WMO view of  AMS Annual Meeting Seattle, January 24 2017</dc:title>
  <cp:lastModifiedBy>LRiishojgaard</cp:lastModifiedBy>
  <cp:revision>266</cp:revision>
  <dcterms:modified xsi:type="dcterms:W3CDTF">2019-07-01T10:38:17Z</dcterms:modified>
</cp:coreProperties>
</file>