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650" r:id="rId2"/>
    <p:sldMasterId id="2147483655" r:id="rId3"/>
    <p:sldMasterId id="2147484688" r:id="rId4"/>
    <p:sldMasterId id="2147484713" r:id="rId5"/>
  </p:sldMasterIdLst>
  <p:notesMasterIdLst>
    <p:notesMasterId r:id="rId20"/>
  </p:notesMasterIdLst>
  <p:handoutMasterIdLst>
    <p:handoutMasterId r:id="rId21"/>
  </p:handoutMasterIdLst>
  <p:sldIdLst>
    <p:sldId id="521" r:id="rId6"/>
    <p:sldId id="522" r:id="rId7"/>
    <p:sldId id="523" r:id="rId8"/>
    <p:sldId id="512" r:id="rId9"/>
    <p:sldId id="514" r:id="rId10"/>
    <p:sldId id="513" r:id="rId11"/>
    <p:sldId id="508" r:id="rId12"/>
    <p:sldId id="509" r:id="rId13"/>
    <p:sldId id="516" r:id="rId14"/>
    <p:sldId id="517" r:id="rId15"/>
    <p:sldId id="519" r:id="rId16"/>
    <p:sldId id="520" r:id="rId17"/>
    <p:sldId id="518" r:id="rId18"/>
    <p:sldId id="469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rgbClr val="FFFFFF"/>
        </a:solidFill>
        <a:latin typeface="Arial Narrow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6600"/>
    <a:srgbClr val="000099"/>
    <a:srgbClr val="FF9900"/>
    <a:srgbClr val="FFFF99"/>
    <a:srgbClr val="FFFFCC"/>
    <a:srgbClr val="FFCC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226" autoAdjust="0"/>
    <p:restoredTop sz="88040" autoAdjust="0"/>
  </p:normalViewPr>
  <p:slideViewPr>
    <p:cSldViewPr>
      <p:cViewPr>
        <p:scale>
          <a:sx n="60" d="100"/>
          <a:sy n="60" d="100"/>
        </p:scale>
        <p:origin x="-1410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7DE039E7-258E-487E-8E04-FCC9DBFE8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185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Times" pitchFamily="18" charset="0"/>
              </a:defRPr>
            </a:lvl1pPr>
          </a:lstStyle>
          <a:p>
            <a:fld id="{B519A171-1096-48BA-ACB3-0A25F92F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67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r>
              <a:rPr lang="en-US" altLang="en-US" dirty="0" smtClean="0">
                <a:latin typeface="+mj-lt"/>
              </a:rPr>
              <a:t>What are future national strategic requirements, </a:t>
            </a:r>
            <a:r>
              <a:rPr lang="en-GB" altLang="en-US" dirty="0" smtClean="0">
                <a:latin typeface="+mj-lt"/>
              </a:rPr>
              <a:t>priorities and biggest gaps in observations, systems, processes, capabilities, etc.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9pPr>
          </a:lstStyle>
          <a:p>
            <a:fld id="{E9608A65-D1FE-4B2D-8D15-FB8BFAEBE31E}" type="slidenum">
              <a:rPr lang="en-US" altLang="en-US" sz="1200" b="0">
                <a:solidFill>
                  <a:schemeClr val="tx1"/>
                </a:solidFill>
                <a:latin typeface="Times" pitchFamily="18" charset="0"/>
              </a:rPr>
              <a:pPr/>
              <a:t>5</a:t>
            </a:fld>
            <a:endParaRPr lang="en-US" altLang="en-US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N-WIP should specify expected deliverables and outcomes, priorities, activities, timeline, resources, responsibilities, etc. needed for: </a:t>
            </a:r>
          </a:p>
          <a:p>
            <a:r>
              <a:rPr lang="en-US" dirty="0" smtClean="0">
                <a:latin typeface="+mn-lt"/>
              </a:rPr>
              <a:t>(a)</a:t>
            </a:r>
            <a:r>
              <a:rPr lang="en-US" baseline="0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Establishment of national WIGOS governance, coordination and implementation mechanisms and team; </a:t>
            </a:r>
          </a:p>
          <a:p>
            <a:r>
              <a:rPr lang="en-US" dirty="0" smtClean="0">
                <a:latin typeface="+mn-lt"/>
              </a:rPr>
              <a:t>(b) Development of national partnerships;</a:t>
            </a:r>
          </a:p>
          <a:p>
            <a:r>
              <a:rPr lang="en-US" dirty="0" smtClean="0">
                <a:latin typeface="+mn-lt"/>
              </a:rPr>
              <a:t>(c) Identification and mitigation of critical gaps in the WIGOS component observing systems (national RRR process implementation);</a:t>
            </a:r>
          </a:p>
          <a:p>
            <a:r>
              <a:rPr lang="en-US" dirty="0" smtClean="0">
                <a:latin typeface="+mn-lt"/>
              </a:rPr>
              <a:t>(d) Sustained and standardized operation of national observing networks/systems;</a:t>
            </a:r>
          </a:p>
          <a:p>
            <a:r>
              <a:rPr lang="en-US" dirty="0" smtClean="0">
                <a:latin typeface="+mn-lt"/>
              </a:rPr>
              <a:t>(e) Operational implementation of WIGOS Metadata Standard through populating the OSCAR/Surface database and keeping its content up-to-date; </a:t>
            </a:r>
          </a:p>
          <a:p>
            <a:r>
              <a:rPr lang="en-US" dirty="0" smtClean="0">
                <a:latin typeface="+mn-lt"/>
              </a:rPr>
              <a:t>(f) Monitoring availability and quality of their observations through the WDQMS and taking corrective actions as necessary;</a:t>
            </a:r>
          </a:p>
          <a:p>
            <a:r>
              <a:rPr lang="en-US" dirty="0" smtClean="0">
                <a:latin typeface="+mn-lt"/>
              </a:rPr>
              <a:t>(g) Capacity development of staff managing and operating national observing networks/systems.</a:t>
            </a:r>
          </a:p>
          <a:p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80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800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6800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9A171-1096-48BA-ACB3-0A25F92F676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0" smtClean="0">
                <a:solidFill>
                  <a:schemeClr val="bg1"/>
                </a:solidFill>
                <a:latin typeface="Arial Black" pitchFamily="34" charset="0"/>
                <a:cs typeface="+mn-cs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2460392"/>
      </p:ext>
    </p:extLst>
  </p:cSld>
  <p:clrMapOvr>
    <a:masterClrMapping/>
  </p:clrMapOvr>
  <p:transition spd="slow"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3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57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288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052513"/>
            <a:ext cx="8713788" cy="489743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402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71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F76A36-633F-4237-9729-3B9C7FF239AA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3050166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9319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77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57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42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0" smtClean="0">
                <a:solidFill>
                  <a:schemeClr val="bg1"/>
                </a:solidFill>
                <a:latin typeface="Arial Black" pitchFamily="34" charset="0"/>
                <a:cs typeface="+mn-cs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0469862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939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95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8797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66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5074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EA3CC-B69E-4C9B-BBA2-9AC9D3BC4EC1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16990842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B7721-50D3-4C5E-9E07-64D5546DE976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7159283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9A69A-2378-441F-91B3-6CAED9BA831C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188838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291A8-57AA-48DC-B21E-716718670635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3782571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4EBDA-093E-4727-A94D-754BCBF7256A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102399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33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CC976-D05D-4264-9F0C-A77D9DF13034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22776696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B2451-6B64-4EED-AAE0-46AF58729BE9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1773549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E96E2-8E8E-4E3F-B3BB-49394D2547A9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2678527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08BC-A657-4FC1-AA9B-0EFC1A3696FC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3650634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5614F-45F1-4DFB-AF4F-CB44D336F8EF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573489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1600200"/>
            <a:ext cx="217805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600200"/>
            <a:ext cx="63833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16C7-794D-41EB-AC17-6D4103AD8398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  <p:extLst>
      <p:ext uri="{BB962C8B-B14F-4D97-AF65-F5344CB8AC3E}">
        <p14:creationId xmlns:p14="http://schemas.microsoft.com/office/powerpoint/2010/main" val="3547105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30"/>
          <p:cNvSpPr/>
          <p:nvPr/>
        </p:nvSpPr>
        <p:spPr>
          <a:xfrm>
            <a:off x="117475" y="6532671"/>
            <a:ext cx="1141413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b="0" kern="0" dirty="0">
                <a:solidFill>
                  <a:srgbClr val="000000"/>
                </a:solidFill>
              </a:rPr>
              <a:t>www.wmo.int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511543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2.jpeg" descr="wmo_ppt_2012_la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Shape 58"/>
          <p:cNvSpPr/>
          <p:nvPr/>
        </p:nvSpPr>
        <p:spPr>
          <a:xfrm>
            <a:off x="117475" y="6530182"/>
            <a:ext cx="1141413" cy="17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defTabSz="457200"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b="0" kern="0" dirty="0">
                <a:solidFill>
                  <a:srgbClr val="000000"/>
                </a:solidFill>
              </a:rPr>
              <a:t>www.wmo.int</a:t>
            </a:r>
          </a:p>
        </p:txBody>
      </p:sp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250825" y="3573462"/>
            <a:ext cx="8713790" cy="719147"/>
          </a:xfrm>
          <a:prstGeom prst="rect">
            <a:avLst/>
          </a:prstGeom>
        </p:spPr>
        <p:txBody>
          <a:bodyPr lIns="45718" tIns="45718" rIns="45718" bIns="45718" anchor="ctr"/>
          <a:lstStyle>
            <a:lvl1pPr algn="ctr" defTabSz="914400">
              <a:defRPr sz="40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5148262" y="6462712"/>
            <a:ext cx="386662" cy="375227"/>
          </a:xfrm>
          <a:prstGeom prst="rect">
            <a:avLst/>
          </a:prstGeom>
        </p:spPr>
        <p:txBody>
          <a:bodyPr lIns="45718" tIns="45718" rIns="45718" bIns="45718"/>
          <a:lstStyle>
            <a:lvl1pPr algn="l">
              <a:defRPr sz="2000" b="1">
                <a:solidFill>
                  <a:srgbClr val="008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073477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468312" y="6356350"/>
            <a:ext cx="5688015" cy="282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23" y="0"/>
                </a:moveTo>
                <a:lnTo>
                  <a:pt x="0" y="21600"/>
                </a:lnTo>
                <a:lnTo>
                  <a:pt x="21077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F3692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defTabSz="457200" fontAlgn="auto" hangingPunct="0">
              <a:spcBef>
                <a:spcPts val="0"/>
              </a:spcBef>
              <a:spcAft>
                <a:spcPts val="0"/>
              </a:spcAft>
              <a:defRPr sz="18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800" b="0" kern="0" dirty="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5364162" y="5373687"/>
            <a:ext cx="792172" cy="172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defTabSz="457200"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b="0" kern="0" dirty="0"/>
              <a:t>Slide </a:t>
            </a:r>
          </a:p>
        </p:txBody>
      </p:sp>
      <p:pic>
        <p:nvPicPr>
          <p:cNvPr id="78" name="image2.png" descr="ECMWF_new_logo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3662" y="6310312"/>
            <a:ext cx="2084397" cy="374660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xfrm>
            <a:off x="4932362" y="6353175"/>
            <a:ext cx="351731" cy="345629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6831584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331640" y="159491"/>
            <a:ext cx="7355162" cy="1138419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"/>
          </p:nvPr>
        </p:nvSpPr>
        <p:spPr>
          <a:xfrm>
            <a:off x="457200" y="1297907"/>
            <a:ext cx="4040188" cy="876968"/>
          </a:xfrm>
          <a:prstGeom prst="rect">
            <a:avLst/>
          </a:prstGeom>
        </p:spPr>
        <p:txBody>
          <a:bodyPr anchor="b"/>
          <a:lstStyle>
            <a:lvl1pPr defTabSz="914400">
              <a:spcBef>
                <a:spcPts val="500"/>
              </a:spcBef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702127" indent="-244927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1143000" indent="-22860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1645920" indent="-274319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2103120" indent="-274320" defTabSz="914400">
              <a:spcBef>
                <a:spcPts val="500"/>
              </a:spcBef>
              <a:buSzPct val="100000"/>
              <a:buChar char="▪"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4419600" y="6356350"/>
            <a:ext cx="2133600" cy="368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4768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9433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330581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1.png" descr="wmo_ppt_2012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1908175" y="0"/>
            <a:ext cx="6985000" cy="1990725"/>
          </a:xfrm>
          <a:prstGeom prst="rect">
            <a:avLst/>
          </a:prstGeom>
        </p:spPr>
        <p:txBody>
          <a:bodyPr anchor="ctr"/>
          <a:lstStyle>
            <a:lvl1pPr defTabSz="914400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half" idx="1"/>
          </p:nvPr>
        </p:nvSpPr>
        <p:spPr>
          <a:xfrm>
            <a:off x="1908175" y="3405187"/>
            <a:ext cx="6985000" cy="3452813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6766280" y="6467475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6507769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769229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55" name="Shape 155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88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1286932" indent="-829732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421464" indent="-592664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6868219" y="6478587"/>
            <a:ext cx="151707" cy="177801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856460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xfrm>
            <a:off x="8367172" y="6184899"/>
            <a:ext cx="521246" cy="546101"/>
          </a:xfrm>
          <a:prstGeom prst="rect">
            <a:avLst/>
          </a:prstGeom>
        </p:spPr>
        <p:txBody>
          <a:bodyPr anchor="ctr"/>
          <a:lstStyle>
            <a:lvl1pPr>
              <a:defRPr sz="3600">
                <a:latin typeface="News Gothic MT"/>
                <a:ea typeface="News Gothic MT"/>
                <a:cs typeface="News Gothic MT"/>
                <a:sym typeface="News Gothic M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939130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xfrm>
            <a:off x="250825" y="0"/>
            <a:ext cx="8713790" cy="1169988"/>
          </a:xfrm>
          <a:prstGeom prst="rect">
            <a:avLst/>
          </a:prstGeom>
        </p:spPr>
        <p:txBody>
          <a:bodyPr lIns="45718" tIns="45718" rIns="45718" bIns="45718" anchor="ctr"/>
          <a:lstStyle>
            <a:lvl1pPr defTabSz="914400">
              <a:defRPr sz="3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Shape 171"/>
          <p:cNvSpPr>
            <a:spLocks noGrp="1"/>
          </p:cNvSpPr>
          <p:nvPr>
            <p:ph type="sldNum" sz="quarter" idx="2"/>
          </p:nvPr>
        </p:nvSpPr>
        <p:spPr>
          <a:xfrm>
            <a:off x="6746273" y="6478587"/>
            <a:ext cx="273652" cy="264251"/>
          </a:xfrm>
          <a:prstGeom prst="rect">
            <a:avLst/>
          </a:prstGeom>
        </p:spPr>
        <p:txBody>
          <a:bodyPr lIns="45718" tIns="45718" rIns="45718" bIns="45718"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7595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8" name="Shape 1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8205953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xfrm>
            <a:off x="250825" y="117475"/>
            <a:ext cx="8713790" cy="935038"/>
          </a:xfrm>
          <a:prstGeom prst="rect">
            <a:avLst/>
          </a:prstGeom>
        </p:spPr>
        <p:txBody>
          <a:bodyPr anchor="ctr"/>
          <a:lstStyle>
            <a:lvl1pPr defTabSz="914400">
              <a:defRPr sz="3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idx="1"/>
          </p:nvPr>
        </p:nvSpPr>
        <p:spPr>
          <a:xfrm>
            <a:off x="250825" y="1052512"/>
            <a:ext cx="8713790" cy="5805490"/>
          </a:xfrm>
          <a:prstGeom prst="rect">
            <a:avLst/>
          </a:prstGeom>
        </p:spPr>
        <p:txBody>
          <a:bodyPr/>
          <a:lstStyle>
            <a:lvl1pPr marL="5334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906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4478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9050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362200" indent="-533400" defTabSz="914400">
              <a:spcBef>
                <a:spcPts val="600"/>
              </a:spcBef>
              <a:buClr>
                <a:srgbClr val="FF9900"/>
              </a:buClr>
              <a:buSzPct val="100000"/>
              <a:buFont typeface="Wingdings"/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2"/>
          </p:nvPr>
        </p:nvSpPr>
        <p:spPr>
          <a:xfrm>
            <a:off x="6837709" y="6478587"/>
            <a:ext cx="182217" cy="17281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78511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97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9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987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64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626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344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59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90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23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962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76807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31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7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2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216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wmo_ppt_201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0"/>
            <a:r>
              <a:rPr lang="en-US" altLang="en-US" smtClean="0"/>
              <a:t>First level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4" r:id="rId1"/>
    <p:sldLayoutId id="2147484685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tx1"/>
          </a:solidFill>
          <a:latin typeface="Arial" charset="0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 for your attention</a:t>
            </a:r>
          </a:p>
        </p:txBody>
      </p:sp>
      <p:sp>
        <p:nvSpPr>
          <p:cNvPr id="3079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0" smtClean="0"/>
              <a:t>www.wmo.int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86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  <p:sldLayoutId id="2147484671" r:id="rId10"/>
    <p:sldLayoutId id="214748467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Arial" charset="0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Arial" charset="0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wmo_ppt_2012_last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itle 9"/>
          <p:cNvSpPr txBox="1">
            <a:spLocks/>
          </p:cNvSpPr>
          <p:nvPr/>
        </p:nvSpPr>
        <p:spPr bwMode="auto">
          <a:xfrm>
            <a:off x="117475" y="6380163"/>
            <a:ext cx="1141413" cy="47783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defTabSz="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Font typeface="Wingdings" pitchFamily="2" charset="2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200" b="0" smtClean="0"/>
              <a:t>www.wmo.int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Thank you for your attention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World Met Day Forum 2013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868B1F-7BC9-4EC4-8A85-E7DB9F386664}" type="slidenum">
              <a:rPr lang="en-US"/>
              <a:pPr>
                <a:defRPr/>
              </a:pPr>
              <a:t>‹#›</a:t>
            </a:fld>
            <a:r>
              <a:rPr lang="en-US"/>
              <a:t>WIGOS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wmo_ppt_2012.jp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325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668194" y="6478587"/>
            <a:ext cx="351731" cy="34562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fld id="{86CB4B4D-7CA3-9044-876B-883B54F8677D}" type="slidenum">
              <a:rPr b="0" kern="0">
                <a:solidFill>
                  <a:srgbClr val="000000"/>
                </a:solidFill>
              </a:rPr>
              <a:pPr fontAlgn="auto" hangingPunct="0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b="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1" r:id="rId2"/>
    <p:sldLayoutId id="2147484692" r:id="rId3"/>
    <p:sldLayoutId id="2147484693" r:id="rId4"/>
    <p:sldLayoutId id="2147484694" r:id="rId5"/>
    <p:sldLayoutId id="2147484695" r:id="rId6"/>
    <p:sldLayoutId id="2147484696" r:id="rId7"/>
    <p:sldLayoutId id="2147484697" r:id="rId8"/>
    <p:sldLayoutId id="2147484698" r:id="rId9"/>
    <p:sldLayoutId id="2147484699" r:id="rId10"/>
    <p:sldLayoutId id="2147484700" r:id="rId11"/>
    <p:sldLayoutId id="2147484701" r:id="rId12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25146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29718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34290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3886200" marR="0" indent="-228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9259AF2F-52C6-9B46-B8B2-0579234AE62E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  <a:sym typeface="Helvetica Neue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  <a:sym typeface="Helvetica Neue"/>
            </a:endParaRPr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3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mo.int/wigo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o.int/pages/prog/www/wigos/documents/Principal_Docs/OSS_eBook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scar.wmo.int/surface/index.html" TargetMode="Externa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6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5200" y="5895293"/>
            <a:ext cx="4223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b="1" smtClean="0">
                <a:solidFill>
                  <a:srgbClr val="000090"/>
                </a:solidFill>
              </a:rPr>
              <a:t>Timo Pröscholdt</a:t>
            </a:r>
            <a:br>
              <a:rPr lang="fr-CH" sz="2000" b="1" smtClean="0">
                <a:solidFill>
                  <a:srgbClr val="000090"/>
                </a:solidFill>
              </a:rPr>
            </a:br>
            <a:r>
              <a:rPr lang="fr-CH" sz="2000" b="1" smtClean="0">
                <a:solidFill>
                  <a:srgbClr val="000090"/>
                </a:solidFill>
              </a:rPr>
              <a:t>WIGOS project office</a:t>
            </a:r>
            <a:endParaRPr lang="fr-CH" sz="2000" dirty="0">
              <a:solidFill>
                <a:srgbClr val="000090"/>
              </a:solidFill>
            </a:endParaRPr>
          </a:p>
        </p:txBody>
      </p:sp>
      <p:sp>
        <p:nvSpPr>
          <p:cNvPr id="7" name="Shape 231"/>
          <p:cNvSpPr txBox="1">
            <a:spLocks/>
          </p:cNvSpPr>
          <p:nvPr/>
        </p:nvSpPr>
        <p:spPr>
          <a:xfrm>
            <a:off x="120649" y="1002683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1" smtClean="0">
                <a:solidFill>
                  <a:srgbClr val="000090"/>
                </a:solidFill>
              </a:rPr>
              <a:t>Webinar </a:t>
            </a:r>
            <a:r>
              <a:rPr lang="en-US" sz="4000" b="1" smtClean="0">
                <a:solidFill>
                  <a:srgbClr val="000090"/>
                </a:solidFill>
              </a:rPr>
              <a:t>#9 </a:t>
            </a:r>
            <a:r>
              <a:rPr lang="en-US" sz="4000" b="1" smtClean="0">
                <a:solidFill>
                  <a:srgbClr val="000090"/>
                </a:solidFill>
              </a:rPr>
              <a:t>– </a:t>
            </a:r>
            <a:r>
              <a:rPr lang="en-US" sz="4000" b="1" smtClean="0">
                <a:solidFill>
                  <a:srgbClr val="000090"/>
                </a:solidFill>
              </a:rPr>
              <a:t>WIGOS implemementation steps</a:t>
            </a:r>
            <a:endParaRPr lang="en-US" sz="4000" b="1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fr-CH" sz="4000" b="1" smtClean="0">
                <a:solidFill>
                  <a:srgbClr val="000090"/>
                </a:solidFill>
              </a:rPr>
              <a:t>6 May 2019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0959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250824" y="260549"/>
            <a:ext cx="8713790" cy="79218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AU" sz="360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Executive Council (EC-69) WIGOS indicators</a:t>
            </a:r>
            <a:br>
              <a:rPr lang="en-AU" sz="360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</a:br>
            <a:r>
              <a:rPr lang="en-AU" sz="360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(cont)</a:t>
            </a:r>
            <a:endParaRPr sz="3600" dirty="0">
              <a:solidFill>
                <a:srgbClr val="000099"/>
              </a:solidFill>
            </a:endParaRP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314325" y="1157768"/>
            <a:ext cx="8642350" cy="50075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Font typeface="+mj-lt"/>
              <a:buAutoNum type="arabicPeriod" startAt="5"/>
            </a:pPr>
            <a:r>
              <a:rPr lang="en-GB" sz="2400"/>
              <a:t>WIGOS Data Quality Monitoring System (WDQMS): national process for acting on quality problem information received from the WDQMS in place (I=1/0);</a:t>
            </a:r>
            <a:r>
              <a:rPr lang="en-GB" sz="2400" b="1"/>
              <a:t> </a:t>
            </a:r>
            <a:r>
              <a:rPr lang="en-GB" sz="2400" b="1" baseline="30000"/>
              <a:t>1)</a:t>
            </a:r>
            <a:r>
              <a:rPr lang="en-GB" sz="2400"/>
              <a:t> </a:t>
            </a:r>
            <a:endParaRPr lang="en-US" sz="2400" b="1"/>
          </a:p>
          <a:p>
            <a:pPr marL="0" indent="0">
              <a:buNone/>
            </a:pPr>
            <a:r>
              <a:rPr lang="en-GB" sz="2400" smtClean="0"/>
              <a:t>	- Sub-indicator </a:t>
            </a:r>
            <a:r>
              <a:rPr lang="en-GB" sz="2400"/>
              <a:t>5: % of reporting stations making available observations at frequency and timeliness as specified in OSCAR/Surface ≥ 70.</a:t>
            </a:r>
            <a:r>
              <a:rPr lang="en-GB" sz="2400" b="1"/>
              <a:t> </a:t>
            </a:r>
            <a:r>
              <a:rPr lang="en-GB" sz="2400" b="1" baseline="30000"/>
              <a:t>4)</a:t>
            </a:r>
            <a:endParaRPr lang="en-US" sz="2400" b="1"/>
          </a:p>
          <a:p>
            <a:pPr lvl="0">
              <a:buFont typeface="+mj-lt"/>
              <a:buAutoNum type="arabicPeriod" startAt="5"/>
            </a:pPr>
            <a:r>
              <a:rPr lang="en-GB" sz="2400"/>
              <a:t>National WIGOS focal point: nomination completed (I=1/0);</a:t>
            </a:r>
            <a:r>
              <a:rPr lang="en-GB" sz="2400" b="1"/>
              <a:t> </a:t>
            </a:r>
            <a:r>
              <a:rPr lang="en-GB" sz="2400" b="1" baseline="30000"/>
              <a:t>1)</a:t>
            </a:r>
            <a:endParaRPr lang="en-US" sz="2400" b="1"/>
          </a:p>
          <a:p>
            <a:pPr lvl="0">
              <a:buFont typeface="+mj-lt"/>
              <a:buAutoNum type="arabicPeriod" startAt="5"/>
            </a:pPr>
            <a:r>
              <a:rPr lang="en-GB" sz="2400"/>
              <a:t>National OSCAR/Surface focal point: nomination completed (I=1/0);</a:t>
            </a:r>
            <a:r>
              <a:rPr lang="en-GB" sz="2400" b="1"/>
              <a:t> </a:t>
            </a:r>
            <a:r>
              <a:rPr lang="en-GB" sz="2400" b="1" baseline="30000"/>
              <a:t>1)</a:t>
            </a:r>
            <a:endParaRPr lang="en-US" sz="2400" b="1"/>
          </a:p>
          <a:p>
            <a:pPr lvl="0">
              <a:buFont typeface="+mj-lt"/>
              <a:buAutoNum type="arabicPeriod" startAt="5"/>
            </a:pPr>
            <a:r>
              <a:rPr lang="en-GB" sz="2400"/>
              <a:t>National WDQMS focal point nomination completed (I=1/0);</a:t>
            </a:r>
            <a:r>
              <a:rPr lang="en-GB" sz="2400" b="1"/>
              <a:t> </a:t>
            </a:r>
            <a:r>
              <a:rPr lang="en-GB" sz="2400" b="1" baseline="30000"/>
              <a:t>1)</a:t>
            </a:r>
            <a:endParaRPr lang="en-US" sz="2400" b="1"/>
          </a:p>
          <a:p>
            <a:pPr lvl="0">
              <a:buFont typeface="+mj-lt"/>
              <a:buAutoNum type="arabicPeriod" startAt="5"/>
            </a:pPr>
            <a:r>
              <a:rPr lang="en-GB" sz="2400"/>
              <a:t>National WIGOS Implementation Plan adopted/approved (I=1/0);</a:t>
            </a:r>
            <a:r>
              <a:rPr lang="en-GB" sz="2400" b="1"/>
              <a:t> </a:t>
            </a:r>
            <a:r>
              <a:rPr lang="en-GB" sz="2400" b="1" baseline="30000"/>
              <a:t>1)</a:t>
            </a:r>
            <a:endParaRPr lang="en-US" sz="2400" b="1"/>
          </a:p>
          <a:p>
            <a:pPr marL="742950" lvl="0" indent="-742950">
              <a:buFont typeface="+mj-lt"/>
              <a:buAutoNum type="arabicPeriod" startAt="5"/>
            </a:pP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8600025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" y="0"/>
            <a:ext cx="9100159" cy="1089764"/>
          </a:xfrm>
        </p:spPr>
        <p:txBody>
          <a:bodyPr>
            <a:noAutofit/>
          </a:bodyPr>
          <a:lstStyle/>
          <a:p>
            <a:r>
              <a:rPr lang="fr-CH" sz="3600" b="1" smtClean="0">
                <a:solidFill>
                  <a:srgbClr val="C00000"/>
                </a:solidFill>
              </a:rPr>
              <a:t>OSCAR/Surface metrics (Executive Council 69</a:t>
            </a:r>
            <a:r>
              <a:rPr lang="fr-CH" sz="3600" b="1" dirty="0">
                <a:solidFill>
                  <a:srgbClr val="C00000"/>
                </a:solidFill>
              </a:rPr>
              <a:t>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71184"/>
            <a:ext cx="7920880" cy="52734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/>
              <a:t>3) OSCAR/Surface and the WIGOS Metadata Standard: OSCAR/Surface being populated and updated with WIGOS metadata for which observations are exchanged internationally (I=1/0) with the following sub-indicators: </a:t>
            </a:r>
            <a:endParaRPr lang="en-US" sz="2800" b="1"/>
          </a:p>
          <a:p>
            <a:r>
              <a:rPr lang="en-GB" sz="2800"/>
              <a:t>3.1: Number of reporting stations updated by Member in OSCAR/Surface ≥1.</a:t>
            </a:r>
            <a:r>
              <a:rPr lang="en-GB" sz="2800" b="1"/>
              <a:t> </a:t>
            </a:r>
            <a:r>
              <a:rPr lang="en-GB" sz="2800" b="1" baseline="30000"/>
              <a:t>2)</a:t>
            </a:r>
            <a:endParaRPr lang="en-US" sz="2800" b="1"/>
          </a:p>
          <a:p>
            <a:r>
              <a:rPr lang="en-GB" sz="2800"/>
              <a:t>3.2: Number of reporting stations included in OSCAR/Surface with all Metadata Standard mandatory elements ≥1. </a:t>
            </a:r>
            <a:r>
              <a:rPr lang="en-GB" sz="2800" b="1" baseline="30000" smtClean="0"/>
              <a:t>2</a:t>
            </a:r>
            <a:endParaRPr lang="en-GB" sz="2800" b="1" baseline="30000"/>
          </a:p>
        </p:txBody>
      </p:sp>
    </p:spTree>
    <p:extLst>
      <p:ext uri="{BB962C8B-B14F-4D97-AF65-F5344CB8AC3E}">
        <p14:creationId xmlns:p14="http://schemas.microsoft.com/office/powerpoint/2010/main" val="227417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" y="0"/>
            <a:ext cx="9100159" cy="1089764"/>
          </a:xfrm>
        </p:spPr>
        <p:txBody>
          <a:bodyPr>
            <a:noAutofit/>
          </a:bodyPr>
          <a:lstStyle/>
          <a:p>
            <a:r>
              <a:rPr lang="fr-CH" sz="3600" b="1" smtClean="0">
                <a:solidFill>
                  <a:srgbClr val="C00000"/>
                </a:solidFill>
              </a:rPr>
              <a:t>OSCAR/Surface metrics (Executive Council 69</a:t>
            </a:r>
            <a:r>
              <a:rPr lang="fr-CH" sz="3600" b="1" smtClean="0">
                <a:solidFill>
                  <a:srgbClr val="C00000"/>
                </a:solidFill>
              </a:rPr>
              <a:t>)</a:t>
            </a:r>
            <a:br>
              <a:rPr lang="fr-CH" sz="3600" b="1" smtClean="0">
                <a:solidFill>
                  <a:srgbClr val="C00000"/>
                </a:solidFill>
              </a:rPr>
            </a:br>
            <a:r>
              <a:rPr lang="fr-CH" sz="3600" b="1" smtClean="0">
                <a:solidFill>
                  <a:srgbClr val="C00000"/>
                </a:solidFill>
              </a:rPr>
              <a:t>(cont.)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71184"/>
            <a:ext cx="8136904" cy="52734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800" smtClean="0"/>
              <a:t>5) WIGOS </a:t>
            </a:r>
            <a:r>
              <a:rPr lang="en-GB" sz="2800"/>
              <a:t>Data Quality Monitoring System (WDQMS): national process for acting on quality problem information received from the WDQMS in place (I=1/0);</a:t>
            </a:r>
            <a:r>
              <a:rPr lang="en-GB" sz="2800" b="1"/>
              <a:t> </a:t>
            </a:r>
            <a:r>
              <a:rPr lang="en-GB" sz="2800" b="1" baseline="30000"/>
              <a:t>1)</a:t>
            </a:r>
            <a:r>
              <a:rPr lang="en-GB" sz="2800"/>
              <a:t> </a:t>
            </a:r>
            <a:endParaRPr lang="en-US" sz="2800" b="1"/>
          </a:p>
          <a:p>
            <a:pPr marL="0" indent="0">
              <a:buNone/>
            </a:pPr>
            <a:r>
              <a:rPr lang="en-GB" sz="2800"/>
              <a:t>	- Sub-indicator 5: % of reporting stations making available observations at frequency and timeliness as specified in OSCAR/Surface ≥ 70.</a:t>
            </a:r>
            <a:r>
              <a:rPr lang="en-GB" sz="2800" b="1"/>
              <a:t> </a:t>
            </a:r>
            <a:r>
              <a:rPr lang="en-GB" sz="2800" b="1" baseline="30000"/>
              <a:t>4)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273156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smtClean="0"/>
              <a:t>Interplay between OSCAR/Surface and WDQMS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fr-CH" smtClean="0"/>
              <a:t>WDQMS uses basline information from OSCAR</a:t>
            </a:r>
          </a:p>
          <a:p>
            <a:pPr lvl="1"/>
            <a:r>
              <a:rPr lang="fr-CH" smtClean="0"/>
              <a:t>List of stations</a:t>
            </a:r>
          </a:p>
          <a:p>
            <a:pPr lvl="1"/>
            <a:r>
              <a:rPr lang="fr-CH" smtClean="0"/>
              <a:t>Number of expected</a:t>
            </a:r>
          </a:p>
          <a:p>
            <a:r>
              <a:rPr lang="fr-CH" smtClean="0"/>
              <a:t>WDQMS draws points on map and colors them as a function of OSCAR metadata and received observations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4" y="1268759"/>
            <a:ext cx="2786956" cy="21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4" y="3645024"/>
            <a:ext cx="2786956" cy="2458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0801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786346"/>
            <a:ext cx="8229600" cy="2290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solidFill>
                  <a:srgbClr val="000090"/>
                </a:solidFill>
              </a:rPr>
              <a:t>Thank you</a:t>
            </a:r>
            <a:endParaRPr lang="en-US" sz="4000" dirty="0" smtClean="0">
              <a:solidFill>
                <a:srgbClr val="000090"/>
              </a:solidFill>
            </a:endParaRPr>
          </a:p>
          <a:p>
            <a:endParaRPr lang="en-US" sz="4000" dirty="0" smtClean="0">
              <a:solidFill>
                <a:srgbClr val="000090"/>
              </a:solidFill>
            </a:endParaRPr>
          </a:p>
          <a:p>
            <a:r>
              <a:rPr lang="en-AU" sz="4000" dirty="0">
                <a:hlinkClick r:id="rId4"/>
              </a:rPr>
              <a:t>www.wmo.int/wigos</a:t>
            </a:r>
            <a:endParaRPr lang="en-US" sz="4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1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Agenda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mtClean="0"/>
              <a:t>Introduction</a:t>
            </a:r>
          </a:p>
          <a:p>
            <a:r>
              <a:rPr lang="fr-CH" smtClean="0"/>
              <a:t>WIGOS Implementation steps &amp;  metrics</a:t>
            </a:r>
          </a:p>
          <a:p>
            <a:r>
              <a:rPr lang="fr-CH" smtClean="0"/>
              <a:t>Feedback </a:t>
            </a:r>
            <a:r>
              <a:rPr lang="fr-CH" smtClean="0"/>
              <a:t>and discussion (all)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872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0"/>
                </a:solidFill>
              </a:rPr>
              <a:t>The </a:t>
            </a:r>
            <a:r>
              <a:rPr lang="en-US" sz="3600" b="1" dirty="0">
                <a:solidFill>
                  <a:srgbClr val="000090"/>
                </a:solidFill>
              </a:rPr>
              <a:t>OSCAR/Surface </a:t>
            </a:r>
            <a:r>
              <a:rPr lang="en-US" sz="3600" b="1" dirty="0" smtClean="0">
                <a:solidFill>
                  <a:srgbClr val="000090"/>
                </a:solidFill>
              </a:rPr>
              <a:t>webinar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682625" indent="-682625">
              <a:buFont typeface="+mj-lt"/>
              <a:buAutoNum type="romanUcPeriod"/>
            </a:pPr>
            <a:r>
              <a:rPr lang="en-US" sz="2400" dirty="0" smtClean="0"/>
              <a:t>Monthly  webinar with varying topic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400" dirty="0" smtClean="0"/>
              <a:t>Audience are OSCAR/Surface Focal Points and </a:t>
            </a:r>
            <a:r>
              <a:rPr lang="fr-CH" sz="2400" dirty="0" err="1" smtClean="0"/>
              <a:t>Users</a:t>
            </a:r>
            <a:endParaRPr lang="fr-CH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fr-CH" sz="2400" smtClean="0"/>
              <a:t>Every first Monday of </a:t>
            </a:r>
            <a:r>
              <a:rPr lang="fr-CH" sz="2400" dirty="0" smtClean="0"/>
              <a:t>the </a:t>
            </a:r>
            <a:r>
              <a:rPr lang="fr-CH" sz="2400" err="1" smtClean="0"/>
              <a:t>month</a:t>
            </a:r>
            <a:r>
              <a:rPr lang="fr-CH" sz="2400" smtClean="0"/>
              <a:t> 11h </a:t>
            </a:r>
            <a:r>
              <a:rPr lang="fr-CH" sz="2400" dirty="0" smtClean="0"/>
              <a:t>UTC</a:t>
            </a:r>
          </a:p>
          <a:p>
            <a:pPr marL="682625" indent="-682625">
              <a:buFont typeface="+mj-lt"/>
              <a:buAutoNum type="romanUcPeriod"/>
            </a:pPr>
            <a:r>
              <a:rPr lang="fr-CH" sz="2400" dirty="0" err="1" smtClean="0"/>
              <a:t>Hosted</a:t>
            </a:r>
            <a:r>
              <a:rPr lang="fr-CH" sz="2400" dirty="0" smtClean="0"/>
              <a:t> in the WMO </a:t>
            </a:r>
            <a:r>
              <a:rPr lang="fr-CH" sz="2400" dirty="0" err="1" smtClean="0"/>
              <a:t>Webex</a:t>
            </a:r>
            <a:endParaRPr lang="fr-CH" sz="2400" dirty="0" smtClean="0"/>
          </a:p>
          <a:p>
            <a:pPr marL="682625" indent="-682625">
              <a:buFont typeface="+mj-lt"/>
              <a:buAutoNum type="romanUcPeriod"/>
            </a:pPr>
            <a:r>
              <a:rPr lang="fr-CH" sz="2400" dirty="0" err="1" smtClean="0"/>
              <a:t>Please</a:t>
            </a:r>
            <a:r>
              <a:rPr lang="fr-CH" sz="2400" dirty="0" smtClean="0"/>
              <a:t> </a:t>
            </a:r>
            <a:r>
              <a:rPr lang="fr-CH" sz="2400" dirty="0" err="1" smtClean="0"/>
              <a:t>suggest</a:t>
            </a:r>
            <a:r>
              <a:rPr lang="fr-CH" sz="2400" dirty="0" smtClean="0"/>
              <a:t> topics</a:t>
            </a:r>
          </a:p>
          <a:p>
            <a:pPr marL="682625" indent="-682625">
              <a:buFont typeface="+mj-lt"/>
              <a:buAutoNum type="romanUcPeriod"/>
            </a:pPr>
            <a:endParaRPr lang="fr-CH" sz="2400" dirty="0" smtClean="0"/>
          </a:p>
        </p:txBody>
      </p:sp>
    </p:spTree>
    <p:extLst>
      <p:ext uri="{BB962C8B-B14F-4D97-AF65-F5344CB8AC3E}">
        <p14:creationId xmlns:p14="http://schemas.microsoft.com/office/powerpoint/2010/main" val="171755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5088" y="3456000"/>
            <a:ext cx="4033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000" smtClean="0">
                <a:solidFill>
                  <a:srgbClr val="000090"/>
                </a:solidFill>
              </a:rPr>
              <a:t>Timo Pröscholdt</a:t>
            </a:r>
            <a:endParaRPr lang="fr-CH" sz="2000" dirty="0" smtClean="0">
              <a:solidFill>
                <a:srgbClr val="000090"/>
              </a:solidFill>
            </a:endParaRPr>
          </a:p>
          <a:p>
            <a:pPr algn="ctr"/>
            <a:r>
              <a:rPr lang="fr-CH" sz="2000" dirty="0" smtClean="0">
                <a:solidFill>
                  <a:srgbClr val="000090"/>
                </a:solidFill>
              </a:rPr>
              <a:t>WIGOS </a:t>
            </a:r>
            <a:r>
              <a:rPr lang="fr-CH" sz="2000" dirty="0">
                <a:solidFill>
                  <a:srgbClr val="000090"/>
                </a:solidFill>
              </a:rPr>
              <a:t>Project </a:t>
            </a:r>
            <a:r>
              <a:rPr lang="fr-CH" sz="2000" dirty="0" smtClean="0">
                <a:solidFill>
                  <a:srgbClr val="000090"/>
                </a:solidFill>
              </a:rPr>
              <a:t>Office</a:t>
            </a:r>
          </a:p>
        </p:txBody>
      </p:sp>
      <p:sp>
        <p:nvSpPr>
          <p:cNvPr id="7" name="Shape 231"/>
          <p:cNvSpPr txBox="1">
            <a:spLocks/>
          </p:cNvSpPr>
          <p:nvPr/>
        </p:nvSpPr>
        <p:spPr>
          <a:xfrm>
            <a:off x="120649" y="1002683"/>
            <a:ext cx="8865446" cy="1108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000" b="1" smtClean="0">
                <a:solidFill>
                  <a:srgbClr val="000090"/>
                </a:solidFill>
              </a:rPr>
              <a:t>National WIGOS implementation steps</a:t>
            </a:r>
            <a:endParaRPr lang="en-US" sz="4000" b="1" dirty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15" y="2101743"/>
            <a:ext cx="7111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smtClean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(</a:t>
            </a:r>
            <a:r>
              <a:rPr lang="en-US" sz="3200">
                <a:solidFill>
                  <a:srgbClr val="000090"/>
                </a:solidFill>
              </a:rPr>
              <a:t>with focus on OSCAR/Surface and WDMS</a:t>
            </a:r>
            <a:r>
              <a:rPr lang="en-US" sz="3200" smtClean="0">
                <a:solidFill>
                  <a:srgbClr val="011993"/>
                </a:solidFill>
                <a:latin typeface="+mj-lt"/>
                <a:ea typeface="Arial"/>
                <a:cs typeface="Arial"/>
                <a:sym typeface="Arial"/>
              </a:rPr>
              <a:t>)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40652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60574"/>
            <a:ext cx="8713788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WIGOS Planning</a:t>
            </a:r>
            <a:endParaRPr lang="en-AU" altLang="en-US" sz="360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251520" y="1197123"/>
            <a:ext cx="8712968" cy="52562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533400" indent="-5334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1pPr>
            <a:lvl2pPr marL="990600" indent="-5334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 Narrow" pitchFamily="34" charset="0"/>
                <a:cs typeface="Arial" charset="0"/>
              </a:defRPr>
            </a:lvl9pPr>
          </a:lstStyle>
          <a:p>
            <a:pPr marL="268288" indent="-268288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First step of the WIGOS </a:t>
            </a:r>
            <a:r>
              <a:rPr lang="en-US" altLang="en-US" sz="2800" b="0" dirty="0" smtClean="0">
                <a:solidFill>
                  <a:schemeClr val="tx1"/>
                </a:solidFill>
                <a:latin typeface="Arial" charset="0"/>
              </a:rPr>
              <a:t>Planning is 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to understand: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What does it mean to implement 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a WIGOS concept of</a:t>
            </a: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 integration, partnership, data sharing, culture of compliance, etc.in 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“our”</a:t>
            </a:r>
            <a:r>
              <a:rPr lang="en-US" altLang="en-US" sz="2800" b="0" dirty="0" smtClean="0">
                <a:solidFill>
                  <a:schemeClr val="tx1"/>
                </a:solidFill>
                <a:latin typeface="Arial" charset="0"/>
              </a:rPr>
              <a:t> (NMHS) </a:t>
            </a: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national approach to observations? 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What are 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future strategic</a:t>
            </a: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 requirements, needs and priorities in front of </a:t>
            </a:r>
            <a:r>
              <a:rPr lang="en-US" altLang="en-US" sz="2800" dirty="0" smtClean="0">
                <a:solidFill>
                  <a:schemeClr val="tx1"/>
                </a:solidFill>
                <a:latin typeface="Arial" charset="0"/>
              </a:rPr>
              <a:t>“us”</a:t>
            </a:r>
            <a:r>
              <a:rPr lang="en-US" altLang="en-US" sz="2800" b="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(NMHS)?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What are the steps to put the 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national WIGOS Framework</a:t>
            </a: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 in place?</a:t>
            </a:r>
          </a:p>
          <a:p>
            <a:pPr lvl="1"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ü"/>
            </a:pP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What is the </a:t>
            </a:r>
            <a:r>
              <a:rPr lang="en-US" altLang="en-US" sz="2800" dirty="0">
                <a:solidFill>
                  <a:schemeClr val="tx1"/>
                </a:solidFill>
                <a:latin typeface="Arial" charset="0"/>
              </a:rPr>
              <a:t>purpose</a:t>
            </a:r>
            <a:r>
              <a:rPr lang="en-US" altLang="en-US" sz="2800" b="0" dirty="0">
                <a:solidFill>
                  <a:schemeClr val="tx1"/>
                </a:solidFill>
                <a:latin typeface="Arial" charset="0"/>
              </a:rPr>
              <a:t> of N-WIP? </a:t>
            </a:r>
          </a:p>
          <a:p>
            <a:pPr>
              <a:spcBef>
                <a:spcPct val="20000"/>
              </a:spcBef>
              <a:buClr>
                <a:srgbClr val="FF9900"/>
              </a:buClr>
              <a:buFont typeface="Wingdings" pitchFamily="2" charset="2"/>
              <a:buChar char="§"/>
            </a:pPr>
            <a:endParaRPr lang="en-US" altLang="en-US" sz="28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713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187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defRPr/>
            </a:pPr>
            <a:r>
              <a:rPr lang="en-AU" sz="3600" dirty="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Two </a:t>
            </a:r>
            <a:r>
              <a:rPr lang="en-AU" sz="3600" dirty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basic </a:t>
            </a:r>
            <a:r>
              <a:rPr lang="en-AU" sz="3600" dirty="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steps in National Implementation</a:t>
            </a:r>
            <a:endParaRPr sz="3600" dirty="0">
              <a:solidFill>
                <a:srgbClr val="000099"/>
              </a:solidFill>
            </a:endParaRP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322138" y="1157768"/>
            <a:ext cx="8642350" cy="50075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 defTabSz="824503">
              <a:lnSpc>
                <a:spcPct val="9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rPr lang="en-GB" sz="3200" dirty="0" smtClean="0"/>
              <a:t>Development of a </a:t>
            </a:r>
            <a:r>
              <a:rPr lang="en-GB" sz="3200" b="1" dirty="0" smtClean="0"/>
              <a:t>National Observing Strategy</a:t>
            </a:r>
            <a:r>
              <a:rPr lang="en-GB" sz="3200" dirty="0" smtClean="0"/>
              <a:t> </a:t>
            </a:r>
            <a:r>
              <a:rPr lang="en-GB" sz="2800" dirty="0" smtClean="0"/>
              <a:t>(the example can be found at: </a:t>
            </a:r>
            <a:r>
              <a:rPr lang="en-GB" sz="2800" dirty="0" smtClean="0">
                <a:hlinkClick r:id="rId3"/>
              </a:rPr>
              <a:t>https://www.wmo.int/pages/prog/www/wigos/documents/Principal_Docs/OSS_eBook.pdf</a:t>
            </a:r>
            <a:r>
              <a:rPr lang="en-GB" sz="2800" dirty="0" smtClean="0"/>
              <a:t>)</a:t>
            </a:r>
            <a:r>
              <a:rPr lang="en-GB" sz="3200" dirty="0" smtClean="0"/>
              <a:t> and</a:t>
            </a:r>
          </a:p>
          <a:p>
            <a:pPr marL="457200" indent="-457200" defTabSz="824503">
              <a:lnSpc>
                <a:spcPct val="9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2376">
                <a:latin typeface="Arial"/>
                <a:ea typeface="Arial"/>
                <a:cs typeface="Arial"/>
                <a:sym typeface="Arial"/>
              </a:defRPr>
            </a:pPr>
            <a:endParaRPr lang="en-GB" sz="3200" dirty="0" smtClean="0"/>
          </a:p>
          <a:p>
            <a:pPr marL="457200" indent="-457200" defTabSz="824503">
              <a:lnSpc>
                <a:spcPct val="90000"/>
              </a:lnSpc>
              <a:spcBef>
                <a:spcPts val="700"/>
              </a:spcBef>
              <a:buSzPct val="100000"/>
              <a:buFont typeface="+mj-lt"/>
              <a:buAutoNum type="arabicPeriod"/>
              <a:defRPr sz="2376">
                <a:latin typeface="Arial"/>
                <a:ea typeface="Arial"/>
                <a:cs typeface="Arial"/>
                <a:sym typeface="Arial"/>
              </a:defRPr>
            </a:pPr>
            <a:r>
              <a:rPr lang="en-GB" sz="3200" dirty="0" smtClean="0"/>
              <a:t>Development of a </a:t>
            </a:r>
            <a:r>
              <a:rPr lang="en-GB" sz="3200" b="1" dirty="0" smtClean="0"/>
              <a:t>National WIGOS Implementation Plan</a:t>
            </a:r>
            <a:r>
              <a:rPr lang="en-GB" sz="3200" dirty="0" smtClean="0"/>
              <a:t> (N-WIP), building on the National Observing Strategy</a:t>
            </a:r>
            <a:endParaRPr lang="en-US" sz="3200" dirty="0"/>
          </a:p>
          <a:p>
            <a:pPr marL="0" indent="0" defTabSz="824503">
              <a:lnSpc>
                <a:spcPct val="90000"/>
              </a:lnSpc>
              <a:spcBef>
                <a:spcPts val="700"/>
              </a:spcBef>
              <a:buSzPct val="100000"/>
              <a:buNone/>
              <a:defRPr sz="2376">
                <a:latin typeface="Arial"/>
                <a:ea typeface="Arial"/>
                <a:cs typeface="Arial"/>
                <a:sym typeface="Arial"/>
              </a:defRPr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0322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“WIGOS Ready” level</a:t>
            </a:r>
            <a:endParaRPr lang="es-ES_tradnl" dirty="0"/>
          </a:p>
        </p:txBody>
      </p:sp>
      <p:sp>
        <p:nvSpPr>
          <p:cNvPr id="7" name="Shape 281"/>
          <p:cNvSpPr>
            <a:spLocks noGrp="1"/>
          </p:cNvSpPr>
          <p:nvPr>
            <p:ph type="body" idx="1"/>
          </p:nvPr>
        </p:nvSpPr>
        <p:spPr>
          <a:xfrm>
            <a:off x="314325" y="1412776"/>
            <a:ext cx="8642350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GB" sz="2800" u="sng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 </a:t>
            </a:r>
            <a:r>
              <a:rPr lang="en-GB" sz="2800" b="1" u="sng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hlinkClick r:id="rId2"/>
              </a:rPr>
              <a:t>OSCAR/Surface</a:t>
            </a: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                                      completed WIGOS metadata of all 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observing stations across all WIGOS components</a:t>
            </a: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for which observations are exchanged internationally</a:t>
            </a:r>
            <a:r>
              <a:rPr lang="en-US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  <a:r>
              <a:rPr lang="en-US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endParaRPr lang="en-GB" sz="2800" b="1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WIGOS </a:t>
            </a:r>
            <a:r>
              <a:rPr lang="en-GB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metadata</a:t>
            </a: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compliance achieved;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WIGOS </a:t>
            </a:r>
            <a:r>
              <a:rPr lang="en-GB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Station Identifiers</a:t>
            </a: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implemented;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GB" sz="28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GB" sz="2800" b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WDQMS</a:t>
            </a: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: national process for acting on quality problem information received from the WDQMS in place;</a:t>
            </a:r>
          </a:p>
        </p:txBody>
      </p:sp>
    </p:spTree>
    <p:extLst>
      <p:ext uri="{BB962C8B-B14F-4D97-AF65-F5344CB8AC3E}">
        <p14:creationId xmlns:p14="http://schemas.microsoft.com/office/powerpoint/2010/main" val="2418502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“WIGOS Ready” </a:t>
            </a:r>
            <a:r>
              <a:rPr lang="en-AU" dirty="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level </a:t>
            </a:r>
            <a:r>
              <a:rPr lang="en-AU" sz="4000" dirty="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(cont.)</a:t>
            </a:r>
            <a:endParaRPr lang="es-ES_tradnl" dirty="0"/>
          </a:p>
        </p:txBody>
      </p:sp>
      <p:sp>
        <p:nvSpPr>
          <p:cNvPr id="7" name="Shape 281"/>
          <p:cNvSpPr>
            <a:spLocks noGrp="1"/>
          </p:cNvSpPr>
          <p:nvPr>
            <p:ph type="body" idx="1"/>
          </p:nvPr>
        </p:nvSpPr>
        <p:spPr>
          <a:xfrm>
            <a:off x="314325" y="1412776"/>
            <a:ext cx="8642350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5"/>
            </a:pPr>
            <a:r>
              <a:rPr lang="en-GB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National WIGOS governance, coordination</a:t>
            </a: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and implementation mechanisms established;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5"/>
            </a:pP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Nominate national </a:t>
            </a:r>
            <a:r>
              <a:rPr lang="en-GB" sz="28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WIGOS focal points and OSCAR FPs</a:t>
            </a: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;</a:t>
            </a:r>
          </a:p>
          <a:p>
            <a:pPr marL="457200" lvl="0" indent="-457200">
              <a:spcBef>
                <a:spcPts val="300"/>
              </a:spcBef>
              <a:spcAft>
                <a:spcPts val="300"/>
              </a:spcAft>
              <a:buFont typeface="+mj-lt"/>
              <a:buAutoNum type="arabicParenR" startAt="5"/>
            </a:pPr>
            <a:r>
              <a:rPr lang="en-GB" sz="28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WIGOS implementation coordinated with the implementation of WIS and other WMO key priorities.</a:t>
            </a:r>
          </a:p>
        </p:txBody>
      </p:sp>
    </p:spTree>
    <p:extLst>
      <p:ext uri="{BB962C8B-B14F-4D97-AF65-F5344CB8AC3E}">
        <p14:creationId xmlns:p14="http://schemas.microsoft.com/office/powerpoint/2010/main" val="33600127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/>
          </p:cNvSpPr>
          <p:nvPr>
            <p:ph type="title"/>
          </p:nvPr>
        </p:nvSpPr>
        <p:spPr>
          <a:xfrm>
            <a:off x="250824" y="260549"/>
            <a:ext cx="8713790" cy="792187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pPr>
              <a:defRPr/>
            </a:pPr>
            <a:r>
              <a:rPr lang="en-AU" sz="3600" smtClean="0">
                <a:solidFill>
                  <a:srgbClr val="00009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Executive Council (EC-69) WIGOS indicators</a:t>
            </a:r>
            <a:endParaRPr sz="3600" dirty="0">
              <a:solidFill>
                <a:srgbClr val="000099"/>
              </a:solidFill>
            </a:endParaRPr>
          </a:p>
        </p:txBody>
      </p:sp>
      <p:sp>
        <p:nvSpPr>
          <p:cNvPr id="281" name="Shape 281"/>
          <p:cNvSpPr>
            <a:spLocks noGrp="1"/>
          </p:cNvSpPr>
          <p:nvPr>
            <p:ph type="body" idx="1"/>
          </p:nvPr>
        </p:nvSpPr>
        <p:spPr>
          <a:xfrm>
            <a:off x="314325" y="1157768"/>
            <a:ext cx="8642350" cy="50075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GB" sz="2000" smtClean="0"/>
              <a:t>National </a:t>
            </a:r>
            <a:r>
              <a:rPr lang="en-GB" sz="2000"/>
              <a:t>WIGOS governance mechanism: in place (I=1/0); </a:t>
            </a:r>
            <a:r>
              <a:rPr lang="en-GB" sz="2000" b="1" baseline="30000"/>
              <a:t>1)</a:t>
            </a:r>
            <a:endParaRPr lang="en-US" sz="2000" b="1"/>
          </a:p>
          <a:p>
            <a:pPr marL="742950" lvl="0" indent="-742950">
              <a:buFont typeface="+mj-lt"/>
              <a:buAutoNum type="arabicPeriod"/>
            </a:pPr>
            <a:r>
              <a:rPr lang="en-GB" sz="2000"/>
              <a:t>National WIGOS partnership agreements for integration and open-sharing of observations from NMHSs and non-NMHSs sources: in place (I=1/0); </a:t>
            </a:r>
            <a:r>
              <a:rPr lang="en-GB" sz="2000" b="1" baseline="30000"/>
              <a:t>1)</a:t>
            </a:r>
            <a:endParaRPr lang="en-US" sz="2000" b="1"/>
          </a:p>
          <a:p>
            <a:pPr marL="742950" lvl="0" indent="-742950">
              <a:buFont typeface="+mj-lt"/>
              <a:buAutoNum type="arabicPeriod"/>
            </a:pPr>
            <a:r>
              <a:rPr lang="en-GB" sz="2000"/>
              <a:t>OSCAR/Surface and the WIGOS Metadata Standard: OSCAR/Surface being populated and updated with WIGOS metadata for which observations are exchanged internationally (I=1/0) with the following sub-indicators: </a:t>
            </a:r>
            <a:endParaRPr lang="en-US" sz="2000" b="1"/>
          </a:p>
          <a:p>
            <a:pPr marL="457200" lvl="1" indent="0">
              <a:buNone/>
            </a:pPr>
            <a:r>
              <a:rPr lang="en-GB" sz="1800"/>
              <a:t>3.1: Number of reporting stations updated by Member in OSCAR/Surface ≥1.</a:t>
            </a:r>
            <a:r>
              <a:rPr lang="en-GB" sz="1800" b="1"/>
              <a:t> </a:t>
            </a:r>
            <a:r>
              <a:rPr lang="en-GB" sz="1800" b="1" baseline="30000"/>
              <a:t>2)</a:t>
            </a:r>
            <a:endParaRPr lang="en-US" sz="1800" b="1"/>
          </a:p>
          <a:p>
            <a:pPr marL="457200" lvl="1" indent="0">
              <a:buNone/>
            </a:pPr>
            <a:r>
              <a:rPr lang="en-GB" sz="1800"/>
              <a:t>3.2: Number of reporting stations included in OSCAR/Surface with all Metadata Standard mandatory elements ≥1. </a:t>
            </a:r>
            <a:r>
              <a:rPr lang="en-GB" sz="1800" b="1" baseline="30000"/>
              <a:t>2)</a:t>
            </a:r>
            <a:endParaRPr lang="en-US" sz="1800" b="1"/>
          </a:p>
          <a:p>
            <a:pPr marL="457200" lvl="1" indent="0">
              <a:buNone/>
            </a:pPr>
            <a:r>
              <a:rPr lang="en-GB" sz="1800"/>
              <a:t>3.3: Number of staff trained in OSCAR/Surface ≥1.</a:t>
            </a:r>
            <a:r>
              <a:rPr lang="en-GB" sz="1800" b="1"/>
              <a:t> </a:t>
            </a:r>
            <a:r>
              <a:rPr lang="en-GB" sz="1800" b="1" baseline="30000"/>
              <a:t>1)</a:t>
            </a:r>
            <a:endParaRPr lang="en-US" sz="1800" b="1"/>
          </a:p>
          <a:p>
            <a:pPr marL="742950" lvl="0" indent="-742950">
              <a:buFont typeface="+mj-lt"/>
              <a:buAutoNum type="arabicPeriod"/>
            </a:pPr>
            <a:r>
              <a:rPr lang="en-GB" sz="2000"/>
              <a:t>WIGOS Station Identifiers: implemented (I=1/0) with the following sub-indicator </a:t>
            </a:r>
            <a:endParaRPr lang="en-US" sz="2000" b="1"/>
          </a:p>
          <a:p>
            <a:pPr marL="400050" lvl="1" indent="0">
              <a:buNone/>
            </a:pPr>
            <a:r>
              <a:rPr lang="en-GB" sz="1800"/>
              <a:t>4.1: Number of stations reporting in WIS with the WIGOS ID &gt; 0.</a:t>
            </a:r>
            <a:r>
              <a:rPr lang="en-GB" sz="1800" b="1"/>
              <a:t> </a:t>
            </a:r>
            <a:r>
              <a:rPr lang="en-GB" sz="1800" b="1" baseline="30000"/>
              <a:t>3</a:t>
            </a:r>
            <a:r>
              <a:rPr lang="en-GB" sz="1800" b="1" baseline="30000" smtClean="0"/>
              <a:t>)</a:t>
            </a:r>
            <a:endParaRPr lang="en-US" sz="1800" b="1"/>
          </a:p>
        </p:txBody>
      </p:sp>
    </p:spTree>
    <p:extLst>
      <p:ext uri="{BB962C8B-B14F-4D97-AF65-F5344CB8AC3E}">
        <p14:creationId xmlns:p14="http://schemas.microsoft.com/office/powerpoint/2010/main" val="31400416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build="p"/>
    </p:bldLst>
  </p:timing>
</p:sld>
</file>

<file path=ppt/theme/theme1.xml><?xml version="1.0" encoding="utf-8"?>
<a:theme xmlns:a="http://schemas.openxmlformats.org/drawingml/2006/main" name="Body slide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losing slide">
  <a:themeElements>
    <a:clrScheme name="1_Closing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losing slide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WM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</Template>
  <TotalTime>7511</TotalTime>
  <Words>783</Words>
  <Application>Microsoft Office PowerPoint</Application>
  <PresentationFormat>On-screen Show (4:3)</PresentationFormat>
  <Paragraphs>78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Body slide</vt:lpstr>
      <vt:lpstr>Closing slide</vt:lpstr>
      <vt:lpstr>1_Closing slide</vt:lpstr>
      <vt:lpstr>Default</vt:lpstr>
      <vt:lpstr>2_WMO</vt:lpstr>
      <vt:lpstr>PowerPoint Presentation</vt:lpstr>
      <vt:lpstr>Agenda</vt:lpstr>
      <vt:lpstr>The OSCAR/Surface webinar</vt:lpstr>
      <vt:lpstr>PowerPoint Presentation</vt:lpstr>
      <vt:lpstr>National WIGOS Planning</vt:lpstr>
      <vt:lpstr>Two basic steps in National Implementation</vt:lpstr>
      <vt:lpstr>“WIGOS Ready” level</vt:lpstr>
      <vt:lpstr>“WIGOS Ready” level (cont.)</vt:lpstr>
      <vt:lpstr>Executive Council (EC-69) WIGOS indicators</vt:lpstr>
      <vt:lpstr>Executive Council (EC-69) WIGOS indicators (cont)</vt:lpstr>
      <vt:lpstr>OSCAR/Surface metrics (Executive Council 69)</vt:lpstr>
      <vt:lpstr>OSCAR/Surface metrics (Executive Council 69) (cont.)</vt:lpstr>
      <vt:lpstr>Interplay between OSCAR/Surface and WDQMS</vt:lpstr>
      <vt:lpstr>PowerPoint Presentation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WIGOS Implementation</dc:title>
  <dc:subject>WIGOS - DRR FP</dc:subject>
  <dc:creator>IZahumensky</dc:creator>
  <cp:lastModifiedBy>Timo Proescholdt</cp:lastModifiedBy>
  <cp:revision>315</cp:revision>
  <cp:lastPrinted>2016-10-28T13:17:12Z</cp:lastPrinted>
  <dcterms:created xsi:type="dcterms:W3CDTF">2013-01-10T13:51:34Z</dcterms:created>
  <dcterms:modified xsi:type="dcterms:W3CDTF">2019-05-06T10:48:56Z</dcterms:modified>
</cp:coreProperties>
</file>