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339" r:id="rId4"/>
    <p:sldId id="279" r:id="rId5"/>
    <p:sldId id="360" r:id="rId6"/>
    <p:sldId id="361" r:id="rId7"/>
    <p:sldId id="367" r:id="rId8"/>
    <p:sldId id="368" r:id="rId9"/>
    <p:sldId id="362" r:id="rId10"/>
    <p:sldId id="366" r:id="rId11"/>
    <p:sldId id="369" r:id="rId12"/>
    <p:sldId id="356" r:id="rId13"/>
    <p:sldId id="258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9" autoAdjust="0"/>
    <p:restoredTop sz="99182" autoAdjust="0"/>
  </p:normalViewPr>
  <p:slideViewPr>
    <p:cSldViewPr snapToGrid="0" snapToObjects="1">
      <p:cViewPr>
        <p:scale>
          <a:sx n="95" d="100"/>
          <a:sy n="95" d="100"/>
        </p:scale>
        <p:origin x="-16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01/04/2019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chemas.wmo.int/wmd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mo.int/wigo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etings.wmo.int/cg-18/English/Forms/AllItems.aspx" TargetMode="External"/><Relationship Id="rId2" Type="http://schemas.openxmlformats.org/officeDocument/2006/relationships/hyperlink" Target="http://www.wmo.int/pages/prog/www/wigos/WRM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pages/prog/www/wigos/WRM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hub.com/wmo-im/wmds/blob/Development/tables_en/3-04.cs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mo-im/wmds/tree/master/tables_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mo-im/wmds/tree/master/tables_en" TargetMode="External"/><Relationship Id="rId2" Type="http://schemas.openxmlformats.org/officeDocument/2006/relationships/hyperlink" Target="http://www.wmo.int/pages/prog/www/wigos/WRM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05088" y="3456000"/>
            <a:ext cx="4033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dirty="0" err="1" smtClean="0">
                <a:solidFill>
                  <a:srgbClr val="000090"/>
                </a:solidFill>
              </a:rPr>
              <a:t>Luís</a:t>
            </a:r>
            <a:r>
              <a:rPr lang="fr-CH" sz="2000" dirty="0" smtClean="0">
                <a:solidFill>
                  <a:srgbClr val="000090"/>
                </a:solidFill>
              </a:rPr>
              <a:t> </a:t>
            </a:r>
            <a:r>
              <a:rPr lang="fr-CH" sz="2000" dirty="0" smtClean="0">
                <a:solidFill>
                  <a:srgbClr val="000090"/>
                </a:solidFill>
              </a:rPr>
              <a:t>Nunes, Luisa </a:t>
            </a:r>
            <a:r>
              <a:rPr lang="fr-CH" sz="2000" dirty="0" err="1" smtClean="0">
                <a:solidFill>
                  <a:srgbClr val="000090"/>
                </a:solidFill>
              </a:rPr>
              <a:t>Ickes</a:t>
            </a:r>
            <a:endParaRPr lang="fr-CH" sz="2000" dirty="0" smtClean="0">
              <a:solidFill>
                <a:srgbClr val="000090"/>
              </a:solidFill>
            </a:endParaRPr>
          </a:p>
          <a:p>
            <a:pPr algn="ctr"/>
            <a:r>
              <a:rPr lang="fr-CH" sz="2000" dirty="0" smtClean="0">
                <a:solidFill>
                  <a:srgbClr val="000090"/>
                </a:solidFill>
              </a:rPr>
              <a:t>WIGOS </a:t>
            </a:r>
            <a:r>
              <a:rPr lang="fr-CH" sz="2000" dirty="0">
                <a:solidFill>
                  <a:srgbClr val="000090"/>
                </a:solidFill>
              </a:rPr>
              <a:t>Project </a:t>
            </a:r>
            <a:r>
              <a:rPr lang="fr-CH" sz="2000" dirty="0" smtClean="0">
                <a:solidFill>
                  <a:srgbClr val="000090"/>
                </a:solidFill>
              </a:rPr>
              <a:t>Office</a:t>
            </a: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The WMDS Code tables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3332" y="2101743"/>
            <a:ext cx="4936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(WIGOS </a:t>
            </a:r>
            <a:r>
              <a:rPr lang="en-US" sz="3200" dirty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Metadata </a:t>
            </a:r>
            <a:r>
              <a:rPr lang="en-US" sz="3200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Standard)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600" b="1" dirty="0" smtClean="0">
                <a:solidFill>
                  <a:srgbClr val="000090"/>
                </a:solidFill>
              </a:rPr>
              <a:t>The XML </a:t>
            </a:r>
            <a:r>
              <a:rPr lang="de-CH" sz="3600" b="1" dirty="0" err="1" smtClean="0">
                <a:solidFill>
                  <a:srgbClr val="000090"/>
                </a:solidFill>
              </a:rPr>
              <a:t>encoding</a:t>
            </a:r>
            <a:r>
              <a:rPr lang="de-CH" sz="3600" b="1" dirty="0" smtClean="0">
                <a:solidFill>
                  <a:srgbClr val="000090"/>
                </a:solidFill>
              </a:rPr>
              <a:t> </a:t>
            </a:r>
            <a:r>
              <a:rPr lang="de-CH" sz="3600" b="1" dirty="0" err="1" smtClean="0">
                <a:solidFill>
                  <a:srgbClr val="000090"/>
                </a:solidFill>
              </a:rPr>
              <a:t>of</a:t>
            </a:r>
            <a:r>
              <a:rPr lang="de-CH" sz="3600" b="1" dirty="0" smtClean="0">
                <a:solidFill>
                  <a:srgbClr val="000090"/>
                </a:solidFill>
              </a:rPr>
              <a:t> </a:t>
            </a:r>
            <a:r>
              <a:rPr lang="de-CH" sz="3600" b="1" dirty="0" err="1" smtClean="0">
                <a:solidFill>
                  <a:srgbClr val="000090"/>
                </a:solidFill>
              </a:rPr>
              <a:t>the</a:t>
            </a:r>
            <a:r>
              <a:rPr lang="de-CH" sz="3600" b="1" dirty="0" smtClean="0">
                <a:solidFill>
                  <a:srgbClr val="000090"/>
                </a:solidFill>
              </a:rPr>
              <a:t> </a:t>
            </a:r>
            <a:r>
              <a:rPr lang="de-CH" sz="3600" b="1" dirty="0" err="1" smtClean="0">
                <a:solidFill>
                  <a:srgbClr val="000090"/>
                </a:solidFill>
              </a:rPr>
              <a:t>code</a:t>
            </a:r>
            <a:r>
              <a:rPr lang="de-CH" sz="3600" b="1" dirty="0" smtClean="0">
                <a:solidFill>
                  <a:srgbClr val="000090"/>
                </a:solidFill>
              </a:rPr>
              <a:t> </a:t>
            </a:r>
            <a:r>
              <a:rPr lang="de-CH" sz="3600" b="1" dirty="0" err="1" smtClean="0">
                <a:solidFill>
                  <a:srgbClr val="000090"/>
                </a:solidFill>
              </a:rPr>
              <a:t>tables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Stations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(in OSCAR)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XML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WIGOS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(WMDR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schema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WMDR XML can be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obtained from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://schemas.wmo.int/wmdr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XML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codelists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codelist</a:t>
            </a:r>
            <a:r>
              <a:rPr lang="de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334217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54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sz="3600" b="1" dirty="0">
                <a:solidFill>
                  <a:srgbClr val="000090"/>
                </a:solidFill>
              </a:rPr>
              <a:t>The XML </a:t>
            </a:r>
            <a:r>
              <a:rPr lang="de-CH" sz="3600" b="1" dirty="0" err="1">
                <a:solidFill>
                  <a:srgbClr val="000090"/>
                </a:solidFill>
              </a:rPr>
              <a:t>encoding</a:t>
            </a:r>
            <a:r>
              <a:rPr lang="de-CH" sz="3600" b="1" dirty="0">
                <a:solidFill>
                  <a:srgbClr val="000090"/>
                </a:solidFill>
              </a:rPr>
              <a:t> </a:t>
            </a:r>
            <a:r>
              <a:rPr lang="de-CH" sz="3600" b="1" dirty="0" err="1">
                <a:solidFill>
                  <a:srgbClr val="000090"/>
                </a:solidFill>
              </a:rPr>
              <a:t>of</a:t>
            </a:r>
            <a:r>
              <a:rPr lang="de-CH" sz="3600" b="1" dirty="0">
                <a:solidFill>
                  <a:srgbClr val="000090"/>
                </a:solidFill>
              </a:rPr>
              <a:t> </a:t>
            </a:r>
            <a:r>
              <a:rPr lang="de-CH" sz="3600" b="1" dirty="0" err="1">
                <a:solidFill>
                  <a:srgbClr val="000090"/>
                </a:solidFill>
              </a:rPr>
              <a:t>the</a:t>
            </a:r>
            <a:r>
              <a:rPr lang="de-CH" sz="3600" b="1" dirty="0">
                <a:solidFill>
                  <a:srgbClr val="000090"/>
                </a:solidFill>
              </a:rPr>
              <a:t> </a:t>
            </a:r>
            <a:r>
              <a:rPr lang="de-CH" sz="3600" b="1" dirty="0" err="1">
                <a:solidFill>
                  <a:srgbClr val="000090"/>
                </a:solidFill>
              </a:rPr>
              <a:t>code</a:t>
            </a:r>
            <a:r>
              <a:rPr lang="de-CH" sz="3600" b="1" dirty="0">
                <a:solidFill>
                  <a:srgbClr val="000090"/>
                </a:solidFill>
              </a:rPr>
              <a:t> </a:t>
            </a:r>
            <a:r>
              <a:rPr lang="de-CH" sz="3600" b="1" dirty="0" err="1" smtClean="0">
                <a:solidFill>
                  <a:srgbClr val="000090"/>
                </a:solidFill>
              </a:rPr>
              <a:t>tables</a:t>
            </a:r>
            <a:r>
              <a:rPr lang="de-CH" sz="3600" b="1" dirty="0" smtClean="0">
                <a:solidFill>
                  <a:srgbClr val="000090"/>
                </a:solidFill>
              </a:rPr>
              <a:t> - </a:t>
            </a:r>
            <a:r>
              <a:rPr lang="de-CH" sz="3600" b="1" dirty="0" err="1" smtClean="0">
                <a:solidFill>
                  <a:srgbClr val="000090"/>
                </a:solidFill>
              </a:rPr>
              <a:t>example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Codelist</a:t>
            </a:r>
            <a:r>
              <a:rPr lang="de-CH" dirty="0" smtClean="0"/>
              <a:t> </a:t>
            </a:r>
            <a:r>
              <a:rPr lang="de-CH" dirty="0" err="1" smtClean="0"/>
              <a:t>values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referenced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XML </a:t>
            </a:r>
            <a:r>
              <a:rPr lang="de-CH" dirty="0" err="1" smtClean="0"/>
              <a:t>file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/>
              <a:t> </a:t>
            </a:r>
            <a:r>
              <a:rPr lang="de-CH" dirty="0" smtClean="0"/>
              <a:t>links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corresponding</a:t>
            </a:r>
            <a:r>
              <a:rPr lang="de-CH" dirty="0" smtClean="0"/>
              <a:t> </a:t>
            </a:r>
            <a:r>
              <a:rPr lang="de-CH" dirty="0" err="1" smtClean="0"/>
              <a:t>codelist</a:t>
            </a:r>
            <a:r>
              <a:rPr lang="de-CH" dirty="0" smtClean="0"/>
              <a:t>:</a:t>
            </a:r>
          </a:p>
          <a:p>
            <a:r>
              <a:rPr lang="de-CH" dirty="0" err="1" smtClean="0"/>
              <a:t>Example</a:t>
            </a:r>
            <a:r>
              <a:rPr lang="de-CH" dirty="0" smtClean="0"/>
              <a:t> 1:</a:t>
            </a:r>
          </a:p>
          <a:p>
            <a:endParaRPr lang="de-CH" dirty="0"/>
          </a:p>
          <a:p>
            <a:r>
              <a:rPr lang="de-CH" dirty="0" err="1" smtClean="0"/>
              <a:t>Example</a:t>
            </a:r>
            <a:r>
              <a:rPr lang="de-CH" dirty="0" smtClean="0"/>
              <a:t> 2:</a:t>
            </a:r>
          </a:p>
          <a:p>
            <a:endParaRPr lang="de-CH" dirty="0" smtClean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334217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\\INTERNAL.WMO.INT\UserData\Redirected\lickes\Desktop\screensho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81" y="4911017"/>
            <a:ext cx="7958278" cy="75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INTERNAL.WMO.INT\UserData\Redirected\lickes\Desktop\screensho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80" y="5622780"/>
            <a:ext cx="6844631" cy="50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INTERNAL.WMO.INT\UserData\Redirected\lickes\Desktop\screenshot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" y="3843216"/>
            <a:ext cx="9180583" cy="31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929297" y="3714782"/>
            <a:ext cx="1307433" cy="5740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5660" y="5072958"/>
            <a:ext cx="1683099" cy="5498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64540" y="5608894"/>
            <a:ext cx="1035227" cy="5498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1143000"/>
          </a:xfrm>
        </p:spPr>
        <p:txBody>
          <a:bodyPr>
            <a:normAutofit/>
          </a:bodyPr>
          <a:lstStyle/>
          <a:p>
            <a:r>
              <a:rPr lang="fr-CH" sz="3600" b="1" dirty="0" smtClean="0">
                <a:solidFill>
                  <a:srgbClr val="000090"/>
                </a:solidFill>
              </a:rPr>
              <a:t>Final </a:t>
            </a:r>
            <a:r>
              <a:rPr lang="fr-CH" sz="3600" b="1" dirty="0" err="1" smtClean="0">
                <a:solidFill>
                  <a:srgbClr val="000090"/>
                </a:solidFill>
              </a:rPr>
              <a:t>remarks</a:t>
            </a:r>
            <a:endParaRPr lang="en-US" sz="3600" dirty="0"/>
          </a:p>
        </p:txBody>
      </p:sp>
      <p:sp>
        <p:nvSpPr>
          <p:cNvPr id="5" name="Shape 320"/>
          <p:cNvSpPr txBox="1">
            <a:spLocks/>
          </p:cNvSpPr>
          <p:nvPr/>
        </p:nvSpPr>
        <p:spPr>
          <a:xfrm>
            <a:off x="352425" y="1290181"/>
            <a:ext cx="8642350" cy="4898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5817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OSCAR/Surface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tool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implement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the WMDS</a:t>
            </a:r>
          </a:p>
          <a:p>
            <a:pPr marL="235817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en-US" sz="2300" dirty="0" smtClean="0">
                <a:latin typeface="Arial"/>
                <a:ea typeface="Arial"/>
                <a:cs typeface="Arial"/>
                <a:sym typeface="Arial"/>
              </a:rPr>
              <a:t>The WMDS is part of the WIGOS Technical Regulations</a:t>
            </a:r>
          </a:p>
          <a:p>
            <a:pPr marL="235817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fr-CH" sz="2300" dirty="0">
                <a:latin typeface="Arial"/>
                <a:ea typeface="Arial"/>
                <a:cs typeface="Arial"/>
                <a:sym typeface="Arial"/>
              </a:rPr>
              <a:t>The WIGOS code tables are part of the 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WMDS, but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managed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separately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300" dirty="0">
              <a:latin typeface="Arial"/>
              <a:ea typeface="Arial"/>
              <a:cs typeface="Arial"/>
              <a:sym typeface="Arial"/>
            </a:endParaRPr>
          </a:p>
          <a:p>
            <a:pPr marL="235817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en-US" sz="2300" dirty="0" smtClean="0">
                <a:latin typeface="Arial"/>
                <a:ea typeface="Arial"/>
                <a:cs typeface="Arial"/>
                <a:sym typeface="Arial"/>
              </a:rPr>
              <a:t>New versions of the code tables are available in </a:t>
            </a:r>
            <a:r>
              <a:rPr lang="en-US" sz="2300" dirty="0" err="1" smtClean="0">
                <a:latin typeface="Arial"/>
                <a:ea typeface="Arial"/>
                <a:cs typeface="Arial"/>
                <a:sym typeface="Arial"/>
              </a:rPr>
              <a:t>Github</a:t>
            </a:r>
            <a:r>
              <a:rPr lang="en-US" sz="2300" dirty="0" smtClean="0">
                <a:latin typeface="Arial"/>
                <a:ea typeface="Arial"/>
                <a:cs typeface="Arial"/>
                <a:sym typeface="Arial"/>
              </a:rPr>
              <a:t>, but soon to be published</a:t>
            </a:r>
          </a:p>
          <a:p>
            <a:pPr marL="235817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en-US" sz="2300" dirty="0" smtClean="0">
                <a:latin typeface="Arial"/>
                <a:ea typeface="Arial"/>
                <a:cs typeface="Arial"/>
                <a:sym typeface="Arial"/>
              </a:rPr>
              <a:t>The code tables are used by OSCAR/Surface both:</a:t>
            </a:r>
          </a:p>
          <a:p>
            <a:pPr marL="635867" lvl="1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en-US" sz="1900" dirty="0" smtClean="0">
                <a:latin typeface="Arial"/>
                <a:ea typeface="Arial"/>
                <a:cs typeface="Arial"/>
                <a:sym typeface="Arial"/>
              </a:rPr>
              <a:t>by the web interface</a:t>
            </a:r>
          </a:p>
          <a:p>
            <a:pPr marL="635867" lvl="1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fr-CH" sz="1900" dirty="0" smtClean="0">
                <a:latin typeface="Arial"/>
                <a:ea typeface="Arial"/>
                <a:cs typeface="Arial"/>
                <a:sym typeface="Arial"/>
              </a:rPr>
              <a:t>at the XML files</a:t>
            </a:r>
          </a:p>
          <a:p>
            <a:pPr marL="635867" lvl="1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endParaRPr lang="en-US" sz="1900" dirty="0" smtClean="0">
              <a:latin typeface="Arial"/>
              <a:ea typeface="Arial"/>
              <a:cs typeface="Arial"/>
              <a:sym typeface="Arial"/>
            </a:endParaRPr>
          </a:p>
          <a:p>
            <a:pPr marL="235817" indent="-235817" defTabSz="751857">
              <a:lnSpc>
                <a:spcPct val="90000"/>
              </a:lnSpc>
              <a:spcBef>
                <a:spcPts val="500"/>
              </a:spcBef>
              <a:buSzPct val="100000"/>
              <a:defRPr sz="2300">
                <a:latin typeface="Arial"/>
                <a:ea typeface="Arial"/>
                <a:cs typeface="Arial"/>
                <a:sym typeface="Arial"/>
              </a:defRPr>
            </a:pP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NFPs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for OSCAR/Surface are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encouraged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follow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and to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contribute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to the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further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300" dirty="0" err="1" smtClean="0">
                <a:latin typeface="Arial"/>
                <a:ea typeface="Arial"/>
                <a:cs typeface="Arial"/>
                <a:sym typeface="Arial"/>
              </a:rPr>
              <a:t>development</a:t>
            </a:r>
            <a:r>
              <a:rPr lang="fr-CH" sz="2300" dirty="0" smtClean="0">
                <a:latin typeface="Arial"/>
                <a:ea typeface="Arial"/>
                <a:cs typeface="Arial"/>
                <a:sym typeface="Arial"/>
              </a:rPr>
              <a:t> of the code tables</a:t>
            </a:r>
            <a:endParaRPr lang="en-US" sz="23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16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630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de-CH" sz="4800" dirty="0" smtClean="0">
              <a:solidFill>
                <a:srgbClr val="000090"/>
              </a:solidFill>
            </a:endParaRPr>
          </a:p>
          <a:p>
            <a:r>
              <a:rPr lang="de-CH" sz="2300" dirty="0" err="1" smtClean="0">
                <a:solidFill>
                  <a:srgbClr val="000090"/>
                </a:solidFill>
              </a:rPr>
              <a:t>For</a:t>
            </a:r>
            <a:r>
              <a:rPr lang="de-CH" sz="2300" dirty="0" smtClean="0">
                <a:solidFill>
                  <a:srgbClr val="000090"/>
                </a:solidFill>
              </a:rPr>
              <a:t> </a:t>
            </a:r>
            <a:r>
              <a:rPr lang="de-CH" sz="2300" dirty="0" err="1" smtClean="0">
                <a:solidFill>
                  <a:srgbClr val="000090"/>
                </a:solidFill>
              </a:rPr>
              <a:t>further</a:t>
            </a:r>
            <a:r>
              <a:rPr lang="de-CH" sz="2300" dirty="0" smtClean="0">
                <a:solidFill>
                  <a:srgbClr val="000090"/>
                </a:solidFill>
              </a:rPr>
              <a:t> </a:t>
            </a:r>
            <a:r>
              <a:rPr lang="de-CH" sz="2300" dirty="0" err="1" smtClean="0">
                <a:solidFill>
                  <a:srgbClr val="000090"/>
                </a:solidFill>
              </a:rPr>
              <a:t>information</a:t>
            </a:r>
            <a:endParaRPr lang="de-CH" sz="2300" dirty="0">
              <a:solidFill>
                <a:srgbClr val="000090"/>
              </a:solidFill>
            </a:endParaRPr>
          </a:p>
          <a:p>
            <a:endParaRPr lang="en-US" sz="23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www.wmo.int/wigos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193712"/>
            <a:ext cx="8580907" cy="4708525"/>
          </a:xfrm>
        </p:spPr>
        <p:txBody>
          <a:bodyPr>
            <a:noAutofit/>
          </a:bodyPr>
          <a:lstStyle/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The ICG-WIGOS </a:t>
            </a:r>
            <a:r>
              <a:rPr lang="en-US" sz="2800" dirty="0"/>
              <a:t>TTs related to </a:t>
            </a:r>
            <a:r>
              <a:rPr lang="en-US" sz="2800" dirty="0" smtClean="0"/>
              <a:t>OSCAR/Surface </a:t>
            </a:r>
            <a:r>
              <a:rPr lang="en-US" sz="2800" smtClean="0"/>
              <a:t>(</a:t>
            </a:r>
            <a:r>
              <a:rPr lang="en-US" sz="2800" smtClean="0"/>
              <a:t>TT-WMD, TT-OD, </a:t>
            </a:r>
            <a:r>
              <a:rPr lang="en-US" sz="2800" dirty="0"/>
              <a:t>TT-WDQMS, TT-WSI</a:t>
            </a:r>
            <a:r>
              <a:rPr lang="en-US" sz="2800" dirty="0" smtClean="0"/>
              <a:t>)</a:t>
            </a:r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endParaRPr lang="en-US" sz="2000" dirty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 The 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World Meteorological Congress, June 2019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400" dirty="0" smtClean="0"/>
              <a:t>Updates </a:t>
            </a:r>
            <a:r>
              <a:rPr lang="en-US" sz="2400" dirty="0"/>
              <a:t>to the </a:t>
            </a:r>
            <a:r>
              <a:rPr lang="en-US" sz="2400" dirty="0" smtClean="0"/>
              <a:t>Manual </a:t>
            </a:r>
            <a:r>
              <a:rPr lang="en-US" sz="2400" dirty="0"/>
              <a:t>on </a:t>
            </a:r>
            <a:r>
              <a:rPr lang="en-US" sz="2400" dirty="0" smtClean="0"/>
              <a:t>WIGOS and the WMDS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en-US" sz="2800" dirty="0" smtClean="0"/>
              <a:t> The WMDS code tables updates</a:t>
            </a:r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endParaRPr lang="en-US" sz="2000" dirty="0" smtClean="0"/>
          </a:p>
          <a:p>
            <a:pPr marL="363538" indent="-363538">
              <a:spcBef>
                <a:spcPts val="0"/>
              </a:spcBef>
              <a:buFont typeface="+mj-lt"/>
              <a:buAutoNum type="romanUcPeriod"/>
            </a:pPr>
            <a:r>
              <a:rPr lang="fr-CH" sz="2800" dirty="0" smtClean="0"/>
              <a:t> The XML </a:t>
            </a:r>
            <a:r>
              <a:rPr lang="fr-CH" sz="2800" dirty="0" err="1" smtClean="0"/>
              <a:t>encoding</a:t>
            </a:r>
            <a:r>
              <a:rPr lang="fr-CH" sz="2800" dirty="0" smtClean="0"/>
              <a:t> of the code tables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42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ICG-WIGOS TTs related to </a:t>
            </a:r>
            <a:r>
              <a:rPr lang="en-US" sz="3600" b="1" dirty="0" smtClean="0">
                <a:solidFill>
                  <a:srgbClr val="000090"/>
                </a:solidFill>
              </a:rPr>
              <a:t>OSCAR/Surface</a:t>
            </a:r>
            <a:endParaRPr lang="en-US" sz="3600" dirty="0"/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093065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Relevant Task Teams of the Inter-Commission Coordination Group on WIGOS (ICG-WIGOS) related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OSCAR/Surface: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Task Team on WIGOS Metadata (TT-WMD)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is responsible for developing and maintaining the WIGOS Metadata Standard (WMDS) and its code tables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Task Team on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OSCAR Development (TT-OD)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is responsible for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development of OSCAR/Surface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Task Team on WIGOS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Data Quality Monitoring System (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TT-WDQMS)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is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responsible for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developing the WDQMS concept and assisting its implementation – including providing monitoring results to OSCAR/Surface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Task Team on WIGOS 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Station Identifiers (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TT-WSI)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is responsible for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transition plan of the WIGOS Station Identifiers, which are a critical element of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OSCAR/Surface</a:t>
            </a:r>
            <a:endParaRPr lang="en-US" sz="24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72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15559"/>
            <a:ext cx="5698157" cy="904874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000090"/>
                </a:solidFill>
              </a:rPr>
              <a:t>Some relationships</a:t>
            </a:r>
            <a:endParaRPr lang="en-US" sz="3400" dirty="0"/>
          </a:p>
        </p:txBody>
      </p:sp>
      <p:sp>
        <p:nvSpPr>
          <p:cNvPr id="10" name="Rectangle 9"/>
          <p:cNvSpPr/>
          <p:nvPr/>
        </p:nvSpPr>
        <p:spPr>
          <a:xfrm>
            <a:off x="491538" y="881933"/>
            <a:ext cx="2160587" cy="523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endParaRPr lang="en-AU" sz="2800" b="0" dirty="0"/>
          </a:p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endParaRPr lang="en-AU" sz="2800" b="0" dirty="0"/>
          </a:p>
        </p:txBody>
      </p:sp>
      <p:sp>
        <p:nvSpPr>
          <p:cNvPr id="11" name="Rectangle 10"/>
          <p:cNvSpPr/>
          <p:nvPr/>
        </p:nvSpPr>
        <p:spPr>
          <a:xfrm>
            <a:off x="851900" y="2527100"/>
            <a:ext cx="1439863" cy="842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b="0" dirty="0" smtClean="0"/>
              <a:t>TT-OD</a:t>
            </a:r>
            <a:endParaRPr lang="en-AU" sz="2400" b="0" dirty="0"/>
          </a:p>
        </p:txBody>
      </p:sp>
      <p:sp>
        <p:nvSpPr>
          <p:cNvPr id="12" name="Rectangle 11"/>
          <p:cNvSpPr/>
          <p:nvPr/>
        </p:nvSpPr>
        <p:spPr>
          <a:xfrm>
            <a:off x="760391" y="5032543"/>
            <a:ext cx="1674796" cy="766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b="0" dirty="0" smtClean="0"/>
              <a:t>TT-WDQMS</a:t>
            </a:r>
            <a:endParaRPr lang="en-AU" sz="2400" b="0" dirty="0"/>
          </a:p>
        </p:txBody>
      </p:sp>
      <p:sp>
        <p:nvSpPr>
          <p:cNvPr id="13" name="Rectangle 12"/>
          <p:cNvSpPr/>
          <p:nvPr/>
        </p:nvSpPr>
        <p:spPr>
          <a:xfrm>
            <a:off x="877857" y="3858959"/>
            <a:ext cx="1439863" cy="7667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dirty="0" smtClean="0"/>
              <a:t>TT-W</a:t>
            </a:r>
            <a:r>
              <a:rPr lang="en-AU" sz="2400" b="0" dirty="0" smtClean="0"/>
              <a:t>SI</a:t>
            </a:r>
            <a:endParaRPr lang="en-AU" sz="2400" b="0" dirty="0"/>
          </a:p>
        </p:txBody>
      </p:sp>
      <p:sp>
        <p:nvSpPr>
          <p:cNvPr id="14" name="Rectangle 13"/>
          <p:cNvSpPr/>
          <p:nvPr/>
        </p:nvSpPr>
        <p:spPr>
          <a:xfrm>
            <a:off x="3537640" y="1084195"/>
            <a:ext cx="3196173" cy="1216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0"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3200" dirty="0" smtClean="0">
                <a:solidFill>
                  <a:schemeClr val="tx1"/>
                </a:solidFill>
              </a:rPr>
              <a:t>WIGOS Metadata Standard</a:t>
            </a:r>
            <a:endParaRPr lang="en-AU" sz="3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80288" y="1547812"/>
            <a:ext cx="1439862" cy="723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b="0" dirty="0" smtClean="0">
                <a:solidFill>
                  <a:schemeClr val="tx1"/>
                </a:solidFill>
              </a:rPr>
              <a:t>Code tables</a:t>
            </a:r>
            <a:endParaRPr lang="en-AU" sz="2400" b="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14520" y="3219344"/>
            <a:ext cx="3242415" cy="10795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3200" b="1" dirty="0" smtClean="0"/>
              <a:t>OSCAR/Surface</a:t>
            </a:r>
            <a:endParaRPr lang="en-AU" sz="3200" b="1" dirty="0"/>
          </a:p>
        </p:txBody>
      </p:sp>
      <p:sp>
        <p:nvSpPr>
          <p:cNvPr id="28" name="Right Arrow 27"/>
          <p:cNvSpPr/>
          <p:nvPr/>
        </p:nvSpPr>
        <p:spPr>
          <a:xfrm>
            <a:off x="6756935" y="1729505"/>
            <a:ext cx="623353" cy="28217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endParaRPr lang="en-AU" sz="2400" b="0"/>
          </a:p>
        </p:txBody>
      </p:sp>
      <p:sp>
        <p:nvSpPr>
          <p:cNvPr id="29" name="Rectangle 28"/>
          <p:cNvSpPr/>
          <p:nvPr/>
        </p:nvSpPr>
        <p:spPr>
          <a:xfrm>
            <a:off x="851900" y="1274864"/>
            <a:ext cx="1439863" cy="842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b="0" dirty="0" smtClean="0"/>
              <a:t>TT-WMD</a:t>
            </a:r>
            <a:endParaRPr lang="en-AU" sz="2400" b="0" dirty="0"/>
          </a:p>
        </p:txBody>
      </p:sp>
      <p:cxnSp>
        <p:nvCxnSpPr>
          <p:cNvPr id="4" name="Straight Arrow Connector 3"/>
          <p:cNvCxnSpPr>
            <a:stCxn id="29" idx="3"/>
            <a:endCxn id="14" idx="1"/>
          </p:cNvCxnSpPr>
          <p:nvPr/>
        </p:nvCxnSpPr>
        <p:spPr>
          <a:xfrm flipV="1">
            <a:off x="2291763" y="1692316"/>
            <a:ext cx="1245877" cy="4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Up-Down Arrow 29"/>
          <p:cNvSpPr/>
          <p:nvPr/>
        </p:nvSpPr>
        <p:spPr>
          <a:xfrm>
            <a:off x="5024388" y="2300437"/>
            <a:ext cx="279781" cy="918907"/>
          </a:xfrm>
          <a:prstGeom prst="upDown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11" idx="3"/>
            <a:endCxn id="18" idx="1"/>
          </p:cNvCxnSpPr>
          <p:nvPr/>
        </p:nvCxnSpPr>
        <p:spPr>
          <a:xfrm>
            <a:off x="2291763" y="2948582"/>
            <a:ext cx="1222757" cy="810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485643" y="5071043"/>
            <a:ext cx="3319419" cy="10795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3200" dirty="0" smtClean="0"/>
              <a:t>Data Quality Monitoring System</a:t>
            </a:r>
            <a:endParaRPr lang="en-AU" sz="3200" dirty="0"/>
          </a:p>
        </p:txBody>
      </p:sp>
      <p:cxnSp>
        <p:nvCxnSpPr>
          <p:cNvPr id="40" name="Straight Arrow Connector 39"/>
          <p:cNvCxnSpPr>
            <a:stCxn id="12" idx="3"/>
            <a:endCxn id="37" idx="1"/>
          </p:cNvCxnSpPr>
          <p:nvPr/>
        </p:nvCxnSpPr>
        <p:spPr>
          <a:xfrm>
            <a:off x="2435187" y="5415924"/>
            <a:ext cx="1050456" cy="194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3" idx="3"/>
            <a:endCxn id="18" idx="1"/>
          </p:cNvCxnSpPr>
          <p:nvPr/>
        </p:nvCxnSpPr>
        <p:spPr>
          <a:xfrm flipV="1">
            <a:off x="2317720" y="3759094"/>
            <a:ext cx="1196800" cy="48324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Right Arrow 46"/>
          <p:cNvSpPr/>
          <p:nvPr/>
        </p:nvSpPr>
        <p:spPr>
          <a:xfrm rot="16200000">
            <a:off x="4803331" y="4548776"/>
            <a:ext cx="731520" cy="2701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380288" y="3040344"/>
            <a:ext cx="1439862" cy="723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b="0" dirty="0" smtClean="0">
                <a:solidFill>
                  <a:schemeClr val="tx1"/>
                </a:solidFill>
              </a:rPr>
              <a:t>Web interface</a:t>
            </a:r>
            <a:endParaRPr lang="en-AU" sz="2400" b="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80288" y="3781959"/>
            <a:ext cx="1439862" cy="723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r>
              <a:rPr lang="en-AU" sz="2400" b="0" dirty="0" smtClean="0">
                <a:solidFill>
                  <a:schemeClr val="tx1"/>
                </a:solidFill>
              </a:rPr>
              <a:t>XML files</a:t>
            </a:r>
            <a:endParaRPr lang="en-AU" sz="2400" b="0" dirty="0">
              <a:solidFill>
                <a:schemeClr val="tx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6756934" y="3618006"/>
            <a:ext cx="623353" cy="28217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/>
            </a:pPr>
            <a:endParaRPr lang="en-AU" sz="2400" b="0"/>
          </a:p>
        </p:txBody>
      </p:sp>
      <p:cxnSp>
        <p:nvCxnSpPr>
          <p:cNvPr id="52" name="Straight Arrow Connector 51"/>
          <p:cNvCxnSpPr>
            <a:stCxn id="16" idx="2"/>
            <a:endCxn id="49" idx="0"/>
          </p:cNvCxnSpPr>
          <p:nvPr/>
        </p:nvCxnSpPr>
        <p:spPr>
          <a:xfrm>
            <a:off x="8100219" y="2271561"/>
            <a:ext cx="0" cy="7687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28" grpId="0" animBg="1"/>
      <p:bldP spid="37" grpId="0" animBg="1"/>
      <p:bldP spid="49" grpId="0" animBg="1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The </a:t>
            </a:r>
            <a:r>
              <a:rPr lang="en-US" sz="3600" b="1" dirty="0" smtClean="0">
                <a:solidFill>
                  <a:srgbClr val="000090"/>
                </a:solidFill>
              </a:rPr>
              <a:t>18</a:t>
            </a:r>
            <a:r>
              <a:rPr lang="en-US" sz="3600" b="1" baseline="30000" dirty="0" smtClean="0">
                <a:solidFill>
                  <a:srgbClr val="000090"/>
                </a:solidFill>
              </a:rPr>
              <a:t>th</a:t>
            </a:r>
            <a:r>
              <a:rPr lang="en-US" sz="3600" b="1" dirty="0" smtClean="0">
                <a:solidFill>
                  <a:srgbClr val="000090"/>
                </a:solidFill>
              </a:rPr>
              <a:t> World </a:t>
            </a:r>
            <a:r>
              <a:rPr lang="en-US" sz="3600" b="1" dirty="0">
                <a:solidFill>
                  <a:srgbClr val="000090"/>
                </a:solidFill>
              </a:rPr>
              <a:t>Meteorological Congress, June </a:t>
            </a:r>
            <a:r>
              <a:rPr lang="en-US" sz="3600" b="1" dirty="0" smtClean="0">
                <a:solidFill>
                  <a:srgbClr val="000090"/>
                </a:solidFill>
              </a:rPr>
              <a:t>2019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334217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WIGOS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Technical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Regulations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WMO-No.49, Volume I, Part 1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WMO-No.1160, Manual on WIGOS,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WMO-No.1192, WIGOS Metadata Standard,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draft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editions have been circulated to Members (Dec.2018-Feb.2019) which are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available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at:</a:t>
            </a: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2"/>
              </a:rPr>
              <a:t>http://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www.wmo.int/pages/prog/www/wigos/WRM.html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Updates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to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draft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editions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Manual on WIGOS and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of WMDS are going to be submitted to Congress, to be soon made available at: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3"/>
              </a:rPr>
              <a:t>http://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3"/>
              </a:rPr>
              <a:t>meetings.wmo.int/cg-18/English/Forms/AllItems.aspx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WMDS code </a:t>
            </a:r>
            <a:r>
              <a:rPr lang="en-US" sz="3600" b="1" dirty="0" smtClean="0">
                <a:solidFill>
                  <a:srgbClr val="000090"/>
                </a:solidFill>
              </a:rPr>
              <a:t>tables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334217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The code tables of the WIGOS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Metadata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Standard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Are part of the WMDS, but are managed separately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To be part of the WMO Codes registry, which is part of the Manual on Codes (WMO-No.306),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755650" lvl="1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TT-WMD is responsible for their development and maintenance,</a:t>
            </a:r>
            <a:endParaRPr lang="en-US" sz="2000" dirty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Github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is now being used for tracking and approving changes to the code tables,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Github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>
                <a:latin typeface="Arial"/>
                <a:ea typeface="Arial"/>
                <a:cs typeface="Arial"/>
                <a:sym typeface="Arial"/>
              </a:rPr>
              <a:t>area 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for the WMDS </a:t>
            </a:r>
            <a:r>
              <a:rPr lang="fr-CH" sz="2400" dirty="0">
                <a:latin typeface="Arial"/>
                <a:ea typeface="Arial"/>
                <a:cs typeface="Arial"/>
                <a:sym typeface="Arial"/>
              </a:rPr>
              <a:t>code tables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public (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anyone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comment)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here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: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https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2"/>
              </a:rPr>
              <a:t>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2"/>
              </a:rPr>
              <a:t>github.com/wmo-im/wmds</a:t>
            </a: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17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code-table?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Example: </a:t>
            </a:r>
            <a:r>
              <a:rPr lang="en-US" smtClean="0">
                <a:hlinkClick r:id="rId2"/>
              </a:rPr>
              <a:t>3-04</a:t>
            </a:r>
            <a:r>
              <a:rPr lang="en-US"/>
              <a:t> Station/platform type</a:t>
            </a:r>
          </a:p>
          <a:p>
            <a:r>
              <a:rPr lang="fr-CH" smtClean="0"/>
              <a:t>The type of station</a:t>
            </a:r>
          </a:p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480" y="2786100"/>
            <a:ext cx="6079252" cy="377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Other code-lists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smtClean="0"/>
              <a:t>Code-</a:t>
            </a:r>
            <a:r>
              <a:rPr lang="fr-CH" dirty="0" err="1" smtClean="0"/>
              <a:t>list</a:t>
            </a:r>
            <a:r>
              <a:rPr lang="fr-CH" dirty="0" smtClean="0"/>
              <a:t> have a </a:t>
            </a:r>
            <a:r>
              <a:rPr lang="fr-CH" dirty="0" err="1" smtClean="0"/>
              <a:t>numbering</a:t>
            </a:r>
            <a:r>
              <a:rPr lang="fr-CH" dirty="0" smtClean="0"/>
              <a:t> </a:t>
            </a:r>
            <a:r>
              <a:rPr lang="fr-CH" dirty="0" err="1" smtClean="0"/>
              <a:t>schema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link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r>
              <a:rPr lang="fr-CH" dirty="0" smtClean="0"/>
              <a:t> to the WIGOS </a:t>
            </a:r>
            <a:r>
              <a:rPr lang="fr-CH" dirty="0" err="1" smtClean="0"/>
              <a:t>Metadata</a:t>
            </a:r>
            <a:r>
              <a:rPr lang="fr-CH" dirty="0" smtClean="0"/>
              <a:t> Standard</a:t>
            </a:r>
          </a:p>
          <a:p>
            <a:r>
              <a:rPr lang="fr-CH" dirty="0" smtClean="0"/>
              <a:t>For </a:t>
            </a:r>
            <a:r>
              <a:rPr lang="fr-CH" dirty="0" err="1" smtClean="0"/>
              <a:t>example</a:t>
            </a:r>
            <a:endParaRPr lang="fr-CH" dirty="0" smtClean="0"/>
          </a:p>
          <a:p>
            <a:pPr lvl="1"/>
            <a:r>
              <a:rPr lang="fr-CH" dirty="0" err="1" smtClean="0"/>
              <a:t>Observed</a:t>
            </a:r>
            <a:r>
              <a:rPr lang="fr-CH" dirty="0" smtClean="0"/>
              <a:t> variable (1-01)</a:t>
            </a:r>
          </a:p>
          <a:p>
            <a:pPr lvl="1"/>
            <a:r>
              <a:rPr lang="fr-CH" dirty="0" smtClean="0"/>
              <a:t>WMO </a:t>
            </a:r>
            <a:r>
              <a:rPr lang="fr-CH" dirty="0" err="1" smtClean="0"/>
              <a:t>Region</a:t>
            </a:r>
            <a:r>
              <a:rPr lang="fr-CH" dirty="0" smtClean="0"/>
              <a:t> (3-01)</a:t>
            </a:r>
          </a:p>
          <a:p>
            <a:pPr lvl="1"/>
            <a:r>
              <a:rPr lang="fr-CH" dirty="0" smtClean="0"/>
              <a:t>Operating </a:t>
            </a:r>
            <a:r>
              <a:rPr lang="fr-CH" dirty="0" err="1" smtClean="0"/>
              <a:t>Status</a:t>
            </a:r>
            <a:r>
              <a:rPr lang="fr-CH" dirty="0" smtClean="0"/>
              <a:t> (3-09)</a:t>
            </a:r>
          </a:p>
          <a:p>
            <a:pPr lvl="1"/>
            <a:r>
              <a:rPr lang="fr-CH" dirty="0" smtClean="0"/>
              <a:t>Data format (7-07)</a:t>
            </a:r>
          </a:p>
          <a:p>
            <a:pPr lvl="1"/>
            <a:endParaRPr lang="fr-CH" dirty="0"/>
          </a:p>
          <a:p>
            <a:r>
              <a:rPr lang="fr-CH" dirty="0" smtClean="0">
                <a:hlinkClick r:id="rId2"/>
              </a:rPr>
              <a:t>Full </a:t>
            </a:r>
            <a:r>
              <a:rPr lang="fr-CH" dirty="0" err="1" smtClean="0">
                <a:hlinkClick r:id="rId2"/>
              </a:rPr>
              <a:t>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7263"/>
            <a:ext cx="8924223" cy="9619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Updated </a:t>
            </a:r>
            <a:r>
              <a:rPr lang="en-US" sz="3600" b="1" dirty="0">
                <a:solidFill>
                  <a:srgbClr val="000090"/>
                </a:solidFill>
              </a:rPr>
              <a:t>code </a:t>
            </a:r>
            <a:r>
              <a:rPr lang="en-US" sz="3600" b="1" dirty="0" smtClean="0">
                <a:solidFill>
                  <a:srgbClr val="000090"/>
                </a:solidFill>
              </a:rPr>
              <a:t>tables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AutoShape 4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efficient service delivery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Shape 239"/>
          <p:cNvSpPr txBox="1">
            <a:spLocks/>
          </p:cNvSpPr>
          <p:nvPr/>
        </p:nvSpPr>
        <p:spPr>
          <a:xfrm>
            <a:off x="212725" y="1334217"/>
            <a:ext cx="8713790" cy="5335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New </a:t>
            </a:r>
            <a:r>
              <a:rPr lang="fr-CH" sz="2400" dirty="0" err="1" smtClean="0">
                <a:latin typeface="Arial"/>
                <a:ea typeface="Arial"/>
                <a:cs typeface="Arial"/>
                <a:sym typeface="Arial"/>
              </a:rPr>
              <a:t>updated</a:t>
            </a:r>
            <a:r>
              <a:rPr lang="fr-CH" sz="2400" dirty="0" smtClean="0">
                <a:latin typeface="Arial"/>
                <a:ea typeface="Arial"/>
                <a:cs typeface="Arial"/>
                <a:sym typeface="Arial"/>
              </a:rPr>
              <a:t> versions of the code tables:</a:t>
            </a: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Are available since March 2019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They are being prepared to be published for experimental purposes,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For the moment they are available at (non-official):</a:t>
            </a:r>
          </a:p>
          <a:p>
            <a:pPr marL="0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   (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English version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1200" dirty="0" smtClean="0">
              <a:latin typeface="Arial"/>
              <a:ea typeface="Arial"/>
              <a:cs typeface="Arial"/>
              <a:sym typeface="Arial"/>
              <a:hlinkClick r:id="rId2"/>
            </a:endParaRPr>
          </a:p>
          <a:p>
            <a:pPr marL="400050" lvl="1" indent="0" defTabSz="914400">
              <a:spcBef>
                <a:spcPts val="200"/>
              </a:spcBef>
              <a:buSzPct val="100000"/>
              <a:buNone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3"/>
              </a:rPr>
              <a:t>https</a:t>
            </a:r>
            <a:r>
              <a:rPr lang="en-US" sz="2000" dirty="0">
                <a:latin typeface="Arial"/>
                <a:ea typeface="Arial"/>
                <a:cs typeface="Arial"/>
                <a:sym typeface="Arial"/>
                <a:hlinkClick r:id="rId3"/>
              </a:rPr>
              <a:t>://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  <a:hlinkClick r:id="rId3"/>
              </a:rPr>
              <a:t>github.com/wmo-im/wmds/tree/master/tables_en</a:t>
            </a: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55600" indent="-355600" defTabSz="914400">
              <a:spcBef>
                <a:spcPts val="2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en-US" sz="2200" dirty="0" smtClean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62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682</TotalTime>
  <Words>621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WMO_WHITE_Powerpoint_en_fr</vt:lpstr>
      <vt:lpstr>PowerPoint Presentation</vt:lpstr>
      <vt:lpstr>Outline</vt:lpstr>
      <vt:lpstr>The ICG-WIGOS TTs related to OSCAR/Surface</vt:lpstr>
      <vt:lpstr>Some relationships</vt:lpstr>
      <vt:lpstr>The 18th World Meteorological Congress, June 2019</vt:lpstr>
      <vt:lpstr>The WMDS code tables</vt:lpstr>
      <vt:lpstr>What is a code-table?</vt:lpstr>
      <vt:lpstr>Other code-lists</vt:lpstr>
      <vt:lpstr>Updated code tables</vt:lpstr>
      <vt:lpstr>The XML encoding of the code tables</vt:lpstr>
      <vt:lpstr>The XML encoding of the code tables - example</vt:lpstr>
      <vt:lpstr>Final remarks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Luis Filipe NUNES</cp:lastModifiedBy>
  <cp:revision>432</cp:revision>
  <cp:lastPrinted>2017-05-09T06:47:47Z</cp:lastPrinted>
  <dcterms:created xsi:type="dcterms:W3CDTF">2016-05-27T11:05:50Z</dcterms:created>
  <dcterms:modified xsi:type="dcterms:W3CDTF">2019-04-01T10:59:54Z</dcterms:modified>
</cp:coreProperties>
</file>