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81" r:id="rId5"/>
    <p:sldId id="278" r:id="rId6"/>
    <p:sldId id="257" r:id="rId7"/>
    <p:sldId id="258" r:id="rId8"/>
    <p:sldId id="259" r:id="rId9"/>
    <p:sldId id="260" r:id="rId10"/>
    <p:sldId id="268" r:id="rId11"/>
    <p:sldId id="263" r:id="rId12"/>
    <p:sldId id="262" r:id="rId13"/>
    <p:sldId id="261" r:id="rId14"/>
    <p:sldId id="264" r:id="rId15"/>
    <p:sldId id="270" r:id="rId16"/>
    <p:sldId id="266" r:id="rId17"/>
    <p:sldId id="279" r:id="rId18"/>
    <p:sldId id="271" r:id="rId19"/>
    <p:sldId id="272" r:id="rId20"/>
    <p:sldId id="273" r:id="rId21"/>
    <p:sldId id="274" r:id="rId22"/>
    <p:sldId id="277" r:id="rId23"/>
    <p:sldId id="276" r:id="rId24"/>
    <p:sldId id="267" r:id="rId25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6" name="Picture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Picture 3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4" name="Picture 7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5" name="Picture 7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13" name="Picture 112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4" name="Picture 11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/>
          <p:nvPr/>
        </p:nvPicPr>
        <p:blipFill>
          <a:blip r:embed="rId14"/>
          <a:stretch/>
        </p:blipFill>
        <p:spPr>
          <a:xfrm>
            <a:off x="0" y="5151600"/>
            <a:ext cx="1988640" cy="1714320"/>
          </a:xfrm>
          <a:prstGeom prst="rect">
            <a:avLst/>
          </a:prstGeom>
          <a:ln>
            <a:noFill/>
          </a:ln>
        </p:spPr>
      </p:pic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9B1F3CD0-6DDD-4E93-96AE-05B78BF11CE4}" type="slidenum">
              <a:rPr lang="de-DE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Format des Gliederungstextes durch Klicken bearbeiten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Zweite Gliederungsebene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Dritte Gliederungsebene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Vierte Gliederungsebene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Fünfte Gliederungsebene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Sechste Gliederungsebene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6"/>
          <p:cNvPicPr/>
          <p:nvPr/>
        </p:nvPicPr>
        <p:blipFill>
          <a:blip r:embed="rId14"/>
          <a:stretch/>
        </p:blipFill>
        <p:spPr>
          <a:xfrm>
            <a:off x="0" y="5151600"/>
            <a:ext cx="1988640" cy="1714320"/>
          </a:xfrm>
          <a:prstGeom prst="rect">
            <a:avLst/>
          </a:prstGeom>
          <a:ln>
            <a:noFill/>
          </a:ln>
        </p:spPr>
      </p:pic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D602273-135E-4CAD-8196-8ECBEFA4B31C}" type="slidenum">
              <a:rPr lang="de-DE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Format des Gliederungstextes durch Klicken bearbeiten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Zweite Gliederungsebene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Dritte Gliederungsebene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Vierte Gliederungsebene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Fünfte Gliederungsebene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Sechste Gliederungsebene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6"/>
          <p:cNvPicPr/>
          <p:nvPr/>
        </p:nvPicPr>
        <p:blipFill>
          <a:blip r:embed="rId14"/>
          <a:stretch/>
        </p:blipFill>
        <p:spPr>
          <a:xfrm>
            <a:off x="0" y="5151600"/>
            <a:ext cx="1988640" cy="1714320"/>
          </a:xfrm>
          <a:prstGeom prst="rect">
            <a:avLst/>
          </a:prstGeom>
          <a:ln>
            <a:noFill/>
          </a:ln>
        </p:spPr>
      </p:pic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Format des Gliederungstextes durch Klicken bearbeiten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Zweite Gliederungsebene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Dritte Gliederungsebene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Vierte Gliederungsebene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Fünfte Gliederungsebene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Sechste Gliederungsebene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Siebte GliederungsebeneClick to edit Master text styles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D8825E1-D6AB-4741-B910-8F3DE0DCE738}" type="slidenum">
              <a:rPr lang="de-DE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80" name="Picture 6"/>
          <p:cNvPicPr/>
          <p:nvPr/>
        </p:nvPicPr>
        <p:blipFill>
          <a:blip r:embed="rId14"/>
          <a:stretch/>
        </p:blipFill>
        <p:spPr>
          <a:xfrm>
            <a:off x="0" y="5151600"/>
            <a:ext cx="1988640" cy="171432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#_msoanchor_1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#_msoanchor_1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#_msoanchor_1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#_msoanchor_1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#_msoanchor_1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#_msoanchor_1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1"/>
          <p:cNvPicPr/>
          <p:nvPr/>
        </p:nvPicPr>
        <p:blipFill>
          <a:blip r:embed="rId2"/>
          <a:stretch/>
        </p:blipFill>
        <p:spPr>
          <a:xfrm>
            <a:off x="0" y="0"/>
            <a:ext cx="9215640" cy="6911640"/>
          </a:xfrm>
          <a:prstGeom prst="rect">
            <a:avLst/>
          </a:prstGeom>
          <a:ln>
            <a:noFill/>
          </a:ln>
        </p:spPr>
      </p:pic>
      <p:sp>
        <p:nvSpPr>
          <p:cNvPr id="116" name="CustomShape 1"/>
          <p:cNvSpPr/>
          <p:nvPr/>
        </p:nvSpPr>
        <p:spPr>
          <a:xfrm>
            <a:off x="457200" y="2002320"/>
            <a:ext cx="8229240" cy="184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800" b="0" strike="noStrike" spc="-1" dirty="0" smtClean="0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Webinar #7 04.03.2019</a:t>
            </a:r>
          </a:p>
          <a:p>
            <a:pPr algn="ctr">
              <a:lnSpc>
                <a:spcPct val="100000"/>
              </a:lnSpc>
            </a:pPr>
            <a:r>
              <a:rPr lang="de-DE" sz="4800" b="0" strike="noStrike" spc="-1" dirty="0" smtClean="0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OSCAR </a:t>
            </a:r>
            <a:r>
              <a:rPr lang="de-DE" sz="4800" b="0" strike="noStrike" spc="-1" dirty="0" err="1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station</a:t>
            </a:r>
            <a:r>
              <a:rPr lang="de-DE" sz="4800" b="0" strike="noStrike" spc="-1" dirty="0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4800" b="0" strike="noStrike" spc="-1" dirty="0" err="1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class</a:t>
            </a:r>
            <a:r>
              <a:rPr lang="de-DE" sz="4800" b="0" strike="noStrike" spc="-1" dirty="0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4800" b="0" strike="noStrike" spc="-1" dirty="0" err="1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templates</a:t>
            </a:r>
            <a:endParaRPr lang="de-DE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4800" b="0" strike="noStrike" spc="-1" dirty="0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-first </a:t>
            </a:r>
            <a:r>
              <a:rPr lang="de-DE" sz="4800" b="0" strike="noStrike" spc="-1" dirty="0" err="1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ideas</a:t>
            </a:r>
            <a:r>
              <a:rPr lang="de-DE" sz="4800" b="0" strike="noStrike" spc="-1" dirty="0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4800" b="0" strike="noStrike" spc="-1" dirty="0" err="1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and</a:t>
            </a:r>
            <a:r>
              <a:rPr lang="de-DE" sz="4800" b="0" strike="noStrike" spc="-1" dirty="0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4800" b="0" strike="noStrike" spc="-1" dirty="0" err="1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brainstorming</a:t>
            </a:r>
            <a:r>
              <a:rPr lang="de-DE" sz="4800" b="0" strike="noStrike" spc="-1" dirty="0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</a:t>
            </a:r>
            <a:endParaRPr lang="de-DE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Example station class: Upper air/Radiosonde – Template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617040" y="1864440"/>
            <a:ext cx="7794360" cy="307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Necessary</a:t>
            </a:r>
            <a:r>
              <a:rPr lang="de-DE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input</a:t>
            </a:r>
            <a:r>
              <a:rPr lang="de-DE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Station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basics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station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name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WIGOS-ID,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date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established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coordinates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country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WMO-region)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Program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network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Deployment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date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Observing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method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Radiosonde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tracking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information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457200" y="13392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Example station class: Upper air/Radiosonde – Template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281520" y="1171768"/>
            <a:ext cx="8591040" cy="520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de-DE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Pre-defined</a:t>
            </a:r>
            <a:r>
              <a:rPr lang="de-DE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Station type: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land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fixed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Variables: </a:t>
            </a:r>
            <a:endParaRPr lang="de-DE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560" lvl="1">
              <a:buClr>
                <a:srgbClr val="000000"/>
              </a:buClr>
            </a:pP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humidity</a:t>
            </a: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&gt;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watervapor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profile</a:t>
            </a:r>
            <a:endParaRPr lang="de-DE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560" lvl="1">
              <a:buClr>
                <a:srgbClr val="000000"/>
              </a:buClr>
            </a:pP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pressure</a:t>
            </a: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&gt;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atmospheric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pressure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profile</a:t>
            </a:r>
            <a:endParaRPr lang="de-DE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560" lvl="1">
              <a:buClr>
                <a:srgbClr val="000000"/>
              </a:buClr>
            </a:pP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temperature</a:t>
            </a: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&gt;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temperature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profile</a:t>
            </a:r>
            <a:endParaRPr lang="de-DE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560" lvl="1">
              <a:buClr>
                <a:srgbClr val="000000"/>
              </a:buClr>
            </a:pP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wind 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&gt;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upper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wind (X,Y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components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horizontal)</a:t>
            </a:r>
            <a:endParaRPr lang="de-DE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Geometry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all variables):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vertical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profile</a:t>
            </a:r>
            <a:endParaRPr lang="de-DE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buClr>
                <a:srgbClr val="000000"/>
              </a:buClr>
              <a:buFont typeface="Arial"/>
              <a:buChar char="•"/>
            </a:pPr>
            <a:r>
              <a:rPr lang="de-DE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Deployments</a:t>
            </a:r>
            <a:r>
              <a:rPr lang="de-DE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 (</a:t>
            </a:r>
            <a:r>
              <a:rPr lang="de-DE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for</a:t>
            </a:r>
            <a:r>
              <a:rPr lang="de-DE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 all variables): Instrument </a:t>
            </a:r>
            <a:r>
              <a:rPr lang="de-DE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characteristics</a:t>
            </a:r>
            <a:r>
              <a:rPr lang="de-DE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: </a:t>
            </a:r>
            <a:r>
              <a:rPr lang="de-DE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Observing</a:t>
            </a:r>
            <a:r>
              <a:rPr lang="de-DE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 </a:t>
            </a:r>
            <a:r>
              <a:rPr lang="de-DE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method</a:t>
            </a:r>
            <a:r>
              <a:rPr lang="de-DE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: </a:t>
            </a:r>
            <a:r>
              <a:rPr lang="de-DE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radiosonde</a:t>
            </a:r>
            <a:r>
              <a:rPr lang="de-DE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 (</a:t>
            </a:r>
            <a:r>
              <a:rPr lang="de-DE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tracking</a:t>
            </a:r>
            <a:r>
              <a:rPr lang="de-DE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 </a:t>
            </a:r>
            <a:r>
              <a:rPr lang="de-DE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has</a:t>
            </a:r>
            <a:r>
              <a:rPr lang="de-DE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 </a:t>
            </a:r>
            <a:r>
              <a:rPr lang="de-DE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to</a:t>
            </a:r>
            <a:r>
              <a:rPr lang="de-DE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 </a:t>
            </a:r>
            <a:r>
              <a:rPr lang="de-DE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be</a:t>
            </a:r>
            <a:r>
              <a:rPr lang="de-DE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 </a:t>
            </a:r>
            <a:r>
              <a:rPr lang="de-DE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specified</a:t>
            </a:r>
            <a:r>
              <a:rPr lang="de-DE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)</a:t>
            </a: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Open Questions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592920" y="1417680"/>
            <a:ext cx="8199000" cy="645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Which</a:t>
            </a:r>
            <a:r>
              <a:rPr lang="de-DE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 </a:t>
            </a:r>
            <a:r>
              <a:rPr lang="de-DE" sz="2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templates</a:t>
            </a:r>
            <a:r>
              <a:rPr lang="de-DE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 </a:t>
            </a:r>
            <a:r>
              <a:rPr lang="de-DE" sz="2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are</a:t>
            </a:r>
            <a:r>
              <a:rPr lang="de-DE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 </a:t>
            </a:r>
            <a:r>
              <a:rPr lang="de-DE" sz="28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useful</a:t>
            </a:r>
            <a:r>
              <a:rPr lang="de-DE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?</a:t>
            </a:r>
          </a:p>
          <a:p>
            <a:pPr lvl="1"/>
            <a:r>
              <a:rPr lang="de-DE" sz="2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P</a:t>
            </a:r>
            <a:r>
              <a:rPr lang="de-DE" sz="28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lanned</a:t>
            </a:r>
            <a:r>
              <a:rPr lang="de-DE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: </a:t>
            </a:r>
            <a:endParaRPr lang="de-DE" sz="28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ea typeface="SimSun"/>
            </a:endParaRPr>
          </a:p>
          <a:p>
            <a:pPr lvl="1"/>
            <a:r>
              <a:rPr lang="de-DE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Surface </a:t>
            </a:r>
            <a:r>
              <a:rPr lang="de-DE" sz="2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land</a:t>
            </a:r>
            <a:r>
              <a:rPr lang="de-DE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 </a:t>
            </a:r>
            <a:r>
              <a:rPr lang="de-DE" sz="2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meteorological</a:t>
            </a:r>
            <a:r>
              <a:rPr lang="de-DE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 </a:t>
            </a:r>
            <a:r>
              <a:rPr lang="de-DE" sz="2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station</a:t>
            </a:r>
            <a:r>
              <a:rPr lang="de-DE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 (</a:t>
            </a:r>
            <a:r>
              <a:rPr lang="de-DE" sz="28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synop</a:t>
            </a:r>
            <a:r>
              <a:rPr lang="de-DE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)</a:t>
            </a:r>
          </a:p>
          <a:p>
            <a:pPr lvl="1"/>
            <a:r>
              <a:rPr lang="de-DE" sz="28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Automatic</a:t>
            </a:r>
            <a:r>
              <a:rPr lang="de-DE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 </a:t>
            </a:r>
            <a:r>
              <a:rPr lang="de-DE" sz="2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Weather</a:t>
            </a:r>
            <a:r>
              <a:rPr lang="de-DE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 Station (AWS</a:t>
            </a:r>
            <a:r>
              <a:rPr lang="de-DE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) </a:t>
            </a:r>
          </a:p>
          <a:p>
            <a:pPr lvl="1"/>
            <a:r>
              <a:rPr lang="de-DE" sz="28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Upper-air</a:t>
            </a:r>
            <a:r>
              <a:rPr lang="de-DE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 </a:t>
            </a:r>
            <a:r>
              <a:rPr lang="de-DE" sz="2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station</a:t>
            </a:r>
            <a:r>
              <a:rPr lang="de-DE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/Radiosonde </a:t>
            </a:r>
            <a:r>
              <a:rPr lang="de-DE" sz="28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station</a:t>
            </a:r>
            <a:r>
              <a:rPr lang="de-DE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 </a:t>
            </a:r>
          </a:p>
          <a:p>
            <a:pPr lvl="1"/>
            <a:r>
              <a:rPr lang="de-DE" sz="28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Upper-air</a:t>
            </a:r>
            <a:r>
              <a:rPr lang="de-DE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 </a:t>
            </a:r>
            <a:r>
              <a:rPr lang="de-DE" sz="2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station</a:t>
            </a:r>
            <a:r>
              <a:rPr lang="de-DE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/Pilot </a:t>
            </a:r>
            <a:r>
              <a:rPr lang="de-DE" sz="28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station</a:t>
            </a:r>
            <a:r>
              <a:rPr lang="de-DE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 </a:t>
            </a:r>
          </a:p>
          <a:p>
            <a:pPr lvl="1"/>
            <a:r>
              <a:rPr lang="de-DE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Radar </a:t>
            </a:r>
            <a:r>
              <a:rPr lang="de-DE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wind </a:t>
            </a:r>
            <a:r>
              <a:rPr lang="de-DE" sz="2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profiler</a:t>
            </a:r>
            <a:r>
              <a:rPr lang="de-DE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 </a:t>
            </a:r>
            <a:r>
              <a:rPr lang="de-DE" sz="28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station</a:t>
            </a:r>
            <a:r>
              <a:rPr lang="de-DE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 </a:t>
            </a:r>
          </a:p>
          <a:p>
            <a:pPr lvl="1"/>
            <a:r>
              <a:rPr lang="de-DE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Global </a:t>
            </a:r>
            <a:r>
              <a:rPr lang="de-DE" sz="2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Cryosphere</a:t>
            </a:r>
            <a:r>
              <a:rPr lang="de-DE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 Watch </a:t>
            </a:r>
            <a:r>
              <a:rPr lang="de-DE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SimSun"/>
              </a:rPr>
              <a:t>Station</a:t>
            </a:r>
          </a:p>
          <a:p>
            <a:pPr>
              <a:lnSpc>
                <a:spcPct val="100000"/>
              </a:lnSpc>
            </a:pPr>
            <a:endParaRPr lang="de-DE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</a:endParaRPr>
          </a:p>
          <a:p>
            <a:pPr marL="514440" indent="-514080">
              <a:lnSpc>
                <a:spcPct val="115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Would</a:t>
            </a:r>
            <a:r>
              <a:rPr lang="de-DE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it</a:t>
            </a:r>
            <a:r>
              <a:rPr lang="de-DE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be</a:t>
            </a:r>
            <a:r>
              <a:rPr lang="de-DE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good</a:t>
            </a: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to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be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able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to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create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national/regional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templates</a:t>
            </a: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Open Questions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592920" y="1417680"/>
            <a:ext cx="8199000" cy="645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514440" indent="-514080">
              <a:lnSpc>
                <a:spcPct val="115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What</a:t>
            </a: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would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you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like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to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mostly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use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templates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for</a:t>
            </a: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?</a:t>
            </a:r>
          </a:p>
          <a:p>
            <a:pPr marL="457560" lvl="1">
              <a:lnSpc>
                <a:spcPct val="115000"/>
              </a:lnSpc>
              <a:buClr>
                <a:srgbClr val="000000"/>
              </a:buClr>
            </a:pP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Registration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of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stations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? </a:t>
            </a:r>
            <a:endParaRPr lang="de-DE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SimSun"/>
            </a:endParaRPr>
          </a:p>
          <a:p>
            <a:pPr marL="457560" lvl="1">
              <a:lnSpc>
                <a:spcPct val="115000"/>
              </a:lnSpc>
              <a:buClr>
                <a:srgbClr val="000000"/>
              </a:buClr>
            </a:pP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Editing</a:t>
            </a: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of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station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classes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? </a:t>
            </a:r>
            <a:endParaRPr lang="de-DE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SimSun"/>
            </a:endParaRPr>
          </a:p>
          <a:p>
            <a:pPr marL="457560" lvl="1">
              <a:lnSpc>
                <a:spcPct val="115000"/>
              </a:lnSpc>
              <a:buClr>
                <a:srgbClr val="000000"/>
              </a:buClr>
            </a:pP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Closing</a:t>
            </a: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of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station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classes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? </a:t>
            </a:r>
            <a:endParaRPr lang="de-DE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SimSun"/>
            </a:endParaRPr>
          </a:p>
          <a:p>
            <a:pPr marL="457560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How</a:t>
            </a: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should</a:t>
            </a: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a </a:t>
            </a: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template</a:t>
            </a: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based</a:t>
            </a: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editing</a:t>
            </a: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of</a:t>
            </a: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a </a:t>
            </a: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station</a:t>
            </a: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look</a:t>
            </a: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like?</a:t>
            </a:r>
            <a:endParaRPr lang="de-D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560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How</a:t>
            </a: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should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closing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look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like/</a:t>
            </a: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what</a:t>
            </a: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should</a:t>
            </a: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</a:t>
            </a: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it</a:t>
            </a: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do?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10231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Picture 4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137" name="CustomShape 1"/>
          <p:cNvSpPr/>
          <p:nvPr/>
        </p:nvSpPr>
        <p:spPr>
          <a:xfrm>
            <a:off x="457200" y="2002320"/>
            <a:ext cx="8229240" cy="184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800" b="0" strike="noStrike" spc="-1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Thank you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4800" b="0" strike="noStrike" spc="-1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Merci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765" y="51815"/>
            <a:ext cx="8229600" cy="1143000"/>
          </a:xfrm>
        </p:spPr>
        <p:txBody>
          <a:bodyPr>
            <a:noAutofit/>
          </a:bodyPr>
          <a:lstStyle/>
          <a:p>
            <a:r>
              <a:rPr lang="de-CH" sz="44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New </a:t>
            </a:r>
            <a:r>
              <a:rPr lang="de-CH" sz="4400" dirty="0" err="1" smtClean="0">
                <a:solidFill>
                  <a:schemeClr val="accent1"/>
                </a:solidFill>
                <a:latin typeface="Calibri" panose="020F0502020204030204" pitchFamily="34" charset="0"/>
              </a:rPr>
              <a:t>station</a:t>
            </a:r>
            <a:r>
              <a:rPr lang="de-CH" sz="44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de-CH" sz="4400" dirty="0" err="1" smtClean="0">
                <a:solidFill>
                  <a:schemeClr val="accent1"/>
                </a:solidFill>
                <a:latin typeface="Calibri" panose="020F0502020204030204" pitchFamily="34" charset="0"/>
              </a:rPr>
              <a:t>classes</a:t>
            </a:r>
            <a:r>
              <a:rPr lang="de-CH" sz="44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de-CH" sz="44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(</a:t>
            </a:r>
            <a:r>
              <a:rPr lang="de-CH" sz="4400" b="1" dirty="0" err="1" smtClean="0">
                <a:solidFill>
                  <a:schemeClr val="accent1"/>
                </a:solidFill>
                <a:latin typeface="Calibri" panose="020F0502020204030204" pitchFamily="34" charset="0"/>
              </a:rPr>
              <a:t>template</a:t>
            </a:r>
            <a:r>
              <a:rPr lang="de-CH" sz="44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)</a:t>
            </a:r>
            <a:endParaRPr lang="en-US" sz="44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1064" y="836712"/>
            <a:ext cx="879230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Surface land meteorological station (</a:t>
            </a:r>
            <a:r>
              <a:rPr lang="en-US" sz="2400" b="1" dirty="0" err="1"/>
              <a:t>synop</a:t>
            </a:r>
            <a:r>
              <a:rPr lang="en-US" sz="2400" b="1" dirty="0"/>
              <a:t>)</a:t>
            </a: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H" sz="2400" b="1" dirty="0"/>
              <a:t>Surface marine </a:t>
            </a:r>
            <a:r>
              <a:rPr lang="fr-CH" sz="2400" b="1" dirty="0" err="1"/>
              <a:t>meteorological</a:t>
            </a:r>
            <a:r>
              <a:rPr lang="fr-CH" sz="2400" b="1" dirty="0"/>
              <a:t> station (</a:t>
            </a:r>
            <a:r>
              <a:rPr lang="fr-CH" sz="2400" b="1" dirty="0" err="1" smtClean="0"/>
              <a:t>synop</a:t>
            </a:r>
            <a:r>
              <a:rPr lang="fr-CH" sz="2400" b="1" dirty="0" smtClean="0"/>
              <a:t>)</a:t>
            </a: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Automatic </a:t>
            </a:r>
            <a:r>
              <a:rPr lang="en-US" sz="2400" b="1" dirty="0"/>
              <a:t>Weather Station (</a:t>
            </a:r>
            <a:r>
              <a:rPr lang="en-US" sz="2400" b="1" dirty="0" smtClean="0"/>
              <a:t>AWS)</a:t>
            </a: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Climatological station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Radiation station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Upper-air/Radiosonde </a:t>
            </a:r>
            <a:r>
              <a:rPr lang="en-US" sz="2400" b="1" dirty="0" smtClean="0"/>
              <a:t>station</a:t>
            </a: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Upper-air/Pilot </a:t>
            </a:r>
            <a:r>
              <a:rPr lang="en-US" sz="2400" b="1" dirty="0" smtClean="0"/>
              <a:t>station</a:t>
            </a: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Radar </a:t>
            </a:r>
            <a:r>
              <a:rPr lang="en-US" sz="2400" b="1" dirty="0"/>
              <a:t>wind profiler </a:t>
            </a:r>
            <a:r>
              <a:rPr lang="en-US" sz="2400" b="1" dirty="0" smtClean="0"/>
              <a:t>station</a:t>
            </a: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Aircraft </a:t>
            </a:r>
            <a:r>
              <a:rPr lang="en-US" sz="2400" dirty="0"/>
              <a:t>meteorological </a:t>
            </a:r>
            <a:r>
              <a:rPr lang="en-US" sz="2400" dirty="0" smtClean="0"/>
              <a:t>station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Sea </a:t>
            </a:r>
            <a:r>
              <a:rPr lang="en-US" sz="2400" dirty="0"/>
              <a:t>profiling </a:t>
            </a:r>
            <a:r>
              <a:rPr lang="en-US" sz="2400" dirty="0" smtClean="0"/>
              <a:t>station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Weather </a:t>
            </a:r>
            <a:r>
              <a:rPr lang="en-US" sz="2400" dirty="0"/>
              <a:t>radar </a:t>
            </a:r>
            <a:r>
              <a:rPr lang="en-US" sz="2400" dirty="0" smtClean="0"/>
              <a:t>station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Precipitation station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Agricultural </a:t>
            </a:r>
            <a:r>
              <a:rPr lang="en-US" sz="2400" dirty="0"/>
              <a:t>meteorological </a:t>
            </a:r>
            <a:r>
              <a:rPr lang="en-US" sz="2400" dirty="0" smtClean="0"/>
              <a:t>station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Cryosphere </a:t>
            </a:r>
            <a:r>
              <a:rPr lang="en-US" sz="2400" b="1" dirty="0"/>
              <a:t>Station (template: Global Cryosphere Watch Station)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285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476750" y="-1450975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76750" y="-144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 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  <a:hlinkClick r:id="rId2"/>
              </a:rPr>
              <a:t>[LI1]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Is that always this tracking type? Check!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479925" y="-146685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479925" y="-1460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 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  <a:hlinkClick r:id="rId2"/>
              </a:rPr>
              <a:t>[LI1]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Is that always this tracking type? Check!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682508"/>
              </p:ext>
            </p:extLst>
          </p:nvPr>
        </p:nvGraphicFramePr>
        <p:xfrm>
          <a:off x="179512" y="332658"/>
          <a:ext cx="8784976" cy="4108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725621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Station class</a:t>
                      </a:r>
                      <a:endParaRPr lang="en-US" sz="1800" dirty="0" smtClean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Characteristics of this station class which will be reflected in the template</a:t>
                      </a:r>
                      <a:endParaRPr lang="en-US" dirty="0"/>
                    </a:p>
                  </a:txBody>
                  <a:tcPr/>
                </a:tc>
              </a:tr>
              <a:tr h="725621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Surface land meteorological station (</a:t>
                      </a:r>
                      <a:r>
                        <a:rPr lang="en-GB" sz="18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synop</a:t>
                      </a:r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GB" sz="18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Predefined fields: </a:t>
                      </a:r>
                      <a:endParaRPr lang="en-US" sz="1800" b="1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Station type: land (fixed) </a:t>
                      </a:r>
                      <a:endParaRPr lang="en-US" sz="18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Variables: humidity -&gt; humidity (at specified distance from reference surface), pressure -&gt; atmospheric pressure, temperature -&gt; air temperature (at specified distance from reference surface), wind -&gt; horizontal wind direction at specified distance from reference surface, wind -&gt; horizontal wind speed at specified distance from reference surface</a:t>
                      </a:r>
                      <a:endParaRPr lang="en-US" sz="18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37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476750" y="-1450975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76750" y="-144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 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  <a:hlinkClick r:id="rId2"/>
              </a:rPr>
              <a:t>[LI1]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Is that always this tracking type? Check!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479925" y="-146685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479925" y="-1460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 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  <a:hlinkClick r:id="rId2"/>
              </a:rPr>
              <a:t>[LI1]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Is that always this tracking type? Check!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36826"/>
              </p:ext>
            </p:extLst>
          </p:nvPr>
        </p:nvGraphicFramePr>
        <p:xfrm>
          <a:off x="179512" y="338475"/>
          <a:ext cx="8784976" cy="5754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725621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Station class</a:t>
                      </a:r>
                      <a:endParaRPr lang="en-US" sz="1800" dirty="0" smtClean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Characteristics of this station class which will be reflected in the template</a:t>
                      </a:r>
                      <a:endParaRPr lang="en-US" dirty="0"/>
                    </a:p>
                  </a:txBody>
                  <a:tcPr/>
                </a:tc>
              </a:tr>
              <a:tr h="725621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Automatic station (AWS)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GB" sz="18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Predefined fields: </a:t>
                      </a:r>
                      <a:endParaRPr lang="en-US" sz="1800" b="1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Station type: land (fixed) </a:t>
                      </a:r>
                      <a:endParaRPr lang="en-US" sz="18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Variables: humidity -&gt; humidity (at specified distance from reference surface), pressure -&gt; atmospheric pressure, temperature -&gt; air temperature (at specified distance from reference surface), wind -&gt; horizontal wind direction at specified distance from reference surface, wind -&gt; horizontal wind speed at specified distance from reference surface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Default options: 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 of observation -&gt; instrumental automatic reading (automatically produced measurement result) for at least one of the above mentioned variables</a:t>
                      </a:r>
                      <a:endParaRPr lang="en-US" sz="18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56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476750" y="-1450975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76750" y="-144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 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  <a:hlinkClick r:id="rId2"/>
              </a:rPr>
              <a:t>[LI1]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Is that always this tracking type? Check!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479925" y="-146685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479925" y="-1460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 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  <a:hlinkClick r:id="rId2"/>
              </a:rPr>
              <a:t>[LI1]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Is that always this tracking type? Check!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231210"/>
              </p:ext>
            </p:extLst>
          </p:nvPr>
        </p:nvGraphicFramePr>
        <p:xfrm>
          <a:off x="179512" y="332658"/>
          <a:ext cx="8784976" cy="602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725621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Station class</a:t>
                      </a:r>
                      <a:endParaRPr lang="en-US" sz="1800" dirty="0" smtClean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Characteristics of this station class which will be reflected in the template</a:t>
                      </a:r>
                      <a:endParaRPr lang="en-US" dirty="0"/>
                    </a:p>
                  </a:txBody>
                  <a:tcPr/>
                </a:tc>
              </a:tr>
              <a:tr h="725621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Upper-air/Radiosonde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GB" sz="18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Predefined fields: </a:t>
                      </a:r>
                      <a:endParaRPr lang="en-US" sz="1800" b="1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Station type: land (fixed) </a:t>
                      </a:r>
                      <a:endParaRPr lang="en-US" sz="18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Variables: humidity &gt; </a:t>
                      </a:r>
                      <a:r>
                        <a:rPr lang="en-GB" sz="18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watervapor</a:t>
                      </a:r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profile, pressure &gt; atmospheric pressure profile, temperature &gt; temperature profile, wind &gt; upper wind (X,Y components, horizontal)</a:t>
                      </a:r>
                      <a:endParaRPr lang="en-US" sz="18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Geometry (for all variables): vertical profile</a:t>
                      </a:r>
                      <a:endParaRPr lang="en-US" sz="18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Deployments (for all variables): General information: Source of observation: Instrumental automatic reading</a:t>
                      </a:r>
                      <a:endParaRPr lang="en-US" sz="18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Deployments (for all variables): Instrument characteristics: Observing method: radiosonde (tracking has to be specified)</a:t>
                      </a:r>
                      <a:endParaRPr lang="en-US" sz="18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18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Default options: </a:t>
                      </a:r>
                    </a:p>
                    <a:p>
                      <a:pPr lvl="0"/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Radiosonde tracking information</a:t>
                      </a:r>
                      <a:endParaRPr lang="en-US" sz="18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56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476750" y="-1450975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76750" y="-144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 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  <a:hlinkClick r:id="rId2"/>
              </a:rPr>
              <a:t>[LI1]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Is that always this tracking type? Check!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479925" y="-146685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479925" y="-1460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 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  <a:hlinkClick r:id="rId2"/>
              </a:rPr>
              <a:t>[LI1]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Is that always this tracking type? Check!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338794"/>
              </p:ext>
            </p:extLst>
          </p:nvPr>
        </p:nvGraphicFramePr>
        <p:xfrm>
          <a:off x="179512" y="332658"/>
          <a:ext cx="8784976" cy="4108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725621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Station class</a:t>
                      </a:r>
                      <a:endParaRPr lang="en-US" sz="1800" dirty="0" smtClean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Characteristics of this station class which will be reflected in the template</a:t>
                      </a:r>
                      <a:endParaRPr lang="en-US" dirty="0"/>
                    </a:p>
                  </a:txBody>
                  <a:tcPr/>
                </a:tc>
              </a:tr>
              <a:tr h="725621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Upper-air/Pilot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GB" sz="18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Predefined fields: </a:t>
                      </a:r>
                      <a:endParaRPr lang="en-US" sz="1800" b="1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Station type: land (fixed) </a:t>
                      </a:r>
                      <a:endParaRPr lang="en-US" sz="18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Variables: wind &gt; upper wind (X,Y components, horizontal)</a:t>
                      </a:r>
                      <a:endParaRPr lang="en-US" sz="18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Geometry: vertical profile</a:t>
                      </a:r>
                      <a:endParaRPr lang="en-US" sz="18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Deployments: General information: Source of observation: Instrumental automatic reading</a:t>
                      </a:r>
                      <a:endParaRPr lang="en-US" sz="18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Deployments: Instrument characteristics: Observing method: radiosonde with composite method tracking</a:t>
                      </a:r>
                      <a:endParaRPr lang="en-US" sz="18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56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288786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CH" sz="4400" spc="-1" dirty="0" smtClean="0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Agenda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807840" y="1268760"/>
            <a:ext cx="7794360" cy="435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Welcome</a:t>
            </a: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OSCAR </a:t>
            </a:r>
            <a:r>
              <a:rPr lang="de-DE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station</a:t>
            </a:r>
            <a:r>
              <a:rPr lang="de-DE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class</a:t>
            </a:r>
            <a:r>
              <a:rPr lang="de-DE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templates</a:t>
            </a:r>
            <a:r>
              <a:rPr lang="de-DE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(Luisa)</a:t>
            </a: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Discussion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610562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476750" y="-1450975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76750" y="-144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 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  <a:hlinkClick r:id="rId2"/>
              </a:rPr>
              <a:t>[LI1]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Is that always this tracking type? Check!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479925" y="-146685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479925" y="-1460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 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  <a:hlinkClick r:id="rId2"/>
              </a:rPr>
              <a:t>[LI1]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Is that always this tracking type? Check!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354581"/>
              </p:ext>
            </p:extLst>
          </p:nvPr>
        </p:nvGraphicFramePr>
        <p:xfrm>
          <a:off x="179512" y="332658"/>
          <a:ext cx="8784976" cy="4108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725621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Station class</a:t>
                      </a:r>
                      <a:endParaRPr lang="en-US" sz="1800" dirty="0" smtClean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Characteristics of this station class which will be reflected in the template</a:t>
                      </a:r>
                      <a:endParaRPr lang="en-US" dirty="0"/>
                    </a:p>
                  </a:txBody>
                  <a:tcPr/>
                </a:tc>
              </a:tr>
              <a:tr h="725621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Radar wind profiler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Predefined fields: </a:t>
                      </a:r>
                      <a:endParaRPr lang="en-US" sz="1800" b="1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Station type: land (fixed) </a:t>
                      </a:r>
                      <a:endParaRPr lang="en-US" sz="18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Program: GOS -&gt; GOS Other elements -&gt; Wind Profilers </a:t>
                      </a:r>
                      <a:endParaRPr lang="en-US" sz="1800" b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rtl="0"/>
                      <a:r>
                        <a:rPr lang="en-GB" sz="18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Default options: </a:t>
                      </a:r>
                    </a:p>
                    <a:p>
                      <a:pPr marL="285750" lvl="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Variables: Upper wind (X, Y components, horizontal) and/or Horizontal wind direction at specified distance from reference surface and/or Horizontal wind speed at specified distance from reference surface</a:t>
                      </a:r>
                      <a:endParaRPr lang="en-US" sz="18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26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476750" y="-1450975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76750" y="-144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 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  <a:hlinkClick r:id="rId2"/>
              </a:rPr>
              <a:t>[LI1]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Is that always this tracking type? Check!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479925" y="-146685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479925" y="-1460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 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  <a:hlinkClick r:id="rId2"/>
              </a:rPr>
              <a:t>[LI1]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Is that always this tracking type? Check!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837723"/>
              </p:ext>
            </p:extLst>
          </p:nvPr>
        </p:nvGraphicFramePr>
        <p:xfrm>
          <a:off x="179512" y="332658"/>
          <a:ext cx="8784976" cy="4607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725621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Station class</a:t>
                      </a:r>
                      <a:endParaRPr lang="en-US" sz="1800" dirty="0" smtClean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Characteristics of this station class which will be reflected in the template</a:t>
                      </a:r>
                      <a:endParaRPr lang="en-US" dirty="0"/>
                    </a:p>
                  </a:txBody>
                  <a:tcPr/>
                </a:tc>
              </a:tr>
              <a:tr h="725621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 Cryosphere Watch station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Predefined fields: 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Program: GCW</a:t>
                      </a:r>
                      <a:endParaRPr lang="en-US" sz="1800" b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rtl="0"/>
                      <a:r>
                        <a:rPr lang="en-GB" sz="18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Default options: </a:t>
                      </a:r>
                    </a:p>
                    <a:p>
                      <a:pPr marL="285750" lvl="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Variables: Ocean (sea ice cover, sea ice elevation, sea ice motion, sea ice surface characteristics, sea ice surface temperature, sea ice thickness, sea ice type), Terrestrial (Lake: ice thickness, River: ice thickness, Land surface: glacier cover, glacier motion, glacier topography, ice sheet topography, permafrost, depth of fresh snowfall, snow cover, snow depth, snow status, snow water equivalent)</a:t>
                      </a:r>
                      <a:endParaRPr lang="en-US" sz="11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82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Example station class: Upper air/Radiosonde – Template JSON file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807840" y="1864440"/>
            <a:ext cx="7794360" cy="94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CustomShape 3"/>
          <p:cNvSpPr/>
          <p:nvPr/>
        </p:nvSpPr>
        <p:spPr>
          <a:xfrm>
            <a:off x="231120" y="1313280"/>
            <a:ext cx="8912520" cy="4227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{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“</a:t>
            </a:r>
            <a:r>
              <a:rPr lang="de-DE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templatename</a:t>
            </a:r>
            <a:r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”:”radiosonde”,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“</a:t>
            </a:r>
            <a:r>
              <a:rPr lang="de-DE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user input fields</a:t>
            </a:r>
            <a:r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": ["name", "dateEstablished", "wigosIds", "territoryName", "wmoRaName", "stationPrograms", {"locations":["latitude", "longitude", "elevation" ]}, “deplSince”,{“ObservingMethod”:[”radiosonde with NAVAID”, “radiosonde with composite method tracking“, “radiosonde with radar tracking”, “radiosonde with radiotheodolite tracking”]}]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"</a:t>
            </a:r>
            <a:r>
              <a:rPr lang="de-DE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predefined</a:t>
            </a:r>
            <a:r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": [{"typeName": "Land (fixed) "}, {"observations": [{"variableName": "Atmospheric pressure profile"}, {"geometryName": "Vertical profile"}, {"variableName": "Temperature profile"}, {"geometryName": "Vertical profile"}, {"variableName": "Upper wind (X, Y components, horizontal) "}, {"geometryName": "Vertical profile" },  {"variableName": "Watervapor profile"}, {"geometryName": "Vertical profile"}]}]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"</a:t>
            </a:r>
            <a:r>
              <a:rPr lang="de-DE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populate</a:t>
            </a:r>
            <a:r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": ["observations": [{"variablelist", "programs": [{"program": "stationPrograms"}]], "observations": [{"variablelist", "deployments": [{"deplSince": "dateEstablished"}]], "observations": [{"variablelist", "deployments": [{"sourceOfObservation": "InstrumentalAutomaticReading"}]], "observations": [{"variablelist”, "deployments": [{"ObservingMethod": "radiosondeTracking"}]], "observations": [{"variablelist", "deployments": [{"Schedule": "obsfreq"}]]]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}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General idea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807840" y="1268760"/>
            <a:ext cx="7794360" cy="435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manually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register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new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station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takes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time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and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depending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on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station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type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involves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repetitive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steps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e.g.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registration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new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Upper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air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Radiosounding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station</a:t>
            </a: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098" name="Picture 2" descr="M:\OSCAR\Templates\Webinar\register-st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75" y="3040843"/>
            <a:ext cx="8520113" cy="582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75400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General idea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807840" y="1268760"/>
            <a:ext cx="7794360" cy="435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manually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register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new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station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takes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time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and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depending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on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station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type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involves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repetitive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steps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e.g.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registration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new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Upper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air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Radiosounding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station</a:t>
            </a: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098" name="Picture 2" descr="M:\OSCAR\Templates\Webinar\register-st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75" y="3040843"/>
            <a:ext cx="8520113" cy="582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M:\OSCAR\Templates\Webinar\register-station-variabl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49080"/>
            <a:ext cx="873283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General idea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807840" y="1100480"/>
            <a:ext cx="7794360" cy="5208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Easier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input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using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templates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Register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new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station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select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station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type -&gt;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custom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input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form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Template </a:t>
            </a: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depending</a:t>
            </a:r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station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class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Templates on regional, national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level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Templates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could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used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registration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editing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(?), </a:t>
            </a:r>
            <a:r>
              <a:rPr lang="de-DE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closing</a:t>
            </a:r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(?)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57200" y="-137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Concept of Templates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84920" y="1513800"/>
            <a:ext cx="8199000" cy="345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514440" indent="-514080">
              <a:lnSpc>
                <a:spcPct val="115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Presence or absence of specific WMDS fields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lnSpc>
                <a:spcPct val="115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Predefined values for certain WMDS fields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15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 Class specific labels describing WMDS fields (e.g. GCW template)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15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SimSun"/>
              </a:rPr>
              <a:t>  Correlation between WMDS fields (time schedule and deployments defined once and propagated for all observations)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803880" y="4665240"/>
            <a:ext cx="8108640" cy="179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CustomShape 4"/>
          <p:cNvSpPr/>
          <p:nvPr/>
        </p:nvSpPr>
        <p:spPr>
          <a:xfrm>
            <a:off x="6194880" y="7024680"/>
            <a:ext cx="45716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as well as how fields relate to the WMDS, preferable in an XML representation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366840" y="518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New station class </a:t>
            </a:r>
            <a:r>
              <a:rPr lang="en-US" sz="4400" strike="noStrike" spc="-1" dirty="0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template</a:t>
            </a:r>
            <a:r>
              <a:rPr lang="en-US" sz="4400" b="0" strike="noStrike" spc="-1" dirty="0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221040" y="1194840"/>
            <a:ext cx="8791920" cy="228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Surface </a:t>
            </a:r>
            <a:r>
              <a:rPr lang="de-DE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land</a:t>
            </a:r>
            <a:r>
              <a:rPr lang="de-DE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 </a:t>
            </a:r>
            <a:r>
              <a:rPr lang="de-DE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meteorological</a:t>
            </a:r>
            <a:r>
              <a:rPr lang="de-DE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 </a:t>
            </a:r>
            <a:r>
              <a:rPr lang="de-DE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station</a:t>
            </a:r>
            <a:r>
              <a:rPr lang="de-DE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 (</a:t>
            </a:r>
            <a:r>
              <a:rPr lang="de-DE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synop</a:t>
            </a:r>
            <a:r>
              <a:rPr lang="de-DE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)</a:t>
            </a:r>
          </a:p>
          <a:p>
            <a:pPr marL="285840" indent="-2854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Automatic</a:t>
            </a:r>
            <a:r>
              <a:rPr lang="de-DE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 </a:t>
            </a:r>
            <a:r>
              <a:rPr lang="de-DE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Weather</a:t>
            </a:r>
            <a:r>
              <a:rPr lang="de-DE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 Station (AWS)</a:t>
            </a:r>
          </a:p>
          <a:p>
            <a:pPr marL="285840" indent="-2854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Upper-air</a:t>
            </a:r>
            <a:r>
              <a:rPr lang="de-DE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 </a:t>
            </a:r>
            <a:r>
              <a:rPr lang="de-DE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station</a:t>
            </a:r>
            <a:r>
              <a:rPr lang="de-DE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/Radiosonde </a:t>
            </a:r>
            <a:r>
              <a:rPr lang="de-DE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station</a:t>
            </a:r>
            <a:endParaRPr lang="de-DE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</a:endParaRPr>
          </a:p>
          <a:p>
            <a:pPr marL="285840" indent="-2854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Upper-air</a:t>
            </a:r>
            <a:r>
              <a:rPr lang="de-DE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 </a:t>
            </a:r>
            <a:r>
              <a:rPr lang="de-DE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station</a:t>
            </a:r>
            <a:r>
              <a:rPr lang="de-DE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/Pilot </a:t>
            </a:r>
            <a:r>
              <a:rPr lang="de-DE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station</a:t>
            </a:r>
            <a:endParaRPr lang="de-DE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</a:endParaRPr>
          </a:p>
          <a:p>
            <a:pPr marL="285840" indent="-2854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Radar wind </a:t>
            </a:r>
            <a:r>
              <a:rPr lang="de-DE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profiler</a:t>
            </a:r>
            <a:r>
              <a:rPr lang="de-DE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 </a:t>
            </a:r>
            <a:r>
              <a:rPr lang="de-DE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station</a:t>
            </a:r>
            <a:endParaRPr lang="de-DE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</a:endParaRPr>
          </a:p>
          <a:p>
            <a:pPr marL="285840" indent="-2854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Global </a:t>
            </a:r>
            <a:r>
              <a:rPr lang="de-DE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Cryosphere</a:t>
            </a:r>
            <a:r>
              <a:rPr lang="de-DE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 Watch </a:t>
            </a:r>
            <a:r>
              <a:rPr lang="de-DE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Station</a:t>
            </a:r>
            <a:endParaRPr lang="de-DE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strike="noStrike" spc="-1" dirty="0" smtClean="0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Example station class: Upper air/Radiosonde – Template</a:t>
            </a:r>
            <a:endParaRPr lang="en-US" sz="4400" dirty="0"/>
          </a:p>
        </p:txBody>
      </p:sp>
      <p:pic>
        <p:nvPicPr>
          <p:cNvPr id="1026" name="Picture 2" descr="M:\OSCAR\Templates\Webinar\vaisala-radioson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6350000" cy="477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9569" y="5978045"/>
            <a:ext cx="1424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Vaisala.com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476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35496" y="274680"/>
            <a:ext cx="9060624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Example station class: Upper air/Radiosonde – Template </a:t>
            </a:r>
            <a:r>
              <a:rPr lang="en-US" sz="4400" b="0" strike="noStrike" spc="-1" dirty="0" smtClean="0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Mock up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32" name="Picture 2"/>
          <p:cNvPicPr/>
          <p:nvPr/>
        </p:nvPicPr>
        <p:blipFill>
          <a:blip r:embed="rId2"/>
          <a:stretch/>
        </p:blipFill>
        <p:spPr>
          <a:xfrm>
            <a:off x="160560" y="1577520"/>
            <a:ext cx="8935560" cy="4618440"/>
          </a:xfrm>
          <a:prstGeom prst="rect">
            <a:avLst/>
          </a:prstGeom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251520" y="5445224"/>
            <a:ext cx="367240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351</TotalTime>
  <Words>1250</Words>
  <Application>Microsoft Office PowerPoint</Application>
  <PresentationFormat>On-screen Show (4:3)</PresentationFormat>
  <Paragraphs>158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station class: Upper air/Radiosonde –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New station classes (template)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Timo Proescholdt</dc:creator>
  <dc:description/>
  <cp:lastModifiedBy>Luisa Ickes</cp:lastModifiedBy>
  <cp:revision>76</cp:revision>
  <dcterms:created xsi:type="dcterms:W3CDTF">2017-03-28T14:47:21Z</dcterms:created>
  <dcterms:modified xsi:type="dcterms:W3CDTF">2019-03-04T10:50:27Z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World Meteorological Organization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13</vt:i4>
  </property>
</Properties>
</file>