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648" r:id="rId5"/>
  </p:sldMasterIdLst>
  <p:notesMasterIdLst>
    <p:notesMasterId r:id="rId16"/>
  </p:notesMasterIdLst>
  <p:sldIdLst>
    <p:sldId id="256" r:id="rId6"/>
    <p:sldId id="279" r:id="rId7"/>
    <p:sldId id="263" r:id="rId8"/>
    <p:sldId id="290" r:id="rId9"/>
    <p:sldId id="292" r:id="rId10"/>
    <p:sldId id="270" r:id="rId11"/>
    <p:sldId id="272" r:id="rId12"/>
    <p:sldId id="293" r:id="rId13"/>
    <p:sldId id="294" r:id="rId14"/>
    <p:sldId id="258" r:id="rId15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rnalingam,Thinesh [Ontario]" initials="TS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0099"/>
    <a:srgbClr val="FFCC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69" autoAdjust="0"/>
    <p:restoredTop sz="98335" autoAdjust="0"/>
  </p:normalViewPr>
  <p:slideViewPr>
    <p:cSldViewPr snapToGrid="0" snapToObjects="1">
      <p:cViewPr varScale="1">
        <p:scale>
          <a:sx n="70" d="100"/>
          <a:sy n="70" d="100"/>
        </p:scale>
        <p:origin x="1388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2C619D-49A1-43D3-A02C-742DF4F73657}" type="datetimeFigureOut">
              <a:rPr lang="en-US" smtClean="0"/>
              <a:t>03/02/2019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C6C61D-21BD-45CA-B920-B80C9B6DF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310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4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694"/>
            <a:ext cx="198882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931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901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63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54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27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2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09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84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694"/>
            <a:ext cx="198882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617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mo.int/wigos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mo2016_powerpoint_standard_v2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36"/>
            <a:ext cx="9216000" cy="691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75200" y="5895293"/>
            <a:ext cx="4223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000" b="1">
                <a:solidFill>
                  <a:srgbClr val="000090"/>
                </a:solidFill>
              </a:rPr>
              <a:t>Simon Gilbert / Thinesh Sornalingam</a:t>
            </a:r>
            <a:endParaRPr lang="fr-CH" sz="2000" b="1" dirty="0">
              <a:solidFill>
                <a:srgbClr val="000090"/>
              </a:solidFill>
            </a:endParaRPr>
          </a:p>
          <a:p>
            <a:pPr algn="ctr"/>
            <a:r>
              <a:rPr lang="fr-CH" sz="2000">
                <a:solidFill>
                  <a:srgbClr val="000090"/>
                </a:solidFill>
              </a:rPr>
              <a:t>Co-chairs TT-OD</a:t>
            </a:r>
            <a:endParaRPr lang="fr-CH" sz="2000" dirty="0">
              <a:solidFill>
                <a:srgbClr val="000090"/>
              </a:solidFill>
            </a:endParaRPr>
          </a:p>
        </p:txBody>
      </p:sp>
      <p:sp>
        <p:nvSpPr>
          <p:cNvPr id="7" name="Shape 231"/>
          <p:cNvSpPr txBox="1">
            <a:spLocks/>
          </p:cNvSpPr>
          <p:nvPr/>
        </p:nvSpPr>
        <p:spPr>
          <a:xfrm>
            <a:off x="120649" y="1002683"/>
            <a:ext cx="8865446" cy="1108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4000" b="1" dirty="0" smtClean="0">
                <a:solidFill>
                  <a:srgbClr val="000090"/>
                </a:solidFill>
              </a:rPr>
              <a:t>OSCAR/Surface Development – Task Team</a:t>
            </a:r>
          </a:p>
          <a:p>
            <a:pPr>
              <a:lnSpc>
                <a:spcPct val="120000"/>
              </a:lnSpc>
            </a:pPr>
            <a:r>
              <a:rPr lang="en-US" sz="4000" b="1" dirty="0" smtClean="0">
                <a:solidFill>
                  <a:srgbClr val="000090"/>
                </a:solidFill>
              </a:rPr>
              <a:t>2019 Outlook</a:t>
            </a:r>
            <a:endParaRPr lang="en-US" sz="40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260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mo2016_powerpoint_standard_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2002370"/>
            <a:ext cx="8229600" cy="2098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400" dirty="0">
                <a:solidFill>
                  <a:srgbClr val="000090"/>
                </a:solidFill>
              </a:rPr>
              <a:t>Thank you</a:t>
            </a:r>
          </a:p>
          <a:p>
            <a:endParaRPr lang="en-US" sz="4800" dirty="0">
              <a:solidFill>
                <a:srgbClr val="000090"/>
              </a:solidFill>
            </a:endParaRPr>
          </a:p>
          <a:p>
            <a:endParaRPr lang="en-US" sz="3100" dirty="0">
              <a:solidFill>
                <a:srgbClr val="000090"/>
              </a:solidFill>
            </a:endParaRPr>
          </a:p>
          <a:p>
            <a:r>
              <a:rPr lang="en-US" sz="3100" dirty="0">
                <a:solidFill>
                  <a:srgbClr val="000090"/>
                </a:solidFill>
                <a:hlinkClick r:id="rId3"/>
              </a:rPr>
              <a:t>www.wmo.int/wigos</a:t>
            </a:r>
            <a:r>
              <a:rPr lang="en-US" sz="3100" dirty="0">
                <a:solidFill>
                  <a:srgbClr val="00009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0228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OSCAR/Surface Development Task Team (TT-OD)</a:t>
            </a:r>
          </a:p>
          <a:p>
            <a:r>
              <a:rPr lang="en-US" dirty="0" smtClean="0"/>
              <a:t>Recommendations to ICG WIGOS</a:t>
            </a:r>
          </a:p>
          <a:p>
            <a:r>
              <a:rPr lang="en-US" dirty="0" smtClean="0"/>
              <a:t>2019 outlook</a:t>
            </a:r>
          </a:p>
          <a:p>
            <a:r>
              <a:rPr lang="en-US" dirty="0" smtClean="0"/>
              <a:t>Work in progress</a:t>
            </a:r>
          </a:p>
          <a:p>
            <a:pPr lvl="1"/>
            <a:r>
              <a:rPr lang="en-US" dirty="0" smtClean="0"/>
              <a:t>Station templates </a:t>
            </a:r>
          </a:p>
          <a:p>
            <a:pPr lvl="1"/>
            <a:r>
              <a:rPr lang="en-US" dirty="0" smtClean="0"/>
              <a:t>Usability assessment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70291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smtClean="0"/>
              <a:t>Task Team for OSCAR Development (TT-OD)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err="1" smtClean="0"/>
              <a:t>Created</a:t>
            </a:r>
            <a:r>
              <a:rPr lang="fr-CH" dirty="0" smtClean="0"/>
              <a:t> August 2018</a:t>
            </a:r>
          </a:p>
          <a:p>
            <a:r>
              <a:rPr lang="fr-CH" smtClean="0"/>
              <a:t>Represents the OSCAR users</a:t>
            </a:r>
          </a:p>
          <a:p>
            <a:r>
              <a:rPr lang="fr-CH" smtClean="0"/>
              <a:t>Works on new features</a:t>
            </a:r>
          </a:p>
          <a:p>
            <a:r>
              <a:rPr lang="fr-CH" smtClean="0"/>
              <a:t>Oversees training </a:t>
            </a:r>
          </a:p>
          <a:p>
            <a:r>
              <a:rPr lang="fr-CH" smtClean="0"/>
              <a:t>Works with WIGOS Metadata team, WMO OSCAR team and WMO Governance </a:t>
            </a:r>
            <a:endParaRPr lang="fr-CH" dirty="0"/>
          </a:p>
          <a:p>
            <a:pPr lvl="1"/>
            <a:endParaRPr lang="fr-CH" smtClean="0"/>
          </a:p>
          <a:p>
            <a:pPr marL="457200" lvl="1" indent="0">
              <a:buNone/>
            </a:pP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167407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TT-OD at work</a:t>
            </a:r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04" y="1320800"/>
            <a:ext cx="8557496" cy="480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7335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/>
              <a:t>2019 development plan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CH" smtClean="0"/>
              <a:t>Implement templating system to ease metadata input</a:t>
            </a:r>
          </a:p>
          <a:p>
            <a:r>
              <a:rPr lang="fr-CH" smtClean="0"/>
              <a:t>Improve search interface: new station classes and reporting status, produce historic reports</a:t>
            </a:r>
          </a:p>
          <a:p>
            <a:r>
              <a:rPr lang="fr-CH" smtClean="0"/>
              <a:t>Batch operations (change contact, close station..)</a:t>
            </a:r>
          </a:p>
          <a:p>
            <a:r>
              <a:rPr lang="fr-CH" smtClean="0"/>
              <a:t>Aircraft Borne Observing System module</a:t>
            </a:r>
          </a:p>
          <a:p>
            <a:r>
              <a:rPr lang="fr-CH" smtClean="0"/>
              <a:t>Interface with WIGOS Data Quality Monitoring</a:t>
            </a:r>
          </a:p>
          <a:p>
            <a:r>
              <a:rPr lang="fr-CH" smtClean="0"/>
              <a:t>Implement better statistics </a:t>
            </a:r>
          </a:p>
          <a:p>
            <a:pPr lvl="1"/>
            <a:r>
              <a:rPr lang="fr-CH" smtClean="0"/>
              <a:t>Quality and completeness of station metadata</a:t>
            </a:r>
          </a:p>
          <a:p>
            <a:pPr lvl="1"/>
            <a:r>
              <a:rPr lang="fr-CH" smtClean="0"/>
              <a:t>Track uptake of OSCAR/Surface by Members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41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Main findings: usability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CH" dirty="0" err="1"/>
              <a:t>Metadata</a:t>
            </a:r>
            <a:r>
              <a:rPr lang="fr-CH" dirty="0"/>
              <a:t> input </a:t>
            </a:r>
            <a:r>
              <a:rPr lang="fr-CH" dirty="0" err="1"/>
              <a:t>Templates</a:t>
            </a:r>
            <a:endParaRPr lang="fr-CH" dirty="0"/>
          </a:p>
          <a:p>
            <a:pPr lvl="1"/>
            <a:r>
              <a:rPr lang="fr-CH" dirty="0" err="1"/>
              <a:t>Create</a:t>
            </a:r>
            <a:r>
              <a:rPr lang="fr-CH" dirty="0"/>
              <a:t> </a:t>
            </a:r>
            <a:r>
              <a:rPr lang="fr-CH" dirty="0" err="1"/>
              <a:t>easy</a:t>
            </a:r>
            <a:r>
              <a:rPr lang="fr-CH" dirty="0"/>
              <a:t>-</a:t>
            </a:r>
            <a:r>
              <a:rPr lang="fr-CH" dirty="0" err="1"/>
              <a:t>to-use</a:t>
            </a:r>
            <a:r>
              <a:rPr lang="fr-CH" dirty="0"/>
              <a:t> </a:t>
            </a:r>
            <a:r>
              <a:rPr lang="fr-CH" dirty="0" err="1"/>
              <a:t>templates</a:t>
            </a:r>
            <a:r>
              <a:rPr lang="fr-CH" dirty="0"/>
              <a:t> for </a:t>
            </a:r>
            <a:r>
              <a:rPr lang="fr-CH" dirty="0" err="1"/>
              <a:t>specific</a:t>
            </a:r>
            <a:r>
              <a:rPr lang="fr-CH" dirty="0"/>
              <a:t> </a:t>
            </a:r>
            <a:r>
              <a:rPr lang="fr-CH" dirty="0" err="1"/>
              <a:t>communities</a:t>
            </a:r>
            <a:r>
              <a:rPr lang="fr-CH" dirty="0"/>
              <a:t> (</a:t>
            </a:r>
            <a:r>
              <a:rPr lang="fr-CH" dirty="0" err="1"/>
              <a:t>e.g</a:t>
            </a:r>
            <a:r>
              <a:rPr lang="fr-CH" dirty="0"/>
              <a:t> GCW)</a:t>
            </a:r>
          </a:p>
          <a:p>
            <a:r>
              <a:rPr lang="fr-CH" dirty="0"/>
              <a:t>Batch </a:t>
            </a:r>
            <a:r>
              <a:rPr lang="fr-CH" dirty="0" err="1"/>
              <a:t>operations</a:t>
            </a:r>
            <a:r>
              <a:rPr lang="fr-CH" dirty="0"/>
              <a:t> for </a:t>
            </a:r>
            <a:r>
              <a:rPr lang="fr-CH" dirty="0" err="1"/>
              <a:t>common</a:t>
            </a:r>
            <a:r>
              <a:rPr lang="fr-CH" dirty="0"/>
              <a:t> </a:t>
            </a:r>
            <a:r>
              <a:rPr lang="fr-CH" dirty="0" err="1"/>
              <a:t>tasks</a:t>
            </a:r>
            <a:r>
              <a:rPr lang="fr-CH" dirty="0"/>
              <a:t> (</a:t>
            </a:r>
            <a:r>
              <a:rPr lang="fr-CH" dirty="0" err="1"/>
              <a:t>e.g</a:t>
            </a:r>
            <a:r>
              <a:rPr lang="fr-CH" dirty="0"/>
              <a:t> Close station, change </a:t>
            </a:r>
            <a:r>
              <a:rPr lang="fr-CH" dirty="0" err="1"/>
              <a:t>schedules</a:t>
            </a:r>
            <a:r>
              <a:rPr lang="fr-CH" dirty="0"/>
              <a:t>, change contact)</a:t>
            </a:r>
          </a:p>
          <a:p>
            <a:r>
              <a:rPr lang="fr-CH" dirty="0" err="1" smtClean="0"/>
              <a:t>Metrics</a:t>
            </a:r>
            <a:endParaRPr lang="fr-CH" dirty="0"/>
          </a:p>
          <a:p>
            <a:pPr lvl="1"/>
            <a:r>
              <a:rPr lang="en-CA" dirty="0" smtClean="0"/>
              <a:t>Usability</a:t>
            </a:r>
            <a:r>
              <a:rPr lang="fr-CH" dirty="0" smtClean="0"/>
              <a:t> and </a:t>
            </a:r>
            <a:r>
              <a:rPr lang="fr-CH" dirty="0" err="1" smtClean="0"/>
              <a:t>functionality</a:t>
            </a:r>
            <a:r>
              <a:rPr lang="fr-CH" dirty="0" smtClean="0"/>
              <a:t> </a:t>
            </a:r>
            <a:r>
              <a:rPr lang="fr-CH" dirty="0" err="1" smtClean="0"/>
              <a:t>assessment</a:t>
            </a:r>
            <a:endParaRPr lang="fr-CH" dirty="0" smtClean="0"/>
          </a:p>
          <a:p>
            <a:pPr lvl="1"/>
            <a:r>
              <a:rPr lang="fr-CH" dirty="0" err="1" smtClean="0"/>
              <a:t>Metadata</a:t>
            </a:r>
            <a:r>
              <a:rPr lang="fr-CH" dirty="0" smtClean="0"/>
              <a:t> </a:t>
            </a:r>
            <a:r>
              <a:rPr lang="fr-CH" dirty="0" err="1" smtClean="0"/>
              <a:t>quality</a:t>
            </a:r>
            <a:r>
              <a:rPr lang="fr-CH" dirty="0" smtClean="0"/>
              <a:t> and </a:t>
            </a:r>
            <a:r>
              <a:rPr lang="fr-CH" dirty="0" err="1" smtClean="0"/>
              <a:t>completeness</a:t>
            </a:r>
            <a:endParaRPr lang="fr-CH" dirty="0"/>
          </a:p>
          <a:p>
            <a:pPr lvl="1"/>
            <a:r>
              <a:rPr lang="fr-CH" dirty="0"/>
              <a:t>User </a:t>
            </a:r>
            <a:r>
              <a:rPr lang="fr-CH" dirty="0" err="1"/>
              <a:t>behaviour</a:t>
            </a:r>
            <a:r>
              <a:rPr lang="fr-CH" dirty="0"/>
              <a:t> </a:t>
            </a:r>
            <a:endParaRPr lang="fr-CH" dirty="0" smtClean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951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Main findings: WDQMS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H" dirty="0" err="1"/>
              <a:t>Develop</a:t>
            </a:r>
            <a:r>
              <a:rPr lang="fr-CH" dirty="0"/>
              <a:t> interface to </a:t>
            </a:r>
            <a:r>
              <a:rPr lang="fr-CH" dirty="0" err="1"/>
              <a:t>include</a:t>
            </a:r>
            <a:r>
              <a:rPr lang="fr-CH" dirty="0"/>
              <a:t> </a:t>
            </a:r>
            <a:r>
              <a:rPr lang="fr-CH" dirty="0" err="1"/>
              <a:t>reporting</a:t>
            </a:r>
            <a:r>
              <a:rPr lang="fr-CH" dirty="0"/>
              <a:t> </a:t>
            </a:r>
            <a:r>
              <a:rPr lang="fr-CH" dirty="0" err="1"/>
              <a:t>status</a:t>
            </a:r>
            <a:r>
              <a:rPr lang="fr-CH" dirty="0"/>
              <a:t>, </a:t>
            </a:r>
            <a:r>
              <a:rPr lang="fr-CH" dirty="0" err="1"/>
              <a:t>obtained</a:t>
            </a:r>
            <a:r>
              <a:rPr lang="fr-CH" dirty="0"/>
              <a:t> by WDQMS </a:t>
            </a:r>
          </a:p>
          <a:p>
            <a:r>
              <a:rPr lang="fr-CH" dirty="0" err="1"/>
              <a:t>Add</a:t>
            </a:r>
            <a:r>
              <a:rPr lang="fr-CH" dirty="0"/>
              <a:t> qualitative and </a:t>
            </a:r>
            <a:r>
              <a:rPr lang="fr-CH" dirty="0" err="1"/>
              <a:t>timeliness</a:t>
            </a:r>
            <a:r>
              <a:rPr lang="fr-CH" dirty="0"/>
              <a:t> </a:t>
            </a:r>
            <a:r>
              <a:rPr lang="fr-CH" dirty="0" err="1"/>
              <a:t>indicators</a:t>
            </a:r>
            <a:r>
              <a:rPr lang="fr-CH" dirty="0"/>
              <a:t> </a:t>
            </a:r>
            <a:r>
              <a:rPr lang="fr-CH" dirty="0" err="1"/>
              <a:t>later</a:t>
            </a:r>
            <a:r>
              <a:rPr lang="fr-CH" dirty="0"/>
              <a:t> and </a:t>
            </a:r>
            <a:r>
              <a:rPr lang="fr-CH" dirty="0" err="1"/>
              <a:t>through</a:t>
            </a:r>
            <a:r>
              <a:rPr lang="fr-CH" dirty="0"/>
              <a:t> the </a:t>
            </a:r>
            <a:r>
              <a:rPr lang="fr-CH" dirty="0" err="1"/>
              <a:t>same</a:t>
            </a:r>
            <a:r>
              <a:rPr lang="fr-CH" dirty="0"/>
              <a:t> interface once the </a:t>
            </a:r>
            <a:r>
              <a:rPr lang="fr-CH" dirty="0" err="1"/>
              <a:t>indicators</a:t>
            </a:r>
            <a:r>
              <a:rPr lang="fr-CH" dirty="0"/>
              <a:t> are </a:t>
            </a:r>
            <a:r>
              <a:rPr lang="fr-CH" dirty="0" err="1"/>
              <a:t>developed</a:t>
            </a:r>
            <a:r>
              <a:rPr lang="fr-CH" dirty="0"/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017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smtClean="0"/>
              <a:t>2019 Functionality review and community feedback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smtClean="0"/>
              <a:t>Review OSCAR functionality </a:t>
            </a:r>
          </a:p>
          <a:p>
            <a:r>
              <a:rPr lang="fr-CH" smtClean="0"/>
              <a:t>Reach out to community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617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OSCAR community survey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54296"/>
          </a:xfrm>
        </p:spPr>
        <p:txBody>
          <a:bodyPr>
            <a:normAutofit fontScale="85000" lnSpcReduction="10000"/>
          </a:bodyPr>
          <a:lstStyle/>
          <a:p>
            <a:r>
              <a:rPr lang="fr-CH" dirty="0" err="1" smtClean="0"/>
              <a:t>Seek</a:t>
            </a:r>
            <a:r>
              <a:rPr lang="fr-CH" dirty="0" smtClean="0"/>
              <a:t> feedback </a:t>
            </a:r>
            <a:r>
              <a:rPr lang="fr-CH" dirty="0" err="1" smtClean="0"/>
              <a:t>from</a:t>
            </a:r>
            <a:r>
              <a:rPr lang="fr-CH" dirty="0" smtClean="0"/>
              <a:t> </a:t>
            </a:r>
            <a:r>
              <a:rPr lang="fr-CH" dirty="0" err="1" smtClean="0"/>
              <a:t>community</a:t>
            </a:r>
            <a:r>
              <a:rPr lang="fr-CH" dirty="0" smtClean="0"/>
              <a:t> on OSCAR/Surface </a:t>
            </a:r>
            <a:r>
              <a:rPr lang="fr-CH" dirty="0" err="1" smtClean="0"/>
              <a:t>current</a:t>
            </a:r>
            <a:r>
              <a:rPr lang="fr-CH" dirty="0" smtClean="0"/>
              <a:t> </a:t>
            </a:r>
            <a:r>
              <a:rPr lang="fr-CH" dirty="0" err="1" smtClean="0"/>
              <a:t>feature</a:t>
            </a:r>
            <a:r>
              <a:rPr lang="fr-CH" dirty="0" smtClean="0"/>
              <a:t> set and </a:t>
            </a:r>
            <a:r>
              <a:rPr lang="fr-CH" dirty="0" err="1" smtClean="0"/>
              <a:t>their</a:t>
            </a:r>
            <a:r>
              <a:rPr lang="fr-CH" dirty="0" smtClean="0"/>
              <a:t> </a:t>
            </a:r>
            <a:r>
              <a:rPr lang="fr-CH" dirty="0" err="1" smtClean="0"/>
              <a:t>usability</a:t>
            </a:r>
            <a:endParaRPr lang="fr-CH" dirty="0"/>
          </a:p>
          <a:p>
            <a:pPr lvl="1"/>
            <a:r>
              <a:rPr lang="en-US" dirty="0"/>
              <a:t>Functionality assessment is the evaluation of a tool’s feature set for it’s </a:t>
            </a:r>
            <a:r>
              <a:rPr lang="en-US" b="1" dirty="0">
                <a:solidFill>
                  <a:srgbClr val="00B050"/>
                </a:solidFill>
              </a:rPr>
              <a:t>effectiveness</a:t>
            </a:r>
            <a:r>
              <a:rPr lang="en-US" dirty="0"/>
              <a:t> in achieving the intended goals of the tool.</a:t>
            </a:r>
          </a:p>
          <a:p>
            <a:pPr lvl="1"/>
            <a:r>
              <a:rPr lang="en-US" dirty="0"/>
              <a:t>Usability assessment is the evaluation of how </a:t>
            </a:r>
            <a:r>
              <a:rPr lang="en-US" b="1" dirty="0">
                <a:solidFill>
                  <a:srgbClr val="00B050"/>
                </a:solidFill>
              </a:rPr>
              <a:t>efficiently</a:t>
            </a:r>
            <a:r>
              <a:rPr lang="en-US" dirty="0"/>
              <a:t> can a user use the functions of the tool to accomplish the desired outcome.</a:t>
            </a:r>
          </a:p>
          <a:p>
            <a:r>
              <a:rPr lang="fr-CH" dirty="0" smtClean="0"/>
              <a:t>Tools:</a:t>
            </a:r>
          </a:p>
          <a:p>
            <a:pPr lvl="1"/>
            <a:r>
              <a:rPr lang="fr-CH" dirty="0" smtClean="0"/>
              <a:t>Survey</a:t>
            </a:r>
          </a:p>
          <a:p>
            <a:pPr lvl="1"/>
            <a:r>
              <a:rPr lang="fr-CH" dirty="0" err="1" smtClean="0"/>
              <a:t>Remote</a:t>
            </a:r>
            <a:r>
              <a:rPr lang="fr-CH" dirty="0" smtClean="0"/>
              <a:t> </a:t>
            </a:r>
            <a:r>
              <a:rPr lang="fr-CH" dirty="0" err="1"/>
              <a:t>u</a:t>
            </a:r>
            <a:r>
              <a:rPr lang="fr-CH" dirty="0" err="1" smtClean="0"/>
              <a:t>sability</a:t>
            </a:r>
            <a:r>
              <a:rPr lang="fr-CH" dirty="0" smtClean="0"/>
              <a:t> </a:t>
            </a:r>
            <a:r>
              <a:rPr lang="fr-CH" dirty="0" err="1" smtClean="0"/>
              <a:t>testing</a:t>
            </a:r>
            <a:endParaRPr lang="fr-CH" dirty="0" smtClean="0"/>
          </a:p>
          <a:p>
            <a:pPr lvl="1"/>
            <a:r>
              <a:rPr lang="fr-CH" dirty="0" smtClean="0"/>
              <a:t>Google </a:t>
            </a:r>
            <a:r>
              <a:rPr lang="fr-CH" dirty="0" err="1" smtClean="0"/>
              <a:t>analytics</a:t>
            </a:r>
            <a:endParaRPr lang="fr-CH" dirty="0" smtClean="0"/>
          </a:p>
        </p:txBody>
      </p:sp>
    </p:spTree>
    <p:extLst>
      <p:ext uri="{BB962C8B-B14F-4D97-AF65-F5344CB8AC3E}">
        <p14:creationId xmlns:p14="http://schemas.microsoft.com/office/powerpoint/2010/main" val="3173636780"/>
      </p:ext>
    </p:extLst>
  </p:cSld>
  <p:clrMapOvr>
    <a:masterClrMapping/>
  </p:clrMapOvr>
</p:sld>
</file>

<file path=ppt/theme/theme1.xml><?xml version="1.0" encoding="utf-8"?>
<a:theme xmlns:a="http://schemas.openxmlformats.org/drawingml/2006/main" name="WMO_WHITE_Powerpoint_en_f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et Office Document" ma:contentTypeID="0x01010008EC4BDFB4C3D542892399C37F0B505F0097D205006EEF97419A2D4765D3F11BF4" ma:contentTypeVersion="7" ma:contentTypeDescription="" ma:contentTypeScope="" ma:versionID="e21af135e9423f31583a67f08eccef72">
  <xsd:schema xmlns:xsd="http://www.w3.org/2001/XMLSchema" xmlns:xs="http://www.w3.org/2001/XMLSchema" xmlns:p="http://schemas.microsoft.com/office/2006/metadata/properties" xmlns:ns2="95a6d21c-7db0-4b7e-981f-b4f22b02b9d8" targetNamespace="http://schemas.microsoft.com/office/2006/metadata/properties" ma:root="true" ma:fieldsID="ef56c6c86dedd5756a84fadde8d7f538" ns2:_="">
    <xsd:import namespace="95a6d21c-7db0-4b7e-981f-b4f22b02b9d8"/>
    <xsd:element name="properties">
      <xsd:complexType>
        <xsd:sequence>
          <xsd:element name="documentManagement">
            <xsd:complexType>
              <xsd:all>
                <xsd:element ref="ns2:TNA" minOccurs="0"/>
                <xsd:element ref="ns2:Review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a6d21c-7db0-4b7e-981f-b4f22b02b9d8" elementFormDefault="qualified">
    <xsd:import namespace="http://schemas.microsoft.com/office/2006/documentManagement/types"/>
    <xsd:import namespace="http://schemas.microsoft.com/office/infopath/2007/PartnerControls"/>
    <xsd:element name="TNA" ma:index="1" nillable="true" ma:displayName="TNA" ma:default="Not of potential interest" ma:format="Dropdown" ma:internalName="TNA">
      <xsd:simpleType>
        <xsd:restriction base="dms:Choice">
          <xsd:enumeration value="Not of potential interest"/>
          <xsd:enumeration value="Potential TNA Record"/>
          <xsd:enumeration value="Flagged for TNA"/>
          <xsd:enumeration value="List to TNA"/>
          <xsd:enumeration value="Not listed to TNA"/>
          <xsd:enumeration value="Transferred to TNA"/>
          <xsd:enumeration value="Published by TNA"/>
        </xsd:restriction>
      </xsd:simpleType>
    </xsd:element>
    <xsd:element name="ReviewDate" ma:index="2" nillable="true" ma:displayName="Review Date" ma:format="DateOnly" ma:internalName="Review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NA xmlns="95a6d21c-7db0-4b7e-981f-b4f22b02b9d8">Not of potential interest</TNA>
    <ReviewDate xmlns="95a6d21c-7db0-4b7e-981f-b4f22b02b9d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haredContentType xmlns="Microsoft.SharePoint.Taxonomy.ContentTypeSync" SourceId="b1bb55a9-a1b5-4196-b12d-1833970ed366" ContentTypeId="0x01010008EC4BDFB4C3D542892399C37F0B505F" PreviousValue="false"/>
</file>

<file path=customXml/itemProps1.xml><?xml version="1.0" encoding="utf-8"?>
<ds:datastoreItem xmlns:ds="http://schemas.openxmlformats.org/officeDocument/2006/customXml" ds:itemID="{8C0138FC-7228-40BC-A66D-D77C4639C0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5a6d21c-7db0-4b7e-981f-b4f22b02b9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3496FDD-7ED4-44B4-B847-57A1F5F2AA36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95a6d21c-7db0-4b7e-981f-b4f22b02b9d8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37B56E4-CDFE-4D89-8BD5-C9AA7812A152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BF45B750-A4FA-4C1A-AEC1-8EF5D38981B2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WMO_WHITE_Powerpoint_en_fr</Template>
  <TotalTime>4086</TotalTime>
  <Words>288</Words>
  <Application>Microsoft Office PowerPoint</Application>
  <PresentationFormat>On-screen Show (4:3)</PresentationFormat>
  <Paragraphs>53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WMO_WHITE_Powerpoint_en_fr</vt:lpstr>
      <vt:lpstr>PowerPoint Presentation</vt:lpstr>
      <vt:lpstr>Agenda</vt:lpstr>
      <vt:lpstr>Task Team for OSCAR Development (TT-OD)</vt:lpstr>
      <vt:lpstr>TT-OD at work</vt:lpstr>
      <vt:lpstr>2019 development plan</vt:lpstr>
      <vt:lpstr>Main findings: usability</vt:lpstr>
      <vt:lpstr>Main findings: WDQMS</vt:lpstr>
      <vt:lpstr>2019 Functionality review and community feedback</vt:lpstr>
      <vt:lpstr>OSCAR community survey</vt:lpstr>
      <vt:lpstr>PowerPoint Presentation</vt:lpstr>
    </vt:vector>
  </TitlesOfParts>
  <Company>World Meteorological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Miroslav Ondras</dc:creator>
  <cp:lastModifiedBy>Thinesh.Sornalingam@canada.ca</cp:lastModifiedBy>
  <cp:revision>404</cp:revision>
  <cp:lastPrinted>2017-05-09T06:47:47Z</cp:lastPrinted>
  <dcterms:created xsi:type="dcterms:W3CDTF">2016-05-27T11:05:50Z</dcterms:created>
  <dcterms:modified xsi:type="dcterms:W3CDTF">2019-02-04T03:00:45Z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0x01010008EC4BDFB4C3D542892399C37F0B505F0097D205006EEF97419A2D4765D3F11BF4</vt:lpwstr>
  </property>
</Properties>
</file>