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70" r:id="rId3"/>
    <p:sldId id="269" r:id="rId4"/>
    <p:sldId id="301" r:id="rId5"/>
    <p:sldId id="304" r:id="rId6"/>
    <p:sldId id="303" r:id="rId7"/>
    <p:sldId id="305" r:id="rId8"/>
    <p:sldId id="306" r:id="rId9"/>
    <p:sldId id="294" r:id="rId10"/>
    <p:sldId id="296" r:id="rId11"/>
    <p:sldId id="308" r:id="rId12"/>
    <p:sldId id="309" r:id="rId13"/>
    <p:sldId id="310" r:id="rId14"/>
    <p:sldId id="311" r:id="rId15"/>
    <p:sldId id="312" r:id="rId16"/>
    <p:sldId id="258" r:id="rId1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  <a:srgbClr val="FF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50" autoAdjust="0"/>
    <p:restoredTop sz="98335" autoAdjust="0"/>
  </p:normalViewPr>
  <p:slideViewPr>
    <p:cSldViewPr snapToGrid="0" snapToObjects="1">
      <p:cViewPr>
        <p:scale>
          <a:sx n="75" d="100"/>
          <a:sy n="75" d="100"/>
        </p:scale>
        <p:origin x="-108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C619D-49A1-43D3-A02C-742DF4F73657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6C61D-21BD-45CA-B920-B80C9B6DF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10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mo.webex.com/recordingservice/sites/wmo/recording/playback/070a3527eebf48ebb043adc5d4d63867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mo.projecthut.com/svn/wmdr/" TargetMode="External"/><Relationship Id="rId2" Type="http://schemas.openxmlformats.org/officeDocument/2006/relationships/hyperlink" Target="https://library.wmo.int/opac/doc_num.php?explnum_id=365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open?id=1rbCY6IfCcp2-Djt4548TPt__1eZJwpEj2A3w0f7Vi94" TargetMode="External"/><Relationship Id="rId5" Type="http://schemas.openxmlformats.org/officeDocument/2006/relationships/hyperlink" Target="http://test.wmocodes.info/wmdr/" TargetMode="External"/><Relationship Id="rId4" Type="http://schemas.openxmlformats.org/officeDocument/2006/relationships/hyperlink" Target="http://www.wmo.int/pages/prog/www/wigos/WGM.html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oscar.wmo.int/surface/rest/api/wmd/upload" TargetMode="External"/><Relationship Id="rId2" Type="http://schemas.openxmlformats.org/officeDocument/2006/relationships/hyperlink" Target="https://oscar.wmo.int/surface/rest/api/wmd/download/#WIGOS-ID#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scar.wmo.int/surface/rest/api/search/sta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71238" y="5898887"/>
            <a:ext cx="4172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smtClean="0">
                <a:solidFill>
                  <a:srgbClr val="011993"/>
                </a:solidFill>
                <a:ea typeface="Arial"/>
                <a:cs typeface="Arial"/>
                <a:sym typeface="Arial"/>
              </a:rPr>
              <a:t>OSCASR/Surface </a:t>
            </a:r>
            <a:r>
              <a:rPr lang="en-US" sz="2000" i="1" dirty="0">
                <a:solidFill>
                  <a:srgbClr val="011993"/>
                </a:solidFill>
                <a:ea typeface="Arial"/>
                <a:cs typeface="Arial"/>
                <a:sym typeface="Arial"/>
              </a:rPr>
              <a:t>Webinar </a:t>
            </a:r>
            <a:r>
              <a:rPr lang="en-US" sz="2000" i="1">
                <a:solidFill>
                  <a:srgbClr val="011993"/>
                </a:solidFill>
                <a:ea typeface="Arial"/>
                <a:cs typeface="Arial"/>
                <a:sym typeface="Arial"/>
              </a:rPr>
              <a:t/>
            </a:r>
            <a:br>
              <a:rPr lang="en-US" sz="2000" i="1">
                <a:solidFill>
                  <a:srgbClr val="011993"/>
                </a:solidFill>
                <a:ea typeface="Arial"/>
                <a:cs typeface="Arial"/>
                <a:sym typeface="Arial"/>
              </a:rPr>
            </a:br>
            <a:r>
              <a:rPr lang="en-US" sz="2000" i="1" smtClean="0">
                <a:solidFill>
                  <a:srgbClr val="011993"/>
                </a:solidFill>
                <a:ea typeface="Arial"/>
                <a:cs typeface="Arial"/>
                <a:sym typeface="Arial"/>
              </a:rPr>
              <a:t>14 January 2019</a:t>
            </a:r>
            <a:endParaRPr lang="en-US" sz="2000" i="1" dirty="0"/>
          </a:p>
        </p:txBody>
      </p:sp>
      <p:sp>
        <p:nvSpPr>
          <p:cNvPr id="7" name="Shape 231"/>
          <p:cNvSpPr txBox="1">
            <a:spLocks/>
          </p:cNvSpPr>
          <p:nvPr/>
        </p:nvSpPr>
        <p:spPr>
          <a:xfrm>
            <a:off x="120649" y="1002683"/>
            <a:ext cx="8865446" cy="1108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5700" b="1">
                <a:solidFill>
                  <a:srgbClr val="000090"/>
                </a:solidFill>
              </a:rPr>
              <a:t>OSCAR/Surface: </a:t>
            </a:r>
            <a:r>
              <a:rPr lang="en-US" sz="5700" b="1" smtClean="0">
                <a:solidFill>
                  <a:srgbClr val="000090"/>
                </a:solidFill>
              </a:rPr>
              <a:t>Advanced API &amp; AWS</a:t>
            </a:r>
            <a:endParaRPr lang="en-US" sz="5700" b="1" dirty="0">
              <a:solidFill>
                <a:srgbClr val="00009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4000" b="1" dirty="0" smtClean="0">
                <a:solidFill>
                  <a:srgbClr val="000090"/>
                </a:solidFill>
              </a:rPr>
              <a:t> </a:t>
            </a:r>
            <a:endParaRPr lang="en-US" sz="4000" b="1" dirty="0">
              <a:solidFill>
                <a:srgbClr val="00009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67059" y="2101743"/>
            <a:ext cx="430919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011993"/>
                </a:solidFill>
                <a:latin typeface="+mj-lt"/>
                <a:ea typeface="Arial"/>
                <a:cs typeface="Arial"/>
                <a:sym typeface="Arial"/>
              </a:rPr>
              <a:t>OSCAR/Surface Webinar </a:t>
            </a:r>
            <a:r>
              <a:rPr lang="en-US" sz="3200" i="1" smtClean="0">
                <a:solidFill>
                  <a:srgbClr val="011993"/>
                </a:solidFill>
                <a:latin typeface="+mj-lt"/>
                <a:ea typeface="Arial"/>
                <a:cs typeface="Arial"/>
                <a:sym typeface="Arial"/>
              </a:rPr>
              <a:t/>
            </a:r>
            <a:br>
              <a:rPr lang="en-US" sz="3200" i="1" smtClean="0">
                <a:solidFill>
                  <a:srgbClr val="011993"/>
                </a:solidFill>
                <a:latin typeface="+mj-lt"/>
                <a:ea typeface="Arial"/>
                <a:cs typeface="Arial"/>
                <a:sym typeface="Arial"/>
              </a:rPr>
            </a:br>
            <a:r>
              <a:rPr lang="en-US" sz="3200" i="1" smtClean="0">
                <a:solidFill>
                  <a:srgbClr val="011993"/>
                </a:solidFill>
                <a:latin typeface="+mj-lt"/>
                <a:ea typeface="Arial"/>
                <a:cs typeface="Arial"/>
                <a:sym typeface="Arial"/>
              </a:rPr>
              <a:t>14 January 2019</a:t>
            </a:r>
            <a:endParaRPr lang="en-US" sz="3200" i="1" smtClean="0">
              <a:solidFill>
                <a:srgbClr val="011993"/>
              </a:solidFill>
              <a:latin typeface="+mj-lt"/>
              <a:ea typeface="Arial"/>
              <a:cs typeface="Arial"/>
              <a:sym typeface="Arial"/>
            </a:endParaRPr>
          </a:p>
          <a:p>
            <a:pPr algn="ctr"/>
            <a:endParaRPr lang="fr-CH" sz="3200" i="1">
              <a:solidFill>
                <a:srgbClr val="011993"/>
              </a:solidFill>
              <a:latin typeface="+mj-lt"/>
              <a:cs typeface="Arial"/>
              <a:sym typeface="Arial"/>
            </a:endParaRPr>
          </a:p>
          <a:p>
            <a:pPr algn="ctr"/>
            <a:endParaRPr lang="fr-CH" sz="3200" i="1" smtClean="0">
              <a:solidFill>
                <a:srgbClr val="011993"/>
              </a:solidFill>
              <a:latin typeface="+mj-lt"/>
              <a:cs typeface="Arial"/>
              <a:sym typeface="Arial"/>
            </a:endParaRPr>
          </a:p>
          <a:p>
            <a:pPr algn="ctr"/>
            <a:r>
              <a:rPr lang="fr-CH" sz="3200" i="1" smtClean="0">
                <a:solidFill>
                  <a:srgbClr val="011993"/>
                </a:solidFill>
                <a:latin typeface="+mj-lt"/>
                <a:cs typeface="Arial"/>
                <a:sym typeface="Arial"/>
                <a:hlinkClick r:id="rId3"/>
              </a:rPr>
              <a:t>Online recording</a:t>
            </a:r>
            <a:endParaRPr lang="en-US" sz="32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Reference </a:t>
            </a:r>
            <a:r>
              <a:rPr lang="de-CH" dirty="0" err="1" smtClean="0"/>
              <a:t>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CH" dirty="0" smtClean="0"/>
              <a:t>WIGOS </a:t>
            </a:r>
            <a:r>
              <a:rPr lang="de-CH" dirty="0" err="1" smtClean="0"/>
              <a:t>Metadata</a:t>
            </a:r>
            <a:r>
              <a:rPr lang="de-CH" dirty="0" smtClean="0"/>
              <a:t> Standard</a:t>
            </a:r>
          </a:p>
          <a:p>
            <a:pPr lvl="1"/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library.wmo.int/opac/doc_num.php?explnum_id=3653</a:t>
            </a:r>
            <a:endParaRPr lang="de-CH" dirty="0" smtClean="0"/>
          </a:p>
          <a:p>
            <a:r>
              <a:rPr lang="de-CH" dirty="0" smtClean="0"/>
              <a:t>WIGOS </a:t>
            </a:r>
            <a:r>
              <a:rPr lang="de-CH" dirty="0" err="1" smtClean="0"/>
              <a:t>Metadata</a:t>
            </a:r>
            <a:r>
              <a:rPr lang="de-CH" dirty="0" smtClean="0"/>
              <a:t> Schema</a:t>
            </a:r>
          </a:p>
          <a:p>
            <a:pPr lvl="1" fontAlgn="ctr"/>
            <a:r>
              <a:rPr lang="en-US" dirty="0" smtClean="0">
                <a:hlinkClick r:id="rId3"/>
              </a:rPr>
              <a:t>schemas.wmo.int/</a:t>
            </a:r>
            <a:r>
              <a:rPr lang="en-US" dirty="0" err="1" smtClean="0">
                <a:hlinkClick r:id="rId3"/>
              </a:rPr>
              <a:t>wmdr</a:t>
            </a:r>
            <a:r>
              <a:rPr lang="en-US" dirty="0" smtClean="0">
                <a:hlinkClick r:id="rId3"/>
              </a:rPr>
              <a:t>/</a:t>
            </a:r>
            <a:endParaRPr lang="en-US" dirty="0"/>
          </a:p>
          <a:p>
            <a:r>
              <a:rPr lang="de-CH" dirty="0" smtClean="0"/>
              <a:t>WIGOS Guide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www.wmo.int/pages/prog/www/wigos/WGM.html</a:t>
            </a:r>
            <a:endParaRPr lang="en-US" dirty="0" smtClean="0"/>
          </a:p>
          <a:p>
            <a:r>
              <a:rPr lang="de-CH" dirty="0" smtClean="0"/>
              <a:t>WMDS Code Lists</a:t>
            </a:r>
          </a:p>
          <a:p>
            <a:pPr lvl="1"/>
            <a:r>
              <a:rPr lang="en-US" dirty="0">
                <a:hlinkClick r:id="rId5"/>
              </a:rPr>
              <a:t>http://test.wmocodes.info/wmdr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(will be pushed to http://codes.wmo.int/)</a:t>
            </a:r>
          </a:p>
          <a:p>
            <a:pPr lvl="1"/>
            <a:r>
              <a:rPr lang="en-US" dirty="0">
                <a:hlinkClick r:id="rId6"/>
              </a:rPr>
              <a:t>https://drive.google.com/open?id=1rbCY6IfCcp2-Djt4548TPt__</a:t>
            </a:r>
            <a:r>
              <a:rPr lang="en-US" dirty="0" smtClean="0">
                <a:hlinkClick r:id="rId6"/>
              </a:rPr>
              <a:t>1eZJwpEj2A3w0f7Vi94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(more code lists for approval)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48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Manual vs. </a:t>
            </a:r>
            <a:r>
              <a:rPr lang="de-CH" dirty="0" err="1" smtClean="0"/>
              <a:t>Automatic</a:t>
            </a:r>
            <a:r>
              <a:rPr lang="de-CH" dirty="0" smtClean="0"/>
              <a:t> </a:t>
            </a:r>
            <a:r>
              <a:rPr lang="de-CH" dirty="0" err="1" smtClean="0"/>
              <a:t>station</a:t>
            </a:r>
            <a:r>
              <a:rPr lang="de-CH" dirty="0" smtClean="0"/>
              <a:t> in OSCAR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err="1" smtClean="0"/>
              <a:t>Specified</a:t>
            </a:r>
            <a:r>
              <a:rPr lang="de-CH" dirty="0" smtClean="0"/>
              <a:t> in </a:t>
            </a:r>
            <a:r>
              <a:rPr lang="de-CH" dirty="0" err="1" smtClean="0"/>
              <a:t>Deployment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an </a:t>
            </a:r>
            <a:r>
              <a:rPr lang="de-CH" dirty="0" err="1" smtClean="0"/>
              <a:t>observation</a:t>
            </a:r>
            <a:r>
              <a:rPr lang="de-CH" dirty="0" smtClean="0"/>
              <a:t>:</a:t>
            </a:r>
          </a:p>
          <a:p>
            <a:endParaRPr lang="en-US" dirty="0"/>
          </a:p>
        </p:txBody>
      </p:sp>
      <p:pic>
        <p:nvPicPr>
          <p:cNvPr id="1026" name="Picture 2" descr="M:\OSCAR\automatic-vs-manual-observation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20888"/>
            <a:ext cx="8726488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1560" y="5013176"/>
            <a:ext cx="1224136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76" y="42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CH" dirty="0" smtClean="0"/>
              <a:t>Manual vs. </a:t>
            </a:r>
            <a:r>
              <a:rPr lang="de-CH" dirty="0" err="1" smtClean="0"/>
              <a:t>Automatic</a:t>
            </a:r>
            <a:r>
              <a:rPr lang="de-CH" dirty="0" smtClean="0"/>
              <a:t> </a:t>
            </a:r>
            <a:r>
              <a:rPr lang="de-CH" dirty="0" err="1" smtClean="0"/>
              <a:t>station</a:t>
            </a:r>
            <a:r>
              <a:rPr lang="de-CH" dirty="0" smtClean="0"/>
              <a:t> in OSCAR</a:t>
            </a:r>
            <a:endParaRPr lang="en-US" dirty="0"/>
          </a:p>
        </p:txBody>
      </p:sp>
      <p:pic>
        <p:nvPicPr>
          <p:cNvPr id="2051" name="Picture 3" descr="M:\OSCAR\automatic-vs-manual-observation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94" y="1340768"/>
            <a:ext cx="8969993" cy="4435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Straight Arrow Connector 15"/>
          <p:cNvCxnSpPr/>
          <p:nvPr/>
        </p:nvCxnSpPr>
        <p:spPr>
          <a:xfrm flipH="1">
            <a:off x="5876501" y="3412753"/>
            <a:ext cx="288032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374402" y="3412753"/>
            <a:ext cx="253515" cy="5400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6660232" y="381489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924600" y="3126170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>
                <a:solidFill>
                  <a:srgbClr val="C00000"/>
                </a:solidFill>
              </a:rPr>
              <a:t>Manual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75905" y="3630226"/>
            <a:ext cx="1156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err="1" smtClean="0">
                <a:solidFill>
                  <a:srgbClr val="00B0F0"/>
                </a:solidFill>
              </a:rPr>
              <a:t>Automatic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92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err="1" smtClean="0"/>
              <a:t>Example</a:t>
            </a:r>
            <a:r>
              <a:rPr lang="de-CH" dirty="0" smtClean="0"/>
              <a:t> </a:t>
            </a:r>
            <a:r>
              <a:rPr lang="de-CH" dirty="0" err="1" smtClean="0"/>
              <a:t>deployment</a:t>
            </a:r>
            <a:r>
              <a:rPr lang="de-CH" dirty="0" smtClean="0"/>
              <a:t> </a:t>
            </a:r>
            <a:r>
              <a:rPr lang="de-CH" dirty="0" err="1" smtClean="0"/>
              <a:t>automatic</a:t>
            </a:r>
            <a:r>
              <a:rPr lang="de-CH" dirty="0" smtClean="0"/>
              <a:t> </a:t>
            </a:r>
            <a:r>
              <a:rPr lang="de-CH" dirty="0" err="1" smtClean="0"/>
              <a:t>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M:\OSCAR\automatic-examp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75329"/>
            <a:ext cx="6354763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294560" y="4505176"/>
            <a:ext cx="2614240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err="1" smtClean="0"/>
              <a:t>Example</a:t>
            </a:r>
            <a:r>
              <a:rPr lang="de-CH" dirty="0" smtClean="0"/>
              <a:t> </a:t>
            </a:r>
            <a:r>
              <a:rPr lang="de-CH" dirty="0" err="1" smtClean="0"/>
              <a:t>deployment</a:t>
            </a:r>
            <a:r>
              <a:rPr lang="de-CH" dirty="0" smtClean="0"/>
              <a:t> </a:t>
            </a:r>
            <a:r>
              <a:rPr lang="de-CH" dirty="0" err="1" smtClean="0"/>
              <a:t>manual</a:t>
            </a:r>
            <a:r>
              <a:rPr lang="de-CH" dirty="0" smtClean="0"/>
              <a:t> </a:t>
            </a:r>
            <a:r>
              <a:rPr lang="de-CH" dirty="0" err="1" smtClean="0"/>
              <a:t>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M:\OSCAR\manual-examp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123" y="1477181"/>
            <a:ext cx="6145213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660900" y="4774096"/>
            <a:ext cx="2006600" cy="2909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2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Other relevant fields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smtClean="0"/>
              <a:t>Instrument type </a:t>
            </a:r>
          </a:p>
          <a:p>
            <a:r>
              <a:rPr lang="fr-CH" smtClean="0"/>
              <a:t>Observation type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0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2098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400" dirty="0" smtClean="0">
                <a:solidFill>
                  <a:srgbClr val="000090"/>
                </a:solidFill>
              </a:rPr>
              <a:t>Thank you</a:t>
            </a:r>
          </a:p>
          <a:p>
            <a:endParaRPr lang="en-US" sz="4800" dirty="0" smtClean="0">
              <a:solidFill>
                <a:srgbClr val="000090"/>
              </a:solidFill>
            </a:endParaRPr>
          </a:p>
          <a:p>
            <a:r>
              <a:rPr lang="en-US" sz="3100" dirty="0" smtClean="0">
                <a:solidFill>
                  <a:srgbClr val="000090"/>
                </a:solidFill>
              </a:rPr>
              <a:t>Questions? </a:t>
            </a:r>
          </a:p>
          <a:p>
            <a:r>
              <a:rPr lang="en-US" sz="3100" dirty="0" smtClean="0">
                <a:solidFill>
                  <a:srgbClr val="00009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The </a:t>
            </a:r>
            <a:r>
              <a:rPr lang="en-US" sz="3600" b="1" dirty="0">
                <a:solidFill>
                  <a:srgbClr val="000090"/>
                </a:solidFill>
              </a:rPr>
              <a:t>OSCAR/Surface </a:t>
            </a:r>
            <a:r>
              <a:rPr lang="en-US" sz="3600" b="1" dirty="0" smtClean="0">
                <a:solidFill>
                  <a:srgbClr val="000090"/>
                </a:solidFill>
              </a:rPr>
              <a:t>webinar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682625" indent="-682625">
              <a:buFont typeface="+mj-lt"/>
              <a:buAutoNum type="romanUcPeriod"/>
            </a:pPr>
            <a:r>
              <a:rPr lang="en-US" sz="2400" dirty="0" smtClean="0"/>
              <a:t>Monthly  webinar with varying topic</a:t>
            </a:r>
          </a:p>
          <a:p>
            <a:pPr marL="682625" indent="-682625">
              <a:buFont typeface="+mj-lt"/>
              <a:buAutoNum type="romanUcPeriod"/>
            </a:pPr>
            <a:r>
              <a:rPr lang="fr-CH" sz="2400" dirty="0" smtClean="0"/>
              <a:t>Audience are OSCAR/Surface Focal Points and </a:t>
            </a:r>
            <a:r>
              <a:rPr lang="fr-CH" sz="2400" dirty="0" err="1" smtClean="0"/>
              <a:t>Users</a:t>
            </a:r>
            <a:endParaRPr lang="fr-CH" sz="2400" dirty="0" smtClean="0"/>
          </a:p>
          <a:p>
            <a:pPr marL="682625" indent="-682625">
              <a:buFont typeface="+mj-lt"/>
              <a:buAutoNum type="romanUcPeriod"/>
            </a:pPr>
            <a:r>
              <a:rPr lang="fr-CH" sz="2400" smtClean="0"/>
              <a:t>Every first Monday of </a:t>
            </a:r>
            <a:r>
              <a:rPr lang="fr-CH" sz="2400" dirty="0" smtClean="0"/>
              <a:t>the </a:t>
            </a:r>
            <a:r>
              <a:rPr lang="fr-CH" sz="2400" err="1" smtClean="0"/>
              <a:t>month</a:t>
            </a:r>
            <a:r>
              <a:rPr lang="fr-CH" sz="2400" smtClean="0"/>
              <a:t> 11 </a:t>
            </a:r>
            <a:r>
              <a:rPr lang="fr-CH" sz="2400" dirty="0" smtClean="0"/>
              <a:t>UTC</a:t>
            </a:r>
          </a:p>
          <a:p>
            <a:pPr marL="682625" indent="-682625">
              <a:buFont typeface="+mj-lt"/>
              <a:buAutoNum type="romanUcPeriod"/>
            </a:pPr>
            <a:r>
              <a:rPr lang="fr-CH" sz="2400" dirty="0" err="1" smtClean="0"/>
              <a:t>Hosted</a:t>
            </a:r>
            <a:r>
              <a:rPr lang="fr-CH" sz="2400" dirty="0" smtClean="0"/>
              <a:t> in the WMO </a:t>
            </a:r>
            <a:r>
              <a:rPr lang="fr-CH" sz="2400" dirty="0" err="1" smtClean="0"/>
              <a:t>Webex</a:t>
            </a:r>
            <a:endParaRPr lang="fr-CH" sz="2400" dirty="0" smtClean="0"/>
          </a:p>
          <a:p>
            <a:pPr marL="682625" indent="-682625">
              <a:buFont typeface="+mj-lt"/>
              <a:buAutoNum type="romanUcPeriod"/>
            </a:pPr>
            <a:r>
              <a:rPr lang="fr-CH" sz="2400" dirty="0" err="1" smtClean="0"/>
              <a:t>Please</a:t>
            </a:r>
            <a:r>
              <a:rPr lang="fr-CH" sz="2400" dirty="0" smtClean="0"/>
              <a:t> </a:t>
            </a:r>
            <a:r>
              <a:rPr lang="fr-CH" sz="2400" dirty="0" err="1" smtClean="0"/>
              <a:t>suggest</a:t>
            </a:r>
            <a:r>
              <a:rPr lang="fr-CH" sz="2400" dirty="0" smtClean="0"/>
              <a:t> topics</a:t>
            </a:r>
          </a:p>
          <a:p>
            <a:pPr marL="682625" indent="-682625">
              <a:buFont typeface="+mj-lt"/>
              <a:buAutoNum type="romanUcPeriod"/>
            </a:pPr>
            <a:endParaRPr lang="fr-CH" sz="2400" dirty="0" smtClean="0"/>
          </a:p>
        </p:txBody>
      </p:sp>
    </p:spTree>
    <p:extLst>
      <p:ext uri="{BB962C8B-B14F-4D97-AF65-F5344CB8AC3E}">
        <p14:creationId xmlns:p14="http://schemas.microsoft.com/office/powerpoint/2010/main" val="308669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Outline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682625" indent="-682625">
              <a:buFont typeface="+mj-lt"/>
              <a:buAutoNum type="arabicPeriod"/>
            </a:pPr>
            <a:r>
              <a:rPr lang="en-US" sz="2400" smtClean="0"/>
              <a:t>The OSCAR/Surface webinar</a:t>
            </a:r>
          </a:p>
          <a:p>
            <a:pPr marL="682625" indent="-682625">
              <a:buFont typeface="+mj-lt"/>
              <a:buAutoNum type="arabicPeriod"/>
            </a:pPr>
            <a:r>
              <a:rPr lang="fr-CH" sz="2400" smtClean="0"/>
              <a:t>OSCAR/Surface API (M2M)</a:t>
            </a:r>
            <a:endParaRPr lang="en-US" sz="2400" smtClean="0"/>
          </a:p>
          <a:p>
            <a:pPr marL="1082675" lvl="1" indent="-682625">
              <a:buFont typeface="+mj-lt"/>
              <a:buAutoNum type="arabicPeriod"/>
            </a:pPr>
            <a:r>
              <a:rPr lang="fr-CH" sz="2000" smtClean="0"/>
              <a:t>XML interface</a:t>
            </a:r>
          </a:p>
          <a:p>
            <a:pPr marL="1082675" lvl="1" indent="-682625">
              <a:buFont typeface="+mj-lt"/>
              <a:buAutoNum type="arabicPeriod"/>
            </a:pPr>
            <a:r>
              <a:rPr lang="fr-CH" sz="2000" smtClean="0"/>
              <a:t>JSON interface</a:t>
            </a:r>
          </a:p>
          <a:p>
            <a:pPr marL="400050" lvl="1" indent="0">
              <a:buNone/>
            </a:pPr>
            <a:endParaRPr lang="fr-CH" sz="2000" smtClean="0"/>
          </a:p>
          <a:p>
            <a:pPr marL="682625" indent="-682625">
              <a:buFont typeface="+mj-lt"/>
              <a:buAutoNum type="arabicPeriod"/>
            </a:pPr>
            <a:r>
              <a:rPr lang="fr-CH" sz="2400" smtClean="0"/>
              <a:t>How to connect  to the API</a:t>
            </a:r>
          </a:p>
          <a:p>
            <a:pPr marL="682625" indent="-682625">
              <a:buFont typeface="+mj-lt"/>
              <a:buAutoNum type="arabicPeriod"/>
            </a:pPr>
            <a:r>
              <a:rPr lang="fr-CH" sz="2400" smtClean="0"/>
              <a:t>API documentation</a:t>
            </a:r>
            <a:endParaRPr lang="en-US" sz="2400" smtClean="0"/>
          </a:p>
          <a:p>
            <a:pPr marL="682625" indent="-682625">
              <a:buFont typeface="+mj-lt"/>
              <a:buAutoNum type="arabicPeriod"/>
            </a:pPr>
            <a:r>
              <a:rPr lang="fr-CH" sz="2400" smtClean="0"/>
              <a:t>Interactive </a:t>
            </a:r>
            <a:r>
              <a:rPr lang="fr-CH" sz="2400" smtClean="0"/>
              <a:t>: create &amp; modify a station with XML</a:t>
            </a:r>
          </a:p>
          <a:p>
            <a:pPr marL="682625" indent="-682625">
              <a:buFont typeface="+mj-lt"/>
              <a:buAutoNum type="arabicPeriod"/>
            </a:pPr>
            <a:r>
              <a:rPr lang="fr-CH" sz="2400" smtClean="0"/>
              <a:t>Automatic Weather Station vs. Manual observations in OSCAR</a:t>
            </a:r>
            <a:endParaRPr lang="fr-CH" sz="2400" smtClean="0"/>
          </a:p>
          <a:p>
            <a:pPr marL="682625" indent="-682625">
              <a:buFont typeface="+mj-lt"/>
              <a:buAutoNum type="arabicPeriod"/>
            </a:pPr>
            <a:r>
              <a:rPr lang="fr-CH" sz="2400" smtClean="0"/>
              <a:t>Q&amp;A</a:t>
            </a:r>
          </a:p>
          <a:p>
            <a:pPr marL="682625" indent="-682625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439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The </a:t>
            </a:r>
            <a:r>
              <a:rPr lang="en-US" sz="3600" b="1" smtClean="0">
                <a:solidFill>
                  <a:srgbClr val="000090"/>
                </a:solidFill>
              </a:rPr>
              <a:t>OSCAR/Surface </a:t>
            </a:r>
            <a:r>
              <a:rPr lang="en-US" sz="3600" b="1" smtClean="0">
                <a:solidFill>
                  <a:srgbClr val="000090"/>
                </a:solidFill>
              </a:rPr>
              <a:t>API</a:t>
            </a:r>
            <a:endParaRPr lang="en-US" sz="310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682625" indent="-682625">
              <a:buFont typeface="+mj-lt"/>
              <a:buAutoNum type="romanUcPeriod"/>
            </a:pPr>
            <a:r>
              <a:rPr lang="en-US" sz="2800" dirty="0" smtClean="0"/>
              <a:t>Send and retrieve information</a:t>
            </a:r>
            <a:br>
              <a:rPr lang="en-US" sz="2800" dirty="0" smtClean="0"/>
            </a:br>
            <a:r>
              <a:rPr lang="en-US" sz="2800" dirty="0" smtClean="0"/>
              <a:t>from/to OSCAR/Surface in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JSON/XML</a:t>
            </a:r>
            <a:endParaRPr lang="en-US" sz="2800" dirty="0" smtClean="0"/>
          </a:p>
          <a:p>
            <a:pPr marL="682625" indent="-682625">
              <a:buFont typeface="+mj-lt"/>
              <a:buAutoNum type="romanUcPeriod"/>
            </a:pPr>
            <a:r>
              <a:rPr lang="en-US" sz="2800" dirty="0" smtClean="0"/>
              <a:t>For example</a:t>
            </a:r>
          </a:p>
          <a:p>
            <a:pPr marL="400050" lvl="1" indent="0">
              <a:buNone/>
            </a:pPr>
            <a:r>
              <a:rPr lang="en-US" sz="2400" dirty="0" smtClean="0"/>
              <a:t> - </a:t>
            </a:r>
            <a:r>
              <a:rPr lang="en-US" sz="2400" smtClean="0"/>
              <a:t>Search </a:t>
            </a:r>
            <a:r>
              <a:rPr lang="en-US" sz="2400" smtClean="0"/>
              <a:t>stations</a:t>
            </a:r>
            <a:endParaRPr lang="en-US" sz="2400" dirty="0" smtClean="0"/>
          </a:p>
          <a:p>
            <a:pPr marL="400050" lvl="1" indent="0">
              <a:buNone/>
            </a:pPr>
            <a:r>
              <a:rPr lang="fr-CH" sz="2400" smtClean="0"/>
              <a:t> </a:t>
            </a:r>
            <a:r>
              <a:rPr lang="fr-CH" sz="2400" smtClean="0"/>
              <a:t>- </a:t>
            </a:r>
            <a:r>
              <a:rPr lang="fr-CH" sz="2400" smtClean="0"/>
              <a:t>Download </a:t>
            </a:r>
            <a:r>
              <a:rPr lang="fr-CH" sz="2400" dirty="0" smtClean="0"/>
              <a:t>WMD XML </a:t>
            </a:r>
            <a:r>
              <a:rPr lang="fr-CH" sz="2400" dirty="0" err="1" smtClean="0"/>
              <a:t>representation</a:t>
            </a:r>
            <a:r>
              <a:rPr lang="fr-CH" sz="2400" dirty="0" smtClean="0"/>
              <a:t> </a:t>
            </a:r>
            <a:r>
              <a:rPr lang="fr-CH" sz="2400" smtClean="0"/>
              <a:t>of </a:t>
            </a:r>
            <a:r>
              <a:rPr lang="fr-CH" sz="2400" smtClean="0"/>
              <a:t>station</a:t>
            </a:r>
          </a:p>
          <a:p>
            <a:pPr marL="400050" lvl="1" indent="0">
              <a:buNone/>
            </a:pPr>
            <a:r>
              <a:rPr lang="fr-CH" sz="2400" smtClean="0"/>
              <a:t> - Upload station</a:t>
            </a:r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91358" y="1377994"/>
            <a:ext cx="2106273" cy="1149306"/>
          </a:xfrm>
          <a:prstGeom prst="rect">
            <a:avLst/>
          </a:prstGeom>
          <a:solidFill>
            <a:srgbClr val="ECF1F8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grpSp>
        <p:nvGrpSpPr>
          <p:cNvPr id="5" name="Group 4"/>
          <p:cNvGrpSpPr/>
          <p:nvPr/>
        </p:nvGrpSpPr>
        <p:grpSpPr>
          <a:xfrm>
            <a:off x="7685334" y="2334410"/>
            <a:ext cx="424444" cy="452329"/>
            <a:chOff x="650133" y="3191329"/>
            <a:chExt cx="539834" cy="544381"/>
          </a:xfrm>
        </p:grpSpPr>
        <p:sp>
          <p:nvSpPr>
            <p:cNvPr id="6" name="Rounded Rectangle 5"/>
            <p:cNvSpPr/>
            <p:nvPr/>
          </p:nvSpPr>
          <p:spPr>
            <a:xfrm>
              <a:off x="864588" y="3191329"/>
              <a:ext cx="116135" cy="129344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863952" y="3618125"/>
              <a:ext cx="116135" cy="117585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087964" y="3411890"/>
              <a:ext cx="102003" cy="11332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9" name="Rounded Rectangle 8"/>
            <p:cNvSpPr/>
            <p:nvPr/>
          </p:nvSpPr>
          <p:spPr>
            <a:xfrm rot="16200000">
              <a:off x="645513" y="3413190"/>
              <a:ext cx="116135" cy="106895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0" name="Rounded Rectangle 9"/>
            <p:cNvSpPr/>
            <p:nvPr/>
          </p:nvSpPr>
          <p:spPr>
            <a:xfrm rot="8072903">
              <a:off x="1023688" y="3582875"/>
              <a:ext cx="116135" cy="88343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1" name="Rounded Rectangle 10"/>
            <p:cNvSpPr/>
            <p:nvPr/>
          </p:nvSpPr>
          <p:spPr>
            <a:xfrm rot="18856932">
              <a:off x="702384" y="3260940"/>
              <a:ext cx="116135" cy="97177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2" name="Rounded Rectangle 11"/>
            <p:cNvSpPr/>
            <p:nvPr/>
          </p:nvSpPr>
          <p:spPr>
            <a:xfrm rot="2963693">
              <a:off x="1025713" y="3265356"/>
              <a:ext cx="116135" cy="88343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3" name="Rounded Rectangle 12"/>
            <p:cNvSpPr/>
            <p:nvPr/>
          </p:nvSpPr>
          <p:spPr>
            <a:xfrm rot="13854838">
              <a:off x="703464" y="3581954"/>
              <a:ext cx="116135" cy="88343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4" name="Donut 13"/>
            <p:cNvSpPr/>
            <p:nvPr/>
          </p:nvSpPr>
          <p:spPr>
            <a:xfrm>
              <a:off x="716280" y="3265883"/>
              <a:ext cx="411480" cy="401510"/>
            </a:xfrm>
            <a:prstGeom prst="donu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>
                <a:solidFill>
                  <a:schemeClr val="tx1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8109779" y="2514916"/>
            <a:ext cx="473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API</a:t>
            </a:r>
            <a:endParaRPr lang="de-CH" sz="1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Can 16"/>
          <p:cNvSpPr/>
          <p:nvPr/>
        </p:nvSpPr>
        <p:spPr>
          <a:xfrm>
            <a:off x="7143391" y="1528782"/>
            <a:ext cx="847449" cy="717830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 dirty="0" smtClean="0"/>
              <a:t>OSCAR DB</a:t>
            </a:r>
            <a:endParaRPr lang="de-CH" sz="1200" dirty="0"/>
          </a:p>
        </p:txBody>
      </p:sp>
      <p:sp>
        <p:nvSpPr>
          <p:cNvPr id="18" name="Right Arrow 17"/>
          <p:cNvSpPr/>
          <p:nvPr/>
        </p:nvSpPr>
        <p:spPr>
          <a:xfrm rot="16200000">
            <a:off x="7708366" y="3126542"/>
            <a:ext cx="431634" cy="315151"/>
          </a:xfrm>
          <a:prstGeom prst="rightArrow">
            <a:avLst/>
          </a:prstGeom>
          <a:gradFill>
            <a:gsLst>
              <a:gs pos="0">
                <a:srgbClr val="00B050"/>
              </a:gs>
              <a:gs pos="100000">
                <a:srgbClr val="92D050"/>
              </a:gs>
            </a:gsLst>
          </a:gra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Right Arrow 18"/>
          <p:cNvSpPr/>
          <p:nvPr/>
        </p:nvSpPr>
        <p:spPr>
          <a:xfrm rot="5400000">
            <a:off x="8096910" y="3148782"/>
            <a:ext cx="414353" cy="287954"/>
          </a:xfrm>
          <a:prstGeom prst="rightArrow">
            <a:avLst/>
          </a:prstGeom>
          <a:gradFill>
            <a:gsLst>
              <a:gs pos="0">
                <a:srgbClr val="7030A0"/>
              </a:gs>
              <a:gs pos="100000">
                <a:schemeClr val="accent4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grpSp>
        <p:nvGrpSpPr>
          <p:cNvPr id="20" name="Group 19"/>
          <p:cNvGrpSpPr/>
          <p:nvPr/>
        </p:nvGrpSpPr>
        <p:grpSpPr>
          <a:xfrm>
            <a:off x="7710237" y="3915845"/>
            <a:ext cx="806768" cy="713529"/>
            <a:chOff x="3251200" y="1580002"/>
            <a:chExt cx="666750" cy="589694"/>
          </a:xfrm>
        </p:grpSpPr>
        <p:sp>
          <p:nvSpPr>
            <p:cNvPr id="21" name="Parallelogram 20"/>
            <p:cNvSpPr/>
            <p:nvPr/>
          </p:nvSpPr>
          <p:spPr>
            <a:xfrm rot="10800000">
              <a:off x="3251200" y="1988766"/>
              <a:ext cx="660400" cy="180930"/>
            </a:xfrm>
            <a:prstGeom prst="parallelogram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2" name="Flowchart: Manual Operation 21"/>
            <p:cNvSpPr/>
            <p:nvPr/>
          </p:nvSpPr>
          <p:spPr>
            <a:xfrm>
              <a:off x="3600449" y="1890309"/>
              <a:ext cx="63501" cy="66707"/>
            </a:xfrm>
            <a:prstGeom prst="flowChartManualOperati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3" name="Frame 22"/>
            <p:cNvSpPr/>
            <p:nvPr/>
          </p:nvSpPr>
          <p:spPr>
            <a:xfrm>
              <a:off x="3308350" y="1580002"/>
              <a:ext cx="609600" cy="321537"/>
            </a:xfrm>
            <a:prstGeom prst="fram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>
                <a:solidFill>
                  <a:schemeClr val="tx1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7353356" y="4899432"/>
            <a:ext cx="1642561" cy="3724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External system</a:t>
            </a:r>
            <a:endParaRPr lang="de-CH" sz="1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70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Donwload/upload XML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smtClean="0"/>
              <a:t>Download XML</a:t>
            </a:r>
          </a:p>
          <a:p>
            <a:pPr lvl="1"/>
            <a:r>
              <a:rPr lang="fr-CH" smtClean="0"/>
              <a:t>Via station report</a:t>
            </a:r>
          </a:p>
          <a:p>
            <a:pPr lvl="1"/>
            <a:r>
              <a:rPr lang="fr-CH"/>
              <a:t>Via </a:t>
            </a:r>
            <a:r>
              <a:rPr lang="fr-CH" smtClean="0"/>
              <a:t>API </a:t>
            </a:r>
          </a:p>
          <a:p>
            <a:r>
              <a:rPr lang="fr-CH" smtClean="0"/>
              <a:t>Upload XML to make changes</a:t>
            </a:r>
          </a:p>
          <a:p>
            <a:pPr lvl="1"/>
            <a:r>
              <a:rPr lang="fr-CH" smtClean="0"/>
              <a:t>For testing, use «XML submission»</a:t>
            </a:r>
          </a:p>
          <a:p>
            <a:pPr lvl="1"/>
            <a:r>
              <a:rPr lang="fr-CH" smtClean="0"/>
              <a:t>For production, use «OSCAR token»</a:t>
            </a:r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163" y="1327150"/>
            <a:ext cx="2581275" cy="163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47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0090"/>
                </a:solidFill>
              </a:rPr>
              <a:t>The </a:t>
            </a:r>
            <a:r>
              <a:rPr lang="en-US" sz="3600" b="1">
                <a:solidFill>
                  <a:srgbClr val="000090"/>
                </a:solidFill>
              </a:rPr>
              <a:t>OSCAR/Surface </a:t>
            </a:r>
            <a:r>
              <a:rPr lang="en-US" sz="3600" b="1" smtClean="0">
                <a:solidFill>
                  <a:srgbClr val="000090"/>
                </a:solidFill>
              </a:rPr>
              <a:t>API</a:t>
            </a:r>
            <a:r>
              <a:rPr lang="en-US" sz="3600" b="1" dirty="0" smtClean="0">
                <a:solidFill>
                  <a:srgbClr val="000090"/>
                </a:solidFill>
              </a:rPr>
              <a:t/>
            </a:r>
            <a:br>
              <a:rPr lang="en-US" sz="3600" b="1" dirty="0" smtClean="0">
                <a:solidFill>
                  <a:srgbClr val="000090"/>
                </a:solidFill>
              </a:rPr>
            </a:br>
            <a:r>
              <a:rPr lang="en-US" sz="3600" b="1" dirty="0" smtClean="0">
                <a:solidFill>
                  <a:srgbClr val="000090"/>
                </a:solidFill>
              </a:rPr>
              <a:t>Usage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682625" indent="-682625">
              <a:buFont typeface="+mj-lt"/>
              <a:buAutoNum type="romanUcPeriod"/>
            </a:pPr>
            <a:r>
              <a:rPr lang="en-US" sz="2400" dirty="0" smtClean="0"/>
              <a:t>Obtain </a:t>
            </a:r>
            <a:r>
              <a:rPr lang="en-US" sz="2400" smtClean="0"/>
              <a:t>access </a:t>
            </a:r>
            <a:r>
              <a:rPr lang="en-US" sz="2400" smtClean="0"/>
              <a:t>token to </a:t>
            </a:r>
            <a:r>
              <a:rPr lang="en-US" sz="2400" dirty="0" smtClean="0"/>
              <a:t>OSCAR/Surface API</a:t>
            </a:r>
          </a:p>
          <a:p>
            <a:pPr marL="682625" indent="-682625">
              <a:buFont typeface="+mj-lt"/>
              <a:buAutoNum type="romanUcPeriod"/>
            </a:pPr>
            <a:r>
              <a:rPr lang="en-US" sz="2400" smtClean="0"/>
              <a:t>Encode </a:t>
            </a:r>
            <a:r>
              <a:rPr lang="en-US" sz="2400" dirty="0" smtClean="0"/>
              <a:t>station fully or partly in WMD XML</a:t>
            </a:r>
            <a:endParaRPr lang="en-US" sz="2000" dirty="0" smtClean="0"/>
          </a:p>
          <a:p>
            <a:pPr marL="682625" indent="-682625">
              <a:buFont typeface="+mj-lt"/>
              <a:buAutoNum type="romanUcPeriod"/>
            </a:pPr>
            <a:r>
              <a:rPr lang="en-US" sz="2400" dirty="0" smtClean="0"/>
              <a:t>Send WMD XML file (and token) to the API endpoint</a:t>
            </a:r>
          </a:p>
          <a:p>
            <a:pPr marL="1082675" lvl="1" indent="-682625">
              <a:buFont typeface="+mj-lt"/>
              <a:buAutoNum type="romanUcPeriod"/>
            </a:pPr>
            <a:r>
              <a:rPr lang="fr-CH" sz="2000" dirty="0" smtClean="0"/>
              <a:t>XML </a:t>
            </a:r>
            <a:r>
              <a:rPr lang="fr-CH" sz="2000" dirty="0" err="1" smtClean="0"/>
              <a:t>is</a:t>
            </a:r>
            <a:r>
              <a:rPr lang="fr-CH" sz="2000" dirty="0" smtClean="0"/>
              <a:t> first </a:t>
            </a:r>
            <a:r>
              <a:rPr lang="fr-CH" sz="2000" dirty="0" err="1" smtClean="0"/>
              <a:t>validated</a:t>
            </a:r>
            <a:r>
              <a:rPr lang="fr-CH" sz="2000" dirty="0" smtClean="0"/>
              <a:t>, </a:t>
            </a:r>
            <a:r>
              <a:rPr lang="fr-CH" sz="2000" dirty="0" err="1" smtClean="0"/>
              <a:t>only</a:t>
            </a:r>
            <a:r>
              <a:rPr lang="fr-CH" sz="2000" dirty="0" smtClean="0"/>
              <a:t> </a:t>
            </a:r>
            <a:r>
              <a:rPr lang="fr-CH" sz="2000" dirty="0" err="1" smtClean="0"/>
              <a:t>valid</a:t>
            </a:r>
            <a:r>
              <a:rPr lang="fr-CH" sz="2000" dirty="0" smtClean="0"/>
              <a:t> XML files are </a:t>
            </a:r>
            <a:r>
              <a:rPr lang="fr-CH" sz="2000" dirty="0" err="1" smtClean="0"/>
              <a:t>proccessed</a:t>
            </a:r>
            <a:endParaRPr lang="en-US" sz="2000" dirty="0" smtClean="0"/>
          </a:p>
          <a:p>
            <a:pPr marL="1082675" lvl="1" indent="-682625">
              <a:buFont typeface="+mj-lt"/>
              <a:buAutoNum type="romanUcPeriod"/>
            </a:pPr>
            <a:r>
              <a:rPr lang="en-US" sz="2000" dirty="0" smtClean="0"/>
              <a:t>New station is created if station does not exist yet (WIGOS ID!)</a:t>
            </a:r>
          </a:p>
          <a:p>
            <a:pPr marL="1082675" lvl="1" indent="-682625">
              <a:buFont typeface="+mj-lt"/>
              <a:buAutoNum type="romanUcPeriod"/>
            </a:pPr>
            <a:r>
              <a:rPr lang="en-US" sz="2000" dirty="0" smtClean="0"/>
              <a:t>Station is updated if already existing </a:t>
            </a:r>
          </a:p>
          <a:p>
            <a:pPr marL="1482725" lvl="2" indent="-682625">
              <a:buFont typeface="+mj-lt"/>
              <a:buAutoNum type="romanUcPeriod"/>
            </a:pPr>
            <a:r>
              <a:rPr lang="en-US" sz="1600" dirty="0" smtClean="0"/>
              <a:t>Add information if it does not exist already (</a:t>
            </a:r>
            <a:r>
              <a:rPr lang="en-US" sz="1600" dirty="0" err="1" smtClean="0"/>
              <a:t>gml</a:t>
            </a:r>
            <a:r>
              <a:rPr lang="en-US" sz="1600" dirty="0" smtClean="0"/>
              <a:t> id)</a:t>
            </a:r>
          </a:p>
          <a:p>
            <a:pPr marL="1482725" lvl="2" indent="-682625">
              <a:buFont typeface="+mj-lt"/>
              <a:buAutoNum type="romanUcPeriod"/>
            </a:pPr>
            <a:r>
              <a:rPr lang="en-US" sz="1600" dirty="0" smtClean="0"/>
              <a:t>Correct information if it exists already (</a:t>
            </a:r>
            <a:r>
              <a:rPr lang="en-US" sz="1600" dirty="0" err="1" smtClean="0"/>
              <a:t>gml</a:t>
            </a:r>
            <a:r>
              <a:rPr lang="en-US" sz="1600" dirty="0" smtClean="0"/>
              <a:t> id)</a:t>
            </a:r>
          </a:p>
          <a:p>
            <a:pPr marL="1082675" lvl="1" indent="-682625">
              <a:buFont typeface="+mj-lt"/>
              <a:buAutoNum type="romanUcPeriod"/>
            </a:pPr>
            <a:endParaRPr lang="en-US" sz="2000" dirty="0" smtClean="0"/>
          </a:p>
          <a:p>
            <a:pPr marL="682625" indent="-682625">
              <a:buFont typeface="+mj-lt"/>
              <a:buAutoNum type="romanUcPeriod"/>
            </a:pPr>
            <a:r>
              <a:rPr lang="en-US" sz="2400" dirty="0" smtClean="0"/>
              <a:t>Process status code to know if update succeeded</a:t>
            </a:r>
          </a:p>
        </p:txBody>
      </p:sp>
    </p:spTree>
    <p:extLst>
      <p:ext uri="{BB962C8B-B14F-4D97-AF65-F5344CB8AC3E}">
        <p14:creationId xmlns:p14="http://schemas.microsoft.com/office/powerpoint/2010/main" val="315358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3600" b="1" smtClean="0">
                <a:solidFill>
                  <a:srgbClr val="000090"/>
                </a:solidFill>
              </a:rPr>
              <a:t>How to obtain &amp; use an access token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682625" indent="-682625">
              <a:buFont typeface="+mj-lt"/>
              <a:buAutoNum type="romanUcPeriod"/>
            </a:pPr>
            <a:r>
              <a:rPr lang="en-US" sz="2400" smtClean="0"/>
              <a:t>Login as OSCAR national focal point</a:t>
            </a:r>
            <a:endParaRPr lang="en-US" sz="2000" dirty="0" smtClean="0"/>
          </a:p>
          <a:p>
            <a:pPr marL="682625" indent="-682625">
              <a:buFont typeface="+mj-lt"/>
              <a:buAutoNum type="romanUcPeriod"/>
            </a:pPr>
            <a:r>
              <a:rPr lang="en-US" sz="2400" smtClean="0"/>
              <a:t>Access “manage machine access” in the “management” menu</a:t>
            </a:r>
          </a:p>
          <a:p>
            <a:pPr marL="682625" indent="-682625">
              <a:buFont typeface="+mj-lt"/>
              <a:buAutoNum type="romanUcPeriod"/>
            </a:pPr>
            <a:r>
              <a:rPr lang="fr-CH" sz="2400"/>
              <a:t>Use token in header of HTTP request «“</a:t>
            </a:r>
            <a:r>
              <a:rPr lang="fr-CH" sz="2400"/>
              <a:t>X-WMO-WMDR-Token</a:t>
            </a:r>
            <a:r>
              <a:rPr lang="fr-CH" sz="2400" smtClean="0"/>
              <a:t>”</a:t>
            </a:r>
          </a:p>
          <a:p>
            <a:pPr marL="682625" indent="-682625">
              <a:buFont typeface="+mj-lt"/>
              <a:buAutoNum type="romanUcPeriod"/>
            </a:pPr>
            <a:endParaRPr lang="fr-CH" sz="2400"/>
          </a:p>
          <a:p>
            <a:pPr marL="682625" indent="-682625">
              <a:buFont typeface="+mj-lt"/>
              <a:buAutoNum type="romanUcPeriod"/>
            </a:pPr>
            <a:endParaRPr lang="en-US" sz="2400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3513139"/>
            <a:ext cx="8842375" cy="2895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099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2" descr="https://mail.google.com/mail/u/0?ui=2&amp;ik=07accd0ca7&amp;attid=0.1&amp;permmsgid=msg-f:1622630561186407180&amp;th=1684bde5f935630c&amp;view=fimg&amp;sz=s0-l75-ft&amp;attbid=ANGjdJ9baWWYCaYqT8VeOb6z1GUMirwf5wzef_C2u9UyV-kaR3Uwwr5tQPT-kxU8GnLB9HCJfg5A38zzyF0ngWi_s-kv3pyr75TmZBDR76mEVfJ1c1i1_ku6qMJOvxc&amp;disp=em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74638"/>
            <a:ext cx="8848725" cy="5124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801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smtClean="0">
                <a:solidFill>
                  <a:srgbClr val="000090"/>
                </a:solidFill>
              </a:rPr>
              <a:t>API documentation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682625" indent="-682625">
              <a:buFont typeface="+mj-lt"/>
              <a:buAutoNum type="romanUcPeriod"/>
            </a:pPr>
            <a:r>
              <a:rPr lang="fr-CH" sz="2400" smtClean="0"/>
              <a:t>Full documentation in OSCAR/Surface User Manual</a:t>
            </a:r>
          </a:p>
          <a:p>
            <a:pPr marL="682625" indent="-682625">
              <a:buFont typeface="+mj-lt"/>
              <a:buAutoNum type="romanUcPeriod"/>
            </a:pPr>
            <a:r>
              <a:rPr lang="fr-CH" sz="2400" smtClean="0"/>
              <a:t>Important endpoints</a:t>
            </a:r>
          </a:p>
          <a:p>
            <a:pPr marL="1082675" lvl="1" indent="-682625">
              <a:buFont typeface="+mj-lt"/>
              <a:buAutoNum type="romanUcPeriod"/>
            </a:pPr>
            <a:r>
              <a:rPr lang="fr-CH" sz="2000" smtClean="0"/>
              <a:t>XML download  </a:t>
            </a:r>
          </a:p>
          <a:p>
            <a:pPr marL="800100" lvl="2" indent="0">
              <a:buNone/>
            </a:pPr>
            <a:r>
              <a:rPr lang="fr-CH" sz="1600" smtClean="0">
                <a:hlinkClick r:id="rId2"/>
              </a:rPr>
              <a:t>https://oscar.wmo.int/surface//rest/api/wmd/download/#WIGOS-ID#</a:t>
            </a:r>
            <a:r>
              <a:rPr lang="fr-CH" sz="1600" smtClean="0"/>
              <a:t> (replace WIGOS ID)</a:t>
            </a:r>
          </a:p>
          <a:p>
            <a:pPr marL="1082675" lvl="1" indent="-682625">
              <a:buFont typeface="+mj-lt"/>
              <a:buAutoNum type="romanUcPeriod"/>
            </a:pPr>
            <a:r>
              <a:rPr lang="fr-CH" sz="2000"/>
              <a:t>XML </a:t>
            </a:r>
            <a:r>
              <a:rPr lang="fr-CH" sz="2000"/>
              <a:t>upload </a:t>
            </a:r>
            <a:r>
              <a:rPr lang="fr-CH" sz="2000" smtClean="0"/>
              <a:t>  </a:t>
            </a:r>
          </a:p>
          <a:p>
            <a:pPr marL="400050" lvl="1" indent="0">
              <a:buNone/>
            </a:pPr>
            <a:r>
              <a:rPr lang="fr-CH" sz="2000" smtClean="0"/>
              <a:t>		</a:t>
            </a:r>
            <a:r>
              <a:rPr lang="fr-CH" sz="2000" smtClean="0">
                <a:hlinkClick r:id="rId3"/>
              </a:rPr>
              <a:t>https://oscar.wmo.int/surface//rest/api/wmd/upload</a:t>
            </a:r>
            <a:r>
              <a:rPr lang="fr-CH" sz="2000"/>
              <a:t>  (</a:t>
            </a:r>
            <a:r>
              <a:rPr lang="fr-CH" sz="2000"/>
              <a:t>add </a:t>
            </a:r>
            <a:r>
              <a:rPr lang="fr-CH" sz="2000" smtClean="0"/>
              <a:t>header «X-WMO-WMDR-Token»)</a:t>
            </a:r>
            <a:endParaRPr lang="fr-CH" sz="2000"/>
          </a:p>
          <a:p>
            <a:pPr marL="400050" lvl="1" indent="0">
              <a:buNone/>
            </a:pPr>
            <a:r>
              <a:rPr lang="fr-CH" sz="2000" smtClean="0"/>
              <a:t>III. 	Search</a:t>
            </a:r>
            <a:r>
              <a:rPr lang="fr-CH" sz="2000"/>
              <a:t>:   </a:t>
            </a:r>
            <a:endParaRPr lang="fr-CH" sz="2000" smtClean="0"/>
          </a:p>
          <a:p>
            <a:pPr marL="400050" lvl="1" indent="0">
              <a:buNone/>
            </a:pPr>
            <a:r>
              <a:rPr lang="fr-CH" sz="2000"/>
              <a:t>	</a:t>
            </a:r>
            <a:r>
              <a:rPr lang="fr-CH" sz="2000" smtClean="0"/>
              <a:t>	</a:t>
            </a:r>
            <a:r>
              <a:rPr lang="fr-CH" sz="2000" smtClean="0">
                <a:hlinkClick r:id="rId4"/>
              </a:rPr>
              <a:t>https</a:t>
            </a:r>
            <a:r>
              <a:rPr lang="fr-CH" sz="2000">
                <a:hlinkClick r:id="rId4"/>
              </a:rPr>
              <a:t>://oscar.wmo.int/surface</a:t>
            </a:r>
            <a:r>
              <a:rPr lang="fr-CH" sz="2000">
                <a:hlinkClick r:id="rId4"/>
              </a:rPr>
              <a:t>//</a:t>
            </a:r>
            <a:r>
              <a:rPr lang="fr-CH" sz="2000" smtClean="0">
                <a:hlinkClick r:id="rId4"/>
              </a:rPr>
              <a:t>rest/api/search/station</a:t>
            </a:r>
            <a:r>
              <a:rPr lang="fr-CH" sz="2000" smtClean="0"/>
              <a:t>?</a:t>
            </a:r>
          </a:p>
          <a:p>
            <a:pPr marL="800100" lvl="2" indent="0">
              <a:buNone/>
            </a:pPr>
            <a:r>
              <a:rPr lang="fr-CH" sz="1600" smtClean="0"/>
              <a:t>Parameters: facilityType, stationClassprogramAffiliation, wmoRegion, territoryName, organization, variable, climateZone,  latitudeMin, </a:t>
            </a:r>
          </a:p>
          <a:p>
            <a:pPr marL="800100" lvl="2" indent="0">
              <a:buNone/>
            </a:pPr>
            <a:r>
              <a:rPr lang="fr-CH" sz="1600" smtClean="0"/>
              <a:t>latitudeMax, longitudeMin,longitudeMax, elevationMin, elevationMax</a:t>
            </a:r>
          </a:p>
          <a:p>
            <a:pPr marL="800100" lvl="2" indent="0">
              <a:buNone/>
            </a:pPr>
            <a:r>
              <a:rPr lang="fr-CH" sz="1600" smtClean="0"/>
              <a:t>(see codelist on next slide for codelist values)</a:t>
            </a:r>
          </a:p>
          <a:p>
            <a:pPr marL="800100" lvl="2" indent="0">
              <a:buNone/>
            </a:pPr>
            <a:endParaRPr lang="fr-CH" sz="1600" smtClean="0"/>
          </a:p>
          <a:p>
            <a:pPr marL="800100" lvl="2" indent="0">
              <a:buNone/>
            </a:pPr>
            <a:endParaRPr lang="fr-CH" sz="1600"/>
          </a:p>
          <a:p>
            <a:pPr marL="800100" lvl="2" indent="0">
              <a:buNone/>
            </a:pPr>
            <a:endParaRPr lang="fr-CH" sz="1600"/>
          </a:p>
          <a:p>
            <a:pPr marL="1082675" lvl="1" indent="-682625">
              <a:buFont typeface="+mj-lt"/>
              <a:buAutoNum type="romanUcPeriod"/>
            </a:pPr>
            <a:endParaRPr lang="fr-CH" sz="2000"/>
          </a:p>
          <a:p>
            <a:pPr marL="1082675" lvl="1" indent="-682625">
              <a:buFont typeface="+mj-lt"/>
              <a:buAutoNum type="romanUcPeriod"/>
            </a:pPr>
            <a:endParaRPr lang="fr-CH" sz="2000" smtClean="0"/>
          </a:p>
          <a:p>
            <a:pPr marL="400050" lvl="1" indent="0">
              <a:buNone/>
            </a:pPr>
            <a:endParaRPr lang="fr-CH" sz="2000"/>
          </a:p>
          <a:p>
            <a:pPr marL="1082675" lvl="1" indent="-682625">
              <a:buFont typeface="+mj-lt"/>
              <a:buAutoNum type="romanUcPeriod"/>
            </a:pPr>
            <a:endParaRPr lang="fr-CH" sz="2000" smtClean="0"/>
          </a:p>
          <a:p>
            <a:pPr marL="0" indent="0">
              <a:buNone/>
            </a:pPr>
            <a:endParaRPr lang="fr-CH" sz="2400" smtClean="0"/>
          </a:p>
        </p:txBody>
      </p:sp>
    </p:spTree>
    <p:extLst>
      <p:ext uri="{BB962C8B-B14F-4D97-AF65-F5344CB8AC3E}">
        <p14:creationId xmlns:p14="http://schemas.microsoft.com/office/powerpoint/2010/main" val="156245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17459</TotalTime>
  <Words>345</Words>
  <Application>Microsoft Office PowerPoint</Application>
  <PresentationFormat>On-screen Show (4:3)</PresentationFormat>
  <Paragraphs>97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WMO_WHITE_Powerpoint_en_fr</vt:lpstr>
      <vt:lpstr>PowerPoint Presentation</vt:lpstr>
      <vt:lpstr>The OSCAR/Surface webinar</vt:lpstr>
      <vt:lpstr>Outline</vt:lpstr>
      <vt:lpstr>The OSCAR/Surface API</vt:lpstr>
      <vt:lpstr>Donwload/upload XML</vt:lpstr>
      <vt:lpstr>The OSCAR/Surface API Usage</vt:lpstr>
      <vt:lpstr>How to obtain &amp; use an access token</vt:lpstr>
      <vt:lpstr>PowerPoint Presentation</vt:lpstr>
      <vt:lpstr>API documentation</vt:lpstr>
      <vt:lpstr>Reference documents</vt:lpstr>
      <vt:lpstr>Manual vs. Automatic station in OSCAR</vt:lpstr>
      <vt:lpstr>Manual vs. Automatic station in OSCAR</vt:lpstr>
      <vt:lpstr>Example deployment automatic observation</vt:lpstr>
      <vt:lpstr>Example deployment manual observation</vt:lpstr>
      <vt:lpstr>Other relevant fields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LFNunes</dc:creator>
  <cp:lastModifiedBy>Timo Proescholdt</cp:lastModifiedBy>
  <cp:revision>596</cp:revision>
  <cp:lastPrinted>2017-09-29T07:54:09Z</cp:lastPrinted>
  <dcterms:created xsi:type="dcterms:W3CDTF">2016-05-27T11:05:50Z</dcterms:created>
  <dcterms:modified xsi:type="dcterms:W3CDTF">2019-01-14T13:43:44Z</dcterms:modified>
</cp:coreProperties>
</file>