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9" r:id="rId3"/>
    <p:sldId id="364" r:id="rId4"/>
    <p:sldId id="338" r:id="rId5"/>
    <p:sldId id="357" r:id="rId6"/>
    <p:sldId id="358" r:id="rId7"/>
    <p:sldId id="365" r:id="rId8"/>
    <p:sldId id="359" r:id="rId9"/>
    <p:sldId id="343" r:id="rId10"/>
    <p:sldId id="339" r:id="rId11"/>
    <p:sldId id="366" r:id="rId12"/>
    <p:sldId id="367" r:id="rId13"/>
    <p:sldId id="344" r:id="rId14"/>
    <p:sldId id="345" r:id="rId15"/>
    <p:sldId id="349" r:id="rId16"/>
    <p:sldId id="355" r:id="rId17"/>
    <p:sldId id="368" r:id="rId18"/>
    <p:sldId id="360" r:id="rId19"/>
    <p:sldId id="375" r:id="rId20"/>
    <p:sldId id="370" r:id="rId21"/>
    <p:sldId id="371" r:id="rId22"/>
    <p:sldId id="372" r:id="rId23"/>
    <p:sldId id="373" r:id="rId24"/>
    <p:sldId id="374" r:id="rId25"/>
    <p:sldId id="376" r:id="rId26"/>
    <p:sldId id="369" r:id="rId27"/>
    <p:sldId id="302" r:id="rId28"/>
    <p:sldId id="258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99"/>
    <a:srgbClr val="00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5" autoAdjust="0"/>
    <p:restoredTop sz="98335" autoAdjust="0"/>
  </p:normalViewPr>
  <p:slideViewPr>
    <p:cSldViewPr snapToGrid="0" snapToObjects="1">
      <p:cViewPr varScale="1">
        <p:scale>
          <a:sx n="115" d="100"/>
          <a:sy n="115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03/12/2018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obp/ui/#search/code" TargetMode="External"/><Relationship Id="rId2" Type="http://schemas.openxmlformats.org/officeDocument/2006/relationships/hyperlink" Target="http://oscar.wmo.int/surf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hyperlink" Target="http://www.wmo.int/pages/prog/www/WIS/wiswiki/tiki-index.php?page=WIGOS-Id-Countr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so.org/obp/ui/#searc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trp.wmo.int/moodle/course/view.php?id=146" TargetMode="External"/><Relationship Id="rId2" Type="http://schemas.openxmlformats.org/officeDocument/2006/relationships/hyperlink" Target="http://www.wmo.int/pages/prog/www/wigos/contact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mo.int/wigo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wigos/WRM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8654" y="3905280"/>
            <a:ext cx="46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 err="1" smtClean="0">
                <a:solidFill>
                  <a:srgbClr val="000090"/>
                </a:solidFill>
              </a:rPr>
              <a:t>Luís</a:t>
            </a:r>
            <a:r>
              <a:rPr lang="fr-CH" sz="2400" b="1" dirty="0" smtClean="0">
                <a:solidFill>
                  <a:srgbClr val="000090"/>
                </a:solidFill>
              </a:rPr>
              <a:t> Nunes</a:t>
            </a:r>
          </a:p>
          <a:p>
            <a:pPr algn="ctr"/>
            <a:r>
              <a:rPr lang="fr-CH" sz="2000" dirty="0">
                <a:solidFill>
                  <a:srgbClr val="000090"/>
                </a:solidFill>
              </a:rPr>
              <a:t>WIGOS Project </a:t>
            </a:r>
            <a:r>
              <a:rPr lang="fr-CH" sz="2000" dirty="0" smtClean="0">
                <a:solidFill>
                  <a:srgbClr val="000090"/>
                </a:solidFill>
              </a:rPr>
              <a:t>Office, WMO </a:t>
            </a:r>
            <a:r>
              <a:rPr lang="fr-CH" sz="2000" dirty="0" err="1" smtClean="0">
                <a:solidFill>
                  <a:srgbClr val="000090"/>
                </a:solidFill>
              </a:rPr>
              <a:t>Secretariat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618185" y="1942850"/>
            <a:ext cx="8367909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The WIGOS Station Identifiers (WSI)</a:t>
            </a:r>
            <a:endParaRPr lang="en-US" sz="4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General requirements for assigning WSIs</a:t>
            </a:r>
            <a:r>
              <a:rPr lang="en-US" sz="3600" dirty="0" smtClean="0">
                <a:solidFill>
                  <a:srgbClr val="000090"/>
                </a:solidFill>
              </a:rPr>
              <a:t> (2)</a:t>
            </a:r>
            <a:endParaRPr lang="en-US" sz="3600" dirty="0"/>
          </a:p>
        </p:txBody>
      </p:sp>
      <p:sp>
        <p:nvSpPr>
          <p:cNvPr id="6" name="Shape 239"/>
          <p:cNvSpPr txBox="1">
            <a:spLocks/>
          </p:cNvSpPr>
          <p:nvPr/>
        </p:nvSpPr>
        <p:spPr>
          <a:xfrm>
            <a:off x="212725" y="1276028"/>
            <a:ext cx="8713790" cy="487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Each </a:t>
            </a: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observing station must have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at least one WIGOS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ID</a:t>
            </a: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associated with </a:t>
            </a: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it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Observing stations that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have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identifiers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WMO </a:t>
            </a:r>
            <a:r>
              <a:rPr lang="en-US" sz="1900" b="1" dirty="0" err="1" smtClean="0"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539750" lvl="1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may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continue to use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those, they are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not required to have additional identifiers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created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539750" lvl="1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if a station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take on new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responsibility the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WIGOS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ID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can also be used in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context</a:t>
            </a:r>
          </a:p>
          <a:p>
            <a:pPr marL="428977" indent="-428977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is possible for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a station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to be associated with more than one WIGOS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identifier</a:t>
            </a: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but it </a:t>
            </a: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1900" b="1" dirty="0">
                <a:latin typeface="Arial"/>
                <a:ea typeface="Arial"/>
                <a:cs typeface="Arial"/>
                <a:sym typeface="Arial"/>
              </a:rPr>
              <a:t>desirable to associate as few identifiers as </a:t>
            </a:r>
            <a:r>
              <a:rPr lang="en-US" sz="1900" b="1" dirty="0" smtClean="0">
                <a:latin typeface="Arial"/>
                <a:ea typeface="Arial"/>
                <a:cs typeface="Arial"/>
                <a:sym typeface="Arial"/>
              </a:rPr>
              <a:t>possible</a:t>
            </a: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623888" lvl="1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if a station is already associated with a WIGOS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ID,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or is associated with an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ID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issued by a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WMO or partner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, an additional WIGOS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ID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should not be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issued</a:t>
            </a:r>
            <a:endParaRPr lang="en-US" sz="1600" dirty="0">
              <a:latin typeface="Arial"/>
              <a:ea typeface="Arial"/>
              <a:cs typeface="Arial"/>
              <a:sym typeface="Arial"/>
            </a:endParaRPr>
          </a:p>
          <a:p>
            <a:pPr marL="223838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400" dirty="0" smtClean="0">
              <a:latin typeface="Arial"/>
              <a:ea typeface="Arial"/>
              <a:cs typeface="Arial"/>
              <a:sym typeface="Arial"/>
            </a:endParaRPr>
          </a:p>
          <a:p>
            <a:pPr marL="223838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you need to take into account the type of station, or the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to be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affiliated,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assigning WIGOS ID? </a:t>
            </a:r>
            <a:r>
              <a:rPr lang="en-US" sz="2000" b="1" dirty="0"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223838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400" dirty="0" smtClean="0">
              <a:latin typeface="Arial"/>
              <a:ea typeface="Arial"/>
              <a:cs typeface="Arial"/>
              <a:sym typeface="Arial"/>
            </a:endParaRPr>
          </a:p>
          <a:p>
            <a:pPr marL="223838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do you describe the type of station, the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affiliation, the variables observed, the instruments used,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=&gt; </a:t>
            </a:r>
            <a:r>
              <a:rPr lang="en-US" sz="2000" b="1" dirty="0" smtClean="0">
                <a:latin typeface="Arial"/>
                <a:ea typeface="Arial"/>
                <a:cs typeface="Arial"/>
                <a:sym typeface="Arial"/>
              </a:rPr>
              <a:t>GO </a:t>
            </a:r>
            <a:r>
              <a:rPr lang="en-US" sz="2000" b="1" dirty="0">
                <a:latin typeface="Arial"/>
                <a:ea typeface="Arial"/>
                <a:cs typeface="Arial"/>
                <a:sym typeface="Arial"/>
              </a:rPr>
              <a:t>to OSCAR/Surface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223838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0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Decision </a:t>
            </a:r>
            <a:r>
              <a:rPr lang="en-US" sz="3200" b="1" dirty="0">
                <a:solidFill>
                  <a:srgbClr val="000090"/>
                </a:solidFill>
              </a:rPr>
              <a:t>15 (EC-70) </a:t>
            </a:r>
            <a:r>
              <a:rPr lang="en-US" sz="3200" b="1" dirty="0" smtClean="0">
                <a:solidFill>
                  <a:srgbClr val="000090"/>
                </a:solidFill>
              </a:rPr>
              <a:t>- process </a:t>
            </a:r>
            <a:r>
              <a:rPr lang="en-US" sz="3200" b="1" dirty="0">
                <a:solidFill>
                  <a:srgbClr val="000090"/>
                </a:solidFill>
              </a:rPr>
              <a:t>under which </a:t>
            </a:r>
            <a:r>
              <a:rPr lang="en-US" sz="3200" b="1" dirty="0" smtClean="0">
                <a:solidFill>
                  <a:srgbClr val="000090"/>
                </a:solidFill>
              </a:rPr>
              <a:t>the WMO Secretary-General </a:t>
            </a:r>
            <a:r>
              <a:rPr lang="en-US" sz="3200" b="1" dirty="0">
                <a:solidFill>
                  <a:srgbClr val="000090"/>
                </a:solidFill>
              </a:rPr>
              <a:t>will issue </a:t>
            </a:r>
            <a:r>
              <a:rPr lang="en-US" sz="3200" b="1" dirty="0" smtClean="0">
                <a:solidFill>
                  <a:srgbClr val="000090"/>
                </a:solidFill>
              </a:rPr>
              <a:t>WSIs (I)</a:t>
            </a:r>
            <a:endParaRPr lang="en-US" sz="3200" dirty="0"/>
          </a:p>
        </p:txBody>
      </p:sp>
      <p:sp>
        <p:nvSpPr>
          <p:cNvPr id="6" name="Shape 239"/>
          <p:cNvSpPr txBox="1">
            <a:spLocks/>
          </p:cNvSpPr>
          <p:nvPr/>
        </p:nvSpPr>
        <p:spPr>
          <a:xfrm>
            <a:off x="212724" y="1340423"/>
            <a:ext cx="8815365" cy="487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Annex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1/I -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Procedure for a Station Operator to apply for a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WSI: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intended to guide the operator of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station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through the process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assigning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that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station.</a:t>
            </a:r>
          </a:p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also applies to users running data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rescue activities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that need to allocate 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 for a station 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which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they have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discovered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data: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fr-CH" sz="1900" b="1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Steps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60363" indent="-360363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 1.	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Verify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that a WIGOS station identifier is needed</a:t>
            </a:r>
          </a:p>
          <a:p>
            <a:pPr marL="450850" indent="-45085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 2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.	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Provide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evidence that the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station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meets the requirements to be allocated 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60363" indent="-360363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 3.	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Apply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60363" indent="-360363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 4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. Invoking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the escalation procedure</a:t>
            </a:r>
          </a:p>
        </p:txBody>
      </p:sp>
    </p:spTree>
    <p:extLst>
      <p:ext uri="{BB962C8B-B14F-4D97-AF65-F5344CB8AC3E}">
        <p14:creationId xmlns:p14="http://schemas.microsoft.com/office/powerpoint/2010/main" val="250000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Decision </a:t>
            </a:r>
            <a:r>
              <a:rPr lang="en-US" sz="3200" b="1" dirty="0">
                <a:solidFill>
                  <a:srgbClr val="000090"/>
                </a:solidFill>
              </a:rPr>
              <a:t>15 (EC-70) </a:t>
            </a:r>
            <a:r>
              <a:rPr lang="en-US" sz="3200" b="1" dirty="0" smtClean="0">
                <a:solidFill>
                  <a:srgbClr val="000090"/>
                </a:solidFill>
              </a:rPr>
              <a:t>- process </a:t>
            </a:r>
            <a:r>
              <a:rPr lang="en-US" sz="3200" b="1" dirty="0">
                <a:solidFill>
                  <a:srgbClr val="000090"/>
                </a:solidFill>
              </a:rPr>
              <a:t>under which </a:t>
            </a:r>
            <a:r>
              <a:rPr lang="en-US" sz="3200" b="1" dirty="0" smtClean="0">
                <a:solidFill>
                  <a:srgbClr val="000090"/>
                </a:solidFill>
              </a:rPr>
              <a:t>the WMO Secretary-General </a:t>
            </a:r>
            <a:r>
              <a:rPr lang="en-US" sz="3200" b="1" dirty="0">
                <a:solidFill>
                  <a:srgbClr val="000090"/>
                </a:solidFill>
              </a:rPr>
              <a:t>will issue </a:t>
            </a:r>
            <a:r>
              <a:rPr lang="en-US" sz="3200" b="1" dirty="0" smtClean="0">
                <a:solidFill>
                  <a:srgbClr val="000090"/>
                </a:solidFill>
              </a:rPr>
              <a:t>WSIs (II)</a:t>
            </a:r>
            <a:endParaRPr lang="en-US" sz="3200" dirty="0"/>
          </a:p>
        </p:txBody>
      </p:sp>
      <p:sp>
        <p:nvSpPr>
          <p:cNvPr id="6" name="Shape 239"/>
          <p:cNvSpPr txBox="1">
            <a:spLocks/>
          </p:cNvSpPr>
          <p:nvPr/>
        </p:nvSpPr>
        <p:spPr>
          <a:xfrm>
            <a:off x="199845" y="1378038"/>
            <a:ext cx="8815365" cy="4770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Annex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1/II-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Procedure for the Secretary General to issue a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WSI: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intended to be used in circumstances where it is necessary to record metadata about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 station but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no Member considers themselves to be in a position to issue a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that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station: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fr-CH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Steps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.  Invoking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the procedure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2.  Validating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the application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3.  Escalation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application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4.  Identification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stations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whose metadata have been recovered through data rescue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activities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22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127"/>
            <a:ext cx="8229600" cy="556954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90"/>
                </a:solidFill>
              </a:rPr>
              <a:t>Table “</a:t>
            </a:r>
            <a:r>
              <a:rPr lang="en-US" sz="3000" b="1" i="1" dirty="0" smtClean="0">
                <a:solidFill>
                  <a:srgbClr val="000090"/>
                </a:solidFill>
              </a:rPr>
              <a:t>Issuer </a:t>
            </a:r>
            <a:r>
              <a:rPr lang="en-US" sz="3000" b="1" i="1" dirty="0">
                <a:solidFill>
                  <a:srgbClr val="000090"/>
                </a:solidFill>
              </a:rPr>
              <a:t>of </a:t>
            </a:r>
            <a:r>
              <a:rPr lang="en-US" sz="3000" b="1" i="1" dirty="0" smtClean="0">
                <a:solidFill>
                  <a:srgbClr val="000090"/>
                </a:solidFill>
              </a:rPr>
              <a:t>Identifier</a:t>
            </a:r>
            <a:r>
              <a:rPr lang="en-US" sz="3000" b="1" dirty="0" smtClean="0">
                <a:solidFill>
                  <a:srgbClr val="000090"/>
                </a:solidFill>
              </a:rPr>
              <a:t>”</a:t>
            </a:r>
            <a:endParaRPr lang="en-US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59018"/>
              </p:ext>
            </p:extLst>
          </p:nvPr>
        </p:nvGraphicFramePr>
        <p:xfrm>
          <a:off x="706589" y="839586"/>
          <a:ext cx="8321043" cy="5286251"/>
        </p:xfrm>
        <a:graphic>
          <a:graphicData uri="http://schemas.openxmlformats.org/drawingml/2006/table">
            <a:tbl>
              <a:tblPr firstRow="1" firstCol="1" bandRow="1"/>
              <a:tblGrid>
                <a:gridCol w="1138845"/>
                <a:gridCol w="1476841"/>
                <a:gridCol w="2378694"/>
                <a:gridCol w="3326663"/>
              </a:tblGrid>
              <a:tr h="399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Range of </a:t>
                      </a:r>
                      <a:r>
                        <a:rPr lang="en-GB" sz="900" b="1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Issuer of Identifier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Category of issuer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Method of allocating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Procedures for issuing </a:t>
                      </a:r>
                      <a:r>
                        <a:rPr lang="en-GB" sz="900" b="1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 Number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and </a:t>
                      </a:r>
                      <a:r>
                        <a:rPr lang="en-GB" sz="900" b="1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Local Identifier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Reserved for internal use by </a:t>
                      </a:r>
                      <a:r>
                        <a:rPr lang="en-GB" sz="900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2"/>
                        </a:rPr>
                        <a:t>OSCAR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OSCAR allocates the value.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Determined by OSCAR.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1-9999 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Member State or territory for which there is an ISO 3166-1 numeric country code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ISO 3166-1 three digit numeric country code (by convention leading zeroes are not shown in WIGOS Identifiers). See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3"/>
                        </a:rPr>
                        <a:t>ISO web site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and click on "Officially assigned codes" (on the left of the screen</a:t>
                      </a:r>
                      <a:r>
                        <a:rPr lang="en-GB" sz="9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Issuer identifies its own procedures. Further guidance is available in the section </a:t>
                      </a:r>
                      <a:r>
                        <a:rPr lang="en-GB" sz="900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4" tooltip="WIGOS-Id-Country"/>
                        </a:rPr>
                        <a:t>"Guidance on recommended practices for the allocation of 'issue number' and 'local identifier' for Member states and territories that have an 'issuer of identifier' allocated to them"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.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10000-11999 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Member State or territory for which there is no ISO 3166-1 numeric country code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WMO Secretariat allocates an available number on request.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Issuer identifies its own procedures. Further guidance is available in the section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4" tooltip="WIGOS-Id-Country"/>
                        </a:rPr>
                        <a:t>"Guidance on recommended practices for the allocation of 'issue number' and 'local identifier' for Member states and territories that have an 'issuer of identifier' allocated to them"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.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12000-19999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Reserved for future use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Identifiers in the ranges 20000-21999 and 22000-39999 are intended only to be used to allocate WIGOS identifiers for observing facilities that had one or more pre-existing identifiers.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/>
                        </a:rPr>
                        <a:t>20000-21999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WMO Secretariat for identifiers associated with WMO Programmes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Details are provided in the section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"Allocation of 'issuer of identifier' for station identifiers associated with WMO Programmes"</a:t>
                      </a:r>
                      <a:r>
                        <a:rPr lang="en-GB" sz="900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Details are provided in the section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"Allocation of 'issuer of identifier' for station identifiers associated with WMO Programmes"</a:t>
                      </a:r>
                      <a:r>
                        <a:rPr lang="en-GB" sz="900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5" action="ppaction://hlinksldjump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22000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-39999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WMO Secretariat for identifiers associated with programmes of Partner organizations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6" action="ppaction://hlinksldjump"/>
                        </a:rPr>
                        <a:t>Details are provided in the section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6" action="ppaction://hlinksldjump"/>
                        </a:rPr>
                        <a:t>"Allocation of 'issuer of identifier' for station identifiers associated with WMO co-sponsored programmes".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6" action="ppaction://hlinksldjump"/>
                        </a:rPr>
                        <a:t>Details are provided in the section </a:t>
                      </a:r>
                      <a:r>
                        <a:rPr lang="en-GB" sz="900" u="none" strike="noStrike" dirty="0">
                          <a:solidFill>
                            <a:srgbClr val="0000FF"/>
                          </a:solidFill>
                          <a:effectLst/>
                          <a:latin typeface="Verdana"/>
                          <a:ea typeface="Arial"/>
                          <a:hlinkClick r:id="rId6" action="ppaction://hlinksldjump"/>
                        </a:rPr>
                        <a:t>"Allocation of 'issuer of identifier' for station identifiers associated with WMO co-sponsored programmes".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  <a:hlinkClick r:id="rId6" action="ppaction://hlinksldjump"/>
                        </a:rPr>
                        <a:t> 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40000-65534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Reserved for future use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65535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Missing value (reserved value in Table Driven Code Forms) 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6672" marR="16672" marT="16672" marB="16672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23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74814"/>
            <a:ext cx="8844743" cy="33251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“</a:t>
            </a:r>
            <a:r>
              <a:rPr lang="en-US" sz="2400" i="1" dirty="0" smtClean="0">
                <a:solidFill>
                  <a:srgbClr val="000090"/>
                </a:solidFill>
              </a:rPr>
              <a:t>Observing </a:t>
            </a:r>
            <a:r>
              <a:rPr lang="en-US" sz="2400" i="1" dirty="0" err="1" smtClean="0">
                <a:solidFill>
                  <a:srgbClr val="000090"/>
                </a:solidFill>
              </a:rPr>
              <a:t>Programmes</a:t>
            </a:r>
            <a:r>
              <a:rPr lang="en-US" sz="2400" i="1" dirty="0" smtClean="0">
                <a:solidFill>
                  <a:srgbClr val="000090"/>
                </a:solidFill>
              </a:rPr>
              <a:t> with an Int. System for Assigning Station ID</a:t>
            </a:r>
            <a:r>
              <a:rPr lang="en-US" sz="2400" dirty="0" smtClean="0">
                <a:solidFill>
                  <a:srgbClr val="000090"/>
                </a:solidFill>
              </a:rPr>
              <a:t>”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6391"/>
              </p:ext>
            </p:extLst>
          </p:nvPr>
        </p:nvGraphicFramePr>
        <p:xfrm>
          <a:off x="207818" y="473826"/>
          <a:ext cx="8844743" cy="6202737"/>
        </p:xfrm>
        <a:graphic>
          <a:graphicData uri="http://schemas.openxmlformats.org/drawingml/2006/table">
            <a:tbl>
              <a:tblPr firstRow="1" firstCol="1" bandRow="1"/>
              <a:tblGrid>
                <a:gridCol w="654545"/>
                <a:gridCol w="864335"/>
                <a:gridCol w="2886709"/>
                <a:gridCol w="4439154"/>
              </a:tblGrid>
              <a:tr h="122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Issuer of Identifier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Category of station identifier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Method of allocating </a:t>
                      </a:r>
                      <a:r>
                        <a:rPr lang="en-GB" sz="700" b="1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 Number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Method of allocating </a:t>
                      </a:r>
                      <a:r>
                        <a:rPr lang="en-GB" sz="700" b="1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Local Identifier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20000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World Weather Watch land station with sub-index number (SI) = 0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0: station defined in WMO-No. 9 Volume A on 1 July 2016.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number: to distinguish between different observing facilities that used the station identifier in the past.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Use the block number (II) and the station number (iii) as a single five digit number </a:t>
                      </a:r>
                      <a:r>
                        <a:rPr lang="en-GB" sz="7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IIiii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(with leading zeroes).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station 60351 would be represented by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0-20000-0-60351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20001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World Weather Watch land station with sub-index number (SI) = 1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0: station defined in WMO-No. 9 Volume A on 1 July 2016.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number: to distinguish between different observing facilities that used the station identifier in the past.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Use the block number (II) and the station number (iii) as a single five digit number </a:t>
                      </a:r>
                      <a:r>
                        <a:rPr lang="en-GB" sz="7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IIiii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(with leading zeroes).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upper air station 57816 would be represented by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0-20001-0-57816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20002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World Weather Watch Marine Platform (moored or drifting buoy, platform, etc.)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platform for which the identifier was in use on 1 July 2016.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 - to distinguish between different platforms that used the same identifier at different times.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Use the region/platform number combination A</a:t>
                      </a:r>
                      <a:r>
                        <a:rPr lang="en-GB" sz="700" baseline="-25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1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b</a:t>
                      </a:r>
                      <a:r>
                        <a:rPr lang="en-GB" sz="700" baseline="-25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n</a:t>
                      </a:r>
                      <a:r>
                        <a:rPr lang="en-GB" sz="700" baseline="-25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b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n</a:t>
                      </a:r>
                      <a:r>
                        <a:rPr lang="en-GB" sz="700" baseline="-25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b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n</a:t>
                      </a:r>
                      <a:r>
                        <a:rPr lang="en-GB" sz="700" baseline="-25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b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Examples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the data buoy 59091 would be represented by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0-20002-0-59091.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The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World Weather Watch list of data buoys lists two buoys with identifier 13001. The buoy most recently used at the time WIGOS station identifiers were introduced is allocated 0-20002-0-13001 and the second is issued identifier 0-20002-1-13001 (note - the </a:t>
                      </a:r>
                      <a:r>
                        <a:rPr lang="en-GB" sz="700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 Number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is different from that for the first buoy).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20003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identifier based on ITU call sign.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ship allocated the identifier more recently on 1 July 2016.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 - to distinguish between different ships that used the same ship identifier at different times.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call sign.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the (now obsolete) weather ship C7R would be represented by 0-20003-0-C7R.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20004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Identifier - issued nationally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ship allocated most recently on 1 July 2016. 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number: to distinguish between different ships that used the same ship identifier at different times.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identifier. 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Example: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the fictitious shop </a:t>
                      </a:r>
                      <a:r>
                        <a:rPr lang="en-GB" sz="700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XY123AB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would be represented by 0-20004-0-XY123AB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20005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AMDAR aircraft identifier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aircraft most recently issued the identifier on 1 July 2016. 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number: to distinguish between different aircraft that used the same aircraft identifier at different times.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Aircraft identifier.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aircraft EU0246 would be represented by 0-20005-0-EU0246.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20006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ICAO airfield identifiers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airfield most recently allocated the identifier on 1 July 2016.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number: to distinguish between airfields that used the same airfield identifier at different times.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ICAO airfield identifier. </a:t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Example: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Geneva airport (LSSG) would be represented by 0-20006-0-LSGG.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20007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IMO number (</a:t>
                      </a:r>
                      <a:r>
                        <a:rPr lang="en-GB" sz="700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hull number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)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ship to which the IMO number was most recently allocated on 1 July 2016.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/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Any other positive number: to distinguish between ships that used the same IMO identifier at different times.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Ship identifier.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ship 9631369 would be represented by 0-20007-0-9631369.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20008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Global Atmosphere Watch Identifier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0 - station to which the GAW identifier was most recently allocated on 1 July 2016.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Three character GAW identifier.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r>
                        <a:rPr lang="en-GB" sz="7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Jungfraujoch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JFJ would be represented by 0-20008-0-JFJ.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20009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WMO Satellite Programme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Three digit satellite identifier with leading zeroes (recorded in Common Code Table C-7 of WMO-No. 306, Manual on Codes Volume I.1)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METEOSAT 10 (with identifier 057) would be represented by 0-20009-0-057.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WMO Weather Radar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0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Unique key used to cross-reference information about a single radar within the WMO radar database (note: this key was not previously published) </a:t>
                      </a:r>
                      <a:b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</a:br>
                      <a:r>
                        <a:rPr lang="en-GB" sz="7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Example</a:t>
                      </a: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: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Station with record number 121 would be represented by 0-20010-0-121.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20011-21999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Reserved for future use.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694" marR="6694" marT="6694" marB="6694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3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318"/>
            <a:ext cx="8229600" cy="77308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000090"/>
                </a:solidFill>
              </a:rPr>
              <a:t>Table “</a:t>
            </a:r>
            <a:r>
              <a:rPr lang="en-US" sz="3000" b="1" i="1" dirty="0">
                <a:solidFill>
                  <a:srgbClr val="000090"/>
                </a:solidFill>
              </a:rPr>
              <a:t>ISO 3166-1 numeric code</a:t>
            </a:r>
            <a:r>
              <a:rPr lang="en-US" sz="3000" b="1" dirty="0">
                <a:solidFill>
                  <a:srgbClr val="000090"/>
                </a:solidFill>
              </a:rPr>
              <a:t>” </a:t>
            </a:r>
            <a:r>
              <a:rPr lang="en-US" sz="2700" dirty="0" smtClean="0">
                <a:solidFill>
                  <a:srgbClr val="000090"/>
                </a:solidFill>
              </a:rPr>
              <a:t>(</a:t>
            </a:r>
            <a:r>
              <a:rPr lang="en-US" sz="2700" dirty="0" smtClean="0">
                <a:solidFill>
                  <a:srgbClr val="000090"/>
                </a:solidFill>
                <a:hlinkClick r:id="rId2"/>
              </a:rPr>
              <a:t>https</a:t>
            </a:r>
            <a:r>
              <a:rPr lang="en-US" sz="2700" dirty="0">
                <a:solidFill>
                  <a:srgbClr val="000090"/>
                </a:solidFill>
                <a:hlinkClick r:id="rId2"/>
              </a:rPr>
              <a:t>://www.iso.org/obp/ui/#</a:t>
            </a:r>
            <a:r>
              <a:rPr lang="en-US" sz="2700" dirty="0" smtClean="0">
                <a:solidFill>
                  <a:srgbClr val="000090"/>
                </a:solidFill>
                <a:hlinkClick r:id="rId2"/>
              </a:rPr>
              <a:t>search</a:t>
            </a:r>
            <a:r>
              <a:rPr lang="en-US" sz="2700" dirty="0" smtClean="0">
                <a:solidFill>
                  <a:srgbClr val="000090"/>
                </a:solidFill>
              </a:rPr>
              <a:t>)</a:t>
            </a:r>
            <a:endParaRPr lang="en-US" sz="30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20" y="1105990"/>
            <a:ext cx="8528306" cy="557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78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318"/>
            <a:ext cx="8229600" cy="556954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90"/>
                </a:solidFill>
              </a:rPr>
              <a:t>Table “</a:t>
            </a:r>
            <a:r>
              <a:rPr lang="en-US" sz="3000" b="1" i="1" dirty="0">
                <a:solidFill>
                  <a:srgbClr val="000090"/>
                </a:solidFill>
              </a:rPr>
              <a:t>Partner IDs</a:t>
            </a:r>
            <a:r>
              <a:rPr lang="en-US" sz="3000" b="1" dirty="0" smtClean="0">
                <a:solidFill>
                  <a:srgbClr val="000090"/>
                </a:solidFill>
              </a:rPr>
              <a:t>”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18719"/>
              </p:ext>
            </p:extLst>
          </p:nvPr>
        </p:nvGraphicFramePr>
        <p:xfrm>
          <a:off x="457200" y="1139550"/>
          <a:ext cx="8229600" cy="1275588"/>
        </p:xfrm>
        <a:graphic>
          <a:graphicData uri="http://schemas.openxmlformats.org/drawingml/2006/table">
            <a:tbl>
              <a:tblPr firstRow="1" firstCol="1" bandRow="1"/>
              <a:tblGrid>
                <a:gridCol w="1645920"/>
                <a:gridCol w="3100647"/>
                <a:gridCol w="1778924"/>
                <a:gridCol w="17041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Issuer of Identifier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Category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Issue Number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Local Identifier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22000-39999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Identifiers for marine systems administered through JCOMMOPS. </a:t>
                      </a:r>
                      <a:r>
                        <a:rPr lang="en-GB" sz="1050" i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Note: JCOMMOPS coordinates some marine observing systems to avoid technical incompatibilities.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Determined by JCOMMOPS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Determined by JCOMMOPS.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22001-39999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Reserved for future use.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Arial"/>
                        </a:rPr>
                        <a:t>To be determined.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7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Recap on the basics of the WIGOS IDs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Procedures for assigning WIGOS IDs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recommendations from TT-WSI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Final remarks, followed by Q&amp;A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39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Task Team on WIGOS Station Identifiers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23343"/>
            <a:ext cx="8480737" cy="490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ICG-WIGOS has established </a:t>
            </a:r>
            <a:r>
              <a:rPr lang="en-US" sz="2400" dirty="0" smtClean="0"/>
              <a:t>in early </a:t>
            </a:r>
            <a:r>
              <a:rPr lang="en-US" sz="2400" dirty="0" smtClean="0"/>
              <a:t>2018 a Task </a:t>
            </a:r>
            <a:r>
              <a:rPr lang="en-US" sz="2400" dirty="0"/>
              <a:t>Team on WIGOS Station </a:t>
            </a:r>
            <a:r>
              <a:rPr lang="en-US" sz="2400" dirty="0" smtClean="0"/>
              <a:t>Identifiers (TT-WSI) and </a:t>
            </a:r>
            <a:r>
              <a:rPr lang="en-US" sz="2400" dirty="0" smtClean="0"/>
              <a:t>agreed on </a:t>
            </a:r>
            <a:r>
              <a:rPr lang="en-US" sz="2400" dirty="0" smtClean="0"/>
              <a:t>its </a:t>
            </a:r>
            <a:r>
              <a:rPr lang="en-US" sz="2400" dirty="0" err="1" smtClean="0"/>
              <a:t>ToRs</a:t>
            </a:r>
            <a:endParaRPr lang="en-GB" sz="2400" dirty="0" smtClean="0"/>
          </a:p>
          <a:p>
            <a:r>
              <a:rPr lang="en-GB" sz="2400" dirty="0" smtClean="0"/>
              <a:t>The TT-WSI activities started in June 2018</a:t>
            </a:r>
          </a:p>
          <a:p>
            <a:r>
              <a:rPr lang="en-GB" sz="2400" dirty="0" smtClean="0"/>
              <a:t>The first face-to-face </a:t>
            </a:r>
            <a:r>
              <a:rPr lang="en-GB" sz="2400" dirty="0" smtClean="0"/>
              <a:t>session, </a:t>
            </a:r>
            <a:r>
              <a:rPr lang="en-GB" sz="2400" dirty="0" smtClean="0"/>
              <a:t>held in September 2018 at Oslo, Norway, proposed a set of </a:t>
            </a:r>
            <a:r>
              <a:rPr lang="en-GB" sz="2400" b="1" dirty="0" smtClean="0"/>
              <a:t>conclusions and recommendations</a:t>
            </a:r>
            <a:r>
              <a:rPr lang="en-GB" sz="2400" dirty="0" smtClean="0"/>
              <a:t> (next slides)</a:t>
            </a:r>
          </a:p>
          <a:p>
            <a:r>
              <a:rPr lang="en-GB" sz="2400" dirty="0" smtClean="0"/>
              <a:t>They also discussed and further developed the </a:t>
            </a:r>
            <a:r>
              <a:rPr lang="en-GB" sz="2400" b="1" dirty="0" smtClean="0"/>
              <a:t>WSI draft transition plan</a:t>
            </a:r>
          </a:p>
        </p:txBody>
      </p:sp>
    </p:spTree>
    <p:extLst>
      <p:ext uri="{BB962C8B-B14F-4D97-AF65-F5344CB8AC3E}">
        <p14:creationId xmlns:p14="http://schemas.microsoft.com/office/powerpoint/2010/main" val="12891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Proposed new structure </a:t>
            </a:r>
            <a:r>
              <a:rPr lang="en-US" sz="3600" dirty="0" smtClean="0">
                <a:solidFill>
                  <a:srgbClr val="000090"/>
                </a:solidFill>
              </a:rPr>
              <a:t>(1)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323343"/>
            <a:ext cx="8305800" cy="490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There is currently complete freedom for Members to define their own schema</a:t>
            </a:r>
          </a:p>
          <a:p>
            <a:r>
              <a:rPr lang="en-GB" sz="2400" dirty="0" smtClean="0"/>
              <a:t>Propose that the following constraints are imposed:</a:t>
            </a:r>
          </a:p>
          <a:p>
            <a:pPr lvl="1"/>
            <a:r>
              <a:rPr lang="en-GB" sz="2000" dirty="0" smtClean="0"/>
              <a:t>Issue number </a:t>
            </a:r>
            <a:r>
              <a:rPr lang="en-GB" sz="2000" dirty="0" smtClean="0"/>
              <a:t>(3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block) </a:t>
            </a:r>
            <a:r>
              <a:rPr lang="en-GB" sz="2000" dirty="0" smtClean="0"/>
              <a:t>to have common slots reserved for different types of organizations, e.g. 0-9 for NMHS, 10-19 for other public organizations, </a:t>
            </a:r>
          </a:p>
          <a:p>
            <a:pPr lvl="1"/>
            <a:r>
              <a:rPr lang="en-GB" sz="2000" dirty="0" smtClean="0"/>
              <a:t>Length (#characters) of local identifier </a:t>
            </a:r>
            <a:r>
              <a:rPr lang="en-GB" sz="2000" dirty="0" smtClean="0"/>
              <a:t>(4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block) </a:t>
            </a:r>
            <a:r>
              <a:rPr lang="en-GB" sz="2000" dirty="0" smtClean="0"/>
              <a:t>= to use the whole set of 16 characters, </a:t>
            </a:r>
          </a:p>
          <a:p>
            <a:pPr lvl="1"/>
            <a:r>
              <a:rPr lang="en-GB" sz="2000" dirty="0" smtClean="0"/>
              <a:t>For each Issue number, the Local </a:t>
            </a:r>
            <a:r>
              <a:rPr lang="en-GB" sz="2000" dirty="0" smtClean="0"/>
              <a:t>identifier </a:t>
            </a:r>
            <a:r>
              <a:rPr lang="en-GB" sz="2000" dirty="0" smtClean="0"/>
              <a:t>shall contain only uppercase or lowercase, not a mix</a:t>
            </a:r>
          </a:p>
          <a:p>
            <a:r>
              <a:rPr lang="en-GB" sz="2400" dirty="0" smtClean="0"/>
              <a:t>Details of exactly which characters are allowed and what the common slots are to be agreed with subject matter experts (IPET-CM)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91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Recap on the basics of the WIGOS Station IDs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Procedures</a:t>
            </a:r>
            <a:r>
              <a:rPr lang="fr-CH" sz="2800" dirty="0" smtClean="0"/>
              <a:t> for </a:t>
            </a:r>
            <a:r>
              <a:rPr lang="fr-CH" sz="2800" dirty="0" err="1" smtClean="0"/>
              <a:t>assigning</a:t>
            </a:r>
            <a:r>
              <a:rPr lang="fr-CH" sz="2800" dirty="0" smtClean="0"/>
              <a:t> WIGOS </a:t>
            </a:r>
            <a:r>
              <a:rPr lang="en-US" sz="2800" dirty="0"/>
              <a:t>Station </a:t>
            </a:r>
            <a:r>
              <a:rPr lang="fr-CH" sz="2800" dirty="0" err="1" smtClean="0"/>
              <a:t>IDs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New </a:t>
            </a:r>
            <a:r>
              <a:rPr lang="fr-CH" sz="2800" dirty="0" err="1" smtClean="0"/>
              <a:t>recommendations</a:t>
            </a:r>
            <a:r>
              <a:rPr lang="fr-CH" sz="2800" dirty="0" smtClean="0"/>
              <a:t> </a:t>
            </a:r>
            <a:r>
              <a:rPr lang="fr-CH" sz="2800" dirty="0" err="1" smtClean="0"/>
              <a:t>from</a:t>
            </a:r>
            <a:r>
              <a:rPr lang="fr-CH" sz="2800" dirty="0" smtClean="0"/>
              <a:t> TT-WSI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/>
              <a:t>Final </a:t>
            </a:r>
            <a:r>
              <a:rPr lang="fr-CH" sz="2800" dirty="0" err="1"/>
              <a:t>remarks</a:t>
            </a:r>
            <a:r>
              <a:rPr lang="fr-CH" sz="2800" dirty="0"/>
              <a:t>, </a:t>
            </a:r>
            <a:r>
              <a:rPr lang="fr-CH" sz="2800" dirty="0" err="1"/>
              <a:t>followed</a:t>
            </a:r>
            <a:r>
              <a:rPr lang="fr-CH" sz="2800" dirty="0"/>
              <a:t> by </a:t>
            </a:r>
            <a:r>
              <a:rPr lang="fr-CH" sz="2800" dirty="0" smtClean="0"/>
              <a:t>Q&amp;A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Third Party Organizations </a:t>
            </a:r>
            <a:r>
              <a:rPr lang="en-US" sz="3600" dirty="0" smtClean="0">
                <a:solidFill>
                  <a:srgbClr val="000090"/>
                </a:solidFill>
              </a:rPr>
              <a:t>(2)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323343"/>
            <a:ext cx="8305800" cy="490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Third party organizations and </a:t>
            </a:r>
            <a:r>
              <a:rPr lang="en-US" sz="2400" dirty="0" err="1"/>
              <a:t>Programmes</a:t>
            </a:r>
            <a:r>
              <a:rPr lang="en-US" sz="2400" dirty="0"/>
              <a:t>, such as Copernicus Climate Change Service (C3S), should be officially recognized as WMO partners with the authority to issue WSI</a:t>
            </a:r>
          </a:p>
          <a:p>
            <a:pPr lvl="1"/>
            <a:r>
              <a:rPr lang="en-US" sz="2000" dirty="0"/>
              <a:t>Conditions (such as timeframe, </a:t>
            </a:r>
            <a:r>
              <a:rPr lang="en-US" sz="2000" dirty="0" err="1"/>
              <a:t>etc</a:t>
            </a:r>
            <a:r>
              <a:rPr lang="en-US" sz="2000" dirty="0"/>
              <a:t>), and procedures will be clearly established;</a:t>
            </a:r>
          </a:p>
          <a:p>
            <a:pPr lvl="1"/>
            <a:r>
              <a:rPr lang="en-US" sz="2000" dirty="0"/>
              <a:t>Recommendation is to define a set of codes (tentatively 40000…) for WMO recognized partners to use in Block 2 of the WSI;</a:t>
            </a:r>
          </a:p>
          <a:p>
            <a:r>
              <a:rPr lang="en-US" sz="2400" dirty="0"/>
              <a:t>The case of the WMO Secretary General issuing a WSI where the National Focal Point is unwilling/unable to do so is a specific case of such a third party </a:t>
            </a:r>
          </a:p>
          <a:p>
            <a:pPr lvl="1"/>
            <a:r>
              <a:rPr lang="en-US" sz="2000" dirty="0"/>
              <a:t>Procedure for the WMO SG to assign WSI (EC-70, June 2018) will be reviewed and adjusted, in order that all such requests are treated as similar to that of a third party organization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6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Dual inclusion of WMO ID and WSI in BUFR messages </a:t>
            </a:r>
            <a:r>
              <a:rPr lang="en-US" sz="3600" dirty="0" smtClean="0">
                <a:solidFill>
                  <a:srgbClr val="000090"/>
                </a:solidFill>
              </a:rPr>
              <a:t>(3)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323343"/>
            <a:ext cx="8305800" cy="490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Notice period for transition from traditional WMO to new WSI in BUFR (dual inclusion in header) to be from 6-3 months in advance</a:t>
            </a:r>
          </a:p>
          <a:p>
            <a:r>
              <a:rPr lang="en-US" sz="2400" dirty="0"/>
              <a:t>Due to the structure of the BUFR message, the old and the new identifier will continue to be transmitted together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5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Minimal set of WIGOS Metadata mandatory fields to register a station </a:t>
            </a:r>
            <a:r>
              <a:rPr lang="en-US" sz="3600" dirty="0" smtClean="0">
                <a:solidFill>
                  <a:srgbClr val="000090"/>
                </a:solidFill>
              </a:rPr>
              <a:t>(4)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493949"/>
            <a:ext cx="8305800" cy="473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&gt;20 </a:t>
            </a:r>
            <a:r>
              <a:rPr lang="en-US" sz="2400" dirty="0" smtClean="0"/>
              <a:t>WIGOS </a:t>
            </a:r>
            <a:r>
              <a:rPr lang="en-US" sz="2400" dirty="0"/>
              <a:t>Metadata elements are required </a:t>
            </a:r>
            <a:r>
              <a:rPr lang="en-US" sz="2400" dirty="0" smtClean="0"/>
              <a:t>(</a:t>
            </a:r>
            <a:r>
              <a:rPr lang="en-US" sz="2400" dirty="0"/>
              <a:t>Mandatory and Conditional</a:t>
            </a:r>
            <a:r>
              <a:rPr lang="en-US" sz="2400" dirty="0" smtClean="0"/>
              <a:t>) </a:t>
            </a:r>
            <a:endParaRPr lang="en-US" sz="2400" dirty="0"/>
          </a:p>
          <a:p>
            <a:r>
              <a:rPr lang="en-US" sz="2400" dirty="0"/>
              <a:t>This is too much for many issuers, especially third </a:t>
            </a:r>
            <a:r>
              <a:rPr lang="en-US" sz="2400" dirty="0" smtClean="0"/>
              <a:t>parties,  </a:t>
            </a:r>
            <a:r>
              <a:rPr lang="en-US" sz="2400" dirty="0"/>
              <a:t>to register a </a:t>
            </a:r>
            <a:r>
              <a:rPr lang="en-US" sz="2400" dirty="0" smtClean="0"/>
              <a:t>new station </a:t>
            </a:r>
            <a:r>
              <a:rPr lang="en-US" sz="2400" dirty="0"/>
              <a:t>in </a:t>
            </a:r>
            <a:r>
              <a:rPr lang="en-US" sz="2400" dirty="0" smtClean="0"/>
              <a:t>OSCAR/Surface </a:t>
            </a:r>
            <a:endParaRPr lang="en-US" sz="2400" dirty="0"/>
          </a:p>
          <a:p>
            <a:r>
              <a:rPr lang="en-US" sz="2400" dirty="0"/>
              <a:t>It is recommended to have just a few mandatory WIGOS metadata elements (WSI, Name, </a:t>
            </a:r>
            <a:r>
              <a:rPr lang="en-US" sz="2400" dirty="0" err="1"/>
              <a:t>Lat</a:t>
            </a:r>
            <a:r>
              <a:rPr lang="en-US" sz="2400" dirty="0"/>
              <a:t>, Long, Altitude, Contact) as a minimum to register a new WSI</a:t>
            </a:r>
          </a:p>
          <a:p>
            <a:r>
              <a:rPr lang="en-US" sz="2400" dirty="0"/>
              <a:t>This list must be enforced in OSCAR/Surface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08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Documentation of WSI schemas </a:t>
            </a:r>
            <a:r>
              <a:rPr lang="en-US" sz="3600" dirty="0" smtClean="0">
                <a:solidFill>
                  <a:srgbClr val="000090"/>
                </a:solidFill>
              </a:rPr>
              <a:t>(5)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493949"/>
            <a:ext cx="8305800" cy="473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To ensure the preservation of the long term record, documentation shall be preserved in perpetuity</a:t>
            </a:r>
          </a:p>
          <a:p>
            <a:r>
              <a:rPr lang="en-US" sz="2400" dirty="0"/>
              <a:t>Global data </a:t>
            </a:r>
            <a:r>
              <a:rPr lang="en-US" sz="2400" dirty="0" err="1"/>
              <a:t>centres</a:t>
            </a:r>
            <a:r>
              <a:rPr lang="en-US" sz="2400" dirty="0"/>
              <a:t> are ideally placed to offer this, such as the GMDC in Asheville</a:t>
            </a:r>
          </a:p>
        </p:txBody>
      </p:sp>
    </p:spTree>
    <p:extLst>
      <p:ext uri="{BB962C8B-B14F-4D97-AF65-F5344CB8AC3E}">
        <p14:creationId xmlns:p14="http://schemas.microsoft.com/office/powerpoint/2010/main" val="309924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Test environment </a:t>
            </a:r>
            <a:r>
              <a:rPr lang="en-US" sz="3600" dirty="0" smtClean="0">
                <a:solidFill>
                  <a:srgbClr val="000090"/>
                </a:solidFill>
              </a:rPr>
              <a:t>(6)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493949"/>
            <a:ext cx="8305800" cy="473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Under leadership </a:t>
            </a:r>
            <a:r>
              <a:rPr lang="en-US" sz="2400" dirty="0"/>
              <a:t>by </a:t>
            </a:r>
            <a:r>
              <a:rPr lang="en-US" sz="2400" dirty="0" smtClean="0"/>
              <a:t>ECMWF, voluntary </a:t>
            </a:r>
            <a:r>
              <a:rPr lang="en-US" sz="2400" dirty="0"/>
              <a:t>Members to provide test data that includes WSI, initially using an FTP site</a:t>
            </a:r>
          </a:p>
          <a:p>
            <a:r>
              <a:rPr lang="en-US" sz="2400" dirty="0" smtClean="0"/>
              <a:t>Several Members (Brazil, Australia) expressed </a:t>
            </a:r>
            <a:r>
              <a:rPr lang="en-US" sz="2400" dirty="0"/>
              <a:t>their intention to contribute; Other </a:t>
            </a:r>
            <a:r>
              <a:rPr lang="en-US" sz="2400" dirty="0" smtClean="0"/>
              <a:t>Members considering joining the experiment: UK</a:t>
            </a:r>
            <a:r>
              <a:rPr lang="en-US" sz="2400" dirty="0"/>
              <a:t>, Switzerland (Israel already sending BUFR reports with WSI)</a:t>
            </a:r>
          </a:p>
          <a:p>
            <a:r>
              <a:rPr lang="en-US" sz="2400" dirty="0" smtClean="0"/>
              <a:t>Initially planned </a:t>
            </a:r>
            <a:r>
              <a:rPr lang="en-US" sz="2400" dirty="0"/>
              <a:t>to run from </a:t>
            </a:r>
            <a:r>
              <a:rPr lang="en-US" sz="2400" dirty="0" smtClean="0"/>
              <a:t>October </a:t>
            </a:r>
            <a:r>
              <a:rPr lang="en-US" sz="2400" dirty="0"/>
              <a:t>to </a:t>
            </a:r>
            <a:r>
              <a:rPr lang="en-US" sz="2400" dirty="0" smtClean="0"/>
              <a:t>December 2018, at the request of various Members, ECMWF agreed to extend it into mid 2019 (end date TBD)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3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WSI Transition Plan </a:t>
            </a:r>
            <a:r>
              <a:rPr lang="en-US" sz="3600" dirty="0" smtClean="0">
                <a:solidFill>
                  <a:srgbClr val="000090"/>
                </a:solidFill>
              </a:rPr>
              <a:t>(7)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983" y="1236617"/>
            <a:ext cx="8305800" cy="49932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Themes: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 </a:t>
            </a:r>
            <a:r>
              <a:rPr lang="en-US" sz="2400" dirty="0"/>
              <a:t>- Identification of issues to be addressed by Members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2 </a:t>
            </a:r>
            <a:r>
              <a:rPr lang="en-US" sz="2400" dirty="0"/>
              <a:t>- Advice and tools for members to address issues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 </a:t>
            </a:r>
            <a:r>
              <a:rPr lang="en-US" sz="2400" dirty="0"/>
              <a:t>- Testing environment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- Resolving issues with exchange of </a:t>
            </a:r>
            <a:r>
              <a:rPr lang="en-US" sz="2400" dirty="0" smtClean="0"/>
              <a:t>information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Structure of the Plan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US" sz="2000" dirty="0" smtClean="0"/>
              <a:t>A) Background</a:t>
            </a:r>
            <a:endParaRPr lang="en-US" sz="2000" dirty="0"/>
          </a:p>
          <a:p>
            <a:pPr marL="360363" indent="0">
              <a:buNone/>
            </a:pPr>
            <a:r>
              <a:rPr lang="fr-CH" sz="2000" dirty="0" smtClean="0"/>
              <a:t>B) Objectives</a:t>
            </a:r>
            <a:endParaRPr lang="en-US" sz="2000" dirty="0" smtClean="0"/>
          </a:p>
          <a:p>
            <a:pPr marL="360363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) </a:t>
            </a:r>
            <a:r>
              <a:rPr lang="en-US" sz="2000" dirty="0" smtClean="0"/>
              <a:t>Timescale (~2 years)</a:t>
            </a:r>
            <a:endParaRPr lang="en-US" sz="2000" dirty="0"/>
          </a:p>
          <a:p>
            <a:pPr marL="360363" indent="0">
              <a:buNone/>
            </a:pPr>
            <a:r>
              <a:rPr lang="en-US" sz="2000" dirty="0" smtClean="0"/>
              <a:t>D</a:t>
            </a:r>
            <a:r>
              <a:rPr lang="en-US" sz="2000" dirty="0"/>
              <a:t>) Approach </a:t>
            </a:r>
          </a:p>
          <a:p>
            <a:pPr marL="360363" indent="0">
              <a:buNone/>
            </a:pPr>
            <a:r>
              <a:rPr lang="en-US" sz="2000" dirty="0" smtClean="0"/>
              <a:t>E</a:t>
            </a:r>
            <a:r>
              <a:rPr lang="en-US" sz="2000" dirty="0"/>
              <a:t>) Tasks, Activities and Responsibilities</a:t>
            </a:r>
          </a:p>
          <a:p>
            <a:pPr marL="360363" indent="0">
              <a:buNone/>
            </a:pPr>
            <a:r>
              <a:rPr lang="en-US" sz="2000" dirty="0" smtClean="0"/>
              <a:t>F</a:t>
            </a:r>
            <a:r>
              <a:rPr lang="en-US" sz="2000" dirty="0"/>
              <a:t>) Communication &amp; outreach</a:t>
            </a:r>
          </a:p>
          <a:p>
            <a:pPr marL="360363" indent="0">
              <a:buNone/>
            </a:pPr>
            <a:r>
              <a:rPr lang="en-US" sz="2000" dirty="0" smtClean="0"/>
              <a:t>G</a:t>
            </a:r>
            <a:r>
              <a:rPr lang="en-US" sz="2000" dirty="0"/>
              <a:t>) Project Management and Risks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16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Recap on the basics of the WIGOS IDs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Procedures</a:t>
            </a:r>
            <a:r>
              <a:rPr lang="fr-CH" sz="2800" dirty="0" smtClean="0"/>
              <a:t> for </a:t>
            </a:r>
            <a:r>
              <a:rPr lang="fr-CH" sz="2800" dirty="0" err="1" smtClean="0"/>
              <a:t>assigning</a:t>
            </a:r>
            <a:r>
              <a:rPr lang="fr-CH" sz="2800" dirty="0" smtClean="0"/>
              <a:t> WIGOS </a:t>
            </a:r>
            <a:r>
              <a:rPr lang="fr-CH" sz="2800" dirty="0" err="1" smtClean="0"/>
              <a:t>IDs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New </a:t>
            </a:r>
            <a:r>
              <a:rPr lang="fr-CH" sz="2800" dirty="0" err="1" smtClean="0"/>
              <a:t>recommendations</a:t>
            </a:r>
            <a:r>
              <a:rPr lang="fr-CH" sz="2800" dirty="0" smtClean="0"/>
              <a:t> </a:t>
            </a:r>
            <a:r>
              <a:rPr lang="fr-CH" sz="2800" dirty="0" err="1" smtClean="0"/>
              <a:t>from</a:t>
            </a:r>
            <a:r>
              <a:rPr lang="fr-CH" sz="2800" dirty="0" smtClean="0"/>
              <a:t> TT-WSI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</a:t>
            </a:r>
            <a:r>
              <a:rPr lang="fr-CH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r>
              <a:rPr lang="fr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CH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followed</a:t>
            </a:r>
            <a:r>
              <a:rPr lang="fr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fr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1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1143000"/>
          </a:xfrm>
        </p:spPr>
        <p:txBody>
          <a:bodyPr>
            <a:normAutofit/>
          </a:bodyPr>
          <a:lstStyle/>
          <a:p>
            <a:r>
              <a:rPr lang="fr-CH" sz="3600" b="1" dirty="0" smtClean="0">
                <a:solidFill>
                  <a:srgbClr val="000090"/>
                </a:solidFill>
              </a:rPr>
              <a:t>Final </a:t>
            </a:r>
            <a:r>
              <a:rPr lang="fr-CH" sz="3600" b="1" dirty="0" err="1" smtClean="0">
                <a:solidFill>
                  <a:srgbClr val="000090"/>
                </a:solidFill>
              </a:rPr>
              <a:t>remarks</a:t>
            </a:r>
            <a:r>
              <a:rPr lang="fr-CH" sz="3600" b="1" dirty="0">
                <a:solidFill>
                  <a:srgbClr val="000090"/>
                </a:solidFill>
              </a:rPr>
              <a:t> </a:t>
            </a:r>
            <a:r>
              <a:rPr lang="fr-CH" sz="3000" dirty="0" smtClean="0">
                <a:solidFill>
                  <a:srgbClr val="000090"/>
                </a:solidFill>
              </a:rPr>
              <a:t>(</a:t>
            </a:r>
            <a:r>
              <a:rPr lang="fr-CH" sz="3000" dirty="0" err="1" smtClean="0">
                <a:solidFill>
                  <a:srgbClr val="000090"/>
                </a:solidFill>
              </a:rPr>
              <a:t>with</a:t>
            </a:r>
            <a:r>
              <a:rPr lang="fr-CH" sz="3000" dirty="0" smtClean="0">
                <a:solidFill>
                  <a:srgbClr val="000090"/>
                </a:solidFill>
              </a:rPr>
              <a:t> </a:t>
            </a:r>
            <a:r>
              <a:rPr lang="fr-CH" sz="3000" dirty="0" err="1" smtClean="0">
                <a:solidFill>
                  <a:srgbClr val="000090"/>
                </a:solidFill>
              </a:rPr>
              <a:t>request</a:t>
            </a:r>
            <a:r>
              <a:rPr lang="fr-CH" sz="3000" dirty="0" smtClean="0">
                <a:solidFill>
                  <a:srgbClr val="000090"/>
                </a:solidFill>
              </a:rPr>
              <a:t> for </a:t>
            </a:r>
            <a:r>
              <a:rPr lang="fr-CH" sz="3000" dirty="0" err="1" smtClean="0">
                <a:solidFill>
                  <a:srgbClr val="000090"/>
                </a:solidFill>
              </a:rPr>
              <a:t>homework</a:t>
            </a:r>
            <a:r>
              <a:rPr lang="fr-CH" sz="3000" dirty="0" smtClean="0">
                <a:solidFill>
                  <a:srgbClr val="000090"/>
                </a:solidFill>
              </a:rPr>
              <a:t>!)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429670"/>
            <a:ext cx="8497249" cy="4708525"/>
          </a:xfrm>
        </p:spPr>
        <p:txBody>
          <a:bodyPr>
            <a:noAutofit/>
          </a:bodyPr>
          <a:lstStyle/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National Focal Points for OSCAR/Surface have</a:t>
            </a:r>
            <a:r>
              <a:rPr lang="en-US" dirty="0" smtClean="0"/>
              <a:t> a critical and </a:t>
            </a:r>
            <a:r>
              <a:rPr lang="en-US" dirty="0" smtClean="0"/>
              <a:t>increased </a:t>
            </a:r>
            <a:r>
              <a:rPr lang="en-US" dirty="0" smtClean="0"/>
              <a:t>role in implementing the WSIs at national level, in cooperation </a:t>
            </a:r>
            <a:r>
              <a:rPr lang="en-US" smtClean="0"/>
              <a:t>with </a:t>
            </a:r>
            <a:r>
              <a:rPr lang="en-US" smtClean="0"/>
              <a:t>WIGOS National </a:t>
            </a:r>
            <a:r>
              <a:rPr lang="en-US" smtClean="0"/>
              <a:t>Focal </a:t>
            </a:r>
            <a:r>
              <a:rPr lang="en-US" dirty="0" smtClean="0"/>
              <a:t>Points</a:t>
            </a:r>
            <a:endParaRPr lang="en-US" sz="1200" dirty="0" smtClean="0"/>
          </a:p>
          <a:p>
            <a:pPr marL="3413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All participants are strongly encouraged to:</a:t>
            </a:r>
          </a:p>
          <a:p>
            <a:pPr marL="798513" lvl="3" indent="-3365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r-CH" dirty="0" err="1" smtClean="0"/>
              <a:t>Review</a:t>
            </a:r>
            <a:r>
              <a:rPr lang="fr-CH" dirty="0" smtClean="0"/>
              <a:t> the </a:t>
            </a:r>
            <a:r>
              <a:rPr lang="fr-CH" dirty="0" err="1" smtClean="0"/>
              <a:t>current</a:t>
            </a:r>
            <a:r>
              <a:rPr lang="fr-CH" dirty="0" smtClean="0"/>
              <a:t> new </a:t>
            </a:r>
            <a:r>
              <a:rPr lang="fr-CH" dirty="0" err="1" smtClean="0"/>
              <a:t>draft</a:t>
            </a:r>
            <a:r>
              <a:rPr lang="fr-CH" dirty="0" smtClean="0"/>
              <a:t> provisions in </a:t>
            </a:r>
            <a:r>
              <a:rPr lang="fr-CH" dirty="0" err="1" smtClean="0"/>
              <a:t>Manual</a:t>
            </a:r>
            <a:r>
              <a:rPr lang="fr-CH" dirty="0" smtClean="0"/>
              <a:t> on WIGOS for Cg.18</a:t>
            </a:r>
            <a:endParaRPr lang="en-US" dirty="0" smtClean="0"/>
          </a:p>
          <a:p>
            <a:pPr marL="798513" lvl="3" indent="-3365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fr-CH" dirty="0" err="1" smtClean="0"/>
              <a:t>Consider</a:t>
            </a:r>
            <a:r>
              <a:rPr lang="fr-CH" dirty="0" smtClean="0"/>
              <a:t> the </a:t>
            </a:r>
            <a:r>
              <a:rPr lang="fr-CH" dirty="0" err="1" smtClean="0"/>
              <a:t>recommendations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TT-WSI </a:t>
            </a:r>
            <a:r>
              <a:rPr lang="fr-CH" dirty="0" err="1" smtClean="0"/>
              <a:t>including</a:t>
            </a:r>
            <a:endParaRPr lang="fr-CH" dirty="0" smtClean="0"/>
          </a:p>
          <a:p>
            <a:pPr marL="1255713" lvl="4" indent="-3365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H" sz="1800" dirty="0" smtClean="0"/>
              <a:t>participation at the WSI </a:t>
            </a:r>
            <a:r>
              <a:rPr lang="fr-CH" sz="1800" b="1" dirty="0" err="1" smtClean="0"/>
              <a:t>experiment</a:t>
            </a:r>
            <a:r>
              <a:rPr lang="fr-CH" sz="1800" b="1" dirty="0" smtClean="0"/>
              <a:t> </a:t>
            </a:r>
            <a:r>
              <a:rPr lang="fr-CH" sz="1800" b="1" dirty="0" err="1" smtClean="0"/>
              <a:t>with</a:t>
            </a:r>
            <a:r>
              <a:rPr lang="fr-CH" sz="1800" b="1" dirty="0" smtClean="0"/>
              <a:t> ECMWF</a:t>
            </a:r>
          </a:p>
          <a:p>
            <a:pPr marL="1255713" lvl="4" indent="-3365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CH" sz="1800" dirty="0" err="1" smtClean="0"/>
              <a:t>reviewing</a:t>
            </a:r>
            <a:r>
              <a:rPr lang="fr-CH" sz="1800" dirty="0" smtClean="0"/>
              <a:t> and </a:t>
            </a:r>
            <a:r>
              <a:rPr lang="fr-CH" sz="1800" dirty="0" err="1" smtClean="0"/>
              <a:t>contributing</a:t>
            </a:r>
            <a:r>
              <a:rPr lang="fr-CH" sz="1800" dirty="0" smtClean="0"/>
              <a:t> to the </a:t>
            </a:r>
            <a:r>
              <a:rPr lang="fr-CH" sz="1800" b="1" dirty="0" smtClean="0"/>
              <a:t>WSI transition plan</a:t>
            </a:r>
            <a:endParaRPr lang="en-US" sz="1800" b="1" dirty="0" smtClean="0"/>
          </a:p>
          <a:p>
            <a:pPr marL="798513" lvl="3" indent="-3365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/>
              <a:t>Work with the OSCAR/Surface and WIGOS NFPs towards developing a national schema for assigning WIGOS IDs</a:t>
            </a:r>
          </a:p>
          <a:p>
            <a:pPr marL="798513" lvl="3" indent="-3365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Provide feedback</a:t>
            </a:r>
            <a:r>
              <a:rPr lang="en-US" dirty="0" smtClean="0"/>
              <a:t> to the Secretariat, via the WIGOS Project Office 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www.wmo.int/pages/prog/www/wigos/contact.html</a:t>
            </a:r>
            <a:r>
              <a:rPr lang="en-US" dirty="0" smtClean="0"/>
              <a:t>) </a:t>
            </a:r>
          </a:p>
          <a:p>
            <a:pPr marL="798513" lvl="3" indent="-3365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Contribute and enhance engagement with the </a:t>
            </a:r>
            <a:r>
              <a:rPr lang="en-US" b="1" dirty="0" smtClean="0"/>
              <a:t>OSCAR/Surface Resources Portal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etrp.wmo.int/moodle/course/view.php?id=146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0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lfnunes@wmo.int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  <a:p>
            <a:endParaRPr lang="en-US" sz="3100" dirty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4"/>
              </a:rPr>
              <a:t>www.wmo.int/wigos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 on the basics of the WIGOS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Station IDs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2625" indent="-682625">
              <a:buFont typeface="+mj-lt"/>
              <a:buAutoNum type="romanUcPeriod"/>
            </a:pPr>
            <a:r>
              <a:rPr lang="fr-CH" sz="2800" dirty="0" err="1" smtClean="0"/>
              <a:t>Procedures</a:t>
            </a:r>
            <a:r>
              <a:rPr lang="fr-CH" sz="2800" dirty="0" smtClean="0"/>
              <a:t> for </a:t>
            </a:r>
            <a:r>
              <a:rPr lang="fr-CH" sz="2800" dirty="0" err="1" smtClean="0"/>
              <a:t>assigning</a:t>
            </a:r>
            <a:r>
              <a:rPr lang="fr-CH" sz="2800" dirty="0" smtClean="0"/>
              <a:t> WIGOS </a:t>
            </a:r>
            <a:r>
              <a:rPr lang="en-US" sz="2800" dirty="0"/>
              <a:t>Station </a:t>
            </a:r>
            <a:r>
              <a:rPr lang="fr-CH" sz="2800" dirty="0" err="1" smtClean="0"/>
              <a:t>IDs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New </a:t>
            </a:r>
            <a:r>
              <a:rPr lang="fr-CH" sz="2800" dirty="0" err="1" smtClean="0"/>
              <a:t>recommendations</a:t>
            </a:r>
            <a:r>
              <a:rPr lang="fr-CH" sz="2800" dirty="0" smtClean="0"/>
              <a:t> </a:t>
            </a:r>
            <a:r>
              <a:rPr lang="fr-CH" sz="2800" dirty="0" err="1" smtClean="0"/>
              <a:t>from</a:t>
            </a:r>
            <a:r>
              <a:rPr lang="fr-CH" sz="2800" dirty="0" smtClean="0"/>
              <a:t> TT-WSI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/>
              <a:t>Final </a:t>
            </a:r>
            <a:r>
              <a:rPr lang="fr-CH" sz="2800" dirty="0" err="1"/>
              <a:t>remarks</a:t>
            </a:r>
            <a:r>
              <a:rPr lang="fr-CH" sz="2800" dirty="0"/>
              <a:t>, </a:t>
            </a:r>
            <a:r>
              <a:rPr lang="fr-CH" sz="2800" dirty="0" err="1"/>
              <a:t>followed</a:t>
            </a:r>
            <a:r>
              <a:rPr lang="fr-CH" sz="2800" dirty="0"/>
              <a:t> by </a:t>
            </a:r>
            <a:r>
              <a:rPr lang="fr-CH" sz="2800" dirty="0" smtClean="0"/>
              <a:t>Q&amp;A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54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590452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Recap on the </a:t>
            </a:r>
            <a:r>
              <a:rPr lang="en-US" sz="3600" b="1" dirty="0" smtClean="0">
                <a:solidFill>
                  <a:srgbClr val="000090"/>
                </a:solidFill>
              </a:rPr>
              <a:t>basics of </a:t>
            </a:r>
            <a:r>
              <a:rPr lang="en-US" sz="3600" b="1" dirty="0">
                <a:solidFill>
                  <a:srgbClr val="000090"/>
                </a:solidFill>
              </a:rPr>
              <a:t>the WIGOS Station </a:t>
            </a:r>
            <a:r>
              <a:rPr lang="en-US" sz="3600" b="1" dirty="0" smtClean="0">
                <a:solidFill>
                  <a:srgbClr val="000090"/>
                </a:solidFill>
              </a:rPr>
              <a:t>IDs</a:t>
            </a:r>
            <a:r>
              <a:rPr lang="en-US" sz="3600" dirty="0" smtClean="0">
                <a:solidFill>
                  <a:srgbClr val="000090"/>
                </a:solidFill>
              </a:rPr>
              <a:t> (1)</a:t>
            </a:r>
            <a:endParaRPr lang="en-US" sz="3000" dirty="0"/>
          </a:p>
        </p:txBody>
      </p:sp>
      <p:sp>
        <p:nvSpPr>
          <p:cNvPr id="6" name="Shape 239"/>
          <p:cNvSpPr txBox="1">
            <a:spLocks/>
          </p:cNvSpPr>
          <p:nvPr/>
        </p:nvSpPr>
        <p:spPr>
          <a:xfrm>
            <a:off x="212725" y="1354973"/>
            <a:ext cx="8713790" cy="4728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WSI is part of the WIGOS Metadata Standard via the 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"Station/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platform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>
                <a:latin typeface="Arial"/>
                <a:ea typeface="Arial"/>
                <a:cs typeface="Arial"/>
                <a:sym typeface="Arial"/>
              </a:rPr>
              <a:t>unique 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identifier, 3-06" [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WMO-No.1192]</a:t>
            </a:r>
            <a:endParaRPr lang="en-US" sz="1800" dirty="0" smtClean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Members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are requested to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implement WSIs following the:</a:t>
            </a:r>
          </a:p>
          <a:p>
            <a:pPr marL="757238" lvl="1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WMO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Technical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Regulations (WMO-No.49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) - Regulatory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material</a:t>
            </a:r>
          </a:p>
          <a:p>
            <a:pPr marL="757238" lvl="1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Manual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on WIGOS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(WMO-No.1160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) - Regulatory material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757238" lvl="1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Guide to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WIGOS (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WMO-No.1165)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Guidance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material</a:t>
            </a:r>
          </a:p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New editions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Technical Regulations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Manual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on WIGOS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are being prepared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with new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draft provisions,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be submitted to Congress 18, June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2019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that are available at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http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  <a:hlinkClick r:id="rId2"/>
              </a:rPr>
              <a:t>://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www.wmo.int/pages/prog/www/wigos/WRM.html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6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590452" cy="9619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Recap on the </a:t>
            </a:r>
            <a:r>
              <a:rPr lang="en-US" sz="3600" b="1" dirty="0" smtClean="0">
                <a:solidFill>
                  <a:srgbClr val="000090"/>
                </a:solidFill>
              </a:rPr>
              <a:t>basics of </a:t>
            </a:r>
            <a:r>
              <a:rPr lang="en-US" sz="3600" b="1" dirty="0">
                <a:solidFill>
                  <a:srgbClr val="000090"/>
                </a:solidFill>
              </a:rPr>
              <a:t>the </a:t>
            </a:r>
            <a:r>
              <a:rPr lang="en-US" sz="3600" b="1" dirty="0" smtClean="0">
                <a:solidFill>
                  <a:srgbClr val="000090"/>
                </a:solidFill>
              </a:rPr>
              <a:t>WSIs</a:t>
            </a:r>
            <a:r>
              <a:rPr lang="en-US" sz="3600" dirty="0" smtClean="0">
                <a:solidFill>
                  <a:srgbClr val="000090"/>
                </a:solidFill>
              </a:rPr>
              <a:t> (2)</a:t>
            </a:r>
            <a:endParaRPr lang="en-US" sz="3000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629676"/>
              </p:ext>
            </p:extLst>
          </p:nvPr>
        </p:nvGraphicFramePr>
        <p:xfrm>
          <a:off x="431802" y="1868251"/>
          <a:ext cx="8434875" cy="3681315"/>
        </p:xfrm>
        <a:graphic>
          <a:graphicData uri="http://schemas.openxmlformats.org/drawingml/2006/table">
            <a:tbl>
              <a:tblPr/>
              <a:tblGrid>
                <a:gridCol w="1628818"/>
                <a:gridCol w="2601532"/>
                <a:gridCol w="2292440"/>
                <a:gridCol w="1912085"/>
              </a:tblGrid>
              <a:tr h="5237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(number)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(character)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WIGOS Identifier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Series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Issuer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Identifier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number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Identifier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future expansion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</a:t>
                      </a:r>
                      <a:r>
                        <a:rPr kumimoji="0" lang="en-US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distinguish between identifiers issued by different organizations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sub-delegation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Allocated to 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H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characters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883307"/>
              </p:ext>
            </p:extLst>
          </p:nvPr>
        </p:nvGraphicFramePr>
        <p:xfrm>
          <a:off x="437967" y="1862348"/>
          <a:ext cx="8434875" cy="3681315"/>
        </p:xfrm>
        <a:graphic>
          <a:graphicData uri="http://schemas.openxmlformats.org/drawingml/2006/table">
            <a:tbl>
              <a:tblPr/>
              <a:tblGrid>
                <a:gridCol w="1628818"/>
                <a:gridCol w="2601532"/>
                <a:gridCol w="2292440"/>
                <a:gridCol w="1912085"/>
              </a:tblGrid>
              <a:tr h="5237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(number)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(character)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WIGOS Identifier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Series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Issuer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Identifier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number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Identifier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future expansion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</a:t>
                      </a:r>
                      <a:r>
                        <a:rPr kumimoji="0" lang="en-US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distinguish between identifiers issued by different organizations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sub-delegation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Allocated to 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H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characters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828324"/>
              </p:ext>
            </p:extLst>
          </p:nvPr>
        </p:nvGraphicFramePr>
        <p:xfrm>
          <a:off x="435819" y="1868513"/>
          <a:ext cx="8434875" cy="3681315"/>
        </p:xfrm>
        <a:graphic>
          <a:graphicData uri="http://schemas.openxmlformats.org/drawingml/2006/table">
            <a:tbl>
              <a:tblPr/>
              <a:tblGrid>
                <a:gridCol w="1628818"/>
                <a:gridCol w="2601532"/>
                <a:gridCol w="2292440"/>
                <a:gridCol w="1912085"/>
              </a:tblGrid>
              <a:tr h="5237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(number)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(character)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WIGOS Identifier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Series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Issuer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Identifier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number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Identifier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future expansion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</a:t>
                      </a:r>
                      <a:r>
                        <a:rPr kumimoji="0" lang="en-US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distinguish between identifiers issued by different organizations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sub-delegation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Allocated to 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H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characters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383501"/>
              </p:ext>
            </p:extLst>
          </p:nvPr>
        </p:nvGraphicFramePr>
        <p:xfrm>
          <a:off x="435819" y="1860200"/>
          <a:ext cx="8434875" cy="3681315"/>
        </p:xfrm>
        <a:graphic>
          <a:graphicData uri="http://schemas.openxmlformats.org/drawingml/2006/table">
            <a:tbl>
              <a:tblPr/>
              <a:tblGrid>
                <a:gridCol w="1628818"/>
                <a:gridCol w="2601532"/>
                <a:gridCol w="2292440"/>
                <a:gridCol w="1912085"/>
              </a:tblGrid>
              <a:tr h="5237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(number)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(number)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alt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block (character)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WIGOS Identifier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Series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Issuer</a:t>
                      </a: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Identifier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number</a:t>
                      </a:r>
                      <a:endParaRPr kumimoji="0" lang="en-US" alt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Identifier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future expansion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to distinguish between identifiers issued by different organizations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Allows sub-delegation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Allocated to 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0095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H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0…65534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characters</a:t>
                      </a:r>
                      <a:endParaRPr kumimoji="0" lang="en-US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590452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Example of a WIGOS Station ID</a:t>
            </a:r>
            <a:r>
              <a:rPr lang="en-US" sz="3600" dirty="0" smtClean="0">
                <a:solidFill>
                  <a:srgbClr val="000090"/>
                </a:solidFill>
              </a:rPr>
              <a:t> (3)</a:t>
            </a:r>
            <a:endParaRPr lang="en-US" sz="3000" dirty="0"/>
          </a:p>
        </p:txBody>
      </p:sp>
      <p:sp>
        <p:nvSpPr>
          <p:cNvPr id="5" name="Content Placeholder 14"/>
          <p:cNvSpPr txBox="1">
            <a:spLocks/>
          </p:cNvSpPr>
          <p:nvPr/>
        </p:nvSpPr>
        <p:spPr>
          <a:xfrm>
            <a:off x="457200" y="2592306"/>
            <a:ext cx="8229600" cy="357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2000" dirty="0" err="1" smtClean="0"/>
              <a:t>Example</a:t>
            </a:r>
            <a:r>
              <a:rPr lang="fr-CH" sz="2000" dirty="0" smtClean="0"/>
              <a:t> of </a:t>
            </a:r>
            <a:r>
              <a:rPr lang="fr-CH" sz="2000" dirty="0"/>
              <a:t>station </a:t>
            </a:r>
            <a:r>
              <a:rPr lang="fr-CH" sz="2000" dirty="0" smtClean="0"/>
              <a:t>GENEVE-COINTRIN (</a:t>
            </a:r>
            <a:r>
              <a:rPr lang="fr-CH" sz="2000" dirty="0" err="1" smtClean="0"/>
              <a:t>Switzerland</a:t>
            </a:r>
            <a:r>
              <a:rPr lang="fr-CH" sz="2000" dirty="0" smtClean="0"/>
              <a:t>)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22293"/>
              </p:ext>
            </p:extLst>
          </p:nvPr>
        </p:nvGraphicFramePr>
        <p:xfrm>
          <a:off x="457200" y="1629758"/>
          <a:ext cx="8229600" cy="54483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WIGOS Identifier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Series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</a:b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(number)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Issuer</a:t>
                      </a: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 of Identifier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/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</a:b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(number)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Issue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Number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</a:b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(number)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Local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Identifier </a:t>
                      </a:r>
                      <a:br>
                        <a:rPr lang="en-GB" sz="1600" b="1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</a:b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(characters)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88280"/>
              </p:ext>
            </p:extLst>
          </p:nvPr>
        </p:nvGraphicFramePr>
        <p:xfrm>
          <a:off x="457200" y="2208767"/>
          <a:ext cx="8229600" cy="30099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 smtClean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 smtClean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20000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 smtClean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 smtClean="0">
                          <a:effectLst/>
                          <a:latin typeface="Calibri" panose="020F0502020204030204" pitchFamily="34" charset="0"/>
                          <a:ea typeface="Arial"/>
                          <a:cs typeface="Arial"/>
                        </a:rPr>
                        <a:t>06700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Arial"/>
                        <a:cs typeface="Arial"/>
                      </a:endParaRPr>
                    </a:p>
                  </a:txBody>
                  <a:tcPr marL="28575" marR="28575" marT="28575" marB="2857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239"/>
          <p:cNvSpPr txBox="1">
            <a:spLocks/>
          </p:cNvSpPr>
          <p:nvPr/>
        </p:nvSpPr>
        <p:spPr>
          <a:xfrm>
            <a:off x="299252" y="3566163"/>
            <a:ext cx="8387548" cy="1953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Please note that:</a:t>
            </a:r>
          </a:p>
          <a:p>
            <a:pPr marL="266700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WIGOS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Identifiers do not have meaning in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themselves</a:t>
            </a:r>
          </a:p>
          <a:p>
            <a:pPr marL="266700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Users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must not interpret any patterns they see in WIGOS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IDs</a:t>
            </a:r>
          </a:p>
          <a:p>
            <a:pPr marL="266700" indent="-2667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Users should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use OSCAR/surface to look up the metadata for the station associated with the WIGOS station identifier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10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Recap on the basics of the WIGOS Station IDs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for assigning WIGOS Station IDs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New recommendations from TT-WSI</a:t>
            </a:r>
          </a:p>
          <a:p>
            <a:pPr marL="682625" indent="-682625">
              <a:buFont typeface="+mj-lt"/>
              <a:buAutoNum type="romanUcPeriod"/>
            </a:pPr>
            <a:r>
              <a:rPr lang="en-GB" sz="2800" dirty="0" smtClean="0"/>
              <a:t>Final remarks, followed by Q&amp;A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62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590452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General requirements for assigning WSIs</a:t>
            </a:r>
            <a:r>
              <a:rPr lang="en-US" sz="3600" dirty="0" smtClean="0">
                <a:solidFill>
                  <a:srgbClr val="000090"/>
                </a:solidFill>
              </a:rPr>
              <a:t> (1)</a:t>
            </a:r>
            <a:endParaRPr lang="en-US" sz="3000" dirty="0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76224" y="1345971"/>
            <a:ext cx="8700351" cy="4127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Members 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shall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627063" lvl="1" indent="-269875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issue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WSIs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for stations/platforms within their geographic area of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responsibility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that contribute to a WMO or co-sponsored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programme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627063" lvl="1" indent="-269875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ensure that no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is issued to more than one station</a:t>
            </a:r>
          </a:p>
          <a:p>
            <a:pPr marL="627063" lvl="1" indent="-269875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make available to WMO the updated metadata each time a new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WSI is issued</a:t>
            </a:r>
          </a:p>
          <a:p>
            <a:pPr marL="757238" lvl="1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800" dirty="0">
              <a:latin typeface="Arial"/>
              <a:ea typeface="Arial"/>
              <a:cs typeface="Arial"/>
              <a:sym typeface="Arial"/>
            </a:endParaRPr>
          </a:p>
          <a:p>
            <a:pPr marL="357188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Members should (before issuing a station identifier):</a:t>
            </a:r>
          </a:p>
          <a:p>
            <a:pPr marL="757238" lvl="1" indent="-357188" defTabSz="914400">
              <a:spcBef>
                <a:spcPts val="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ensure that the operator of a station/platform has committed to providing and maintaining WIGOS metadata for that station/platform</a:t>
            </a:r>
          </a:p>
        </p:txBody>
      </p:sp>
    </p:spTree>
    <p:extLst>
      <p:ext uri="{BB962C8B-B14F-4D97-AF65-F5344CB8AC3E}">
        <p14:creationId xmlns:p14="http://schemas.microsoft.com/office/powerpoint/2010/main" val="375865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132"/>
          <p:cNvSpPr/>
          <p:nvPr/>
        </p:nvSpPr>
        <p:spPr>
          <a:xfrm>
            <a:off x="185654" y="5919052"/>
            <a:ext cx="8776783" cy="724321"/>
          </a:xfrm>
          <a:custGeom>
            <a:avLst/>
            <a:gdLst>
              <a:gd name="connsiteX0" fmla="*/ 0 w 2227064"/>
              <a:gd name="connsiteY0" fmla="*/ 222706 h 4267200"/>
              <a:gd name="connsiteX1" fmla="*/ 222706 w 2227064"/>
              <a:gd name="connsiteY1" fmla="*/ 0 h 4267200"/>
              <a:gd name="connsiteX2" fmla="*/ 2004358 w 2227064"/>
              <a:gd name="connsiteY2" fmla="*/ 0 h 4267200"/>
              <a:gd name="connsiteX3" fmla="*/ 2227064 w 2227064"/>
              <a:gd name="connsiteY3" fmla="*/ 222706 h 4267200"/>
              <a:gd name="connsiteX4" fmla="*/ 2227064 w 2227064"/>
              <a:gd name="connsiteY4" fmla="*/ 4044494 h 4267200"/>
              <a:gd name="connsiteX5" fmla="*/ 2004358 w 2227064"/>
              <a:gd name="connsiteY5" fmla="*/ 4267200 h 4267200"/>
              <a:gd name="connsiteX6" fmla="*/ 222706 w 2227064"/>
              <a:gd name="connsiteY6" fmla="*/ 4267200 h 4267200"/>
              <a:gd name="connsiteX7" fmla="*/ 0 w 2227064"/>
              <a:gd name="connsiteY7" fmla="*/ 4044494 h 4267200"/>
              <a:gd name="connsiteX8" fmla="*/ 0 w 2227064"/>
              <a:gd name="connsiteY8" fmla="*/ 222706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7064" h="4267200">
                <a:moveTo>
                  <a:pt x="0" y="222706"/>
                </a:moveTo>
                <a:cubicBezTo>
                  <a:pt x="0" y="99709"/>
                  <a:pt x="99709" y="0"/>
                  <a:pt x="222706" y="0"/>
                </a:cubicBezTo>
                <a:lnTo>
                  <a:pt x="2004358" y="0"/>
                </a:lnTo>
                <a:cubicBezTo>
                  <a:pt x="2127355" y="0"/>
                  <a:pt x="2227064" y="99709"/>
                  <a:pt x="2227064" y="222706"/>
                </a:cubicBezTo>
                <a:lnTo>
                  <a:pt x="2227064" y="4044494"/>
                </a:lnTo>
                <a:cubicBezTo>
                  <a:pt x="2227064" y="4167491"/>
                  <a:pt x="2127355" y="4267200"/>
                  <a:pt x="2004358" y="4267200"/>
                </a:cubicBezTo>
                <a:lnTo>
                  <a:pt x="222706" y="4267200"/>
                </a:lnTo>
                <a:cubicBezTo>
                  <a:pt x="99709" y="4267200"/>
                  <a:pt x="0" y="4167491"/>
                  <a:pt x="0" y="4044494"/>
                </a:cubicBezTo>
                <a:lnTo>
                  <a:pt x="0" y="22270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30403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5720" y="83127"/>
            <a:ext cx="6001079" cy="556954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90"/>
                </a:solidFill>
              </a:rPr>
              <a:t>Flow-chart for assigning a WIGOS ID</a:t>
            </a:r>
            <a:endParaRPr lang="en-US" sz="3000" dirty="0"/>
          </a:p>
        </p:txBody>
      </p:sp>
      <p:sp>
        <p:nvSpPr>
          <p:cNvPr id="34" name="Freeform 33"/>
          <p:cNvSpPr/>
          <p:nvPr/>
        </p:nvSpPr>
        <p:spPr>
          <a:xfrm>
            <a:off x="185654" y="1218361"/>
            <a:ext cx="8776783" cy="3129196"/>
          </a:xfrm>
          <a:custGeom>
            <a:avLst/>
            <a:gdLst>
              <a:gd name="connsiteX0" fmla="*/ 0 w 2227064"/>
              <a:gd name="connsiteY0" fmla="*/ 222706 h 4267200"/>
              <a:gd name="connsiteX1" fmla="*/ 222706 w 2227064"/>
              <a:gd name="connsiteY1" fmla="*/ 0 h 4267200"/>
              <a:gd name="connsiteX2" fmla="*/ 2004358 w 2227064"/>
              <a:gd name="connsiteY2" fmla="*/ 0 h 4267200"/>
              <a:gd name="connsiteX3" fmla="*/ 2227064 w 2227064"/>
              <a:gd name="connsiteY3" fmla="*/ 222706 h 4267200"/>
              <a:gd name="connsiteX4" fmla="*/ 2227064 w 2227064"/>
              <a:gd name="connsiteY4" fmla="*/ 4044494 h 4267200"/>
              <a:gd name="connsiteX5" fmla="*/ 2004358 w 2227064"/>
              <a:gd name="connsiteY5" fmla="*/ 4267200 h 4267200"/>
              <a:gd name="connsiteX6" fmla="*/ 222706 w 2227064"/>
              <a:gd name="connsiteY6" fmla="*/ 4267200 h 4267200"/>
              <a:gd name="connsiteX7" fmla="*/ 0 w 2227064"/>
              <a:gd name="connsiteY7" fmla="*/ 4044494 h 4267200"/>
              <a:gd name="connsiteX8" fmla="*/ 0 w 2227064"/>
              <a:gd name="connsiteY8" fmla="*/ 222706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7064" h="4267200">
                <a:moveTo>
                  <a:pt x="0" y="222706"/>
                </a:moveTo>
                <a:cubicBezTo>
                  <a:pt x="0" y="99709"/>
                  <a:pt x="99709" y="0"/>
                  <a:pt x="222706" y="0"/>
                </a:cubicBezTo>
                <a:lnTo>
                  <a:pt x="2004358" y="0"/>
                </a:lnTo>
                <a:cubicBezTo>
                  <a:pt x="2127355" y="0"/>
                  <a:pt x="2227064" y="99709"/>
                  <a:pt x="2227064" y="222706"/>
                </a:cubicBezTo>
                <a:lnTo>
                  <a:pt x="2227064" y="4044494"/>
                </a:lnTo>
                <a:cubicBezTo>
                  <a:pt x="2227064" y="4167491"/>
                  <a:pt x="2127355" y="4267200"/>
                  <a:pt x="2004358" y="4267200"/>
                </a:cubicBezTo>
                <a:lnTo>
                  <a:pt x="222706" y="4267200"/>
                </a:lnTo>
                <a:cubicBezTo>
                  <a:pt x="99709" y="4267200"/>
                  <a:pt x="0" y="4167491"/>
                  <a:pt x="0" y="4044494"/>
                </a:cubicBezTo>
                <a:lnTo>
                  <a:pt x="0" y="222706"/>
                </a:lnTo>
                <a:close/>
              </a:path>
            </a:pathLst>
          </a:cu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30403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>
              <a:solidFill>
                <a:schemeClr val="tx1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851259" y="2348008"/>
            <a:ext cx="1230285" cy="303752"/>
          </a:xfrm>
          <a:custGeom>
            <a:avLst/>
            <a:gdLst>
              <a:gd name="connsiteX0" fmla="*/ 0 w 966706"/>
              <a:gd name="connsiteY0" fmla="*/ 65162 h 651616"/>
              <a:gd name="connsiteX1" fmla="*/ 65162 w 966706"/>
              <a:gd name="connsiteY1" fmla="*/ 0 h 651616"/>
              <a:gd name="connsiteX2" fmla="*/ 901544 w 966706"/>
              <a:gd name="connsiteY2" fmla="*/ 0 h 651616"/>
              <a:gd name="connsiteX3" fmla="*/ 966706 w 966706"/>
              <a:gd name="connsiteY3" fmla="*/ 65162 h 651616"/>
              <a:gd name="connsiteX4" fmla="*/ 966706 w 966706"/>
              <a:gd name="connsiteY4" fmla="*/ 586454 h 651616"/>
              <a:gd name="connsiteX5" fmla="*/ 901544 w 966706"/>
              <a:gd name="connsiteY5" fmla="*/ 651616 h 651616"/>
              <a:gd name="connsiteX6" fmla="*/ 65162 w 966706"/>
              <a:gd name="connsiteY6" fmla="*/ 651616 h 651616"/>
              <a:gd name="connsiteX7" fmla="*/ 0 w 966706"/>
              <a:gd name="connsiteY7" fmla="*/ 586454 h 651616"/>
              <a:gd name="connsiteX8" fmla="*/ 0 w 966706"/>
              <a:gd name="connsiteY8" fmla="*/ 65162 h 65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06" h="651616">
                <a:moveTo>
                  <a:pt x="0" y="65162"/>
                </a:moveTo>
                <a:cubicBezTo>
                  <a:pt x="0" y="29174"/>
                  <a:pt x="29174" y="0"/>
                  <a:pt x="65162" y="0"/>
                </a:cubicBezTo>
                <a:lnTo>
                  <a:pt x="901544" y="0"/>
                </a:lnTo>
                <a:cubicBezTo>
                  <a:pt x="937532" y="0"/>
                  <a:pt x="966706" y="29174"/>
                  <a:pt x="966706" y="65162"/>
                </a:cubicBezTo>
                <a:lnTo>
                  <a:pt x="966706" y="586454"/>
                </a:lnTo>
                <a:cubicBezTo>
                  <a:pt x="966706" y="622442"/>
                  <a:pt x="937532" y="651616"/>
                  <a:pt x="901544" y="651616"/>
                </a:cubicBezTo>
                <a:lnTo>
                  <a:pt x="65162" y="651616"/>
                </a:lnTo>
                <a:cubicBezTo>
                  <a:pt x="29174" y="651616"/>
                  <a:pt x="0" y="622442"/>
                  <a:pt x="0" y="586454"/>
                </a:cubicBezTo>
                <a:lnTo>
                  <a:pt x="0" y="65162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805" tIns="53375" rIns="64805" bIns="5337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NO </a:t>
            </a:r>
            <a:r>
              <a:rPr lang="fr-CH" sz="1200" kern="1200" dirty="0" smtClean="0">
                <a:solidFill>
                  <a:schemeClr val="tx1"/>
                </a:solidFill>
              </a:rPr>
              <a:t>(new station)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 flipH="1">
            <a:off x="5805047" y="1521253"/>
            <a:ext cx="3068714" cy="825031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Use a </a:t>
            </a:r>
            <a:r>
              <a:rPr lang="fr-CH" sz="1300" kern="1200" dirty="0" err="1" smtClean="0">
                <a:solidFill>
                  <a:schemeClr val="tx1"/>
                </a:solidFill>
              </a:rPr>
              <a:t>number</a:t>
            </a:r>
            <a:r>
              <a:rPr lang="fr-CH" sz="1300" kern="1200" dirty="0" smtClean="0">
                <a:solidFill>
                  <a:schemeClr val="tx1"/>
                </a:solidFill>
              </a:rPr>
              <a:t> </a:t>
            </a:r>
            <a:r>
              <a:rPr lang="fr-CH" sz="1300" kern="1200" dirty="0" err="1" smtClean="0">
                <a:solidFill>
                  <a:schemeClr val="tx1"/>
                </a:solidFill>
              </a:rPr>
              <a:t>from</a:t>
            </a:r>
            <a:r>
              <a:rPr lang="fr-CH" sz="1300" kern="1200" dirty="0" smtClean="0">
                <a:solidFill>
                  <a:schemeClr val="tx1"/>
                </a:solidFill>
              </a:rPr>
              <a:t> a WMO Programme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200" kern="1200" dirty="0" smtClean="0">
                <a:solidFill>
                  <a:schemeClr val="tx1"/>
                </a:solidFill>
              </a:rPr>
              <a:t>Check table "</a:t>
            </a:r>
            <a:r>
              <a:rPr lang="en-US" sz="1200" dirty="0" smtClean="0">
                <a:ln w="1270">
                  <a:noFill/>
                </a:ln>
                <a:solidFill>
                  <a:schemeClr val="tx1"/>
                </a:solidFill>
                <a:hlinkClick r:id="rId2" action="ppaction://hlinksldjump"/>
              </a:rPr>
              <a:t>Observing </a:t>
            </a:r>
            <a:r>
              <a:rPr lang="en-US" sz="1200" dirty="0" err="1">
                <a:ln w="1270">
                  <a:noFill/>
                </a:ln>
                <a:solidFill>
                  <a:schemeClr val="tx1"/>
                </a:solidFill>
                <a:hlinkClick r:id="rId2" action="ppaction://hlinksldjump"/>
              </a:rPr>
              <a:t>Programmes</a:t>
            </a:r>
            <a:r>
              <a:rPr lang="en-US" sz="1200" dirty="0">
                <a:ln w="1270">
                  <a:noFill/>
                </a:ln>
                <a:solidFill>
                  <a:schemeClr val="tx1"/>
                </a:solidFill>
                <a:hlinkClick r:id="rId2" action="ppaction://hlinksldjump"/>
              </a:rPr>
              <a:t> with </a:t>
            </a:r>
            <a:r>
              <a:rPr lang="en-US" sz="1200" dirty="0" smtClean="0">
                <a:ln w="1270">
                  <a:noFill/>
                </a:ln>
                <a:solidFill>
                  <a:schemeClr val="tx1"/>
                </a:solidFill>
                <a:hlinkClick r:id="rId2" action="ppaction://hlinksldjump"/>
              </a:rPr>
              <a:t>international </a:t>
            </a:r>
            <a:r>
              <a:rPr lang="en-US" sz="1200" dirty="0">
                <a:ln w="1270">
                  <a:noFill/>
                </a:ln>
                <a:solidFill>
                  <a:schemeClr val="tx1"/>
                </a:solidFill>
                <a:hlinkClick r:id="rId2" action="ppaction://hlinksldjump"/>
              </a:rPr>
              <a:t>system for assigning station identifiers</a:t>
            </a:r>
            <a:r>
              <a:rPr lang="en-US" sz="1200" kern="1200" dirty="0" smtClean="0">
                <a:solidFill>
                  <a:schemeClr val="tx1"/>
                </a:solidFill>
              </a:rPr>
              <a:t>"</a:t>
            </a:r>
            <a:r>
              <a:rPr lang="fr-CH" sz="1200" kern="1200" dirty="0" smtClean="0">
                <a:solidFill>
                  <a:schemeClr val="tx1"/>
                </a:solidFill>
              </a:rPr>
              <a:t> to </a:t>
            </a:r>
            <a:r>
              <a:rPr lang="fr-CH" sz="1200" kern="1200" dirty="0" err="1" smtClean="0">
                <a:solidFill>
                  <a:schemeClr val="tx1"/>
                </a:solidFill>
              </a:rPr>
              <a:t>find</a:t>
            </a:r>
            <a:r>
              <a:rPr lang="fr-CH" sz="1200" kern="1200" dirty="0" smtClean="0">
                <a:solidFill>
                  <a:schemeClr val="tx1"/>
                </a:solidFill>
              </a:rPr>
              <a:t> a value in range </a:t>
            </a:r>
            <a:r>
              <a:rPr lang="fr-CH" sz="1200" dirty="0">
                <a:solidFill>
                  <a:schemeClr val="tx1"/>
                </a:solidFill>
              </a:rPr>
              <a:t>20000-39999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4938658" y="1606773"/>
            <a:ext cx="481240" cy="363354"/>
          </a:xfrm>
          <a:custGeom>
            <a:avLst/>
            <a:gdLst>
              <a:gd name="connsiteX0" fmla="*/ 0 w 709685"/>
              <a:gd name="connsiteY0" fmla="*/ 42126 h 421260"/>
              <a:gd name="connsiteX1" fmla="*/ 42126 w 709685"/>
              <a:gd name="connsiteY1" fmla="*/ 0 h 421260"/>
              <a:gd name="connsiteX2" fmla="*/ 667559 w 709685"/>
              <a:gd name="connsiteY2" fmla="*/ 0 h 421260"/>
              <a:gd name="connsiteX3" fmla="*/ 709685 w 709685"/>
              <a:gd name="connsiteY3" fmla="*/ 42126 h 421260"/>
              <a:gd name="connsiteX4" fmla="*/ 709685 w 709685"/>
              <a:gd name="connsiteY4" fmla="*/ 379134 h 421260"/>
              <a:gd name="connsiteX5" fmla="*/ 667559 w 709685"/>
              <a:gd name="connsiteY5" fmla="*/ 421260 h 421260"/>
              <a:gd name="connsiteX6" fmla="*/ 42126 w 709685"/>
              <a:gd name="connsiteY6" fmla="*/ 421260 h 421260"/>
              <a:gd name="connsiteX7" fmla="*/ 0 w 709685"/>
              <a:gd name="connsiteY7" fmla="*/ 379134 h 421260"/>
              <a:gd name="connsiteX8" fmla="*/ 0 w 709685"/>
              <a:gd name="connsiteY8" fmla="*/ 42126 h 42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685" h="421260">
                <a:moveTo>
                  <a:pt x="0" y="42126"/>
                </a:moveTo>
                <a:cubicBezTo>
                  <a:pt x="0" y="18860"/>
                  <a:pt x="18860" y="0"/>
                  <a:pt x="42126" y="0"/>
                </a:cubicBezTo>
                <a:lnTo>
                  <a:pt x="667559" y="0"/>
                </a:lnTo>
                <a:cubicBezTo>
                  <a:pt x="690825" y="0"/>
                  <a:pt x="709685" y="18860"/>
                  <a:pt x="709685" y="42126"/>
                </a:cubicBezTo>
                <a:lnTo>
                  <a:pt x="709685" y="379134"/>
                </a:lnTo>
                <a:cubicBezTo>
                  <a:pt x="709685" y="402400"/>
                  <a:pt x="690825" y="421260"/>
                  <a:pt x="667559" y="421260"/>
                </a:cubicBezTo>
                <a:lnTo>
                  <a:pt x="42126" y="421260"/>
                </a:lnTo>
                <a:cubicBezTo>
                  <a:pt x="18860" y="421260"/>
                  <a:pt x="0" y="402400"/>
                  <a:pt x="0" y="379134"/>
                </a:cubicBezTo>
                <a:lnTo>
                  <a:pt x="0" y="42126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138" tIns="50438" rIns="63138" bIns="5043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YES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85654" y="666407"/>
            <a:ext cx="8776783" cy="549651"/>
          </a:xfrm>
          <a:prstGeom prst="round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2" name="Freeform 51"/>
          <p:cNvSpPr/>
          <p:nvPr/>
        </p:nvSpPr>
        <p:spPr>
          <a:xfrm flipH="1">
            <a:off x="5821890" y="2909455"/>
            <a:ext cx="2457586" cy="723385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algn="ctr"/>
            <a:r>
              <a:rPr lang="fr-CH" sz="1300" dirty="0" smtClean="0">
                <a:solidFill>
                  <a:schemeClr val="tx1"/>
                </a:solidFill>
              </a:rPr>
              <a:t>Use </a:t>
            </a:r>
            <a:r>
              <a:rPr lang="fr-CH" sz="1300" dirty="0" err="1" smtClean="0">
                <a:solidFill>
                  <a:schemeClr val="tx1"/>
                </a:solidFill>
              </a:rPr>
              <a:t>your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 err="1" smtClean="0">
                <a:solidFill>
                  <a:schemeClr val="tx1"/>
                </a:solidFill>
              </a:rPr>
              <a:t>territory’s</a:t>
            </a:r>
            <a:r>
              <a:rPr lang="fr-CH" sz="1300" dirty="0" smtClean="0">
                <a:solidFill>
                  <a:schemeClr val="tx1"/>
                </a:solidFill>
              </a:rPr>
              <a:t> 3 digit ID code </a:t>
            </a:r>
            <a:r>
              <a:rPr lang="fr-CH" sz="1200" dirty="0" smtClean="0">
                <a:solidFill>
                  <a:schemeClr val="tx1"/>
                </a:solidFill>
              </a:rPr>
              <a:t>Check </a:t>
            </a:r>
            <a:r>
              <a:rPr lang="fr-CH" sz="1200" dirty="0">
                <a:solidFill>
                  <a:schemeClr val="tx1"/>
                </a:solidFill>
              </a:rPr>
              <a:t>table </a:t>
            </a:r>
            <a:r>
              <a:rPr lang="en-US" sz="1200" dirty="0">
                <a:solidFill>
                  <a:schemeClr val="tx1"/>
                </a:solidFill>
                <a:hlinkClick r:id="rId3" action="ppaction://hlinksldjump"/>
              </a:rPr>
              <a:t>ISO 3166-1</a:t>
            </a:r>
            <a:r>
              <a:rPr lang="fr-CH" sz="1200" dirty="0">
                <a:solidFill>
                  <a:schemeClr val="tx1"/>
                </a:solidFill>
              </a:rPr>
              <a:t> to </a:t>
            </a:r>
            <a:r>
              <a:rPr lang="fr-CH" sz="1200" dirty="0" err="1">
                <a:solidFill>
                  <a:schemeClr val="tx1"/>
                </a:solidFill>
              </a:rPr>
              <a:t>find</a:t>
            </a:r>
            <a:r>
              <a:rPr lang="fr-CH" sz="1200" dirty="0">
                <a:solidFill>
                  <a:schemeClr val="tx1"/>
                </a:solidFill>
              </a:rPr>
              <a:t> the </a:t>
            </a:r>
            <a:r>
              <a:rPr lang="fr-CH" sz="1200" dirty="0" smtClean="0">
                <a:solidFill>
                  <a:schemeClr val="tx1"/>
                </a:solidFill>
              </a:rPr>
              <a:t>value in the range 1-9999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 flipH="1">
            <a:off x="328123" y="3805040"/>
            <a:ext cx="3159064" cy="479185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lvl="0" algn="ctr"/>
            <a:r>
              <a:rPr lang="fr-CH" sz="1300" dirty="0" smtClean="0">
                <a:solidFill>
                  <a:schemeClr val="tx1"/>
                </a:solidFill>
              </a:rPr>
              <a:t>Contact WMO </a:t>
            </a:r>
            <a:r>
              <a:rPr lang="fr-CH" sz="1300" dirty="0" err="1">
                <a:solidFill>
                  <a:schemeClr val="tx1"/>
                </a:solidFill>
              </a:rPr>
              <a:t>Secretariat</a:t>
            </a:r>
            <a:r>
              <a:rPr lang="fr-CH" sz="1300" dirty="0">
                <a:solidFill>
                  <a:schemeClr val="tx1"/>
                </a:solidFill>
              </a:rPr>
              <a:t> </a:t>
            </a:r>
            <a:r>
              <a:rPr lang="fr-CH" sz="1300" dirty="0" smtClean="0">
                <a:solidFill>
                  <a:schemeClr val="tx1"/>
                </a:solidFill>
              </a:rPr>
              <a:t>to </a:t>
            </a:r>
            <a:r>
              <a:rPr lang="fr-CH" sz="1300" dirty="0" err="1" smtClean="0">
                <a:solidFill>
                  <a:schemeClr val="tx1"/>
                </a:solidFill>
              </a:rPr>
              <a:t>allocate</a:t>
            </a:r>
            <a:r>
              <a:rPr lang="fr-CH" sz="1300" dirty="0" smtClean="0">
                <a:solidFill>
                  <a:schemeClr val="tx1"/>
                </a:solidFill>
              </a:rPr>
              <a:t> a </a:t>
            </a:r>
            <a:r>
              <a:rPr lang="fr-CH" sz="1300" dirty="0">
                <a:solidFill>
                  <a:schemeClr val="tx1"/>
                </a:solidFill>
              </a:rPr>
              <a:t>value </a:t>
            </a:r>
            <a:r>
              <a:rPr lang="fr-CH" sz="1300" dirty="0" smtClean="0">
                <a:solidFill>
                  <a:schemeClr val="tx1"/>
                </a:solidFill>
              </a:rPr>
              <a:t>for </a:t>
            </a:r>
            <a:r>
              <a:rPr lang="fr-CH" sz="1300" dirty="0">
                <a:solidFill>
                  <a:schemeClr val="tx1"/>
                </a:solidFill>
              </a:rPr>
              <a:t>the </a:t>
            </a:r>
            <a:r>
              <a:rPr lang="fr-CH" sz="1300" dirty="0" err="1">
                <a:solidFill>
                  <a:schemeClr val="tx1"/>
                </a:solidFill>
              </a:rPr>
              <a:t>territory</a:t>
            </a:r>
            <a:r>
              <a:rPr lang="fr-CH" sz="1300" dirty="0">
                <a:solidFill>
                  <a:schemeClr val="tx1"/>
                </a:solidFill>
              </a:rPr>
              <a:t>: range </a:t>
            </a:r>
            <a:r>
              <a:rPr lang="fr-CH" sz="1300" dirty="0" smtClean="0">
                <a:solidFill>
                  <a:schemeClr val="tx1"/>
                </a:solidFill>
              </a:rPr>
              <a:t>10000-11999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419898" y="1787246"/>
            <a:ext cx="38514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812868" y="3474377"/>
            <a:ext cx="0" cy="3223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7" idx="0"/>
          </p:cNvCxnSpPr>
          <p:nvPr/>
        </p:nvCxnSpPr>
        <p:spPr>
          <a:xfrm flipH="1">
            <a:off x="3449084" y="2628216"/>
            <a:ext cx="9846" cy="22206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60756"/>
              </p:ext>
            </p:extLst>
          </p:nvPr>
        </p:nvGraphicFramePr>
        <p:xfrm>
          <a:off x="248516" y="673652"/>
          <a:ext cx="1600550" cy="52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5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WIGOS </a:t>
                      </a:r>
                      <a:r>
                        <a:rPr lang="en-GB" sz="1600" dirty="0" smtClean="0">
                          <a:effectLst/>
                        </a:rPr>
                        <a:t>ID </a:t>
                      </a:r>
                      <a:r>
                        <a:rPr lang="en-GB" sz="1600" dirty="0">
                          <a:effectLst/>
                        </a:rPr>
                        <a:t>Series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(number)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77426"/>
              </p:ext>
            </p:extLst>
          </p:nvPr>
        </p:nvGraphicFramePr>
        <p:xfrm>
          <a:off x="275476" y="4652365"/>
          <a:ext cx="1456913" cy="52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1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Issue Number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(number)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33082"/>
              </p:ext>
            </p:extLst>
          </p:nvPr>
        </p:nvGraphicFramePr>
        <p:xfrm>
          <a:off x="275476" y="1521253"/>
          <a:ext cx="1590215" cy="52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02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Issuer of ID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(number)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58731"/>
              </p:ext>
            </p:extLst>
          </p:nvPr>
        </p:nvGraphicFramePr>
        <p:xfrm>
          <a:off x="243845" y="6002182"/>
          <a:ext cx="1475560" cy="52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5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Local </a:t>
                      </a:r>
                      <a:r>
                        <a:rPr lang="en-GB" sz="1600" dirty="0" smtClean="0">
                          <a:effectLst/>
                        </a:rPr>
                        <a:t>ID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(characters)</a:t>
                      </a:r>
                      <a:endParaRPr lang="en-US" sz="1100" dirty="0">
                        <a:effectLst/>
                        <a:latin typeface="Arial"/>
                        <a:ea typeface="PMingLiU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7" name="Diamond 6"/>
          <p:cNvSpPr/>
          <p:nvPr/>
        </p:nvSpPr>
        <p:spPr>
          <a:xfrm>
            <a:off x="2013504" y="1234797"/>
            <a:ext cx="2903476" cy="1104898"/>
          </a:xfrm>
          <a:prstGeom prst="diamond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smtClean="0">
                <a:solidFill>
                  <a:schemeClr val="tx1"/>
                </a:solidFill>
              </a:rPr>
              <a:t>Station </a:t>
            </a:r>
            <a:r>
              <a:rPr lang="en-US" sz="1300" dirty="0">
                <a:solidFill>
                  <a:schemeClr val="tx1"/>
                </a:solidFill>
              </a:rPr>
              <a:t>already has </a:t>
            </a:r>
            <a:r>
              <a:rPr lang="en-US" sz="1300" dirty="0" smtClean="0">
                <a:solidFill>
                  <a:schemeClr val="tx1"/>
                </a:solidFill>
              </a:rPr>
              <a:t>a WMO </a:t>
            </a:r>
            <a:r>
              <a:rPr lang="en-US" sz="1300" dirty="0" err="1" smtClean="0">
                <a:solidFill>
                  <a:schemeClr val="tx1"/>
                </a:solidFill>
              </a:rPr>
              <a:t>Programme</a:t>
            </a:r>
            <a:r>
              <a:rPr lang="en-US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>
                <a:solidFill>
                  <a:schemeClr val="tx1"/>
                </a:solidFill>
              </a:rPr>
              <a:t>ID</a:t>
            </a:r>
            <a:r>
              <a:rPr lang="en-US" sz="1300" dirty="0" smtClean="0">
                <a:solidFill>
                  <a:schemeClr val="tx1"/>
                </a:solidFill>
              </a:rPr>
              <a:t>?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1548797" y="3123566"/>
            <a:ext cx="528143" cy="350811"/>
          </a:xfrm>
          <a:custGeom>
            <a:avLst/>
            <a:gdLst>
              <a:gd name="connsiteX0" fmla="*/ 0 w 966706"/>
              <a:gd name="connsiteY0" fmla="*/ 65162 h 651616"/>
              <a:gd name="connsiteX1" fmla="*/ 65162 w 966706"/>
              <a:gd name="connsiteY1" fmla="*/ 0 h 651616"/>
              <a:gd name="connsiteX2" fmla="*/ 901544 w 966706"/>
              <a:gd name="connsiteY2" fmla="*/ 0 h 651616"/>
              <a:gd name="connsiteX3" fmla="*/ 966706 w 966706"/>
              <a:gd name="connsiteY3" fmla="*/ 65162 h 651616"/>
              <a:gd name="connsiteX4" fmla="*/ 966706 w 966706"/>
              <a:gd name="connsiteY4" fmla="*/ 586454 h 651616"/>
              <a:gd name="connsiteX5" fmla="*/ 901544 w 966706"/>
              <a:gd name="connsiteY5" fmla="*/ 651616 h 651616"/>
              <a:gd name="connsiteX6" fmla="*/ 65162 w 966706"/>
              <a:gd name="connsiteY6" fmla="*/ 651616 h 651616"/>
              <a:gd name="connsiteX7" fmla="*/ 0 w 966706"/>
              <a:gd name="connsiteY7" fmla="*/ 586454 h 651616"/>
              <a:gd name="connsiteX8" fmla="*/ 0 w 966706"/>
              <a:gd name="connsiteY8" fmla="*/ 65162 h 65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06" h="651616">
                <a:moveTo>
                  <a:pt x="0" y="65162"/>
                </a:moveTo>
                <a:cubicBezTo>
                  <a:pt x="0" y="29174"/>
                  <a:pt x="29174" y="0"/>
                  <a:pt x="65162" y="0"/>
                </a:cubicBezTo>
                <a:lnTo>
                  <a:pt x="901544" y="0"/>
                </a:lnTo>
                <a:cubicBezTo>
                  <a:pt x="937532" y="0"/>
                  <a:pt x="966706" y="29174"/>
                  <a:pt x="966706" y="65162"/>
                </a:cubicBezTo>
                <a:lnTo>
                  <a:pt x="966706" y="586454"/>
                </a:lnTo>
                <a:cubicBezTo>
                  <a:pt x="966706" y="622442"/>
                  <a:pt x="937532" y="651616"/>
                  <a:pt x="901544" y="651616"/>
                </a:cubicBezTo>
                <a:lnTo>
                  <a:pt x="65162" y="651616"/>
                </a:lnTo>
                <a:cubicBezTo>
                  <a:pt x="29174" y="651616"/>
                  <a:pt x="0" y="622442"/>
                  <a:pt x="0" y="586454"/>
                </a:cubicBezTo>
                <a:lnTo>
                  <a:pt x="0" y="65162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805" tIns="53375" rIns="64805" bIns="5337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NO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849981" y="3139131"/>
            <a:ext cx="481240" cy="338380"/>
          </a:xfrm>
          <a:custGeom>
            <a:avLst/>
            <a:gdLst>
              <a:gd name="connsiteX0" fmla="*/ 0 w 709685"/>
              <a:gd name="connsiteY0" fmla="*/ 42126 h 421260"/>
              <a:gd name="connsiteX1" fmla="*/ 42126 w 709685"/>
              <a:gd name="connsiteY1" fmla="*/ 0 h 421260"/>
              <a:gd name="connsiteX2" fmla="*/ 667559 w 709685"/>
              <a:gd name="connsiteY2" fmla="*/ 0 h 421260"/>
              <a:gd name="connsiteX3" fmla="*/ 709685 w 709685"/>
              <a:gd name="connsiteY3" fmla="*/ 42126 h 421260"/>
              <a:gd name="connsiteX4" fmla="*/ 709685 w 709685"/>
              <a:gd name="connsiteY4" fmla="*/ 379134 h 421260"/>
              <a:gd name="connsiteX5" fmla="*/ 667559 w 709685"/>
              <a:gd name="connsiteY5" fmla="*/ 421260 h 421260"/>
              <a:gd name="connsiteX6" fmla="*/ 42126 w 709685"/>
              <a:gd name="connsiteY6" fmla="*/ 421260 h 421260"/>
              <a:gd name="connsiteX7" fmla="*/ 0 w 709685"/>
              <a:gd name="connsiteY7" fmla="*/ 379134 h 421260"/>
              <a:gd name="connsiteX8" fmla="*/ 0 w 709685"/>
              <a:gd name="connsiteY8" fmla="*/ 42126 h 42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685" h="421260">
                <a:moveTo>
                  <a:pt x="0" y="42126"/>
                </a:moveTo>
                <a:cubicBezTo>
                  <a:pt x="0" y="18860"/>
                  <a:pt x="18860" y="0"/>
                  <a:pt x="42126" y="0"/>
                </a:cubicBezTo>
                <a:lnTo>
                  <a:pt x="667559" y="0"/>
                </a:lnTo>
                <a:cubicBezTo>
                  <a:pt x="690825" y="0"/>
                  <a:pt x="709685" y="18860"/>
                  <a:pt x="709685" y="42126"/>
                </a:cubicBezTo>
                <a:lnTo>
                  <a:pt x="709685" y="379134"/>
                </a:lnTo>
                <a:cubicBezTo>
                  <a:pt x="709685" y="402400"/>
                  <a:pt x="690825" y="421260"/>
                  <a:pt x="667559" y="421260"/>
                </a:cubicBezTo>
                <a:lnTo>
                  <a:pt x="42126" y="421260"/>
                </a:lnTo>
                <a:cubicBezTo>
                  <a:pt x="18860" y="421260"/>
                  <a:pt x="0" y="402400"/>
                  <a:pt x="0" y="379134"/>
                </a:cubicBezTo>
                <a:lnTo>
                  <a:pt x="0" y="42126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138" tIns="50438" rIns="63138" bIns="5043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YES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331221" y="3342617"/>
            <a:ext cx="49066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iamond 66"/>
          <p:cNvSpPr/>
          <p:nvPr/>
        </p:nvSpPr>
        <p:spPr>
          <a:xfrm>
            <a:off x="2078178" y="2850285"/>
            <a:ext cx="2741812" cy="897375"/>
          </a:xfrm>
          <a:prstGeom prst="diamond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CH" sz="1300" dirty="0" err="1">
                <a:solidFill>
                  <a:schemeClr val="tx1"/>
                </a:solidFill>
              </a:rPr>
              <a:t>Territory</a:t>
            </a:r>
            <a:r>
              <a:rPr lang="fr-CH" sz="1300" dirty="0">
                <a:solidFill>
                  <a:schemeClr val="tx1"/>
                </a:solidFill>
              </a:rPr>
              <a:t> has </a:t>
            </a:r>
            <a:r>
              <a:rPr lang="fr-CH" sz="1300" dirty="0" smtClean="0">
                <a:solidFill>
                  <a:schemeClr val="tx1"/>
                </a:solidFill>
              </a:rPr>
              <a:t>an </a:t>
            </a:r>
            <a:r>
              <a:rPr lang="fr-CH" sz="1300" dirty="0">
                <a:solidFill>
                  <a:schemeClr val="tx1"/>
                </a:solidFill>
              </a:rPr>
              <a:t>ISO 3166-1 </a:t>
            </a:r>
            <a:r>
              <a:rPr lang="fr-CH" sz="1300" dirty="0" smtClean="0">
                <a:solidFill>
                  <a:schemeClr val="tx1"/>
                </a:solidFill>
              </a:rPr>
              <a:t>code?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 flipH="1">
            <a:off x="2346305" y="5392122"/>
            <a:ext cx="649877" cy="322853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lvl="0" algn="ctr"/>
            <a:r>
              <a:rPr lang="fr-CH" sz="1300" dirty="0" smtClean="0">
                <a:solidFill>
                  <a:schemeClr val="tx1"/>
                </a:solidFill>
              </a:rPr>
              <a:t>Use "0"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624853" y="5134993"/>
            <a:ext cx="0" cy="2690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2360782" y="4782493"/>
            <a:ext cx="528143" cy="350811"/>
          </a:xfrm>
          <a:custGeom>
            <a:avLst/>
            <a:gdLst>
              <a:gd name="connsiteX0" fmla="*/ 0 w 966706"/>
              <a:gd name="connsiteY0" fmla="*/ 65162 h 651616"/>
              <a:gd name="connsiteX1" fmla="*/ 65162 w 966706"/>
              <a:gd name="connsiteY1" fmla="*/ 0 h 651616"/>
              <a:gd name="connsiteX2" fmla="*/ 901544 w 966706"/>
              <a:gd name="connsiteY2" fmla="*/ 0 h 651616"/>
              <a:gd name="connsiteX3" fmla="*/ 966706 w 966706"/>
              <a:gd name="connsiteY3" fmla="*/ 65162 h 651616"/>
              <a:gd name="connsiteX4" fmla="*/ 966706 w 966706"/>
              <a:gd name="connsiteY4" fmla="*/ 586454 h 651616"/>
              <a:gd name="connsiteX5" fmla="*/ 901544 w 966706"/>
              <a:gd name="connsiteY5" fmla="*/ 651616 h 651616"/>
              <a:gd name="connsiteX6" fmla="*/ 65162 w 966706"/>
              <a:gd name="connsiteY6" fmla="*/ 651616 h 651616"/>
              <a:gd name="connsiteX7" fmla="*/ 0 w 966706"/>
              <a:gd name="connsiteY7" fmla="*/ 586454 h 651616"/>
              <a:gd name="connsiteX8" fmla="*/ 0 w 966706"/>
              <a:gd name="connsiteY8" fmla="*/ 65162 h 65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06" h="651616">
                <a:moveTo>
                  <a:pt x="0" y="65162"/>
                </a:moveTo>
                <a:cubicBezTo>
                  <a:pt x="0" y="29174"/>
                  <a:pt x="29174" y="0"/>
                  <a:pt x="65162" y="0"/>
                </a:cubicBezTo>
                <a:lnTo>
                  <a:pt x="901544" y="0"/>
                </a:lnTo>
                <a:cubicBezTo>
                  <a:pt x="937532" y="0"/>
                  <a:pt x="966706" y="29174"/>
                  <a:pt x="966706" y="65162"/>
                </a:cubicBezTo>
                <a:lnTo>
                  <a:pt x="966706" y="586454"/>
                </a:lnTo>
                <a:cubicBezTo>
                  <a:pt x="966706" y="622442"/>
                  <a:pt x="937532" y="651616"/>
                  <a:pt x="901544" y="651616"/>
                </a:cubicBezTo>
                <a:lnTo>
                  <a:pt x="65162" y="651616"/>
                </a:lnTo>
                <a:cubicBezTo>
                  <a:pt x="29174" y="651616"/>
                  <a:pt x="0" y="622442"/>
                  <a:pt x="0" y="586454"/>
                </a:cubicBezTo>
                <a:lnTo>
                  <a:pt x="0" y="65162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805" tIns="53375" rIns="64805" bIns="5337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NO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6438603" y="4796613"/>
            <a:ext cx="481240" cy="338380"/>
          </a:xfrm>
          <a:custGeom>
            <a:avLst/>
            <a:gdLst>
              <a:gd name="connsiteX0" fmla="*/ 0 w 709685"/>
              <a:gd name="connsiteY0" fmla="*/ 42126 h 421260"/>
              <a:gd name="connsiteX1" fmla="*/ 42126 w 709685"/>
              <a:gd name="connsiteY1" fmla="*/ 0 h 421260"/>
              <a:gd name="connsiteX2" fmla="*/ 667559 w 709685"/>
              <a:gd name="connsiteY2" fmla="*/ 0 h 421260"/>
              <a:gd name="connsiteX3" fmla="*/ 709685 w 709685"/>
              <a:gd name="connsiteY3" fmla="*/ 42126 h 421260"/>
              <a:gd name="connsiteX4" fmla="*/ 709685 w 709685"/>
              <a:gd name="connsiteY4" fmla="*/ 379134 h 421260"/>
              <a:gd name="connsiteX5" fmla="*/ 667559 w 709685"/>
              <a:gd name="connsiteY5" fmla="*/ 421260 h 421260"/>
              <a:gd name="connsiteX6" fmla="*/ 42126 w 709685"/>
              <a:gd name="connsiteY6" fmla="*/ 421260 h 421260"/>
              <a:gd name="connsiteX7" fmla="*/ 0 w 709685"/>
              <a:gd name="connsiteY7" fmla="*/ 379134 h 421260"/>
              <a:gd name="connsiteX8" fmla="*/ 0 w 709685"/>
              <a:gd name="connsiteY8" fmla="*/ 42126 h 42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685" h="421260">
                <a:moveTo>
                  <a:pt x="0" y="42126"/>
                </a:moveTo>
                <a:cubicBezTo>
                  <a:pt x="0" y="18860"/>
                  <a:pt x="18860" y="0"/>
                  <a:pt x="42126" y="0"/>
                </a:cubicBezTo>
                <a:lnTo>
                  <a:pt x="667559" y="0"/>
                </a:lnTo>
                <a:cubicBezTo>
                  <a:pt x="690825" y="0"/>
                  <a:pt x="709685" y="18860"/>
                  <a:pt x="709685" y="42126"/>
                </a:cubicBezTo>
                <a:lnTo>
                  <a:pt x="709685" y="379134"/>
                </a:lnTo>
                <a:cubicBezTo>
                  <a:pt x="709685" y="402400"/>
                  <a:pt x="690825" y="421260"/>
                  <a:pt x="667559" y="421260"/>
                </a:cubicBezTo>
                <a:lnTo>
                  <a:pt x="42126" y="421260"/>
                </a:lnTo>
                <a:cubicBezTo>
                  <a:pt x="18860" y="421260"/>
                  <a:pt x="0" y="402400"/>
                  <a:pt x="0" y="379134"/>
                </a:cubicBezTo>
                <a:lnTo>
                  <a:pt x="0" y="42126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138" tIns="50438" rIns="63138" bIns="5043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kern="1200" dirty="0" smtClean="0">
                <a:solidFill>
                  <a:schemeClr val="tx1"/>
                </a:solidFill>
              </a:rPr>
              <a:t>YES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662597" y="5134993"/>
            <a:ext cx="0" cy="2571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iamond 82"/>
          <p:cNvSpPr/>
          <p:nvPr/>
        </p:nvSpPr>
        <p:spPr>
          <a:xfrm>
            <a:off x="2892880" y="4425546"/>
            <a:ext cx="3553585" cy="1063888"/>
          </a:xfrm>
          <a:prstGeom prst="diamond">
            <a:avLst/>
          </a:prstGeom>
          <a:noFill/>
          <a:ln w="158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CH" sz="1300" dirty="0" err="1" smtClean="0">
                <a:solidFill>
                  <a:schemeClr val="tx1"/>
                </a:solidFill>
              </a:rPr>
              <a:t>Territory</a:t>
            </a:r>
            <a:r>
              <a:rPr lang="fr-CH" sz="1300" dirty="0" smtClean="0">
                <a:solidFill>
                  <a:schemeClr val="tx1"/>
                </a:solidFill>
              </a:rPr>
              <a:t> has </a:t>
            </a:r>
            <a:r>
              <a:rPr lang="fr-CH" sz="1300" dirty="0" err="1" smtClean="0">
                <a:solidFill>
                  <a:schemeClr val="tx1"/>
                </a:solidFill>
              </a:rPr>
              <a:t>defined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 err="1" smtClean="0">
                <a:solidFill>
                  <a:schemeClr val="tx1"/>
                </a:solidFill>
              </a:rPr>
              <a:t>its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 err="1" smtClean="0">
                <a:solidFill>
                  <a:schemeClr val="tx1"/>
                </a:solidFill>
              </a:rPr>
              <a:t>procedures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>
                <a:solidFill>
                  <a:schemeClr val="tx1"/>
                </a:solidFill>
              </a:rPr>
              <a:t>for </a:t>
            </a:r>
            <a:r>
              <a:rPr lang="fr-CH" sz="1300" dirty="0" smtClean="0">
                <a:solidFill>
                  <a:schemeClr val="tx1"/>
                </a:solidFill>
              </a:rPr>
              <a:t>Issue </a:t>
            </a:r>
            <a:r>
              <a:rPr lang="fr-CH" sz="1300" dirty="0" err="1" smtClean="0">
                <a:solidFill>
                  <a:schemeClr val="tx1"/>
                </a:solidFill>
              </a:rPr>
              <a:t>Number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>
                <a:solidFill>
                  <a:schemeClr val="tx1"/>
                </a:solidFill>
              </a:rPr>
              <a:t>and </a:t>
            </a:r>
            <a:r>
              <a:rPr lang="fr-CH" sz="1300" dirty="0" smtClean="0">
                <a:solidFill>
                  <a:schemeClr val="tx1"/>
                </a:solidFill>
              </a:rPr>
              <a:t>Local ID?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endCxn id="83" idx="0"/>
          </p:cNvCxnSpPr>
          <p:nvPr/>
        </p:nvCxnSpPr>
        <p:spPr>
          <a:xfrm flipH="1">
            <a:off x="4669673" y="3635552"/>
            <a:ext cx="1648000" cy="789994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eform 98"/>
          <p:cNvSpPr/>
          <p:nvPr/>
        </p:nvSpPr>
        <p:spPr>
          <a:xfrm>
            <a:off x="6126420" y="5383809"/>
            <a:ext cx="893544" cy="331166"/>
          </a:xfrm>
          <a:custGeom>
            <a:avLst/>
            <a:gdLst>
              <a:gd name="connsiteX0" fmla="*/ 0 w 709685"/>
              <a:gd name="connsiteY0" fmla="*/ 42126 h 421260"/>
              <a:gd name="connsiteX1" fmla="*/ 42126 w 709685"/>
              <a:gd name="connsiteY1" fmla="*/ 0 h 421260"/>
              <a:gd name="connsiteX2" fmla="*/ 667559 w 709685"/>
              <a:gd name="connsiteY2" fmla="*/ 0 h 421260"/>
              <a:gd name="connsiteX3" fmla="*/ 709685 w 709685"/>
              <a:gd name="connsiteY3" fmla="*/ 42126 h 421260"/>
              <a:gd name="connsiteX4" fmla="*/ 709685 w 709685"/>
              <a:gd name="connsiteY4" fmla="*/ 379134 h 421260"/>
              <a:gd name="connsiteX5" fmla="*/ 667559 w 709685"/>
              <a:gd name="connsiteY5" fmla="*/ 421260 h 421260"/>
              <a:gd name="connsiteX6" fmla="*/ 42126 w 709685"/>
              <a:gd name="connsiteY6" fmla="*/ 421260 h 421260"/>
              <a:gd name="connsiteX7" fmla="*/ 0 w 709685"/>
              <a:gd name="connsiteY7" fmla="*/ 379134 h 421260"/>
              <a:gd name="connsiteX8" fmla="*/ 0 w 709685"/>
              <a:gd name="connsiteY8" fmla="*/ 42126 h 42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685" h="421260">
                <a:moveTo>
                  <a:pt x="0" y="42126"/>
                </a:moveTo>
                <a:cubicBezTo>
                  <a:pt x="0" y="18860"/>
                  <a:pt x="18860" y="0"/>
                  <a:pt x="42126" y="0"/>
                </a:cubicBezTo>
                <a:lnTo>
                  <a:pt x="667559" y="0"/>
                </a:lnTo>
                <a:cubicBezTo>
                  <a:pt x="690825" y="0"/>
                  <a:pt x="709685" y="18860"/>
                  <a:pt x="709685" y="42126"/>
                </a:cubicBezTo>
                <a:lnTo>
                  <a:pt x="709685" y="379134"/>
                </a:lnTo>
                <a:cubicBezTo>
                  <a:pt x="709685" y="402400"/>
                  <a:pt x="690825" y="421260"/>
                  <a:pt x="667559" y="421260"/>
                </a:cubicBezTo>
                <a:lnTo>
                  <a:pt x="42126" y="421260"/>
                </a:lnTo>
                <a:cubicBezTo>
                  <a:pt x="18860" y="421260"/>
                  <a:pt x="0" y="402400"/>
                  <a:pt x="0" y="379134"/>
                </a:cubicBezTo>
                <a:lnTo>
                  <a:pt x="0" y="42126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138" tIns="50438" rIns="63138" bIns="5043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1300" dirty="0" smtClean="0">
                <a:solidFill>
                  <a:schemeClr val="tx1"/>
                </a:solidFill>
              </a:rPr>
              <a:t>Use </a:t>
            </a:r>
            <a:r>
              <a:rPr lang="fr-CH" sz="1300" dirty="0" err="1" smtClean="0">
                <a:solidFill>
                  <a:schemeClr val="tx1"/>
                </a:solidFill>
              </a:rPr>
              <a:t>them</a:t>
            </a:r>
            <a:r>
              <a:rPr lang="fr-CH" sz="1300" dirty="0" smtClean="0">
                <a:solidFill>
                  <a:schemeClr val="tx1"/>
                </a:solidFill>
              </a:rPr>
              <a:t>!</a:t>
            </a:r>
            <a:endParaRPr lang="en-US" sz="1300" kern="12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>
            <a:endCxn id="83" idx="0"/>
          </p:cNvCxnSpPr>
          <p:nvPr/>
        </p:nvCxnSpPr>
        <p:spPr>
          <a:xfrm>
            <a:off x="3487188" y="4094510"/>
            <a:ext cx="1182485" cy="331036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185654" y="4347557"/>
            <a:ext cx="8776783" cy="1571495"/>
          </a:xfrm>
          <a:custGeom>
            <a:avLst/>
            <a:gdLst>
              <a:gd name="connsiteX0" fmla="*/ 0 w 2227064"/>
              <a:gd name="connsiteY0" fmla="*/ 222706 h 4267200"/>
              <a:gd name="connsiteX1" fmla="*/ 222706 w 2227064"/>
              <a:gd name="connsiteY1" fmla="*/ 0 h 4267200"/>
              <a:gd name="connsiteX2" fmla="*/ 2004358 w 2227064"/>
              <a:gd name="connsiteY2" fmla="*/ 0 h 4267200"/>
              <a:gd name="connsiteX3" fmla="*/ 2227064 w 2227064"/>
              <a:gd name="connsiteY3" fmla="*/ 222706 h 4267200"/>
              <a:gd name="connsiteX4" fmla="*/ 2227064 w 2227064"/>
              <a:gd name="connsiteY4" fmla="*/ 4044494 h 4267200"/>
              <a:gd name="connsiteX5" fmla="*/ 2004358 w 2227064"/>
              <a:gd name="connsiteY5" fmla="*/ 4267200 h 4267200"/>
              <a:gd name="connsiteX6" fmla="*/ 222706 w 2227064"/>
              <a:gd name="connsiteY6" fmla="*/ 4267200 h 4267200"/>
              <a:gd name="connsiteX7" fmla="*/ 0 w 2227064"/>
              <a:gd name="connsiteY7" fmla="*/ 4044494 h 4267200"/>
              <a:gd name="connsiteX8" fmla="*/ 0 w 2227064"/>
              <a:gd name="connsiteY8" fmla="*/ 222706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7064" h="4267200">
                <a:moveTo>
                  <a:pt x="0" y="222706"/>
                </a:moveTo>
                <a:cubicBezTo>
                  <a:pt x="0" y="99709"/>
                  <a:pt x="99709" y="0"/>
                  <a:pt x="222706" y="0"/>
                </a:cubicBezTo>
                <a:lnTo>
                  <a:pt x="2004358" y="0"/>
                </a:lnTo>
                <a:cubicBezTo>
                  <a:pt x="2127355" y="0"/>
                  <a:pt x="2227064" y="99709"/>
                  <a:pt x="2227064" y="222706"/>
                </a:cubicBezTo>
                <a:lnTo>
                  <a:pt x="2227064" y="4044494"/>
                </a:lnTo>
                <a:cubicBezTo>
                  <a:pt x="2227064" y="4167491"/>
                  <a:pt x="2127355" y="4267200"/>
                  <a:pt x="2004358" y="4267200"/>
                </a:cubicBezTo>
                <a:lnTo>
                  <a:pt x="222706" y="4267200"/>
                </a:lnTo>
                <a:cubicBezTo>
                  <a:pt x="99709" y="4267200"/>
                  <a:pt x="0" y="4167491"/>
                  <a:pt x="0" y="4044494"/>
                </a:cubicBezTo>
                <a:lnTo>
                  <a:pt x="0" y="222706"/>
                </a:lnTo>
                <a:close/>
              </a:path>
            </a:pathLst>
          </a:cu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30403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>
              <a:solidFill>
                <a:schemeClr val="tx1"/>
              </a:solidFill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6660517" y="5714975"/>
            <a:ext cx="2080" cy="369939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31"/>
          <p:cNvSpPr/>
          <p:nvPr/>
        </p:nvSpPr>
        <p:spPr>
          <a:xfrm flipH="1">
            <a:off x="1907655" y="6084914"/>
            <a:ext cx="5490672" cy="443048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algn="ctr"/>
            <a:r>
              <a:rPr lang="fr-CH" sz="1300" dirty="0" smtClean="0">
                <a:solidFill>
                  <a:schemeClr val="tx1"/>
                </a:solidFill>
              </a:rPr>
              <a:t>… and </a:t>
            </a:r>
            <a:r>
              <a:rPr lang="fr-CH" sz="1300" dirty="0" err="1" smtClean="0">
                <a:solidFill>
                  <a:schemeClr val="tx1"/>
                </a:solidFill>
              </a:rPr>
              <a:t>choose</a:t>
            </a:r>
            <a:r>
              <a:rPr lang="fr-CH" sz="1300" dirty="0" smtClean="0">
                <a:solidFill>
                  <a:schemeClr val="tx1"/>
                </a:solidFill>
              </a:rPr>
              <a:t> a local ID </a:t>
            </a:r>
            <a:r>
              <a:rPr lang="fr-CH" sz="1300" dirty="0" err="1" smtClean="0">
                <a:solidFill>
                  <a:schemeClr val="tx1"/>
                </a:solidFill>
              </a:rPr>
              <a:t>that</a:t>
            </a:r>
            <a:r>
              <a:rPr lang="fr-CH" sz="1300" dirty="0" smtClean="0">
                <a:solidFill>
                  <a:schemeClr val="tx1"/>
                </a:solidFill>
              </a:rPr>
              <a:t> </a:t>
            </a:r>
            <a:r>
              <a:rPr lang="fr-CH" sz="1300" dirty="0" err="1" smtClean="0">
                <a:solidFill>
                  <a:schemeClr val="tx1"/>
                </a:solidFill>
              </a:rPr>
              <a:t>gives</a:t>
            </a:r>
            <a:r>
              <a:rPr lang="fr-CH" sz="1300" dirty="0" smtClean="0">
                <a:solidFill>
                  <a:schemeClr val="tx1"/>
                </a:solidFill>
              </a:rPr>
              <a:t> a unique </a:t>
            </a:r>
            <a:r>
              <a:rPr lang="fr-CH" sz="1300" dirty="0" err="1" smtClean="0">
                <a:solidFill>
                  <a:schemeClr val="tx1"/>
                </a:solidFill>
              </a:rPr>
              <a:t>combination</a:t>
            </a:r>
            <a:r>
              <a:rPr lang="fr-CH" sz="1300" dirty="0" smtClean="0">
                <a:solidFill>
                  <a:schemeClr val="tx1"/>
                </a:solidFill>
              </a:rPr>
              <a:t>: </a:t>
            </a:r>
            <a:r>
              <a:rPr lang="fr-CH" sz="1300" dirty="0" err="1" smtClean="0">
                <a:solidFill>
                  <a:schemeClr val="tx1"/>
                </a:solidFill>
              </a:rPr>
              <a:t>Issuer</a:t>
            </a:r>
            <a:r>
              <a:rPr lang="fr-CH" sz="1300" dirty="0" smtClean="0">
                <a:solidFill>
                  <a:schemeClr val="tx1"/>
                </a:solidFill>
              </a:rPr>
              <a:t>/Issue#/Local-ID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Freeform 135"/>
          <p:cNvSpPr/>
          <p:nvPr/>
        </p:nvSpPr>
        <p:spPr>
          <a:xfrm flipH="1">
            <a:off x="7810536" y="4782493"/>
            <a:ext cx="1063223" cy="395652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lvl="0" algn="ctr"/>
            <a:r>
              <a:rPr lang="fr-CH" sz="1300" dirty="0" err="1" smtClean="0">
                <a:solidFill>
                  <a:schemeClr val="tx1"/>
                </a:solidFill>
              </a:rPr>
              <a:t>Normally</a:t>
            </a:r>
            <a:r>
              <a:rPr lang="fr-CH" sz="1300" dirty="0" smtClean="0">
                <a:solidFill>
                  <a:schemeClr val="tx1"/>
                </a:solidFill>
              </a:rPr>
              <a:t>, use "0" for Issue #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8481021" y="2348008"/>
            <a:ext cx="0" cy="2434485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8481021" y="5178145"/>
            <a:ext cx="0" cy="906769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2631726" y="5714974"/>
            <a:ext cx="0" cy="369939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 flipH="1">
            <a:off x="2360782" y="779805"/>
            <a:ext cx="649877" cy="322853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lvl="0" algn="ctr"/>
            <a:r>
              <a:rPr lang="fr-CH" sz="1300" dirty="0" smtClean="0">
                <a:solidFill>
                  <a:schemeClr val="tx1"/>
                </a:solidFill>
              </a:rPr>
              <a:t>Use "0"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flipV="1">
            <a:off x="2996182" y="941231"/>
            <a:ext cx="470219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7" idx="0"/>
          </p:cNvCxnSpPr>
          <p:nvPr/>
        </p:nvCxnSpPr>
        <p:spPr>
          <a:xfrm flipH="1">
            <a:off x="3465242" y="917688"/>
            <a:ext cx="1159" cy="317109"/>
          </a:xfrm>
          <a:prstGeom prst="straightConnector1">
            <a:avLst/>
          </a:prstGeom>
          <a:ln w="317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 flipH="1">
            <a:off x="7810537" y="6087682"/>
            <a:ext cx="937877" cy="500268"/>
          </a:xfrm>
          <a:custGeom>
            <a:avLst/>
            <a:gdLst>
              <a:gd name="connsiteX0" fmla="*/ 0 w 916303"/>
              <a:gd name="connsiteY0" fmla="*/ 83969 h 839688"/>
              <a:gd name="connsiteX1" fmla="*/ 83969 w 916303"/>
              <a:gd name="connsiteY1" fmla="*/ 0 h 839688"/>
              <a:gd name="connsiteX2" fmla="*/ 832334 w 916303"/>
              <a:gd name="connsiteY2" fmla="*/ 0 h 839688"/>
              <a:gd name="connsiteX3" fmla="*/ 916303 w 916303"/>
              <a:gd name="connsiteY3" fmla="*/ 83969 h 839688"/>
              <a:gd name="connsiteX4" fmla="*/ 916303 w 916303"/>
              <a:gd name="connsiteY4" fmla="*/ 755719 h 839688"/>
              <a:gd name="connsiteX5" fmla="*/ 832334 w 916303"/>
              <a:gd name="connsiteY5" fmla="*/ 839688 h 839688"/>
              <a:gd name="connsiteX6" fmla="*/ 83969 w 916303"/>
              <a:gd name="connsiteY6" fmla="*/ 839688 h 839688"/>
              <a:gd name="connsiteX7" fmla="*/ 0 w 916303"/>
              <a:gd name="connsiteY7" fmla="*/ 755719 h 839688"/>
              <a:gd name="connsiteX8" fmla="*/ 0 w 916303"/>
              <a:gd name="connsiteY8" fmla="*/ 83969 h 8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303" h="839688">
                <a:moveTo>
                  <a:pt x="0" y="83969"/>
                </a:moveTo>
                <a:cubicBezTo>
                  <a:pt x="0" y="37594"/>
                  <a:pt x="37594" y="0"/>
                  <a:pt x="83969" y="0"/>
                </a:cubicBezTo>
                <a:lnTo>
                  <a:pt x="832334" y="0"/>
                </a:lnTo>
                <a:cubicBezTo>
                  <a:pt x="878709" y="0"/>
                  <a:pt x="916303" y="37594"/>
                  <a:pt x="916303" y="83969"/>
                </a:cubicBezTo>
                <a:lnTo>
                  <a:pt x="916303" y="755719"/>
                </a:lnTo>
                <a:cubicBezTo>
                  <a:pt x="916303" y="802094"/>
                  <a:pt x="878709" y="839688"/>
                  <a:pt x="832334" y="839688"/>
                </a:cubicBezTo>
                <a:lnTo>
                  <a:pt x="83969" y="839688"/>
                </a:lnTo>
                <a:cubicBezTo>
                  <a:pt x="37594" y="839688"/>
                  <a:pt x="0" y="802094"/>
                  <a:pt x="0" y="755719"/>
                </a:cubicBezTo>
                <a:lnTo>
                  <a:pt x="0" y="83969"/>
                </a:lnTo>
                <a:close/>
              </a:path>
            </a:pathLst>
          </a:cu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834" tIns="36024" rIns="39834" bIns="36024" numCol="1" spcCol="1270" anchor="ctr" anchorCtr="0">
            <a:noAutofit/>
          </a:bodyPr>
          <a:lstStyle/>
          <a:p>
            <a:pPr algn="ctr"/>
            <a:r>
              <a:rPr lang="fr-CH" sz="1300" dirty="0" smtClean="0">
                <a:solidFill>
                  <a:schemeClr val="tx1"/>
                </a:solidFill>
              </a:rPr>
              <a:t>Use </a:t>
            </a:r>
            <a:r>
              <a:rPr lang="fr-CH" sz="1300" dirty="0" err="1" smtClean="0">
                <a:solidFill>
                  <a:schemeClr val="tx1"/>
                </a:solidFill>
              </a:rPr>
              <a:t>existing</a:t>
            </a:r>
            <a:r>
              <a:rPr lang="fr-CH" sz="1300" dirty="0" smtClean="0">
                <a:solidFill>
                  <a:schemeClr val="tx1"/>
                </a:solidFill>
              </a:rPr>
              <a:t> WMO ID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34" grpId="0" animBg="1"/>
      <p:bldP spid="35" grpId="0" animBg="1"/>
      <p:bldP spid="37" grpId="0" animBg="1"/>
      <p:bldP spid="40" grpId="0" animBg="1"/>
      <p:bldP spid="43" grpId="0" animBg="1"/>
      <p:bldP spid="52" grpId="0" animBg="1"/>
      <p:bldP spid="55" grpId="0" animBg="1"/>
      <p:bldP spid="7" grpId="0" animBg="1"/>
      <p:bldP spid="64" grpId="0" animBg="1"/>
      <p:bldP spid="65" grpId="0" animBg="1"/>
      <p:bldP spid="67" grpId="0" animBg="1"/>
      <p:bldP spid="78" grpId="0" animBg="1"/>
      <p:bldP spid="80" grpId="0" animBg="1"/>
      <p:bldP spid="81" grpId="0" animBg="1"/>
      <p:bldP spid="83" grpId="0" animBg="1"/>
      <p:bldP spid="99" grpId="0" animBg="1"/>
      <p:bldP spid="120" grpId="0" animBg="1"/>
      <p:bldP spid="132" grpId="0" animBg="1"/>
      <p:bldP spid="136" grpId="0" animBg="1"/>
      <p:bldP spid="150" grpId="0" animBg="1"/>
      <p:bldP spid="42" grpId="0" animBg="1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4591</TotalTime>
  <Words>2778</Words>
  <Application>Microsoft Office PowerPoint</Application>
  <PresentationFormat>On-screen Show (4:3)</PresentationFormat>
  <Paragraphs>350</Paragraphs>
  <Slides>28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WMO_WHITE_Powerpoint_en_fr</vt:lpstr>
      <vt:lpstr>PowerPoint Presentation</vt:lpstr>
      <vt:lpstr>Outline</vt:lpstr>
      <vt:lpstr>Outline</vt:lpstr>
      <vt:lpstr>Recap on the basics of the WIGOS Station IDs (1)</vt:lpstr>
      <vt:lpstr>Recap on the basics of the WSIs (2)</vt:lpstr>
      <vt:lpstr>Example of a WIGOS Station ID (3)</vt:lpstr>
      <vt:lpstr>Outline</vt:lpstr>
      <vt:lpstr>General requirements for assigning WSIs (1)</vt:lpstr>
      <vt:lpstr>Flow-chart for assigning a WIGOS ID</vt:lpstr>
      <vt:lpstr>General requirements for assigning WSIs (2)</vt:lpstr>
      <vt:lpstr>Decision 15 (EC-70) - process under which the WMO Secretary-General will issue WSIs (I)</vt:lpstr>
      <vt:lpstr>Decision 15 (EC-70) - process under which the WMO Secretary-General will issue WSIs (II)</vt:lpstr>
      <vt:lpstr>Table “Issuer of Identifier”</vt:lpstr>
      <vt:lpstr>“Observing Programmes with an Int. System for Assigning Station ID”</vt:lpstr>
      <vt:lpstr>Table “ISO 3166-1 numeric code” (https://www.iso.org/obp/ui/#search)</vt:lpstr>
      <vt:lpstr>Table “Partner IDs”</vt:lpstr>
      <vt:lpstr>Outline</vt:lpstr>
      <vt:lpstr>Task Team on WIGOS Station Identifiers</vt:lpstr>
      <vt:lpstr>Proposed new structure (1)</vt:lpstr>
      <vt:lpstr>Third Party Organizations (2)</vt:lpstr>
      <vt:lpstr>Dual inclusion of WMO ID and WSI in BUFR messages (3)</vt:lpstr>
      <vt:lpstr>Minimal set of WIGOS Metadata mandatory fields to register a station (4)</vt:lpstr>
      <vt:lpstr>Documentation of WSI schemas (5)</vt:lpstr>
      <vt:lpstr>Test environment (6)</vt:lpstr>
      <vt:lpstr>WSI Transition Plan (7)</vt:lpstr>
      <vt:lpstr>Outline</vt:lpstr>
      <vt:lpstr>Final remarks (with request for homework!)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Filipe NUNES</dc:creator>
  <cp:lastModifiedBy>Luis Filipe NUNES</cp:lastModifiedBy>
  <cp:revision>591</cp:revision>
  <cp:lastPrinted>2017-09-29T07:54:09Z</cp:lastPrinted>
  <dcterms:created xsi:type="dcterms:W3CDTF">2016-05-27T11:05:50Z</dcterms:created>
  <dcterms:modified xsi:type="dcterms:W3CDTF">2018-12-03T10:45:16Z</dcterms:modified>
</cp:coreProperties>
</file>