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353" r:id="rId2"/>
    <p:sldId id="354" r:id="rId3"/>
    <p:sldId id="355" r:id="rId4"/>
    <p:sldId id="357" r:id="rId5"/>
    <p:sldId id="358" r:id="rId6"/>
    <p:sldId id="359" r:id="rId7"/>
    <p:sldId id="365" r:id="rId8"/>
    <p:sldId id="376" r:id="rId9"/>
    <p:sldId id="364" r:id="rId10"/>
    <p:sldId id="375" r:id="rId11"/>
    <p:sldId id="370" r:id="rId12"/>
    <p:sldId id="374" r:id="rId13"/>
    <p:sldId id="372" r:id="rId14"/>
    <p:sldId id="373" r:id="rId15"/>
    <p:sldId id="363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1" autoAdjust="0"/>
    <p:restoredTop sz="94660" autoAdjust="0"/>
  </p:normalViewPr>
  <p:slideViewPr>
    <p:cSldViewPr>
      <p:cViewPr varScale="1">
        <p:scale>
          <a:sx n="70" d="100"/>
          <a:sy n="70" d="100"/>
        </p:scale>
        <p:origin x="-1356" y="-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D61A4F6F-41F0-4BFC-BA12-3A99051F4A4E}" type="datetimeFigureOut">
              <a:rPr lang="en-US"/>
              <a:pPr>
                <a:defRPr/>
              </a:pPr>
              <a:t>30-11-18</a:t>
            </a:fld>
            <a:endParaRPr lang="en-US"/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B3386564-0785-4AE6-9362-0838791AB2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7485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D8E4ED2-CE93-4133-8A45-83938884C7B4}" type="datetimeFigureOut">
              <a:rPr lang="en-US"/>
              <a:pPr>
                <a:defRPr/>
              </a:pPr>
              <a:t>30-11-18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IN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IN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FC9559D-18FF-4EC0-A132-8D40083D792B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481510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OGO copy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BE3E3"/>
              </a:clrFrom>
              <a:clrTo>
                <a:srgbClr val="CBE3E3">
                  <a:alpha val="0"/>
                </a:srgbClr>
              </a:clrTo>
            </a:clrChange>
          </a:blip>
          <a:srcRect l="11111" t="4305" r="11111" b="9607"/>
          <a:stretch>
            <a:fillRect/>
          </a:stretch>
        </p:blipFill>
        <p:spPr bwMode="auto">
          <a:xfrm>
            <a:off x="3929063" y="0"/>
            <a:ext cx="113347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2214563" y="5357816"/>
            <a:ext cx="4800600" cy="766759"/>
            <a:chOff x="2057400" y="5357816"/>
            <a:chExt cx="4800600" cy="766884"/>
          </a:xfrm>
          <a:noFill/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71755" y="5357816"/>
              <a:ext cx="3600450" cy="52387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 l="2464" t="17021" r="2618" b="14894"/>
            <a:stretch>
              <a:fillRect/>
            </a:stretch>
          </p:blipFill>
          <p:spPr bwMode="auto">
            <a:xfrm>
              <a:off x="2057400" y="5715000"/>
              <a:ext cx="4800600" cy="4097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030413"/>
            <a:ext cx="8153400" cy="1470025"/>
          </a:xfrm>
          <a:noFill/>
        </p:spPr>
        <p:txBody>
          <a:bodyPr/>
          <a:lstStyle>
            <a:lvl1pPr>
              <a:defRPr sz="5400" b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367218"/>
            <a:ext cx="7239000" cy="776294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1A1C3E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4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447800"/>
            <a:ext cx="8705850" cy="4695825"/>
          </a:xfrm>
        </p:spPr>
        <p:txBody>
          <a:bodyPr/>
          <a:lstStyle>
            <a:lvl3pPr>
              <a:defRPr>
                <a:solidFill>
                  <a:srgbClr val="003399"/>
                </a:solidFill>
              </a:defRPr>
            </a:lvl3pPr>
            <a:lvl4pPr>
              <a:defRPr>
                <a:solidFill>
                  <a:srgbClr val="003399"/>
                </a:solidFill>
              </a:defRPr>
            </a:lvl4pPr>
            <a:lvl5pPr>
              <a:defRPr>
                <a:solidFill>
                  <a:srgbClr val="003399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066800"/>
            <a:ext cx="4343400" cy="24622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52400" y="3681413"/>
            <a:ext cx="4343400" cy="2462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066800"/>
            <a:ext cx="4343400" cy="50768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52400" y="1066800"/>
            <a:ext cx="8839200" cy="5076825"/>
          </a:xfrm>
        </p:spPr>
        <p:txBody>
          <a:bodyPr/>
          <a:lstStyle/>
          <a:p>
            <a:pPr lvl="0"/>
            <a:endParaRPr lang="en-IN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4860"/>
          </a:xfrm>
        </p:spPr>
        <p:txBody>
          <a:bodyPr anchor="t"/>
          <a:lstStyle>
            <a:lvl1pPr marL="0" indent="0" algn="ctr">
              <a:defRPr sz="40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990600"/>
            <a:ext cx="8486804" cy="5153044"/>
          </a:xfrm>
        </p:spPr>
        <p:txBody>
          <a:bodyPr/>
          <a:lstStyle>
            <a:lvl1pPr marL="0" indent="0" algn="l">
              <a:buNone/>
              <a:defRPr sz="4000">
                <a:solidFill>
                  <a:srgbClr val="0033CC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>
                <a:solidFill>
                  <a:srgbClr val="003399"/>
                </a:solidFill>
              </a:defRPr>
            </a:lvl3pPr>
            <a:lvl4pPr>
              <a:defRPr sz="1800">
                <a:solidFill>
                  <a:srgbClr val="003399"/>
                </a:solidFill>
              </a:defRPr>
            </a:lvl4pPr>
            <a:lvl5pPr>
              <a:defRPr sz="1800">
                <a:solidFill>
                  <a:srgbClr val="00339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>
                <a:solidFill>
                  <a:srgbClr val="003399"/>
                </a:solidFill>
              </a:defRPr>
            </a:lvl3pPr>
            <a:lvl4pPr>
              <a:defRPr sz="1800">
                <a:solidFill>
                  <a:srgbClr val="003399"/>
                </a:solidFill>
              </a:defRPr>
            </a:lvl4pPr>
            <a:lvl5pPr>
              <a:defRPr sz="1800">
                <a:solidFill>
                  <a:srgbClr val="00339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>
                <a:solidFill>
                  <a:srgbClr val="003399"/>
                </a:solidFill>
              </a:defRPr>
            </a:lvl3pPr>
            <a:lvl4pPr>
              <a:defRPr sz="1600">
                <a:solidFill>
                  <a:srgbClr val="003399"/>
                </a:solidFill>
              </a:defRPr>
            </a:lvl4pPr>
            <a:lvl5pPr>
              <a:defRPr sz="1600">
                <a:solidFill>
                  <a:srgbClr val="003399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>
                <a:solidFill>
                  <a:srgbClr val="003399"/>
                </a:solidFill>
              </a:defRPr>
            </a:lvl3pPr>
            <a:lvl4pPr>
              <a:defRPr sz="1600">
                <a:solidFill>
                  <a:srgbClr val="003399"/>
                </a:solidFill>
              </a:defRPr>
            </a:lvl4pPr>
            <a:lvl5pPr>
              <a:defRPr sz="1600">
                <a:solidFill>
                  <a:srgbClr val="003399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>
                <a:solidFill>
                  <a:srgbClr val="003399"/>
                </a:solidFill>
              </a:defRPr>
            </a:lvl3pPr>
            <a:lvl4pPr>
              <a:defRPr sz="2000">
                <a:solidFill>
                  <a:srgbClr val="003399"/>
                </a:solidFill>
              </a:defRPr>
            </a:lvl4pPr>
            <a:lvl5pPr>
              <a:defRPr sz="2000">
                <a:solidFill>
                  <a:srgbClr val="003399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3pPr>
              <a:defRPr>
                <a:solidFill>
                  <a:srgbClr val="003399"/>
                </a:solidFill>
              </a:defRPr>
            </a:lvl3pPr>
            <a:lvl4pPr>
              <a:defRPr>
                <a:solidFill>
                  <a:srgbClr val="003399"/>
                </a:solidFill>
              </a:defRPr>
            </a:lvl4pPr>
            <a:lvl5pPr>
              <a:defRPr>
                <a:solidFill>
                  <a:srgbClr val="003399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233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3pPr>
              <a:defRPr>
                <a:solidFill>
                  <a:srgbClr val="003399"/>
                </a:solidFill>
              </a:defRPr>
            </a:lvl3pPr>
            <a:lvl4pPr>
              <a:defRPr>
                <a:solidFill>
                  <a:srgbClr val="003399"/>
                </a:solidFill>
              </a:defRPr>
            </a:lvl4pPr>
            <a:lvl5pPr>
              <a:defRPr>
                <a:solidFill>
                  <a:srgbClr val="003399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20" Type="http://schemas.openxmlformats.org/officeDocument/2006/relationships/image" Target="../media/image6.g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gi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ock.jpg"/>
          <p:cNvPicPr>
            <a:picLocks noChangeAspect="1"/>
          </p:cNvPicPr>
          <p:nvPr/>
        </p:nvPicPr>
        <p:blipFill>
          <a:blip r:embed="rId16" cstate="print">
            <a:lum bright="57000" contrast="-69000"/>
          </a:blip>
          <a:srcRect t="21547" r="7717" b="34507"/>
          <a:stretch>
            <a:fillRect/>
          </a:stretch>
        </p:blipFill>
        <p:spPr bwMode="auto">
          <a:xfrm>
            <a:off x="1" y="0"/>
            <a:ext cx="9143999" cy="6143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IN" smtClean="0"/>
              <a:t>Click to edit Master text styles</a:t>
            </a:r>
          </a:p>
          <a:p>
            <a:pPr lvl="1"/>
            <a:r>
              <a:rPr lang="en-IN" smtClean="0"/>
              <a:t>Second level</a:t>
            </a:r>
          </a:p>
        </p:txBody>
      </p:sp>
      <p:pic>
        <p:nvPicPr>
          <p:cNvPr id="1029" name="Picture 4" descr="LOGO copy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CBE3E3"/>
              </a:clrFrom>
              <a:clrTo>
                <a:srgbClr val="CBE3E3">
                  <a:alpha val="0"/>
                </a:srgbClr>
              </a:clrTo>
            </a:clrChange>
          </a:blip>
          <a:srcRect l="11111" t="4305" r="11111" b="9607"/>
          <a:stretch>
            <a:fillRect/>
          </a:stretch>
        </p:blipFill>
        <p:spPr bwMode="auto">
          <a:xfrm>
            <a:off x="98425" y="6286500"/>
            <a:ext cx="40163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30" name="Group 9"/>
          <p:cNvGrpSpPr>
            <a:grpSpLocks/>
          </p:cNvGrpSpPr>
          <p:nvPr/>
        </p:nvGrpSpPr>
        <p:grpSpPr bwMode="auto">
          <a:xfrm>
            <a:off x="2428875" y="6429375"/>
            <a:ext cx="4286250" cy="428625"/>
            <a:chOff x="2428860" y="6429396"/>
            <a:chExt cx="4286280" cy="428604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18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lum bright="-19000" contrast="2000"/>
            </a:blip>
            <a:srcRect/>
            <a:stretch>
              <a:fillRect/>
            </a:stretch>
          </p:blipFill>
          <p:spPr bwMode="auto">
            <a:xfrm>
              <a:off x="2857488" y="6429396"/>
              <a:ext cx="3227518" cy="214314"/>
            </a:xfrm>
            <a:prstGeom prst="rect">
              <a:avLst/>
            </a:prstGeom>
            <a:ln>
              <a:solidFill>
                <a:schemeClr val="bg1">
                  <a:alpha val="0"/>
                </a:schemeClr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1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lum bright="-19000" contrast="2000"/>
            </a:blip>
            <a:srcRect/>
            <a:stretch>
              <a:fillRect/>
            </a:stretch>
          </p:blipFill>
          <p:spPr bwMode="auto">
            <a:xfrm>
              <a:off x="2428860" y="6572272"/>
              <a:ext cx="4286280" cy="285728"/>
            </a:xfrm>
            <a:prstGeom prst="rect">
              <a:avLst/>
            </a:prstGeom>
            <a:noFill/>
            <a:ln w="9525">
              <a:solidFill>
                <a:schemeClr val="bg1">
                  <a:alpha val="0"/>
                </a:schemeClr>
              </a:solidFill>
              <a:miter lim="800000"/>
              <a:headEnd/>
              <a:tailEnd/>
            </a:ln>
            <a:effectLst/>
          </p:spPr>
        </p:pic>
      </p:grpSp>
      <p:cxnSp>
        <p:nvCxnSpPr>
          <p:cNvPr id="16" name="Straight Connector 15"/>
          <p:cNvCxnSpPr/>
          <p:nvPr/>
        </p:nvCxnSpPr>
        <p:spPr>
          <a:xfrm>
            <a:off x="1285875" y="6286500"/>
            <a:ext cx="6357938" cy="15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11" descr="G:\presentfor\rain-thunder.gif"/>
          <p:cNvPicPr>
            <a:picLocks noChangeAspect="1" noChangeArrowheads="1" noCrop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286750" y="6323013"/>
            <a:ext cx="7143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808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800" b="1">
          <a:solidFill>
            <a:srgbClr val="090355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800" b="1">
          <a:solidFill>
            <a:srgbClr val="090355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800" b="1">
          <a:solidFill>
            <a:srgbClr val="090355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800" b="1">
          <a:solidFill>
            <a:srgbClr val="090355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v"/>
        <a:defRPr sz="3200" b="1" kern="1200">
          <a:solidFill>
            <a:srgbClr val="003399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3200" b="1" kern="1200">
          <a:solidFill>
            <a:srgbClr val="003399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mdpune.gov.in/training/index.html" TargetMode="Externa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Somenath Dutta</a:t>
            </a:r>
            <a:endParaRPr lang="en-IN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030413"/>
            <a:ext cx="8153400" cy="2046659"/>
          </a:xfrm>
        </p:spPr>
        <p:txBody>
          <a:bodyPr/>
          <a:lstStyle/>
          <a:p>
            <a:pPr marL="182880" indent="0">
              <a:buNone/>
            </a:pPr>
            <a:r>
              <a:rPr lang="en-US" sz="3200" dirty="0" smtClean="0"/>
              <a:t>Role of RTC</a:t>
            </a:r>
            <a:r>
              <a:rPr lang="en-US" sz="3200" dirty="0" smtClean="0"/>
              <a:t>, </a:t>
            </a:r>
            <a:r>
              <a:rPr lang="en-US" sz="3200" dirty="0" smtClean="0"/>
              <a:t>India in the capacity development in operational Weather and Climate services in the Region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106608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4"/>
            <a:ext cx="9144000" cy="620712"/>
          </a:xfrm>
        </p:spPr>
        <p:txBody>
          <a:bodyPr/>
          <a:lstStyle/>
          <a:p>
            <a:r>
              <a:rPr lang="en-US" sz="2000" dirty="0"/>
              <a:t>Brief details of the BIP-M/MT courses offered at RTC,IMD, India.</a:t>
            </a:r>
            <a:endParaRPr lang="en-IN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692696"/>
            <a:ext cx="8849866" cy="5544616"/>
          </a:xfrm>
        </p:spPr>
        <p:txBody>
          <a:bodyPr/>
          <a:lstStyle/>
          <a:p>
            <a:r>
              <a:rPr lang="en-US" sz="2400" dirty="0">
                <a:cs typeface="Times New Roman" panose="02020603050405020304" pitchFamily="18" charset="0"/>
              </a:rPr>
              <a:t>Integrated Meteorological Training course/Intermediate Training Course. </a:t>
            </a:r>
          </a:p>
          <a:p>
            <a:pPr lvl="1"/>
            <a:r>
              <a:rPr lang="en-US" sz="2400" dirty="0">
                <a:cs typeface="Times New Roman" panose="02020603050405020304" pitchFamily="18" charset="0"/>
              </a:rPr>
              <a:t>Both the courses meet the BIP-MT requirements.</a:t>
            </a:r>
          </a:p>
          <a:p>
            <a:pPr lvl="1"/>
            <a:r>
              <a:rPr lang="en-US" sz="2400" dirty="0">
                <a:cs typeface="Times New Roman" panose="02020603050405020304" pitchFamily="18" charset="0"/>
              </a:rPr>
              <a:t>Disciplines</a:t>
            </a:r>
          </a:p>
          <a:p>
            <a:pPr lvl="2"/>
            <a:r>
              <a:rPr lang="en-US" sz="2000" dirty="0">
                <a:latin typeface="Calibri"/>
                <a:ea typeface="Times New Roman"/>
                <a:cs typeface="Times New Roman" panose="02020603050405020304" pitchFamily="18" charset="0"/>
              </a:rPr>
              <a:t>General Meteorology</a:t>
            </a:r>
          </a:p>
          <a:p>
            <a:pPr lvl="2"/>
            <a:r>
              <a:rPr lang="en-US" sz="2000" dirty="0">
                <a:latin typeface="Calibri"/>
                <a:ea typeface="Times New Roman"/>
                <a:cs typeface="Times New Roman" panose="02020603050405020304" pitchFamily="18" charset="0"/>
              </a:rPr>
              <a:t>Instruments &amp; Meteorological telecommunication</a:t>
            </a:r>
          </a:p>
          <a:p>
            <a:r>
              <a:rPr lang="en-US" sz="2400" dirty="0" smtClean="0">
                <a:cs typeface="Times New Roman" panose="02020603050405020304" pitchFamily="18" charset="0"/>
              </a:rPr>
              <a:t>Forecasters </a:t>
            </a:r>
            <a:r>
              <a:rPr lang="en-US" sz="2400" dirty="0">
                <a:cs typeface="Times New Roman" panose="02020603050405020304" pitchFamily="18" charset="0"/>
              </a:rPr>
              <a:t>Training Course/Advanced Training in Instruments &amp;</a:t>
            </a:r>
            <a:r>
              <a:rPr lang="en-US" sz="2400" dirty="0">
                <a:latin typeface="Calibri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Calibri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400" dirty="0">
                <a:cs typeface="Times New Roman" panose="02020603050405020304" pitchFamily="18" charset="0"/>
              </a:rPr>
              <a:t>Meteorological telecommunication. </a:t>
            </a:r>
          </a:p>
          <a:p>
            <a:pPr lvl="1"/>
            <a:r>
              <a:rPr lang="en-US" sz="2400" dirty="0">
                <a:latin typeface="Calibri"/>
                <a:ea typeface="Times New Roman"/>
                <a:cs typeface="Times New Roman" panose="02020603050405020304" pitchFamily="18" charset="0"/>
              </a:rPr>
              <a:t>Completion of this course after any one of above two BIP-MT </a:t>
            </a:r>
            <a:r>
              <a:rPr lang="en-US" sz="2400" dirty="0" smtClean="0">
                <a:latin typeface="Calibri"/>
                <a:ea typeface="Times New Roman"/>
                <a:cs typeface="Times New Roman" panose="02020603050405020304" pitchFamily="18" charset="0"/>
              </a:rPr>
              <a:t>courses, </a:t>
            </a:r>
            <a:r>
              <a:rPr lang="en-US" sz="2400" dirty="0">
                <a:latin typeface="Calibri"/>
                <a:ea typeface="Times New Roman"/>
                <a:cs typeface="Times New Roman" panose="02020603050405020304" pitchFamily="18" charset="0"/>
              </a:rPr>
              <a:t>meets BIP-M requirements. </a:t>
            </a:r>
          </a:p>
          <a:p>
            <a:pPr lvl="1"/>
            <a:r>
              <a:rPr lang="en-US" sz="2400" dirty="0">
                <a:cs typeface="Times New Roman" panose="02020603050405020304" pitchFamily="18" charset="0"/>
              </a:rPr>
              <a:t>Disciplines</a:t>
            </a:r>
          </a:p>
          <a:p>
            <a:pPr lvl="2"/>
            <a:r>
              <a:rPr lang="en-US" dirty="0">
                <a:latin typeface="Calibri"/>
                <a:ea typeface="Times New Roman"/>
                <a:cs typeface="Times New Roman" panose="02020603050405020304" pitchFamily="18" charset="0"/>
              </a:rPr>
              <a:t>General Meteorology</a:t>
            </a:r>
          </a:p>
          <a:p>
            <a:pPr lvl="2"/>
            <a:r>
              <a:rPr lang="en-US" dirty="0" smtClean="0">
                <a:latin typeface="Calibri"/>
                <a:ea typeface="Times New Roman"/>
                <a:cs typeface="Times New Roman" panose="02020603050405020304" pitchFamily="18" charset="0"/>
              </a:rPr>
              <a:t>Instruments </a:t>
            </a:r>
            <a:r>
              <a:rPr lang="en-US" dirty="0">
                <a:latin typeface="Calibri"/>
                <a:ea typeface="Times New Roman"/>
                <a:cs typeface="Times New Roman" panose="02020603050405020304" pitchFamily="18" charset="0"/>
              </a:rPr>
              <a:t>&amp; Meteorological </a:t>
            </a:r>
            <a:r>
              <a:rPr lang="en-US" dirty="0" smtClean="0">
                <a:latin typeface="Calibri"/>
                <a:ea typeface="Times New Roman"/>
                <a:cs typeface="Times New Roman" panose="02020603050405020304" pitchFamily="18" charset="0"/>
              </a:rPr>
              <a:t>telecommunication</a:t>
            </a:r>
            <a:endParaRPr lang="en-US" dirty="0">
              <a:latin typeface="Calibri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361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4624"/>
            <a:ext cx="8673702" cy="636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91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6064"/>
          </a:xfrm>
        </p:spPr>
        <p:txBody>
          <a:bodyPr/>
          <a:lstStyle/>
          <a:p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Short term ADVANCED </a:t>
            </a:r>
            <a:r>
              <a:rPr lang="en-US" sz="2000" dirty="0"/>
              <a:t>REFRESHER COURSES CONDUCTED SO FAR</a:t>
            </a:r>
            <a:r>
              <a:rPr lang="en-IN" sz="2000" dirty="0"/>
              <a:t/>
            </a:r>
            <a:br>
              <a:rPr lang="en-IN" sz="2000" dirty="0"/>
            </a:br>
            <a:endParaRPr lang="en-IN" sz="2000" dirty="0"/>
          </a:p>
        </p:txBody>
      </p:sp>
      <p:graphicFrame>
        <p:nvGraphicFramePr>
          <p:cNvPr id="19" name="Content Placeholder 1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86004941"/>
              </p:ext>
            </p:extLst>
          </p:nvPr>
        </p:nvGraphicFramePr>
        <p:xfrm>
          <a:off x="0" y="576059"/>
          <a:ext cx="4571999" cy="62669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6807"/>
                <a:gridCol w="898770"/>
                <a:gridCol w="3326422"/>
              </a:tblGrid>
              <a:tr h="224082">
                <a:tc>
                  <a:txBody>
                    <a:bodyPr/>
                    <a:lstStyle/>
                    <a:p>
                      <a:pPr indent="413385"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dirty="0" smtClean="0">
                          <a:effectLst/>
                        </a:rPr>
                        <a:t>11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dirty="0">
                          <a:effectLst/>
                        </a:rPr>
                        <a:t>June 1970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Stratospheric Meteorology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</a:tr>
              <a:tr h="191067"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2.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dirty="0">
                          <a:effectLst/>
                        </a:rPr>
                        <a:t>March 1971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Numerical Weather Prediction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</a:tr>
              <a:tr h="191067"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3.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dirty="0">
                          <a:effectLst/>
                        </a:rPr>
                        <a:t>May 1972 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Hydrometeorology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</a:tr>
              <a:tr h="254233"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4.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dirty="0">
                          <a:effectLst/>
                        </a:rPr>
                        <a:t>March 1974</a:t>
                      </a:r>
                      <a:endParaRPr lang="en-IN" sz="900" dirty="0">
                        <a:effectLst/>
                      </a:endParaRPr>
                    </a:p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dirty="0">
                          <a:effectLst/>
                        </a:rPr>
                        <a:t>  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Agricultural Meteorology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</a:tr>
              <a:tr h="254233"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5.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Feb. 1975</a:t>
                      </a:r>
                      <a:endParaRPr lang="en-IN" sz="900">
                        <a:effectLst/>
                      </a:endParaRPr>
                    </a:p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dirty="0">
                          <a:effectLst/>
                        </a:rPr>
                        <a:t>Satellite Meteorology</a:t>
                      </a:r>
                      <a:endParaRPr lang="en-IN" sz="900" b="1" dirty="0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</a:tr>
              <a:tr h="191067"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6.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Oct.  1975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kern="0" dirty="0">
                          <a:effectLst/>
                        </a:rPr>
                        <a:t>Aeronautical Meteorology</a:t>
                      </a:r>
                      <a:endParaRPr lang="en-IN" sz="900" b="1" kern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</a:tr>
              <a:tr h="191067"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7.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Feb.  1976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dirty="0">
                          <a:effectLst/>
                        </a:rPr>
                        <a:t>Tropical Cyclones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</a:tr>
              <a:tr h="191067"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8.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Dec.  1976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dirty="0">
                          <a:effectLst/>
                        </a:rPr>
                        <a:t>Numerical Weather Prediction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</a:tr>
              <a:tr h="191067"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9.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Feb.  1977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dirty="0">
                          <a:effectLst/>
                        </a:rPr>
                        <a:t>Agricultural Meteorology</a:t>
                      </a:r>
                      <a:endParaRPr lang="en-IN" sz="900" b="1" dirty="0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</a:tr>
              <a:tr h="191067"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10.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Dec.  1977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dirty="0">
                          <a:effectLst/>
                        </a:rPr>
                        <a:t>Atmospheric Waves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</a:tr>
              <a:tr h="191067"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11.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Feb.  1984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dirty="0">
                          <a:effectLst/>
                        </a:rPr>
                        <a:t>Synoptic Analysis in Tropics with special reference in Aeronautical Meteorology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/>
                </a:tc>
              </a:tr>
              <a:tr h="224082"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12.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April 1989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dirty="0">
                          <a:effectLst/>
                        </a:rPr>
                        <a:t>Short Range Weather Prediction including use of Numerical Weather Prediction products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/>
                </a:tc>
              </a:tr>
              <a:tr h="191067"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13.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Jan.  1991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dirty="0">
                          <a:effectLst/>
                        </a:rPr>
                        <a:t>Cyclone Warning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</a:tr>
              <a:tr h="191067"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14.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Sept.  1991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dirty="0">
                          <a:effectLst/>
                        </a:rPr>
                        <a:t>Aviation Meteorology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</a:tr>
              <a:tr h="224082"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15.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Sept.  1992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dirty="0">
                          <a:effectLst/>
                        </a:rPr>
                        <a:t>Cyclone Warning (Emphasizing operational aspects and use of PCs in operational work)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</a:tr>
              <a:tr h="1910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16.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Dec.  1993 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Aviation Meteorology (SAARC Seminar cum Training Workshop)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</a:tr>
              <a:tr h="2310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17.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Sept. 1994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Satellite and Radar inputs for Cyclone Warning </a:t>
                      </a:r>
                      <a:endParaRPr lang="en-IN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( Conducted at New Delhi )     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</a:tr>
              <a:tr h="191067"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18.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>
                          <a:effectLst/>
                        </a:rPr>
                        <a:t>May 1995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kern="0" dirty="0">
                          <a:effectLst/>
                        </a:rPr>
                        <a:t>Operational Numerical Weather Prediction models</a:t>
                      </a:r>
                      <a:endParaRPr lang="en-IN" sz="900" b="1" kern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</a:tr>
              <a:tr h="2310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19.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Dec.  1995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SAARC Seminar cum Workshop on Tropical Cyclones and Forecasting  (Conducted at Calcutta)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</a:tr>
              <a:tr h="1910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20.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Jan.  1996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LRF and Climate Change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</a:tr>
              <a:tr h="1910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21. 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April 1996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 err="1">
                          <a:effectLst/>
                        </a:rPr>
                        <a:t>Mesoscale</a:t>
                      </a:r>
                      <a:r>
                        <a:rPr lang="en-US" sz="900" dirty="0">
                          <a:effectLst/>
                        </a:rPr>
                        <a:t> systems and circulation with special emphasis on Tropical cyclones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</a:tr>
              <a:tr h="1910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22.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Nov.  1996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Aviation Meteorology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</a:tr>
              <a:tr h="2292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23.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Sept.  1996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SAARC Training Workshop on Long Range Weather Forecasting and Climate Change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</a:tr>
              <a:tr h="1910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24.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May 2002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Aviation Meteorology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</a:tr>
              <a:tr h="1910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25.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Sept.  2002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Special Refresher Course on General Meteorology for Naval Officers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</a:tr>
              <a:tr h="2310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26.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Dec. 2002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Special Refresher Course on General Meteorology for Salt Commission Personals &amp; salt manufacturers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</a:tr>
              <a:tr h="1910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27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April 2004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Numerical Weather Prediction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</a:tr>
              <a:tr h="1910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28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May 2004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Environmental Meteorology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635" marR="32635" marT="0" marB="0" anchor="ctr"/>
                </a:tc>
              </a:tr>
            </a:tbl>
          </a:graphicData>
        </a:graphic>
      </p:graphicFrame>
      <p:graphicFrame>
        <p:nvGraphicFramePr>
          <p:cNvPr id="22" name="Content Placeholder 2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53407434"/>
              </p:ext>
            </p:extLst>
          </p:nvPr>
        </p:nvGraphicFramePr>
        <p:xfrm>
          <a:off x="4572000" y="576063"/>
          <a:ext cx="4540763" cy="62982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3879"/>
                <a:gridCol w="893893"/>
                <a:gridCol w="3302991"/>
              </a:tblGrid>
              <a:tr h="1922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29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May 2004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1st  National Workshop for Port Meteorological Officer’s</a:t>
                      </a:r>
                      <a:endParaRPr lang="en-IN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915" marR="32915" marT="0" marB="0" anchor="ctr"/>
                </a:tc>
              </a:tr>
              <a:tr h="1922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30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June 2004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Special Refresher Course on General Meteorology for Naval Officers</a:t>
                      </a:r>
                      <a:endParaRPr lang="en-IN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915" marR="32915" marT="0" marB="0" anchor="ctr"/>
                </a:tc>
              </a:tr>
              <a:tr h="1922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31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April 2005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1st  Batch of Aviation  Refresher course for SO &amp; SA’s     </a:t>
                      </a:r>
                      <a:endParaRPr lang="en-IN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915" marR="32915" marT="0" marB="0" anchor="ctr"/>
                </a:tc>
              </a:tr>
              <a:tr h="1922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32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Sept. 2005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2nd   Batch of Aviation  Refresher course for SO &amp; SA’s     </a:t>
                      </a:r>
                      <a:endParaRPr lang="en-IN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915" marR="32915" marT="0" marB="0" anchor="ctr"/>
                </a:tc>
              </a:tr>
              <a:tr h="1922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33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Sept. 2006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Multi-stake </a:t>
                      </a: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holder consultation workshop cum seminar on Communicating Meteorology</a:t>
                      </a:r>
                      <a:endParaRPr lang="en-IN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915" marR="32915" marT="0" marB="0" anchor="ctr"/>
                </a:tc>
              </a:tr>
              <a:tr h="2092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34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Feb. 2007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Special Refresher Course on General Meteorology for Salt Commission Personals &amp; salt manufacturers</a:t>
                      </a:r>
                      <a:endParaRPr lang="en-IN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915" marR="32915" marT="0" marB="0" anchor="ctr"/>
                </a:tc>
              </a:tr>
              <a:tr h="2092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35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May 2007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Met. Training course for observers of Army/SASE, (Conducted at MMC Srinagar) under project PARWAT</a:t>
                      </a:r>
                      <a:endParaRPr lang="en-IN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915" marR="32915" marT="0" marB="0" anchor="ctr"/>
                </a:tc>
              </a:tr>
              <a:tr h="1922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36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July 2007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Direct Trainer skills course conducted jointly by </a:t>
                      </a:r>
                      <a:r>
                        <a:rPr lang="en-US" sz="9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MoES</a:t>
                      </a: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&amp; IMD at CTI, Pune</a:t>
                      </a:r>
                      <a:endParaRPr lang="en-IN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915" marR="32915" marT="0" marB="0" anchor="ctr"/>
                </a:tc>
              </a:tr>
              <a:tr h="2092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37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Sept. 2007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Met Training course for observers of Army/SASE, (Conducted at MMC Srinagar) under project PARWAT</a:t>
                      </a:r>
                      <a:endParaRPr lang="en-IN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915" marR="32915" marT="0" marB="0" anchor="ctr"/>
                </a:tc>
              </a:tr>
              <a:tr h="1922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38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Sept. 2007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Direct Trainer skills course conducted jointly by </a:t>
                      </a:r>
                      <a:r>
                        <a:rPr lang="en-US" sz="9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MoES</a:t>
                      </a: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&amp; IMD at Goa.</a:t>
                      </a:r>
                      <a:endParaRPr lang="en-IN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915" marR="32915" marT="0" marB="0" anchor="ctr"/>
                </a:tc>
              </a:tr>
              <a:tr h="1922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39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Dec 2007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First Advanced course on Astronomy</a:t>
                      </a:r>
                      <a:endParaRPr lang="en-IN" sz="9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915" marR="32915" marT="0" marB="0" anchor="ctr"/>
                </a:tc>
              </a:tr>
              <a:tr h="2092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40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May 2008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Met. Training course for observers of Army/SASE, (Conducted at MMC Srinagar) under project PARWAT.</a:t>
                      </a:r>
                      <a:endParaRPr lang="en-IN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915" marR="32915" marT="0" marB="0" anchor="ctr"/>
                </a:tc>
              </a:tr>
              <a:tr h="1922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41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May 2008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Refresher Course on Hydrometeorology for staff working at FMO.</a:t>
                      </a:r>
                      <a:endParaRPr lang="en-IN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915" marR="32915" marT="0" marB="0" anchor="ctr"/>
                </a:tc>
              </a:tr>
              <a:tr h="2092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42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May 2008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Met. Training course for observers of Army/SASE, (Conducted at MMC Srinagar) under project PARWAT.</a:t>
                      </a:r>
                      <a:endParaRPr lang="en-IN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915" marR="32915" marT="0" marB="0" anchor="ctr"/>
                </a:tc>
              </a:tr>
              <a:tr h="1922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43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July 2009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Mid level update Course for Naval met. officers</a:t>
                      </a:r>
                      <a:endParaRPr lang="en-IN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915" marR="32915" marT="0" marB="0" anchor="ctr"/>
                </a:tc>
              </a:tr>
              <a:tr h="1922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44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Nov. 2009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Aviation Meteorology.</a:t>
                      </a:r>
                      <a:endParaRPr lang="en-IN" sz="9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915" marR="32915" marT="0" marB="0" anchor="ctr"/>
                </a:tc>
              </a:tr>
              <a:tr h="1922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45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March 2010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Workshop for Journalists under Outreach </a:t>
                      </a:r>
                      <a:r>
                        <a:rPr lang="en-US" sz="9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Programme</a:t>
                      </a:r>
                      <a:endParaRPr lang="en-IN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915" marR="32915" marT="0" marB="0" anchor="ctr"/>
                </a:tc>
              </a:tr>
              <a:tr h="1922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46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March 2010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Workshop for Teachers under Outreach </a:t>
                      </a:r>
                      <a:r>
                        <a:rPr lang="en-US" sz="9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Programme</a:t>
                      </a:r>
                      <a:endParaRPr lang="en-IN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915" marR="32915" marT="0" marB="0" anchor="ctr"/>
                </a:tc>
              </a:tr>
              <a:tr h="1922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47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Sept. 2010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WMO CLIPS Workshop on Urban Climatology</a:t>
                      </a:r>
                      <a:endParaRPr lang="en-IN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915" marR="32915" marT="0" marB="0" anchor="ctr"/>
                </a:tc>
              </a:tr>
              <a:tr h="1922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48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Sept. 2011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Aviation Refresher Course</a:t>
                      </a:r>
                      <a:endParaRPr lang="en-IN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915" marR="32915" marT="0" marB="0" anchor="ctr"/>
                </a:tc>
              </a:tr>
              <a:tr h="1922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49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Nov. 2011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Mid level update Course for Naval met. Officers</a:t>
                      </a:r>
                      <a:endParaRPr lang="en-IN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915" marR="32915" marT="0" marB="0" anchor="ctr"/>
                </a:tc>
              </a:tr>
              <a:tr h="1922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50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Nov. 2012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Application of DWR Products in NWP</a:t>
                      </a:r>
                      <a:endParaRPr lang="en-IN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915" marR="32915" marT="0" marB="0" anchor="ctr"/>
                </a:tc>
              </a:tr>
              <a:tr h="1922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51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Dec. 2013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Short term Training course in General Meteorology</a:t>
                      </a:r>
                      <a:endParaRPr lang="en-IN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915" marR="32915" marT="0" marB="0" anchor="ctr"/>
                </a:tc>
              </a:tr>
              <a:tr h="1922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52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Nov. 2014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WMO Group Training Course “Instrument Maintenance &amp; Calibration”</a:t>
                      </a:r>
                      <a:endParaRPr lang="en-IN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915" marR="32915" marT="0" marB="0" anchor="ctr"/>
                </a:tc>
              </a:tr>
              <a:tr h="1922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53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Aug. 2015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Operational Climate Services</a:t>
                      </a:r>
                      <a:endParaRPr lang="en-IN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915" marR="32915" marT="0" marB="0" anchor="ctr"/>
                </a:tc>
              </a:tr>
              <a:tr h="1922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54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Dec. 2016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WMO Group Training Course “Instrument Maintenance &amp; Calibration”</a:t>
                      </a:r>
                      <a:endParaRPr lang="en-IN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915" marR="32915" marT="0" marB="0" anchor="ctr"/>
                </a:tc>
              </a:tr>
              <a:tr h="1922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55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March 2017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Aviation Meteorology</a:t>
                      </a:r>
                      <a:endParaRPr lang="en-IN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915" marR="32915" marT="0" marB="0" anchor="ctr"/>
                </a:tc>
              </a:tr>
              <a:tr h="1922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56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February</a:t>
                      </a:r>
                      <a:endParaRPr lang="en-IN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Application and interpretation of NWP products</a:t>
                      </a:r>
                      <a:endParaRPr lang="en-IN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915" marR="32915" marT="0" marB="0" anchor="ctr"/>
                </a:tc>
              </a:tr>
              <a:tr h="1922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57</a:t>
                      </a:r>
                      <a:endParaRPr lang="en-IN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r>
                        <a:rPr lang="en-IN" sz="900" dirty="0" err="1" smtClean="0"/>
                        <a:t>Marrch</a:t>
                      </a:r>
                      <a:r>
                        <a:rPr lang="en-IN" sz="900" dirty="0" smtClean="0"/>
                        <a:t> 2018</a:t>
                      </a:r>
                      <a:endParaRPr lang="en-IN" sz="900" dirty="0"/>
                    </a:p>
                  </a:txBody>
                  <a:tcPr marL="32915" marR="32915" marT="0" marB="0" anchor="ctr"/>
                </a:tc>
                <a:tc>
                  <a:txBody>
                    <a:bodyPr/>
                    <a:lstStyle/>
                    <a:p>
                      <a:r>
                        <a:rPr lang="en-IN" sz="900" dirty="0" smtClean="0"/>
                        <a:t>Diagnostic/Synoptic Meteorology</a:t>
                      </a:r>
                      <a:endParaRPr lang="en-IN" sz="900" dirty="0"/>
                    </a:p>
                  </a:txBody>
                  <a:tcPr marL="32915" marR="32915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5903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95536" y="72008"/>
            <a:ext cx="8435280" cy="692696"/>
          </a:xfrm>
        </p:spPr>
        <p:txBody>
          <a:bodyPr/>
          <a:lstStyle/>
          <a:p>
            <a:pPr algn="ctr"/>
            <a:r>
              <a:rPr lang="en-US" dirty="0"/>
              <a:t>WMO group training on “Maintenance and Calibration of instruments”</a:t>
            </a:r>
            <a:endParaRPr lang="en-IN" dirty="0"/>
          </a:p>
        </p:txBody>
      </p:sp>
      <p:pic>
        <p:nvPicPr>
          <p:cNvPr id="11" name="Content Placeholder 10" descr="C:\DrDuttaBackup\WMO group training on maintenance &amp; calibration of instruments\WMO TRAINING PICS\15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1568" y="3003577"/>
            <a:ext cx="4866388" cy="3188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C:\DrDuttaBackup\WMO group training on maintenance &amp; calibration of instruments\WMO TRAINING PICS\17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5672" y="790667"/>
            <a:ext cx="4424113" cy="2134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C:\DrDuttaBackup\WMO group training on maintenance &amp; calibration of instruments\valedictory snaps 28112014\DSC0749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3003577"/>
            <a:ext cx="2821407" cy="3161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689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4"/>
            <a:ext cx="9144000" cy="980752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sz="3200" dirty="0" smtClean="0"/>
              <a:t>Future </a:t>
            </a:r>
            <a:r>
              <a:rPr lang="en-US" sz="3200" dirty="0" smtClean="0"/>
              <a:t>plans towards contributions to WMO GC</a:t>
            </a:r>
            <a:endParaRPr lang="en-IN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883" y="1097360"/>
            <a:ext cx="9022117" cy="5760640"/>
          </a:xfrm>
        </p:spPr>
        <p:txBody>
          <a:bodyPr/>
          <a:lstStyle/>
          <a:p>
            <a:pPr algn="just">
              <a:spcBef>
                <a:spcPts val="800"/>
              </a:spcBef>
            </a:pPr>
            <a:r>
              <a:rPr lang="en-US" sz="2400" dirty="0" smtClean="0"/>
              <a:t>Distance learning through virtual class room facilities. </a:t>
            </a:r>
          </a:p>
          <a:p>
            <a:pPr algn="just">
              <a:spcBef>
                <a:spcPts val="800"/>
              </a:spcBef>
            </a:pPr>
            <a:r>
              <a:rPr lang="en-US" sz="2400" dirty="0" smtClean="0"/>
              <a:t>Training web portal </a:t>
            </a:r>
            <a:r>
              <a:rPr lang="en-US" sz="2400" dirty="0" smtClean="0"/>
              <a:t>integrating virtual class room-enabling global participants to register and join RTC’s training program remotely.</a:t>
            </a:r>
          </a:p>
          <a:p>
            <a:pPr algn="just">
              <a:spcBef>
                <a:spcPts val="800"/>
              </a:spcBef>
            </a:pPr>
            <a:r>
              <a:rPr lang="en-US" sz="2400" dirty="0" smtClean="0"/>
              <a:t>Uploading training resource material in the RTC’s website and providing the link to WMO library.</a:t>
            </a:r>
            <a:endParaRPr lang="en-US" sz="2400" dirty="0" smtClean="0"/>
          </a:p>
          <a:p>
            <a:pPr algn="just">
              <a:spcBef>
                <a:spcPts val="600"/>
              </a:spcBef>
            </a:pPr>
            <a:r>
              <a:rPr lang="en-US" sz="2400" dirty="0" smtClean="0"/>
              <a:t>Co-ordination </a:t>
            </a:r>
            <a:r>
              <a:rPr lang="en-US" sz="2400" dirty="0" smtClean="0"/>
              <a:t>with </a:t>
            </a:r>
            <a:r>
              <a:rPr lang="en-US" sz="2400" dirty="0" smtClean="0"/>
              <a:t>Universities, providing Met &amp; Climate courses, urging them to provide </a:t>
            </a:r>
            <a:r>
              <a:rPr lang="en-US" sz="2400" dirty="0" smtClean="0"/>
              <a:t>contribute to WMO GC.</a:t>
            </a:r>
          </a:p>
          <a:p>
            <a:pPr algn="just">
              <a:spcBef>
                <a:spcPts val="600"/>
              </a:spcBef>
            </a:pPr>
            <a:r>
              <a:rPr lang="en-US" sz="2400" dirty="0" smtClean="0"/>
              <a:t>Conduction of </a:t>
            </a:r>
            <a:r>
              <a:rPr lang="en-US" sz="2400" dirty="0" smtClean="0"/>
              <a:t>advanced </a:t>
            </a:r>
            <a:r>
              <a:rPr lang="en-US" sz="2400" dirty="0" smtClean="0"/>
              <a:t>level training program in operational Climate Services</a:t>
            </a:r>
            <a:r>
              <a:rPr lang="en-US" sz="2400" dirty="0" smtClean="0"/>
              <a:t>.</a:t>
            </a:r>
          </a:p>
          <a:p>
            <a:pPr algn="just">
              <a:spcBef>
                <a:spcPts val="600"/>
              </a:spcBef>
            </a:pPr>
            <a:r>
              <a:rPr lang="en-US" sz="2400" dirty="0" smtClean="0"/>
              <a:t>To enable RTC, India to make foreign scholarship program of </a:t>
            </a:r>
            <a:r>
              <a:rPr lang="en-US" sz="2400" smtClean="0"/>
              <a:t>GoI </a:t>
            </a:r>
            <a:r>
              <a:rPr lang="en-US" sz="2400" dirty="0" smtClean="0"/>
              <a:t>effective, entering into an </a:t>
            </a:r>
            <a:r>
              <a:rPr lang="en-US" sz="2400" dirty="0" err="1" smtClean="0"/>
              <a:t>MoU</a:t>
            </a:r>
            <a:r>
              <a:rPr lang="en-US" sz="2400" dirty="0" smtClean="0"/>
              <a:t> with WMO.  </a:t>
            </a:r>
            <a:endParaRPr lang="en-US" sz="2400" dirty="0" smtClean="0"/>
          </a:p>
          <a:p>
            <a:pPr algn="just">
              <a:spcBef>
                <a:spcPts val="600"/>
              </a:spcBef>
            </a:pPr>
            <a:endParaRPr lang="en-US" sz="2400" dirty="0" smtClean="0"/>
          </a:p>
          <a:p>
            <a:pPr marL="742950" indent="-742950" algn="just">
              <a:buFont typeface="Arial" pitchFamily="34" charset="0"/>
              <a:buChar char="•"/>
            </a:pPr>
            <a:endParaRPr lang="en-US" sz="2000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9682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2348880"/>
            <a:ext cx="6512511" cy="143809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Thanks for kind patience and hearing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352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188640"/>
            <a:ext cx="5864439" cy="792088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 smtClean="0"/>
              <a:t>Lay out of presentation</a:t>
            </a:r>
            <a:endParaRPr lang="en-IN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79512" y="1196752"/>
            <a:ext cx="8784976" cy="4968552"/>
          </a:xfrm>
          <a:prstGeom prst="rect">
            <a:avLst/>
          </a:prstGeom>
        </p:spPr>
        <p:txBody>
          <a:bodyPr/>
          <a:lstStyle/>
          <a:p>
            <a:r>
              <a:rPr lang="en-US" sz="2800" dirty="0" smtClean="0"/>
              <a:t>Background</a:t>
            </a:r>
          </a:p>
          <a:p>
            <a:r>
              <a:rPr lang="en-US" sz="2800" dirty="0"/>
              <a:t>Operational importance of Training Activities in IMD</a:t>
            </a:r>
          </a:p>
          <a:p>
            <a:r>
              <a:rPr lang="en-US" sz="2800" dirty="0"/>
              <a:t>Commitments</a:t>
            </a:r>
          </a:p>
          <a:p>
            <a:r>
              <a:rPr lang="en-US" sz="2800" dirty="0"/>
              <a:t>Present training </a:t>
            </a:r>
            <a:r>
              <a:rPr lang="en-US" sz="2800" dirty="0" smtClean="0"/>
              <a:t>activities</a:t>
            </a:r>
          </a:p>
          <a:p>
            <a:r>
              <a:rPr lang="en-US" sz="2800" dirty="0"/>
              <a:t>Brief details of the BIP-M/MT courses offered at RTC,IMD, India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Future </a:t>
            </a:r>
            <a:r>
              <a:rPr lang="en-US" sz="2800" dirty="0" smtClean="0"/>
              <a:t>plan for contribution towards WMO GC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470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51520" y="908720"/>
            <a:ext cx="8640960" cy="5328592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lvl="0" algn="just"/>
            <a:r>
              <a:rPr lang="en-US" dirty="0"/>
              <a:t>IMD is the NM&amp;HS of India and the principal Govt. of India agency in all matters relating to Operational Meteorology (weather forecasting), Climatology and allied subjects. </a:t>
            </a:r>
          </a:p>
          <a:p>
            <a:pPr lvl="0" algn="just"/>
            <a:r>
              <a:rPr lang="en-US" dirty="0"/>
              <a:t>Formal training in General Meteorology started at IMD, Pune in 1943 and that in Meteorological Instrumentation &amp; Telecommunication started in mid-seventies at IMD, New Delhi. </a:t>
            </a:r>
          </a:p>
          <a:p>
            <a:pPr lvl="0" algn="just"/>
            <a:r>
              <a:rPr lang="en-US" dirty="0"/>
              <a:t>IMD Training facilities at Pune and New Delhi has been recognized as a Regional Meteorological Training Centre (presently known as Regional Training Centre) by the World Meteorological Organization in 1986.</a:t>
            </a:r>
            <a:r>
              <a:rPr lang="en-IN" dirty="0"/>
              <a:t> </a:t>
            </a:r>
          </a:p>
          <a:p>
            <a:pPr lvl="0" algn="just"/>
            <a:r>
              <a:rPr lang="en-IN" dirty="0"/>
              <a:t>Since 1988, the training centres of India Meteorological Department (IMD) at Pune and New Delhi are functioning as WMO RTC in the fields of General Meteorology, Climate/Climatology, Agricultural Meteorology, Aviation Meteorology, Seismology and Meteorological instruments &amp; telecommunication.</a:t>
            </a:r>
          </a:p>
          <a:p>
            <a:endParaRPr lang="en-IN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7647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 smtClean="0"/>
              <a:t>Background</a:t>
            </a:r>
            <a:endParaRPr lang="en-IN" sz="4000" dirty="0"/>
          </a:p>
        </p:txBody>
      </p:sp>
    </p:spTree>
    <p:extLst>
      <p:ext uri="{BB962C8B-B14F-4D97-AF65-F5344CB8AC3E}">
        <p14:creationId xmlns:p14="http://schemas.microsoft.com/office/powerpoint/2010/main" val="268085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792088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Commitments</a:t>
            </a:r>
            <a:r>
              <a:rPr lang="en-US" dirty="0"/>
              <a:t/>
            </a:r>
            <a:br>
              <a:rPr lang="en-US" dirty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51520" y="1052736"/>
            <a:ext cx="8640960" cy="5184576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/>
            <a:r>
              <a:rPr lang="en-IN" sz="2200" dirty="0" smtClean="0"/>
              <a:t>Capacity </a:t>
            </a:r>
            <a:r>
              <a:rPr lang="en-IN" sz="2200" dirty="0"/>
              <a:t>building in different aspects of Operational </a:t>
            </a:r>
            <a:r>
              <a:rPr lang="en-IN" sz="2200" dirty="0" smtClean="0"/>
              <a:t>Meteorology, Climatology and Instruments &amp; Telecommunication of </a:t>
            </a:r>
            <a:r>
              <a:rPr lang="en-IN" sz="2200" dirty="0"/>
              <a:t>the Meteorological </a:t>
            </a:r>
            <a:r>
              <a:rPr lang="en-IN" sz="2200" dirty="0" smtClean="0"/>
              <a:t>personnel of IMD at different level.</a:t>
            </a:r>
          </a:p>
          <a:p>
            <a:pPr algn="just"/>
            <a:r>
              <a:rPr lang="en-IN" sz="2200" dirty="0" smtClean="0"/>
              <a:t> </a:t>
            </a:r>
            <a:r>
              <a:rPr lang="en-IN" sz="2200" dirty="0"/>
              <a:t>Capacity building </a:t>
            </a:r>
            <a:r>
              <a:rPr lang="en-IN" sz="2200" dirty="0" smtClean="0"/>
              <a:t>of the personnel of other </a:t>
            </a:r>
            <a:r>
              <a:rPr lang="en-IN" sz="2200" dirty="0"/>
              <a:t>Govt. of India </a:t>
            </a:r>
            <a:r>
              <a:rPr lang="en-IN" sz="2200" dirty="0" smtClean="0"/>
              <a:t>organisations</a:t>
            </a:r>
            <a:r>
              <a:rPr lang="en-US" sz="2200" dirty="0" smtClean="0"/>
              <a:t>, who are </a:t>
            </a:r>
            <a:r>
              <a:rPr lang="en-US" sz="2200" dirty="0"/>
              <a:t>directly or indirectly involved in </a:t>
            </a:r>
            <a:r>
              <a:rPr lang="en-US" sz="2200" dirty="0" smtClean="0"/>
              <a:t>above fields</a:t>
            </a:r>
            <a:r>
              <a:rPr lang="en-IN" sz="2200" dirty="0" smtClean="0"/>
              <a:t>.</a:t>
            </a:r>
          </a:p>
          <a:p>
            <a:pPr algn="just"/>
            <a:r>
              <a:rPr lang="en-IN" sz="2200" dirty="0"/>
              <a:t>Capacity building </a:t>
            </a:r>
            <a:r>
              <a:rPr lang="en-IN" sz="2200" dirty="0" smtClean="0"/>
              <a:t>in the above fields, of </a:t>
            </a:r>
            <a:r>
              <a:rPr lang="en-IN" sz="2200" dirty="0"/>
              <a:t>the personnel of </a:t>
            </a:r>
            <a:r>
              <a:rPr lang="en-IN" sz="2200" dirty="0" smtClean="0"/>
              <a:t>NM&amp;HS of </a:t>
            </a:r>
            <a:r>
              <a:rPr lang="en-IN" sz="2200" dirty="0"/>
              <a:t>neighbouring countries in the </a:t>
            </a:r>
            <a:r>
              <a:rPr lang="en-IN" sz="2200" dirty="0" smtClean="0"/>
              <a:t>RA-II &amp; V regions.</a:t>
            </a:r>
          </a:p>
          <a:p>
            <a:pPr algn="just"/>
            <a:r>
              <a:rPr lang="en-IN" sz="2200" dirty="0" smtClean="0"/>
              <a:t>To </a:t>
            </a:r>
            <a:r>
              <a:rPr lang="en-IN" sz="2200" dirty="0"/>
              <a:t>enhance the knowledge, skill and attitude (for maintaining and enhancing job competencies) of the personnel, engaged directly or indirectly in </a:t>
            </a:r>
            <a:r>
              <a:rPr lang="en-IN" sz="2200" dirty="0" smtClean="0"/>
              <a:t>the above fields, </a:t>
            </a:r>
            <a:r>
              <a:rPr lang="en-IN" sz="2200" dirty="0"/>
              <a:t>time to time. 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7494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432048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Present Activities</a:t>
            </a:r>
            <a:endParaRPr lang="en-IN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79512" y="548680"/>
            <a:ext cx="8856984" cy="5688632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/>
            <a:r>
              <a:rPr lang="en-US" sz="2200" dirty="0"/>
              <a:t>Ab-initio training courses </a:t>
            </a:r>
            <a:r>
              <a:rPr lang="en-IN" sz="2200" dirty="0"/>
              <a:t>for fresh recruited Meteorologist Gr-II (Group A Scientific officers of IMD) &amp; for fresh recruited scientific staffs</a:t>
            </a:r>
            <a:r>
              <a:rPr lang="en-US" sz="2200" dirty="0"/>
              <a:t>. </a:t>
            </a:r>
            <a:endParaRPr lang="en-IN" sz="2200" dirty="0"/>
          </a:p>
          <a:p>
            <a:pPr algn="just"/>
            <a:r>
              <a:rPr lang="en-US" sz="2200" dirty="0"/>
              <a:t>Career progression courses </a:t>
            </a:r>
            <a:r>
              <a:rPr lang="en-IN" sz="2200" dirty="0"/>
              <a:t>for existing departmental scientific personnel</a:t>
            </a:r>
            <a:r>
              <a:rPr lang="en-US" sz="2200" dirty="0"/>
              <a:t>.</a:t>
            </a:r>
            <a:endParaRPr lang="en-IN" sz="2200" dirty="0"/>
          </a:p>
          <a:p>
            <a:pPr algn="just"/>
            <a:r>
              <a:rPr lang="en-US" sz="2200" dirty="0"/>
              <a:t>Orientation training courses </a:t>
            </a:r>
            <a:r>
              <a:rPr lang="en-IN" sz="2200" dirty="0"/>
              <a:t>for existing departmental support staffs</a:t>
            </a:r>
            <a:r>
              <a:rPr lang="en-US" sz="2200" dirty="0"/>
              <a:t>.</a:t>
            </a:r>
            <a:endParaRPr lang="en-IN" sz="2200" dirty="0"/>
          </a:p>
          <a:p>
            <a:pPr algn="just"/>
            <a:r>
              <a:rPr lang="en-US" sz="2200" dirty="0"/>
              <a:t>Training courses for International </a:t>
            </a:r>
            <a:r>
              <a:rPr lang="en-US" sz="2200" dirty="0" smtClean="0"/>
              <a:t>participants (BIP-M and BIP-MT) </a:t>
            </a:r>
            <a:r>
              <a:rPr lang="en-US" sz="2200" dirty="0"/>
              <a:t>from the National Meteorological services of neighboring countries in Afro-SE Asian regions and for National participants from other Govt. of India organizations. </a:t>
            </a:r>
            <a:endParaRPr lang="en-IN" sz="2200" dirty="0"/>
          </a:p>
          <a:p>
            <a:pPr algn="just"/>
            <a:r>
              <a:rPr lang="en-US" sz="2200" dirty="0"/>
              <a:t>Tailor made customized short term refresher courses for all above personnel </a:t>
            </a:r>
            <a:r>
              <a:rPr lang="en-IN" sz="2200" dirty="0"/>
              <a:t>to keep pace with the latest development in the science and technology of Operational Meteorology and Climatology</a:t>
            </a:r>
            <a:r>
              <a:rPr lang="en-US" sz="2200" dirty="0" smtClean="0"/>
              <a:t>.</a:t>
            </a:r>
          </a:p>
          <a:p>
            <a:pPr algn="just"/>
            <a:r>
              <a:rPr lang="en-US" sz="2200" dirty="0" smtClean="0"/>
              <a:t>Periodic revision of the training curricula.</a:t>
            </a:r>
            <a:endParaRPr lang="en-IN" sz="2200" dirty="0"/>
          </a:p>
          <a:p>
            <a:pPr marL="0" indent="0">
              <a:buNone/>
            </a:pP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326215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3115"/>
            <a:ext cx="8928992" cy="463557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 smtClean="0"/>
              <a:t>…Present activities</a:t>
            </a:r>
            <a:endParaRPr lang="en-IN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07504" y="548680"/>
            <a:ext cx="8928992" cy="5688632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US" sz="2400" b="1" dirty="0" smtClean="0">
                <a:latin typeface="+mj-lt"/>
                <a:cs typeface="Times New Roman" panose="02020603050405020304" pitchFamily="18" charset="0"/>
              </a:rPr>
              <a:t>Ab-initio </a:t>
            </a:r>
            <a:r>
              <a:rPr lang="en-US" sz="2400" b="1" dirty="0">
                <a:latin typeface="+mj-lt"/>
                <a:cs typeface="Times New Roman" panose="02020603050405020304" pitchFamily="18" charset="0"/>
              </a:rPr>
              <a:t>training program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: </a:t>
            </a:r>
            <a:endParaRPr lang="en-US" sz="2400" dirty="0" smtClean="0">
              <a:latin typeface="+mj-lt"/>
              <a:cs typeface="Times New Roman" panose="02020603050405020304" pitchFamily="18" charset="0"/>
            </a:endParaRPr>
          </a:p>
          <a:p>
            <a:pPr lvl="1" algn="just">
              <a:spcAft>
                <a:spcPts val="600"/>
              </a:spcAft>
            </a:pPr>
            <a:r>
              <a:rPr lang="en-US" sz="2000" dirty="0">
                <a:latin typeface="+mj-lt"/>
                <a:cs typeface="Times New Roman" panose="02020603050405020304" pitchFamily="18" charset="0"/>
              </a:rPr>
              <a:t>Meteorologist Gr-II Training course of 1 year duration for </a:t>
            </a:r>
            <a:r>
              <a:rPr lang="en-IN" sz="2000" dirty="0">
                <a:latin typeface="+mj-lt"/>
                <a:cs typeface="Times New Roman" panose="02020603050405020304" pitchFamily="18" charset="0"/>
              </a:rPr>
              <a:t>fresh recruited  Trainee Meteorologist </a:t>
            </a:r>
            <a:r>
              <a:rPr lang="en-IN" sz="2000" dirty="0" smtClean="0">
                <a:latin typeface="+mj-lt"/>
                <a:cs typeface="Times New Roman" panose="02020603050405020304" pitchFamily="18" charset="0"/>
              </a:rPr>
              <a:t>Gr-II. </a:t>
            </a:r>
          </a:p>
          <a:p>
            <a:pPr lvl="1" algn="just">
              <a:spcAft>
                <a:spcPts val="600"/>
              </a:spcAft>
            </a:pPr>
            <a:r>
              <a:rPr lang="en-US" sz="2000" dirty="0" smtClean="0">
                <a:latin typeface="+mj-lt"/>
                <a:cs typeface="Times New Roman" panose="02020603050405020304" pitchFamily="18" charset="0"/>
              </a:rPr>
              <a:t>Integrated 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Meteorological Training Course (IMTC) of 4 months duration for </a:t>
            </a:r>
            <a:r>
              <a:rPr lang="en-IN" sz="2000" dirty="0">
                <a:latin typeface="+mj-lt"/>
                <a:cs typeface="Times New Roman" panose="02020603050405020304" pitchFamily="18" charset="0"/>
              </a:rPr>
              <a:t>fresh recruited Scientific Assistants. This course meets the WMO BIP-MT requirements. </a:t>
            </a:r>
            <a:endParaRPr lang="en-IN" sz="2000" dirty="0" smtClean="0">
              <a:latin typeface="+mj-lt"/>
              <a:cs typeface="Times New Roman" panose="02020603050405020304" pitchFamily="18" charset="0"/>
            </a:endParaRPr>
          </a:p>
          <a:p>
            <a:pPr lvl="0" algn="just">
              <a:spcAft>
                <a:spcPts val="600"/>
              </a:spcAft>
            </a:pPr>
            <a:r>
              <a:rPr lang="en-US" sz="2400" dirty="0" smtClean="0">
                <a:latin typeface="+mj-lt"/>
                <a:cs typeface="Times New Roman" panose="02020603050405020304" pitchFamily="18" charset="0"/>
              </a:rPr>
              <a:t>Career progression training program: </a:t>
            </a:r>
          </a:p>
          <a:p>
            <a:pPr lvl="1" algn="just">
              <a:spcAft>
                <a:spcPts val="600"/>
              </a:spcAft>
            </a:pPr>
            <a:r>
              <a:rPr lang="en-US" sz="2000" dirty="0" smtClean="0">
                <a:latin typeface="+mj-lt"/>
                <a:cs typeface="Times New Roman" panose="02020603050405020304" pitchFamily="18" charset="0"/>
              </a:rPr>
              <a:t>Intermediate 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training course of 4 months duration, for all existing </a:t>
            </a:r>
            <a:r>
              <a:rPr lang="en-IN" sz="2000" dirty="0">
                <a:latin typeface="+mj-lt"/>
                <a:cs typeface="Times New Roman" panose="02020603050405020304" pitchFamily="18" charset="0"/>
              </a:rPr>
              <a:t>Scientific Assistants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, for their next promotion to </a:t>
            </a:r>
            <a:r>
              <a:rPr lang="en-US" sz="2000" dirty="0" smtClean="0">
                <a:latin typeface="+mj-lt"/>
                <a:cs typeface="Times New Roman" panose="02020603050405020304" pitchFamily="18" charset="0"/>
              </a:rPr>
              <a:t>Meteorologist-A &amp; B (from Group-B non-</a:t>
            </a:r>
            <a:r>
              <a:rPr lang="en-US" sz="2000" dirty="0" err="1">
                <a:latin typeface="+mj-lt"/>
                <a:cs typeface="Times New Roman" panose="02020603050405020304" pitchFamily="18" charset="0"/>
              </a:rPr>
              <a:t>g</a:t>
            </a:r>
            <a:r>
              <a:rPr lang="en-US" sz="2000" dirty="0" err="1" smtClean="0">
                <a:latin typeface="+mj-lt"/>
                <a:cs typeface="Times New Roman" panose="02020603050405020304" pitchFamily="18" charset="0"/>
              </a:rPr>
              <a:t>azetted</a:t>
            </a:r>
            <a:r>
              <a:rPr lang="en-US" sz="2000" dirty="0" smtClean="0">
                <a:latin typeface="+mj-lt"/>
                <a:cs typeface="Times New Roman" panose="02020603050405020304" pitchFamily="18" charset="0"/>
              </a:rPr>
              <a:t> to Group-B </a:t>
            </a:r>
            <a:r>
              <a:rPr lang="en-US" sz="2000" dirty="0" err="1">
                <a:latin typeface="+mj-lt"/>
                <a:cs typeface="Times New Roman" panose="02020603050405020304" pitchFamily="18" charset="0"/>
              </a:rPr>
              <a:t>g</a:t>
            </a:r>
            <a:r>
              <a:rPr lang="en-US" sz="2000" dirty="0" err="1" smtClean="0">
                <a:latin typeface="+mj-lt"/>
                <a:cs typeface="Times New Roman" panose="02020603050405020304" pitchFamily="18" charset="0"/>
              </a:rPr>
              <a:t>azetted</a:t>
            </a:r>
            <a:r>
              <a:rPr lang="en-US" sz="2000" dirty="0" smtClean="0">
                <a:latin typeface="+mj-lt"/>
                <a:cs typeface="Times New Roman" panose="02020603050405020304" pitchFamily="18" charset="0"/>
              </a:rPr>
              <a:t>).</a:t>
            </a:r>
            <a:r>
              <a:rPr lang="en-IN" sz="2000" dirty="0">
                <a:cs typeface="Times New Roman" panose="02020603050405020304" pitchFamily="18" charset="0"/>
              </a:rPr>
              <a:t> </a:t>
            </a:r>
            <a:endParaRPr lang="en-IN" sz="2000" dirty="0" smtClean="0">
              <a:cs typeface="Times New Roman" panose="02020603050405020304" pitchFamily="18" charset="0"/>
            </a:endParaRPr>
          </a:p>
          <a:p>
            <a:pPr lvl="1" algn="just">
              <a:spcAft>
                <a:spcPts val="600"/>
              </a:spcAft>
            </a:pPr>
            <a:r>
              <a:rPr lang="en-US" sz="2000" dirty="0" smtClean="0">
                <a:latin typeface="+mj-lt"/>
                <a:cs typeface="Times New Roman" panose="02020603050405020304" pitchFamily="18" charset="0"/>
              </a:rPr>
              <a:t>Forecasters 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Training course in General Meteorology/Advanced training in Instruments, Communication &amp; Information System of 6 months duration for all Meteorologist-A &amp; B </a:t>
            </a:r>
            <a:r>
              <a:rPr lang="en-US" sz="2000" dirty="0" smtClean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for their next promotion to Group-A level</a:t>
            </a:r>
            <a:r>
              <a:rPr lang="en-US" sz="2000" dirty="0" smtClean="0">
                <a:latin typeface="+mj-lt"/>
                <a:cs typeface="Times New Roman" panose="02020603050405020304" pitchFamily="18" charset="0"/>
              </a:rPr>
              <a:t>.</a:t>
            </a:r>
            <a:r>
              <a:rPr lang="en-IN" sz="2000" dirty="0">
                <a:cs typeface="Times New Roman" panose="02020603050405020304" pitchFamily="18" charset="0"/>
              </a:rPr>
              <a:t> </a:t>
            </a:r>
            <a:endParaRPr lang="en-IN" sz="2000" dirty="0">
              <a:latin typeface="+mj-lt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en-IN" sz="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3977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1136"/>
            <a:ext cx="9144000" cy="827584"/>
          </a:xfrm>
        </p:spPr>
        <p:txBody>
          <a:bodyPr/>
          <a:lstStyle/>
          <a:p>
            <a:r>
              <a:rPr lang="en-US" dirty="0" smtClean="0"/>
              <a:t>….Present activities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908720"/>
            <a:ext cx="8884096" cy="5328592"/>
          </a:xfrm>
        </p:spPr>
        <p:txBody>
          <a:bodyPr/>
          <a:lstStyle/>
          <a:p>
            <a:pPr marL="0" lvl="0" indent="0" algn="just">
              <a:spcAft>
                <a:spcPts val="600"/>
              </a:spcAft>
              <a:buNone/>
            </a:pPr>
            <a:endParaRPr lang="en-US" sz="2000" dirty="0">
              <a:cs typeface="Times New Roman" panose="02020603050405020304" pitchFamily="18" charset="0"/>
            </a:endParaRPr>
          </a:p>
          <a:p>
            <a:pPr lvl="0" algn="just">
              <a:spcAft>
                <a:spcPts val="600"/>
              </a:spcAft>
            </a:pPr>
            <a:r>
              <a:rPr lang="en-US" sz="2400" dirty="0" smtClean="0">
                <a:cs typeface="Times New Roman" panose="02020603050405020304" pitchFamily="18" charset="0"/>
              </a:rPr>
              <a:t>Orientation </a:t>
            </a:r>
            <a:r>
              <a:rPr lang="en-US" sz="2400" dirty="0">
                <a:cs typeface="Times New Roman" panose="02020603050405020304" pitchFamily="18" charset="0"/>
              </a:rPr>
              <a:t>training program: Modular Training course of 2 months duration for support staffs for enabling them to do the observational work &amp; other technical work.</a:t>
            </a:r>
            <a:endParaRPr lang="en-IN" sz="2400" dirty="0">
              <a:cs typeface="Times New Roman" panose="02020603050405020304" pitchFamily="18" charset="0"/>
            </a:endParaRPr>
          </a:p>
          <a:p>
            <a:pPr lvl="0" algn="just">
              <a:spcAft>
                <a:spcPts val="600"/>
              </a:spcAft>
            </a:pPr>
            <a:r>
              <a:rPr lang="en-US" sz="2400" dirty="0">
                <a:cs typeface="Times New Roman" panose="02020603050405020304" pitchFamily="18" charset="0"/>
              </a:rPr>
              <a:t>International/Non-departmental training program: Advanced Meteorological Training Course of 1 year duration for the personnel from the NM&amp;HS of neighboring countries in Afro-SE Asian regions and for the personnel from other Govt. of India organizations. </a:t>
            </a:r>
            <a:endParaRPr lang="en-IN" sz="2400" dirty="0">
              <a:cs typeface="Times New Roman" panose="02020603050405020304" pitchFamily="18" charset="0"/>
            </a:endParaRPr>
          </a:p>
          <a:p>
            <a:pPr lvl="0" algn="just">
              <a:spcAft>
                <a:spcPts val="600"/>
              </a:spcAft>
            </a:pPr>
            <a:r>
              <a:rPr lang="en-US" sz="2400" dirty="0">
                <a:cs typeface="Times New Roman" panose="02020603050405020304" pitchFamily="18" charset="0"/>
              </a:rPr>
              <a:t>Refresher training program: Besides above long term regular training courses, short term tailor made customized training courses on specialized topics are designed and conducted to upgrade knowledge &amp; skill</a:t>
            </a:r>
            <a:r>
              <a:rPr lang="en-US" sz="2400" dirty="0">
                <a:cs typeface="Times New Roman" panose="02020603050405020304" pitchFamily="18" charset="0"/>
              </a:rPr>
              <a:t>.</a:t>
            </a:r>
          </a:p>
          <a:p>
            <a:pPr lvl="0" algn="just">
              <a:spcAft>
                <a:spcPts val="600"/>
              </a:spcAft>
            </a:pPr>
            <a:endParaRPr lang="en-US" sz="2000" dirty="0" smtClean="0">
              <a:latin typeface="+mj-lt"/>
              <a:cs typeface="Times New Roman" panose="02020603050405020304" pitchFamily="18" charset="0"/>
            </a:endParaRPr>
          </a:p>
          <a:p>
            <a:pPr lvl="0" algn="just">
              <a:spcAft>
                <a:spcPts val="600"/>
              </a:spcAft>
            </a:pPr>
            <a:endParaRPr lang="en-US" sz="2400" dirty="0" smtClean="0">
              <a:latin typeface="+mj-lt"/>
              <a:cs typeface="Times New Roman" panose="02020603050405020304" pitchFamily="18" charset="0"/>
            </a:endParaRPr>
          </a:p>
          <a:p>
            <a:pPr lvl="0" algn="just">
              <a:spcAft>
                <a:spcPts val="600"/>
              </a:spcAft>
            </a:pPr>
            <a:endParaRPr lang="en-IN" sz="2400" dirty="0"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endParaRPr lang="en-IN" sz="24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06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….Present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>
              <a:spcAft>
                <a:spcPts val="600"/>
              </a:spcAft>
            </a:pPr>
            <a:r>
              <a:rPr lang="en-US" sz="2000" dirty="0">
                <a:cs typeface="Times New Roman" panose="02020603050405020304" pitchFamily="18" charset="0"/>
              </a:rPr>
              <a:t>All these training courses are open to Global participants with no course fees and provision of subsidized food &amp; accommodation. However they must be nominated by respective PRs with WMO or through WMO.</a:t>
            </a:r>
          </a:p>
          <a:p>
            <a:pPr lvl="0" algn="just">
              <a:spcAft>
                <a:spcPts val="600"/>
              </a:spcAft>
            </a:pPr>
            <a:r>
              <a:rPr lang="en-US" sz="2000" dirty="0">
                <a:cs typeface="Times New Roman" panose="02020603050405020304" pitchFamily="18" charset="0"/>
              </a:rPr>
              <a:t>Detail information of regular training courses are being updated in the WMO calendar enabling global participants to reach these courses, as a contribution to WMO GC.</a:t>
            </a:r>
          </a:p>
          <a:p>
            <a:pPr algn="just">
              <a:spcAft>
                <a:spcPts val="600"/>
              </a:spcAft>
            </a:pPr>
            <a:r>
              <a:rPr lang="en-US" sz="2000" dirty="0" err="1">
                <a:cs typeface="Times New Roman" panose="02020603050405020304" pitchFamily="18" charset="0"/>
              </a:rPr>
              <a:t>Govt</a:t>
            </a:r>
            <a:r>
              <a:rPr lang="en-US" sz="2000" dirty="0">
                <a:cs typeface="Times New Roman" panose="02020603050405020304" pitchFamily="18" charset="0"/>
              </a:rPr>
              <a:t> of India has already approved providing scholarships to 10 overseas participants per year for long term courses at RTC, enabling to meet their DSA for food &amp; accommodation. However to make it effective for identifying  potential international participants and for their travel assistance, WMO support is essential.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28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4"/>
            <a:ext cx="9144000" cy="620712"/>
          </a:xfrm>
        </p:spPr>
        <p:txBody>
          <a:bodyPr/>
          <a:lstStyle/>
          <a:p>
            <a:r>
              <a:rPr lang="en-US" sz="2000" dirty="0" smtClean="0"/>
              <a:t>Brief details of the BIP-M/MT courses offered at RTC,IMD, India.</a:t>
            </a:r>
            <a:endParaRPr lang="en-IN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692696"/>
            <a:ext cx="8884096" cy="5616624"/>
          </a:xfrm>
        </p:spPr>
        <p:txBody>
          <a:bodyPr/>
          <a:lstStyle/>
          <a:p>
            <a:r>
              <a:rPr lang="en-US" sz="2400" dirty="0" smtClean="0">
                <a:cs typeface="Times New Roman" panose="02020603050405020304" pitchFamily="18" charset="0"/>
              </a:rPr>
              <a:t>Meteorologist </a:t>
            </a:r>
            <a:r>
              <a:rPr lang="en-US" sz="2400" dirty="0">
                <a:cs typeface="Times New Roman" panose="02020603050405020304" pitchFamily="18" charset="0"/>
              </a:rPr>
              <a:t>Gr-II Training </a:t>
            </a:r>
            <a:r>
              <a:rPr lang="en-US" sz="2400" dirty="0" smtClean="0">
                <a:cs typeface="Times New Roman" panose="02020603050405020304" pitchFamily="18" charset="0"/>
              </a:rPr>
              <a:t>course/AMTC. </a:t>
            </a:r>
          </a:p>
          <a:p>
            <a:pPr lvl="1"/>
            <a:r>
              <a:rPr lang="en-US" sz="2400" dirty="0" smtClean="0">
                <a:cs typeface="Times New Roman" panose="02020603050405020304" pitchFamily="18" charset="0"/>
              </a:rPr>
              <a:t>This course meets the BIP-M requirements.</a:t>
            </a:r>
          </a:p>
          <a:p>
            <a:pPr lvl="1"/>
            <a:r>
              <a:rPr lang="en-US" sz="2400" dirty="0" smtClean="0">
                <a:cs typeface="Times New Roman" panose="02020603050405020304" pitchFamily="18" charset="0"/>
              </a:rPr>
              <a:t>Streams</a:t>
            </a:r>
          </a:p>
          <a:p>
            <a:pPr lvl="2"/>
            <a:r>
              <a:rPr lang="en-US" sz="2000" dirty="0">
                <a:latin typeface="Calibri"/>
                <a:ea typeface="Times New Roman"/>
                <a:cs typeface="Times New Roman" panose="02020603050405020304" pitchFamily="18" charset="0"/>
              </a:rPr>
              <a:t>General </a:t>
            </a:r>
            <a:r>
              <a:rPr lang="en-US" sz="2000" dirty="0" smtClean="0">
                <a:latin typeface="Calibri"/>
                <a:ea typeface="Times New Roman"/>
                <a:cs typeface="Times New Roman" panose="02020603050405020304" pitchFamily="18" charset="0"/>
              </a:rPr>
              <a:t>Meteorology (Consisting of Aviation also)</a:t>
            </a:r>
            <a:endParaRPr lang="en-US" sz="2000" dirty="0">
              <a:latin typeface="Calibri"/>
              <a:ea typeface="Times New Roman"/>
              <a:cs typeface="Times New Roman" panose="02020603050405020304" pitchFamily="18" charset="0"/>
            </a:endParaRPr>
          </a:p>
          <a:p>
            <a:pPr lvl="2"/>
            <a:r>
              <a:rPr lang="en-US" sz="2000" dirty="0">
                <a:latin typeface="Calibri"/>
                <a:ea typeface="Times New Roman"/>
                <a:cs typeface="Times New Roman" panose="02020603050405020304" pitchFamily="18" charset="0"/>
              </a:rPr>
              <a:t>Instruments &amp; </a:t>
            </a:r>
            <a:r>
              <a:rPr lang="en-US" sz="2000" dirty="0" smtClean="0">
                <a:latin typeface="Calibri"/>
                <a:ea typeface="Times New Roman"/>
                <a:cs typeface="Times New Roman" panose="02020603050405020304" pitchFamily="18" charset="0"/>
              </a:rPr>
              <a:t>Meteorological telecommunication</a:t>
            </a:r>
            <a:endParaRPr lang="en-US" sz="2000" dirty="0">
              <a:latin typeface="Calibri"/>
              <a:ea typeface="Times New Roman"/>
              <a:cs typeface="Times New Roman" panose="02020603050405020304" pitchFamily="18" charset="0"/>
            </a:endParaRPr>
          </a:p>
          <a:p>
            <a:pPr lvl="2"/>
            <a:r>
              <a:rPr lang="en-US" sz="2000" dirty="0" smtClean="0">
                <a:latin typeface="Calibri"/>
                <a:ea typeface="Times New Roman"/>
                <a:cs typeface="Times New Roman" panose="02020603050405020304" pitchFamily="18" charset="0"/>
              </a:rPr>
              <a:t>Agricultural Meteorology</a:t>
            </a:r>
            <a:endParaRPr lang="en-US" sz="2000" dirty="0">
              <a:latin typeface="Calibri"/>
              <a:ea typeface="Times New Roman"/>
              <a:cs typeface="Times New Roman" panose="02020603050405020304" pitchFamily="18" charset="0"/>
            </a:endParaRPr>
          </a:p>
          <a:p>
            <a:pPr lvl="2"/>
            <a:r>
              <a:rPr lang="en-US" sz="2000" dirty="0" smtClean="0">
                <a:latin typeface="Calibri"/>
                <a:ea typeface="Times New Roman"/>
                <a:cs typeface="Times New Roman" panose="02020603050405020304" pitchFamily="18" charset="0"/>
              </a:rPr>
              <a:t>Geophysics/Seismology</a:t>
            </a:r>
          </a:p>
          <a:p>
            <a:pPr lvl="1"/>
            <a:r>
              <a:rPr lang="en-US" sz="2800" dirty="0" smtClean="0">
                <a:latin typeface="Calibri"/>
                <a:ea typeface="Times New Roman"/>
                <a:cs typeface="Times New Roman" panose="02020603050405020304" pitchFamily="18" charset="0"/>
              </a:rPr>
              <a:t>Structure</a:t>
            </a:r>
          </a:p>
          <a:p>
            <a:pPr lvl="2"/>
            <a:r>
              <a:rPr lang="en-US" sz="2000" dirty="0" smtClean="0">
                <a:latin typeface="Calibri"/>
                <a:ea typeface="Times New Roman"/>
                <a:cs typeface="Times New Roman" panose="02020603050405020304" pitchFamily="18" charset="0"/>
              </a:rPr>
              <a:t>2 semesters system.</a:t>
            </a:r>
          </a:p>
          <a:p>
            <a:pPr lvl="2"/>
            <a:r>
              <a:rPr lang="en-US" sz="2000" dirty="0" smtClean="0">
                <a:latin typeface="Calibri"/>
                <a:ea typeface="Times New Roman"/>
                <a:cs typeface="Times New Roman" panose="02020603050405020304" pitchFamily="18" charset="0"/>
              </a:rPr>
              <a:t>Semester I is mandatory for all disciplines and Semester II is </a:t>
            </a:r>
            <a:r>
              <a:rPr lang="en-US" sz="2000" smtClean="0">
                <a:latin typeface="Calibri"/>
                <a:ea typeface="Times New Roman"/>
                <a:cs typeface="Times New Roman" panose="02020603050405020304" pitchFamily="18" charset="0"/>
              </a:rPr>
              <a:t>for specialized streams.</a:t>
            </a:r>
            <a:r>
              <a:rPr lang="en-US" sz="2000" dirty="0" smtClean="0">
                <a:latin typeface="Calibri"/>
                <a:ea typeface="Times New Roman"/>
                <a:cs typeface="Times New Roman" panose="02020603050405020304" pitchFamily="18" charset="0"/>
              </a:rPr>
              <a:t>	</a:t>
            </a:r>
          </a:p>
          <a:p>
            <a:pPr lvl="1"/>
            <a:endParaRPr lang="en-US" sz="2000" dirty="0" smtClean="0">
              <a:cs typeface="Times New Roman" panose="02020603050405020304" pitchFamily="18" charset="0"/>
            </a:endParaRPr>
          </a:p>
          <a:p>
            <a:r>
              <a:rPr lang="en-US" sz="2000" dirty="0">
                <a:cs typeface="Times New Roman" panose="02020603050405020304" pitchFamily="18" charset="0"/>
              </a:rPr>
              <a:t>Training Syllabus   </a:t>
            </a:r>
            <a:r>
              <a:rPr lang="en-US" sz="2000" dirty="0">
                <a:cs typeface="Times New Roman" panose="02020603050405020304" pitchFamily="18" charset="0"/>
                <a:hlinkClick r:id="rId2"/>
              </a:rPr>
              <a:t>http://www.imdpune.gov.in/training/index.html</a:t>
            </a:r>
            <a:r>
              <a:rPr lang="en-US" sz="2000" dirty="0">
                <a:cs typeface="Times New Roman" panose="02020603050405020304" pitchFamily="18" charset="0"/>
              </a:rPr>
              <a:t>.</a:t>
            </a:r>
          </a:p>
          <a:p>
            <a:endParaRPr lang="en-US" sz="20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IN" sz="2000" dirty="0"/>
          </a:p>
          <a:p>
            <a:pPr marL="0" indent="0">
              <a:buNone/>
            </a:pPr>
            <a:endParaRPr lang="en-US" sz="2000" dirty="0" smtClean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>
              <a:cs typeface="Times New Roman" panose="02020603050405020304" pitchFamily="18" charset="0"/>
            </a:endParaRPr>
          </a:p>
          <a:p>
            <a:endParaRPr lang="en-US" sz="2000" dirty="0" smtClean="0">
              <a:cs typeface="Times New Roman" panose="02020603050405020304" pitchFamily="18" charset="0"/>
            </a:endParaRPr>
          </a:p>
          <a:p>
            <a:endParaRPr lang="en-US" sz="2000" dirty="0">
              <a:cs typeface="Times New Roman" panose="02020603050405020304" pitchFamily="18" charset="0"/>
            </a:endParaRPr>
          </a:p>
          <a:p>
            <a:endParaRPr lang="en-US" sz="2000" dirty="0" smtClean="0">
              <a:cs typeface="Times New Roman" panose="02020603050405020304" pitchFamily="18" charset="0"/>
            </a:endParaRPr>
          </a:p>
          <a:p>
            <a:endParaRPr lang="en-US" sz="2000" dirty="0" smtClean="0">
              <a:cs typeface="Times New Roman" panose="02020603050405020304" pitchFamily="18" charset="0"/>
            </a:endParaRPr>
          </a:p>
          <a:p>
            <a:pPr lvl="1"/>
            <a:endParaRPr lang="en-US" sz="2000" dirty="0">
              <a:cs typeface="Times New Roman" panose="02020603050405020304" pitchFamily="18" charset="0"/>
            </a:endParaRPr>
          </a:p>
          <a:p>
            <a:pPr lvl="1"/>
            <a:endParaRPr lang="en-IN" sz="2000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2400" y="2309426"/>
            <a:ext cx="124264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DBM &amp; GI	S</a:t>
            </a: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63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m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3194</TotalTime>
  <Words>1634</Words>
  <Application>Microsoft Office PowerPoint</Application>
  <PresentationFormat>On-screen Show (4:3)</PresentationFormat>
  <Paragraphs>263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imd</vt:lpstr>
      <vt:lpstr>Role of RTC, India in the capacity development in operational Weather and Climate services in the Region</vt:lpstr>
      <vt:lpstr>Lay out of presentation</vt:lpstr>
      <vt:lpstr>Background</vt:lpstr>
      <vt:lpstr> Commitments </vt:lpstr>
      <vt:lpstr>Present Activities</vt:lpstr>
      <vt:lpstr>…Present activities</vt:lpstr>
      <vt:lpstr>….Present activities</vt:lpstr>
      <vt:lpstr>….Present activities</vt:lpstr>
      <vt:lpstr>Brief details of the BIP-M/MT courses offered at RTC,IMD, India.</vt:lpstr>
      <vt:lpstr>Brief details of the BIP-M/MT courses offered at RTC,IMD, India.</vt:lpstr>
      <vt:lpstr>PowerPoint Presentation</vt:lpstr>
      <vt:lpstr> Short term ADVANCED REFRESHER COURSES CONDUCTED SO FAR </vt:lpstr>
      <vt:lpstr>WMO group training on “Maintenance and Calibration of instruments”</vt:lpstr>
      <vt:lpstr>Future plans towards contributions to WMO GC</vt:lpstr>
      <vt:lpstr>Thanks for kind patience and hearing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Trial</dc:title>
  <dc:creator>Davinder</dc:creator>
  <cp:lastModifiedBy>acer</cp:lastModifiedBy>
  <cp:revision>129</cp:revision>
  <dcterms:created xsi:type="dcterms:W3CDTF">2010-01-13T09:59:35Z</dcterms:created>
  <dcterms:modified xsi:type="dcterms:W3CDTF">2018-11-30T06:53:02Z</dcterms:modified>
</cp:coreProperties>
</file>