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sorterViewPr>
    <p:cViewPr>
      <p:scale>
        <a:sx n="100" d="100"/>
        <a:sy n="100" d="100"/>
      </p:scale>
      <p:origin x="0" y="-175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11/20/2018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11/20/2018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11/20/2018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mailto:Salcedoa54@gmail.com"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6.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r>
              <a:rPr lang="es-VE" sz="2400" b="1" dirty="0"/>
              <a:t>DEPARTAMENTO DE INGENIERÍA HIDROMETEOROLÓGICA</a:t>
            </a:r>
            <a:endParaRPr lang="es-ES" dirty="0"/>
          </a:p>
        </p:txBody>
      </p:sp>
      <p:pic>
        <p:nvPicPr>
          <p:cNvPr id="4" name="Picture 2" descr="Esc_ucv_color"/>
          <p:cNvPicPr preferRelativeResize="0">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8594" y="548174"/>
            <a:ext cx="957901" cy="917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05505" y="641964"/>
            <a:ext cx="936000" cy="824199"/>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6" name="Objeto 5"/>
          <p:cNvGraphicFramePr>
            <a:graphicFrameLocks noChangeAspect="1"/>
          </p:cNvGraphicFramePr>
          <p:nvPr>
            <p:extLst>
              <p:ext uri="{D42A27DB-BD31-4B8C-83A1-F6EECF244321}">
                <p14:modId xmlns:p14="http://schemas.microsoft.com/office/powerpoint/2010/main" val="1577017040"/>
              </p:ext>
            </p:extLst>
          </p:nvPr>
        </p:nvGraphicFramePr>
        <p:xfrm>
          <a:off x="5599611" y="84690"/>
          <a:ext cx="1082540" cy="1139893"/>
        </p:xfrm>
        <a:graphic>
          <a:graphicData uri="http://schemas.openxmlformats.org/presentationml/2006/ole">
            <mc:AlternateContent xmlns:mc="http://schemas.openxmlformats.org/markup-compatibility/2006">
              <mc:Choice xmlns:v="urn:schemas-microsoft-com:vml" Requires="v">
                <p:oleObj spid="_x0000_s1050" name="Picture" r:id="rId5" imgW="843840" imgH="887760" progId="Word.Picture.8">
                  <p:embed/>
                </p:oleObj>
              </mc:Choice>
              <mc:Fallback>
                <p:oleObj name="Picture" r:id="rId5" imgW="843840" imgH="887760" progId="Word.Picture.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99611" y="84690"/>
                        <a:ext cx="1082540" cy="1139893"/>
                      </a:xfrm>
                      <a:prstGeom prst="rect">
                        <a:avLst/>
                      </a:prstGeom>
                      <a:noFill/>
                      <a:ln>
                        <a:noFill/>
                      </a:ln>
                      <a:effectLst/>
                    </p:spPr>
                  </p:pic>
                </p:oleObj>
              </mc:Fallback>
            </mc:AlternateContent>
          </a:graphicData>
        </a:graphic>
      </p:graphicFrame>
      <p:sp>
        <p:nvSpPr>
          <p:cNvPr id="11" name="Título 10"/>
          <p:cNvSpPr>
            <a:spLocks noGrp="1"/>
          </p:cNvSpPr>
          <p:nvPr>
            <p:ph type="ctrTitle"/>
          </p:nvPr>
        </p:nvSpPr>
        <p:spPr/>
        <p:txBody>
          <a:bodyPr>
            <a:normAutofit/>
          </a:bodyPr>
          <a:lstStyle/>
          <a:p>
            <a:r>
              <a:rPr lang="es-VE" sz="2000" b="1" dirty="0"/>
              <a:t>UNIVERSIDAD  CENTRAL  DE  VENEZUELA</a:t>
            </a:r>
            <a:br>
              <a:rPr lang="es-ES" sz="2000" b="1" dirty="0"/>
            </a:br>
            <a:r>
              <a:rPr lang="es-VE" sz="2000" b="1" dirty="0"/>
              <a:t> FACULTAD DE INGENIERÍA</a:t>
            </a:r>
            <a:br>
              <a:rPr lang="es-VE" sz="2000" b="1" dirty="0"/>
            </a:br>
            <a:br>
              <a:rPr lang="es-ES" sz="1300" b="1" dirty="0"/>
            </a:br>
            <a:r>
              <a:rPr lang="es-ES" sz="1300" b="1" dirty="0"/>
              <a:t>Centro Regional de Enseñanza y Formación Profesional</a:t>
            </a:r>
            <a:br>
              <a:rPr lang="es-ES" dirty="0"/>
            </a:br>
            <a:r>
              <a:rPr lang="es-VE" b="1" dirty="0"/>
              <a:t> </a:t>
            </a:r>
            <a:r>
              <a:rPr lang="es-VE" sz="1600" b="1" dirty="0"/>
              <a:t>ORGANIZACIÓN  METEOROLÓGICA  MUNDIAL</a:t>
            </a:r>
            <a:br>
              <a:rPr lang="es-ES" sz="1600" b="1" dirty="0"/>
            </a:br>
            <a:endParaRPr lang="es-ES" sz="1600" dirty="0"/>
          </a:p>
        </p:txBody>
      </p:sp>
      <p:sp>
        <p:nvSpPr>
          <p:cNvPr id="17" name="CuadroTexto 16"/>
          <p:cNvSpPr txBox="1"/>
          <p:nvPr/>
        </p:nvSpPr>
        <p:spPr>
          <a:xfrm flipH="1">
            <a:off x="1784614" y="5682343"/>
            <a:ext cx="9706346" cy="587046"/>
          </a:xfrm>
          <a:prstGeom prst="rect">
            <a:avLst/>
          </a:prstGeom>
          <a:noFill/>
        </p:spPr>
        <p:txBody>
          <a:bodyPr wrap="square" rtlCol="0">
            <a:spAutoFit/>
          </a:bodyPr>
          <a:lstStyle/>
          <a:p>
            <a:endParaRPr lang="es-ES" dirty="0"/>
          </a:p>
        </p:txBody>
      </p:sp>
      <p:sp>
        <p:nvSpPr>
          <p:cNvPr id="18" name="CuadroTexto 17"/>
          <p:cNvSpPr txBox="1"/>
          <p:nvPr/>
        </p:nvSpPr>
        <p:spPr>
          <a:xfrm flipH="1">
            <a:off x="1053737" y="5834743"/>
            <a:ext cx="10589623" cy="587046"/>
          </a:xfrm>
          <a:prstGeom prst="rect">
            <a:avLst/>
          </a:prstGeom>
          <a:noFill/>
        </p:spPr>
        <p:txBody>
          <a:bodyPr wrap="square" rtlCol="0">
            <a:spAutoFit/>
          </a:bodyPr>
          <a:lstStyle/>
          <a:p>
            <a:endParaRPr lang="es-ES" dirty="0"/>
          </a:p>
        </p:txBody>
      </p:sp>
      <p:sp>
        <p:nvSpPr>
          <p:cNvPr id="19" name="CuadroTexto 18"/>
          <p:cNvSpPr txBox="1"/>
          <p:nvPr/>
        </p:nvSpPr>
        <p:spPr>
          <a:xfrm flipH="1">
            <a:off x="1107544" y="5834743"/>
            <a:ext cx="10589623" cy="587046"/>
          </a:xfrm>
          <a:prstGeom prst="rect">
            <a:avLst/>
          </a:prstGeom>
          <a:noFill/>
        </p:spPr>
        <p:txBody>
          <a:bodyPr wrap="square" rtlCol="0">
            <a:spAutoFit/>
          </a:bodyPr>
          <a:lstStyle/>
          <a:p>
            <a:endParaRPr lang="es-ES" dirty="0"/>
          </a:p>
        </p:txBody>
      </p:sp>
      <p:sp>
        <p:nvSpPr>
          <p:cNvPr id="20" name="CuadroTexto 19"/>
          <p:cNvSpPr txBox="1"/>
          <p:nvPr/>
        </p:nvSpPr>
        <p:spPr>
          <a:xfrm flipH="1">
            <a:off x="1259944" y="5987143"/>
            <a:ext cx="10589623" cy="369332"/>
          </a:xfrm>
          <a:prstGeom prst="rect">
            <a:avLst/>
          </a:prstGeom>
          <a:noFill/>
        </p:spPr>
        <p:txBody>
          <a:bodyPr wrap="square" rtlCol="0">
            <a:spAutoFit/>
          </a:bodyPr>
          <a:lstStyle/>
          <a:p>
            <a:r>
              <a:rPr lang="es-ES" b="1" u="sng" dirty="0">
                <a:solidFill>
                  <a:srgbClr val="FF0000"/>
                </a:solidFill>
                <a:hlinkClick r:id="rId7"/>
              </a:rPr>
              <a:t>Salcedoa54@gmail.com</a:t>
            </a:r>
            <a:r>
              <a:rPr lang="es-ES" dirty="0"/>
              <a:t>                                     @</a:t>
            </a:r>
            <a:r>
              <a:rPr lang="es-ES" dirty="0" err="1"/>
              <a:t>lluvias.ucv</a:t>
            </a:r>
            <a:r>
              <a:rPr lang="es-ES" dirty="0"/>
              <a:t>                                         hidromet-ucv.gob.ve</a:t>
            </a:r>
          </a:p>
        </p:txBody>
      </p:sp>
    </p:spTree>
    <p:extLst>
      <p:ext uri="{BB962C8B-B14F-4D97-AF65-F5344CB8AC3E}">
        <p14:creationId xmlns:p14="http://schemas.microsoft.com/office/powerpoint/2010/main" val="104678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err="1"/>
              <a:t>Investigacion</a:t>
            </a:r>
            <a:r>
              <a:rPr lang="es-ES" dirty="0"/>
              <a:t> </a:t>
            </a:r>
          </a:p>
        </p:txBody>
      </p:sp>
      <p:sp>
        <p:nvSpPr>
          <p:cNvPr id="3" name="Marcador de contenido 2"/>
          <p:cNvSpPr>
            <a:spLocks noGrp="1"/>
          </p:cNvSpPr>
          <p:nvPr>
            <p:ph sz="quarter" idx="13"/>
          </p:nvPr>
        </p:nvSpPr>
        <p:spPr/>
        <p:txBody>
          <a:bodyPr/>
          <a:lstStyle/>
          <a:p>
            <a:r>
              <a:rPr lang="es-ES" dirty="0"/>
              <a:t>Pronostico-Modelaje</a:t>
            </a:r>
          </a:p>
          <a:p>
            <a:pPr lvl="1"/>
            <a:r>
              <a:rPr lang="es-ES" dirty="0" err="1"/>
              <a:t>Meteorologico</a:t>
            </a:r>
            <a:endParaRPr lang="es-ES" dirty="0"/>
          </a:p>
          <a:p>
            <a:pPr lvl="1"/>
            <a:r>
              <a:rPr lang="es-ES" dirty="0" err="1"/>
              <a:t>Hidrologico</a:t>
            </a:r>
            <a:endParaRPr lang="es-ES" dirty="0"/>
          </a:p>
          <a:p>
            <a:pPr lvl="1"/>
            <a:r>
              <a:rPr lang="es-ES" dirty="0"/>
              <a:t>Modelos integrados</a:t>
            </a:r>
          </a:p>
          <a:p>
            <a:r>
              <a:rPr lang="es-ES" dirty="0"/>
              <a:t>Mapas de riesgo-amenaza-vulnerabilidad</a:t>
            </a:r>
          </a:p>
          <a:p>
            <a:r>
              <a:rPr lang="es-ES" dirty="0"/>
              <a:t>Umbrales de alerta</a:t>
            </a:r>
          </a:p>
          <a:p>
            <a:r>
              <a:rPr lang="es-ES" dirty="0"/>
              <a:t>Sistemas de alerta</a:t>
            </a:r>
          </a:p>
          <a:p>
            <a:endParaRPr lang="es-ES" dirty="0"/>
          </a:p>
        </p:txBody>
      </p:sp>
    </p:spTree>
    <p:extLst>
      <p:ext uri="{BB962C8B-B14F-4D97-AF65-F5344CB8AC3E}">
        <p14:creationId xmlns:p14="http://schemas.microsoft.com/office/powerpoint/2010/main" val="1044673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extensión</a:t>
            </a:r>
          </a:p>
        </p:txBody>
      </p:sp>
      <p:sp>
        <p:nvSpPr>
          <p:cNvPr id="3" name="Marcador de contenido 2"/>
          <p:cNvSpPr>
            <a:spLocks noGrp="1"/>
          </p:cNvSpPr>
          <p:nvPr>
            <p:ph sz="quarter" idx="13"/>
          </p:nvPr>
        </p:nvSpPr>
        <p:spPr/>
        <p:txBody>
          <a:bodyPr/>
          <a:lstStyle/>
          <a:p>
            <a:r>
              <a:rPr lang="es-ES" dirty="0"/>
              <a:t>Sistemas de alerta(la UCV ha implementado mas de 10 sistemas en el país)</a:t>
            </a:r>
          </a:p>
          <a:p>
            <a:r>
              <a:rPr lang="es-ES" dirty="0"/>
              <a:t>Repositorio de datos-digitalización de bandas, hemos desarrollado nuestro propio software</a:t>
            </a:r>
          </a:p>
          <a:p>
            <a:r>
              <a:rPr lang="es-ES" dirty="0"/>
              <a:t>Instrumentación hemos diseñado  construido e instalado nuestros propios equipos (sobre todo el sistema de </a:t>
            </a:r>
            <a:r>
              <a:rPr lang="es-ES" dirty="0" err="1"/>
              <a:t>adquisiciòn</a:t>
            </a:r>
            <a:r>
              <a:rPr lang="es-ES" dirty="0"/>
              <a:t> de datos)</a:t>
            </a:r>
          </a:p>
        </p:txBody>
      </p:sp>
    </p:spTree>
    <p:extLst>
      <p:ext uri="{BB962C8B-B14F-4D97-AF65-F5344CB8AC3E}">
        <p14:creationId xmlns:p14="http://schemas.microsoft.com/office/powerpoint/2010/main" val="1209792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docencia</a:t>
            </a:r>
          </a:p>
        </p:txBody>
      </p:sp>
      <p:sp>
        <p:nvSpPr>
          <p:cNvPr id="3" name="Marcador de contenido 2"/>
          <p:cNvSpPr>
            <a:spLocks noGrp="1"/>
          </p:cNvSpPr>
          <p:nvPr>
            <p:ph sz="quarter" idx="13"/>
          </p:nvPr>
        </p:nvSpPr>
        <p:spPr/>
        <p:txBody>
          <a:bodyPr/>
          <a:lstStyle/>
          <a:p>
            <a:r>
              <a:rPr lang="es-ES" dirty="0" err="1"/>
              <a:t>Tecnico</a:t>
            </a:r>
            <a:r>
              <a:rPr lang="es-ES" dirty="0"/>
              <a:t> superior</a:t>
            </a:r>
          </a:p>
          <a:p>
            <a:r>
              <a:rPr lang="es-ES" dirty="0"/>
              <a:t>Pregrado</a:t>
            </a:r>
          </a:p>
          <a:p>
            <a:r>
              <a:rPr lang="es-ES" dirty="0"/>
              <a:t>postgrado-diplomado-curso avanzado de ampliación de conocimientos</a:t>
            </a:r>
          </a:p>
          <a:p>
            <a:r>
              <a:rPr lang="es-ES" dirty="0"/>
              <a:t>Plataforma de enseñanza a distancia</a:t>
            </a:r>
          </a:p>
          <a:p>
            <a:pPr lvl="1"/>
            <a:r>
              <a:rPr lang="es-ES" b="1" dirty="0"/>
              <a:t>PLATAFORMA METEO-HIDROLOGICA DE CURSOS VIRTUALES</a:t>
            </a:r>
            <a:endParaRPr lang="es-ES" dirty="0"/>
          </a:p>
          <a:p>
            <a:endParaRPr lang="es-ES" dirty="0"/>
          </a:p>
        </p:txBody>
      </p:sp>
    </p:spTree>
    <p:extLst>
      <p:ext uri="{BB962C8B-B14F-4D97-AF65-F5344CB8AC3E}">
        <p14:creationId xmlns:p14="http://schemas.microsoft.com/office/powerpoint/2010/main" val="2531332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6" y="618518"/>
            <a:ext cx="6967482" cy="531014"/>
          </a:xfrm>
        </p:spPr>
        <p:txBody>
          <a:bodyPr>
            <a:normAutofit fontScale="90000"/>
          </a:bodyPr>
          <a:lstStyle/>
          <a:p>
            <a:pPr lvl="1"/>
            <a:r>
              <a:rPr lang="es-ES" b="1" dirty="0"/>
              <a:t>PLATAFORMA METEO-HIDROLOGICA DE CURSOS VIRTUALES</a:t>
            </a:r>
            <a:endParaRPr lang="es-ES" dirty="0"/>
          </a:p>
        </p:txBody>
      </p:sp>
      <p:sp>
        <p:nvSpPr>
          <p:cNvPr id="3" name="Marcador de contenido 2"/>
          <p:cNvSpPr>
            <a:spLocks noGrp="1"/>
          </p:cNvSpPr>
          <p:nvPr>
            <p:ph sz="quarter" idx="13"/>
          </p:nvPr>
        </p:nvSpPr>
        <p:spPr>
          <a:xfrm>
            <a:off x="913774" y="1271452"/>
            <a:ext cx="10363826" cy="4519748"/>
          </a:xfrm>
        </p:spPr>
        <p:txBody>
          <a:bodyPr>
            <a:normAutofit fontScale="70000" lnSpcReduction="20000"/>
          </a:bodyPr>
          <a:lstStyle/>
          <a:p>
            <a:r>
              <a:rPr lang="es-ES" dirty="0"/>
              <a:t>La Plataforma </a:t>
            </a:r>
            <a:r>
              <a:rPr lang="es-ES" dirty="0" err="1"/>
              <a:t>Meteo</a:t>
            </a:r>
            <a:r>
              <a:rPr lang="es-ES" dirty="0"/>
              <a:t>-Hidrológica de Cursos Virtuales (METEOHID) ha sido concebida por el Centro Regional de Formación Profesional de Caracas con el propósito de complementar la educación formal en Meteorología e Hidrología, mediante cursos a distancia en distintos tópicos que sean del interés de los profesionales y técnicos del área, en especial de aquellos adscritos a los distintos Servicios </a:t>
            </a:r>
            <a:r>
              <a:rPr lang="es-ES" dirty="0" err="1"/>
              <a:t>Hidrometeorológicos</a:t>
            </a:r>
            <a:r>
              <a:rPr lang="es-ES" dirty="0"/>
              <a:t> de los países de las Regiones III y IV.</a:t>
            </a:r>
            <a:endParaRPr lang="es-ES" b="1" dirty="0"/>
          </a:p>
          <a:p>
            <a:r>
              <a:rPr lang="es-ES" dirty="0"/>
              <a:t>Se ofrecen cursos de distintas duraciones, desde los cortos dirigidos a cubrir un aspecto específico de la generación o procesamiento de la información </a:t>
            </a:r>
            <a:r>
              <a:rPr lang="es-ES" dirty="0" err="1"/>
              <a:t>hidrometeorológica</a:t>
            </a:r>
            <a:r>
              <a:rPr lang="es-ES" dirty="0"/>
              <a:t>, hasta otros de mayor longitud, tales como el Curso Avanzado de Ampliación de Conocimientos en Hidrología Operativa, de un año de duración, que se ha dictado tres veces con participantes de  Bolivia, Panamá, Ecuador, República Dominicana, Costa Rica, Perú, Honduras, Nicaragua, El Salvador, Guatemala y </a:t>
            </a:r>
            <a:r>
              <a:rPr lang="es-ES"/>
              <a:t>Venezuela.</a:t>
            </a:r>
            <a:endParaRPr lang="es-ES" dirty="0"/>
          </a:p>
          <a:p>
            <a:r>
              <a:rPr lang="es-ES" dirty="0"/>
              <a:t>METEOHID está montado en la plataforma de enseñanza Moodle, diseñada para proveer a los educadores, administradores y participantes de un sistema seguro e integrado que permite la creación de ambientes personalizados de aprendizaje.</a:t>
            </a:r>
          </a:p>
          <a:p>
            <a:r>
              <a:rPr lang="es-ES" dirty="0"/>
              <a:t>(Actualmente está en implementación el montaje de METEOHID en la plataforma de enseñanza Moodle, diseñada para proveer a los educadores, administradores y participantes de un sistema seguro e integrado que permite la creación de ambientes personalizados de aprendizaje.)</a:t>
            </a:r>
          </a:p>
          <a:p>
            <a:endParaRPr lang="es-ES" dirty="0"/>
          </a:p>
        </p:txBody>
      </p:sp>
    </p:spTree>
    <p:extLst>
      <p:ext uri="{BB962C8B-B14F-4D97-AF65-F5344CB8AC3E}">
        <p14:creationId xmlns:p14="http://schemas.microsoft.com/office/powerpoint/2010/main" val="3338046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Quienes somos</a:t>
            </a:r>
          </a:p>
        </p:txBody>
      </p:sp>
      <p:sp>
        <p:nvSpPr>
          <p:cNvPr id="3" name="Marcador de contenido 2"/>
          <p:cNvSpPr>
            <a:spLocks noGrp="1"/>
          </p:cNvSpPr>
          <p:nvPr>
            <p:ph sz="quarter" idx="13"/>
          </p:nvPr>
        </p:nvSpPr>
        <p:spPr/>
        <p:txBody>
          <a:bodyPr/>
          <a:lstStyle/>
          <a:p>
            <a:r>
              <a:rPr lang="es-ES" b="1" dirty="0"/>
              <a:t>Objetivos y Funciones</a:t>
            </a:r>
          </a:p>
          <a:p>
            <a:r>
              <a:rPr lang="es-ES" dirty="0"/>
              <a:t>Formamos profesionales en el área de la Ingeniería para el estudio del agua, el tiempo atmosférico y el clima con el fin de resolver problemas relacionados con la seguridad personal, la producción agropecuaria, el diseño de obras civiles, la salud pública, el transporte aéreo, marítimo y fluvial, el turismo, la industria y el ambiente.</a:t>
            </a:r>
          </a:p>
          <a:p>
            <a:pPr marL="0" indent="0">
              <a:buNone/>
            </a:pPr>
            <a:r>
              <a:rPr lang="es-ES" dirty="0"/>
              <a:t> </a:t>
            </a:r>
          </a:p>
          <a:p>
            <a:endParaRPr lang="es-ES" dirty="0"/>
          </a:p>
        </p:txBody>
      </p:sp>
    </p:spTree>
    <p:extLst>
      <p:ext uri="{BB962C8B-B14F-4D97-AF65-F5344CB8AC3E}">
        <p14:creationId xmlns:p14="http://schemas.microsoft.com/office/powerpoint/2010/main" val="3595176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Áreas de incumbencia de la Ingeniería </a:t>
            </a:r>
            <a:r>
              <a:rPr lang="es-ES" b="1" dirty="0" err="1"/>
              <a:t>Hidrometeorológica</a:t>
            </a:r>
            <a:endParaRPr lang="es-ES" b="1" dirty="0"/>
          </a:p>
        </p:txBody>
      </p:sp>
      <p:sp>
        <p:nvSpPr>
          <p:cNvPr id="3" name="Marcador de contenido 2"/>
          <p:cNvSpPr>
            <a:spLocks noGrp="1"/>
          </p:cNvSpPr>
          <p:nvPr>
            <p:ph sz="quarter" idx="13"/>
          </p:nvPr>
        </p:nvSpPr>
        <p:spPr/>
        <p:txBody>
          <a:bodyPr>
            <a:normAutofit fontScale="32500" lnSpcReduction="20000"/>
          </a:bodyPr>
          <a:lstStyle/>
          <a:p>
            <a:r>
              <a:rPr lang="es-ES" sz="3000" b="1" dirty="0"/>
              <a:t>Agricultura</a:t>
            </a:r>
            <a:br>
              <a:rPr lang="es-ES" sz="3000" b="1" dirty="0"/>
            </a:br>
            <a:r>
              <a:rPr lang="es-ES" sz="3000" b="1" dirty="0"/>
              <a:t>Para mejorar la productividad y disminuir los riesgos de pérdidas de cosecha.</a:t>
            </a:r>
          </a:p>
          <a:p>
            <a:r>
              <a:rPr lang="es-ES" sz="3000" b="1" dirty="0"/>
              <a:t>Recursos </a:t>
            </a:r>
            <a:r>
              <a:rPr lang="es-ES" sz="3000" b="1" dirty="0" err="1"/>
              <a:t>hiídricos</a:t>
            </a:r>
            <a:br>
              <a:rPr lang="es-ES" sz="3000" b="1" dirty="0"/>
            </a:br>
            <a:r>
              <a:rPr lang="es-ES" sz="3000" b="1" dirty="0"/>
              <a:t>Para garantizar el abastecimiento para consumo humano, agrícola e industrial</a:t>
            </a:r>
          </a:p>
          <a:p>
            <a:r>
              <a:rPr lang="es-ES" sz="3000" b="1" dirty="0"/>
              <a:t>Navegación aérea, marítima, terrestre y fluvial</a:t>
            </a:r>
            <a:br>
              <a:rPr lang="es-ES" sz="3000" b="1" dirty="0"/>
            </a:br>
            <a:r>
              <a:rPr lang="es-ES" sz="3000" b="1" dirty="0"/>
              <a:t>Para garantizar rutas más seguras y disminuir costos de transporte</a:t>
            </a:r>
          </a:p>
          <a:p>
            <a:r>
              <a:rPr lang="es-ES" sz="3000" b="1" dirty="0"/>
              <a:t>Construcción</a:t>
            </a:r>
            <a:br>
              <a:rPr lang="es-ES" sz="3000" b="1" dirty="0"/>
            </a:br>
            <a:r>
              <a:rPr lang="es-ES" sz="3000" b="1" dirty="0"/>
              <a:t>Para disminuir costos y adecuar los ambientes físicos</a:t>
            </a:r>
          </a:p>
          <a:p>
            <a:r>
              <a:rPr lang="es-ES" sz="3000" b="1" dirty="0"/>
              <a:t>Salud</a:t>
            </a:r>
            <a:br>
              <a:rPr lang="es-ES" sz="3000" b="1" dirty="0"/>
            </a:br>
            <a:r>
              <a:rPr lang="es-ES" sz="3000" b="1" dirty="0"/>
              <a:t>Prevención de </a:t>
            </a:r>
            <a:r>
              <a:rPr lang="es-ES" sz="3000" b="1" dirty="0" err="1"/>
              <a:t>emfermedades</a:t>
            </a:r>
            <a:r>
              <a:rPr lang="es-ES" sz="3000" b="1" dirty="0"/>
              <a:t>, aclimatación</a:t>
            </a:r>
          </a:p>
          <a:p>
            <a:r>
              <a:rPr lang="es-ES" sz="3000" b="1" dirty="0"/>
              <a:t>Energía</a:t>
            </a:r>
            <a:br>
              <a:rPr lang="es-ES" sz="3000" b="1" dirty="0"/>
            </a:br>
            <a:r>
              <a:rPr lang="es-ES" sz="3000" b="1" dirty="0" err="1"/>
              <a:t>Desarrolo</a:t>
            </a:r>
            <a:r>
              <a:rPr lang="es-ES" sz="3000" b="1" dirty="0"/>
              <a:t> de fuentes alternas</a:t>
            </a:r>
          </a:p>
          <a:p>
            <a:r>
              <a:rPr lang="es-ES" sz="3000" b="1" dirty="0"/>
              <a:t>Y otras áreas como:</a:t>
            </a:r>
            <a:br>
              <a:rPr lang="es-ES" sz="3000" b="1" dirty="0"/>
            </a:br>
            <a:r>
              <a:rPr lang="es-ES" sz="3000" b="1" dirty="0"/>
              <a:t>Seguros, turismo, industria, energía y medios de comunicación</a:t>
            </a:r>
          </a:p>
          <a:p>
            <a:br>
              <a:rPr lang="es-ES" dirty="0"/>
            </a:br>
            <a:endParaRPr lang="es-ES" dirty="0"/>
          </a:p>
        </p:txBody>
      </p:sp>
    </p:spTree>
    <p:extLst>
      <p:ext uri="{BB962C8B-B14F-4D97-AF65-F5344CB8AC3E}">
        <p14:creationId xmlns:p14="http://schemas.microsoft.com/office/powerpoint/2010/main" val="565283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Orígenes del Departamento de Ingeniería </a:t>
            </a:r>
            <a:r>
              <a:rPr lang="es-ES" b="1" dirty="0" err="1"/>
              <a:t>Hidrometeorológica</a:t>
            </a:r>
            <a:endParaRPr lang="es-ES" b="1" dirty="0"/>
          </a:p>
        </p:txBody>
      </p:sp>
      <p:sp>
        <p:nvSpPr>
          <p:cNvPr id="3" name="Marcador de contenido 2"/>
          <p:cNvSpPr>
            <a:spLocks noGrp="1"/>
          </p:cNvSpPr>
          <p:nvPr>
            <p:ph sz="quarter" idx="13"/>
          </p:nvPr>
        </p:nvSpPr>
        <p:spPr/>
        <p:txBody>
          <a:bodyPr>
            <a:normAutofit fontScale="62500" lnSpcReduction="20000"/>
          </a:bodyPr>
          <a:lstStyle/>
          <a:p>
            <a:r>
              <a:rPr lang="es-ES" dirty="0"/>
              <a:t>En 1956, por reestructuración de la Facultad de Ingeniería, se constituyó la Facultad de Ciencias, que entró en funcionamiento independiente en 1958 con las Escuelas de Química, Biología y Físico-Matemáticas. En ese mismo año los departamentos de Ingeniería Eléctrica, Mecánica y Química se integraron en una Escuela de Ingeniería Industrial y se crearon las especialidades de Ingeniería Metalúrgica y la “licenciatura en </a:t>
            </a:r>
            <a:r>
              <a:rPr lang="es-ES" dirty="0" err="1"/>
              <a:t>Hidrometeorología</a:t>
            </a:r>
            <a:r>
              <a:rPr lang="es-ES" dirty="0"/>
              <a:t>”.</a:t>
            </a:r>
          </a:p>
          <a:p>
            <a:r>
              <a:rPr lang="es-ES" dirty="0"/>
              <a:t>Según el profesor Jesús M. Sánchez Carrillo, quien dictaba clases en la Escuela de Geografía, le propuso al Decano de la Facultad de Ingeniería la creación de una Cátedra de Climatología y éste le sugirió que mejor trabajaran en la creación de un Departamento, lo cual se logró exitosamente a partir de 1957, con un pensum de estudios tres (03) años y el dictado de una asignatura ¨Meteorología e Hidrología¨ para los estudiantes de Ingeniería Civil. Como primer Jefe del Departamento fue designado John </a:t>
            </a:r>
            <a:r>
              <a:rPr lang="es-ES" dirty="0" err="1"/>
              <a:t>J.Gschwendtner</a:t>
            </a:r>
            <a:r>
              <a:rPr lang="es-ES" dirty="0"/>
              <a:t>, quien era un profesor a tiempo convencional en ese momento.</a:t>
            </a:r>
          </a:p>
          <a:p>
            <a:r>
              <a:rPr lang="es-ES" dirty="0"/>
              <a:t>Mención de la creación de la licenciatura en </a:t>
            </a:r>
            <a:r>
              <a:rPr lang="es-ES" dirty="0" err="1"/>
              <a:t>Hidrometeorología</a:t>
            </a:r>
            <a:r>
              <a:rPr lang="es-ES" dirty="0"/>
              <a:t>, sin embargo en los </a:t>
            </a:r>
            <a:r>
              <a:rPr lang="es-ES" dirty="0" err="1"/>
              <a:t>pensa</a:t>
            </a:r>
            <a:r>
              <a:rPr lang="es-ES" dirty="0"/>
              <a:t> de estudios publicados en ese prospecto, corresponden al ¨Plan de Estudios de Geofísica¨ (Ingeniería Geofísica, opción Meteorología y opción Hidrología) y el ¨Plan de Estudios de </a:t>
            </a:r>
            <a:r>
              <a:rPr lang="es-ES" dirty="0" err="1"/>
              <a:t>Hidrometeorología</a:t>
            </a:r>
            <a:r>
              <a:rPr lang="es-ES" dirty="0"/>
              <a:t> con seis períodos (</a:t>
            </a:r>
            <a:r>
              <a:rPr lang="es-ES" dirty="0" err="1"/>
              <a:t>Hidrometeorologista</a:t>
            </a:r>
            <a:r>
              <a:rPr lang="es-ES" dirty="0"/>
              <a:t>).</a:t>
            </a:r>
          </a:p>
          <a:p>
            <a:endParaRPr lang="es-ES" dirty="0"/>
          </a:p>
        </p:txBody>
      </p:sp>
    </p:spTree>
    <p:extLst>
      <p:ext uri="{BB962C8B-B14F-4D97-AF65-F5344CB8AC3E}">
        <p14:creationId xmlns:p14="http://schemas.microsoft.com/office/powerpoint/2010/main" val="17531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fortalezas</a:t>
            </a:r>
          </a:p>
        </p:txBody>
      </p:sp>
      <p:sp>
        <p:nvSpPr>
          <p:cNvPr id="3" name="Marcador de contenido 2"/>
          <p:cNvSpPr>
            <a:spLocks noGrp="1"/>
          </p:cNvSpPr>
          <p:nvPr>
            <p:ph sz="quarter" idx="13"/>
          </p:nvPr>
        </p:nvSpPr>
        <p:spPr>
          <a:xfrm>
            <a:off x="913774" y="1750424"/>
            <a:ext cx="10363826" cy="4040776"/>
          </a:xfrm>
        </p:spPr>
        <p:txBody>
          <a:bodyPr/>
          <a:lstStyle/>
          <a:p>
            <a:r>
              <a:rPr lang="es-ES" dirty="0"/>
              <a:t>Pertenecer a la facultad de ingeniería</a:t>
            </a:r>
          </a:p>
          <a:p>
            <a:pPr lvl="1"/>
            <a:r>
              <a:rPr lang="es-ES" dirty="0" err="1"/>
              <a:t>Estatamos</a:t>
            </a:r>
            <a:r>
              <a:rPr lang="es-ES" dirty="0"/>
              <a:t> muy vinculados con las aplicaciones a la ingeniería</a:t>
            </a:r>
          </a:p>
          <a:p>
            <a:pPr lvl="1"/>
            <a:r>
              <a:rPr lang="es-ES" dirty="0"/>
              <a:t>Los fondos para desarrollos de aplicaciones de la industria suelen ser mejores que los fondos a la investigación básica</a:t>
            </a:r>
          </a:p>
          <a:p>
            <a:pPr lvl="1"/>
            <a:r>
              <a:rPr lang="es-ES" dirty="0"/>
              <a:t>Hay que lograr esta vinculación</a:t>
            </a:r>
          </a:p>
          <a:p>
            <a:pPr lvl="1"/>
            <a:r>
              <a:rPr lang="es-ES" dirty="0"/>
              <a:t>En la gestión de riesgo generalmente los desastres ocurren en las cuenca y los profesionales de protección civil necesitan pronósticos </a:t>
            </a:r>
            <a:r>
              <a:rPr lang="es-ES" dirty="0" err="1"/>
              <a:t>hidrometeorológicos</a:t>
            </a:r>
            <a:endParaRPr lang="es-ES" dirty="0"/>
          </a:p>
        </p:txBody>
      </p:sp>
    </p:spTree>
    <p:extLst>
      <p:ext uri="{BB962C8B-B14F-4D97-AF65-F5344CB8AC3E}">
        <p14:creationId xmlns:p14="http://schemas.microsoft.com/office/powerpoint/2010/main" val="271635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debilidades</a:t>
            </a:r>
          </a:p>
        </p:txBody>
      </p:sp>
      <p:sp>
        <p:nvSpPr>
          <p:cNvPr id="3" name="Marcador de contenido 2"/>
          <p:cNvSpPr>
            <a:spLocks noGrp="1"/>
          </p:cNvSpPr>
          <p:nvPr>
            <p:ph sz="quarter" idx="13"/>
          </p:nvPr>
        </p:nvSpPr>
        <p:spPr/>
        <p:txBody>
          <a:bodyPr/>
          <a:lstStyle/>
          <a:p>
            <a:r>
              <a:rPr lang="es-ES" dirty="0"/>
              <a:t>Pertenecer a la facultad de ingeniería</a:t>
            </a:r>
          </a:p>
          <a:p>
            <a:pPr lvl="1"/>
            <a:r>
              <a:rPr lang="es-ES" dirty="0"/>
              <a:t>Sobre todo el área meteorológica ya que para los estudiantes aunque tengan inclinación hacia la meteorología, son captados hacia la hidrología, hidráulica </a:t>
            </a:r>
            <a:r>
              <a:rPr lang="es-ES" dirty="0" err="1"/>
              <a:t>etc</a:t>
            </a:r>
            <a:endParaRPr lang="es-ES" dirty="0"/>
          </a:p>
        </p:txBody>
      </p:sp>
    </p:spTree>
    <p:extLst>
      <p:ext uri="{BB962C8B-B14F-4D97-AF65-F5344CB8AC3E}">
        <p14:creationId xmlns:p14="http://schemas.microsoft.com/office/powerpoint/2010/main" val="2959772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amenazas</a:t>
            </a:r>
          </a:p>
        </p:txBody>
      </p:sp>
      <p:sp>
        <p:nvSpPr>
          <p:cNvPr id="3" name="Marcador de contenido 2"/>
          <p:cNvSpPr>
            <a:spLocks noGrp="1"/>
          </p:cNvSpPr>
          <p:nvPr>
            <p:ph sz="quarter" idx="13"/>
          </p:nvPr>
        </p:nvSpPr>
        <p:spPr/>
        <p:txBody>
          <a:bodyPr/>
          <a:lstStyle/>
          <a:p>
            <a:r>
              <a:rPr lang="es-ES" dirty="0"/>
              <a:t>En los últimos años ha habido una gran diáspora de profesionales</a:t>
            </a:r>
          </a:p>
          <a:p>
            <a:pPr lvl="1"/>
            <a:r>
              <a:rPr lang="es-ES" dirty="0"/>
              <a:t>Profesores </a:t>
            </a:r>
          </a:p>
          <a:p>
            <a:pPr lvl="1"/>
            <a:r>
              <a:rPr lang="es-ES" dirty="0"/>
              <a:t>estudiantes</a:t>
            </a:r>
          </a:p>
          <a:p>
            <a:endParaRPr lang="es-ES" dirty="0"/>
          </a:p>
        </p:txBody>
      </p:sp>
    </p:spTree>
    <p:extLst>
      <p:ext uri="{BB962C8B-B14F-4D97-AF65-F5344CB8AC3E}">
        <p14:creationId xmlns:p14="http://schemas.microsoft.com/office/powerpoint/2010/main" val="531033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oportunidades</a:t>
            </a:r>
          </a:p>
        </p:txBody>
      </p:sp>
      <p:sp>
        <p:nvSpPr>
          <p:cNvPr id="3" name="Marcador de contenido 2"/>
          <p:cNvSpPr>
            <a:spLocks noGrp="1"/>
          </p:cNvSpPr>
          <p:nvPr>
            <p:ph sz="quarter" idx="13"/>
          </p:nvPr>
        </p:nvSpPr>
        <p:spPr/>
        <p:txBody>
          <a:bodyPr/>
          <a:lstStyle/>
          <a:p>
            <a:r>
              <a:rPr lang="es-ES" dirty="0"/>
              <a:t>Cambio climático, se requieren nuevas investigaciones </a:t>
            </a:r>
          </a:p>
          <a:p>
            <a:r>
              <a:rPr lang="es-ES" dirty="0" err="1"/>
              <a:t>Gestion</a:t>
            </a:r>
            <a:r>
              <a:rPr lang="es-ES" dirty="0"/>
              <a:t> de riesgo</a:t>
            </a:r>
          </a:p>
          <a:p>
            <a:r>
              <a:rPr lang="es-ES" dirty="0"/>
              <a:t>Comunicaciones (internet) muchos profesores que se han marchado mantienen sus vinculaciones y están preparando cursos a distancia</a:t>
            </a:r>
          </a:p>
        </p:txBody>
      </p:sp>
    </p:spTree>
    <p:extLst>
      <p:ext uri="{BB962C8B-B14F-4D97-AF65-F5344CB8AC3E}">
        <p14:creationId xmlns:p14="http://schemas.microsoft.com/office/powerpoint/2010/main" val="1717931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3"/>
          </p:nvPr>
        </p:nvSpPr>
        <p:spPr/>
        <p:txBody>
          <a:bodyPr>
            <a:normAutofit/>
          </a:bodyPr>
          <a:lstStyle/>
          <a:p>
            <a:pPr marL="0" indent="0" algn="ctr">
              <a:buNone/>
            </a:pPr>
            <a:r>
              <a:rPr lang="es-ES" sz="4400" dirty="0"/>
              <a:t>PROYECTOS</a:t>
            </a:r>
          </a:p>
        </p:txBody>
      </p:sp>
    </p:spTree>
    <p:extLst>
      <p:ext uri="{BB962C8B-B14F-4D97-AF65-F5344CB8AC3E}">
        <p14:creationId xmlns:p14="http://schemas.microsoft.com/office/powerpoint/2010/main" val="1871248833"/>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Gota</Template>
  <TotalTime>2250</TotalTime>
  <Words>800</Words>
  <Application>Microsoft Office PowerPoint</Application>
  <PresentationFormat>Panorámica</PresentationFormat>
  <Paragraphs>61</Paragraphs>
  <Slides>13</Slides>
  <Notes>0</Notes>
  <HiddenSlides>0</HiddenSlides>
  <MMClips>0</MMClips>
  <ScaleCrop>false</ScaleCrop>
  <HeadingPairs>
    <vt:vector size="8" baseType="variant">
      <vt:variant>
        <vt:lpstr>Fuentes usadas</vt:lpstr>
      </vt:variant>
      <vt:variant>
        <vt:i4>2</vt:i4>
      </vt:variant>
      <vt:variant>
        <vt:lpstr>Tema</vt:lpstr>
      </vt:variant>
      <vt:variant>
        <vt:i4>1</vt:i4>
      </vt:variant>
      <vt:variant>
        <vt:lpstr>Servidores OLE incrustados</vt:lpstr>
      </vt:variant>
      <vt:variant>
        <vt:i4>1</vt:i4>
      </vt:variant>
      <vt:variant>
        <vt:lpstr>Títulos de diapositiva</vt:lpstr>
      </vt:variant>
      <vt:variant>
        <vt:i4>13</vt:i4>
      </vt:variant>
    </vt:vector>
  </HeadingPairs>
  <TitlesOfParts>
    <vt:vector size="17" baseType="lpstr">
      <vt:lpstr>Arial</vt:lpstr>
      <vt:lpstr>Tw Cen MT</vt:lpstr>
      <vt:lpstr>Gota</vt:lpstr>
      <vt:lpstr>Picture</vt:lpstr>
      <vt:lpstr>UNIVERSIDAD  CENTRAL  DE  VENEZUELA  FACULTAD DE INGENIERÍA  Centro Regional de Enseñanza y Formación Profesional  ORGANIZACIÓN  METEOROLÓGICA  MUNDIAL </vt:lpstr>
      <vt:lpstr>Quienes somos</vt:lpstr>
      <vt:lpstr>Áreas de incumbencia de la Ingeniería Hidrometeorológica</vt:lpstr>
      <vt:lpstr>Orígenes del Departamento de Ingeniería Hidrometeorológica</vt:lpstr>
      <vt:lpstr>fortalezas</vt:lpstr>
      <vt:lpstr>debilidades</vt:lpstr>
      <vt:lpstr>amenazas</vt:lpstr>
      <vt:lpstr>oportunidades</vt:lpstr>
      <vt:lpstr>Presentación de PowerPoint</vt:lpstr>
      <vt:lpstr>Investigacion </vt:lpstr>
      <vt:lpstr>extensión</vt:lpstr>
      <vt:lpstr>docencia</vt:lpstr>
      <vt:lpstr>PLATAFORMA METEO-HIDROLOGICA DE CURSOS VIRTUALES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CENTRAL  DE  VENEZUELA  FACULTAD DE INGENIERÍA  Centro Regional de Enseñanza y Formación Profesional  ORGANIZACIÓN  METEOROLÓGICA  MUNDIAL</dc:title>
  <dc:creator>ABRAHAM SALCEDO</dc:creator>
  <cp:lastModifiedBy>absal</cp:lastModifiedBy>
  <cp:revision>18</cp:revision>
  <dcterms:created xsi:type="dcterms:W3CDTF">2018-11-18T13:50:05Z</dcterms:created>
  <dcterms:modified xsi:type="dcterms:W3CDTF">2018-11-20T13:00:31Z</dcterms:modified>
</cp:coreProperties>
</file>