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k Rivera" initials="ER" lastIdx="1" clrIdx="0">
    <p:extLst>
      <p:ext uri="{19B8F6BF-5375-455C-9EA6-DF929625EA0E}">
        <p15:presenceInfo xmlns:p15="http://schemas.microsoft.com/office/powerpoint/2012/main" userId="9af31270ff43c7d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commentAuthors" Target="commentAuthors.xml" /><Relationship Id="rId4" Type="http://schemas.openxmlformats.org/officeDocument/2006/relationships/notesMaster" Target="notesMasters/notesMaster1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088A6-29A7-9445-B9A0-06D349F0C2FE}" type="datetimeFigureOut">
              <a:rPr lang="es-CR" smtClean="0"/>
              <a:t>19/11/2018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Editar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09EC9-FADE-3E43-9407-086C7549AC6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1179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BD2DC-C305-4048-AA32-AD7DE275CF2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685800"/>
            <a:ext cx="6076950" cy="34194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1431" tIns="45716" rIns="91431" bIns="45716"/>
          <a:lstStyle/>
          <a:p>
            <a:pPr eaLnBrk="1" hangingPunct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0585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8C5333-D40E-0048-A4B8-91435EAAA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D283A5-9FBF-A24D-80E1-89A2DF26B7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7370E0-2C5E-E146-9901-995212A19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50D9-2305-8349-87EA-A8CFD5FB3F69}" type="datetimeFigureOut">
              <a:rPr lang="es-CR" smtClean="0"/>
              <a:t>19/11/2018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471CEE-B478-714D-8F79-F0CB26D4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EF6DC3-FF0C-464E-9C2A-796B816C5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50F9-1DEB-B543-85C1-0E0FABA0A56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4917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2C300-61BF-E743-B6AA-8F2726957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63B661-2F9F-B04C-AEE8-AFC664261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Editar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FA5E24-5288-E947-BC2D-8783C5393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50D9-2305-8349-87EA-A8CFD5FB3F69}" type="datetimeFigureOut">
              <a:rPr lang="es-CR" smtClean="0"/>
              <a:t>19/11/2018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BB7443-8D54-BD41-9CF4-F46822688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4E064F-6384-9F49-A06E-6ECA78590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50F9-1DEB-B543-85C1-0E0FABA0A56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2657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ED419A-95AB-2841-93AA-39EB492B02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40F64BD-805C-3444-B041-ABB09EF74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Editar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EBD191-4EF3-424E-B9A9-74DB964AF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50D9-2305-8349-87EA-A8CFD5FB3F69}" type="datetimeFigureOut">
              <a:rPr lang="es-CR" smtClean="0"/>
              <a:t>19/11/2018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F60B86-8948-9944-BD8C-6A0842DE3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5EE16E-0467-F944-8D31-8BA985A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50F9-1DEB-B543-85C1-0E0FABA0A56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5805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90A0EF-31AB-1D47-A23A-13CE76325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8C01CD-D635-294C-84E7-225E344FD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Editar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271F76-5422-F841-A7EB-398D7BD23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50D9-2305-8349-87EA-A8CFD5FB3F69}" type="datetimeFigureOut">
              <a:rPr lang="es-CR" smtClean="0"/>
              <a:t>19/11/2018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0F67F6-FF68-BC48-A978-DC00736EE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49B1B3-3D2B-2945-82D4-C294B1904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50F9-1DEB-B543-85C1-0E0FABA0A56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3433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4396B9-C7CC-2347-B6D0-E476F342D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557618-55DA-144A-BB96-F7F6DCA92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E81784-8B86-9D47-A05C-DE70DDF8A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50D9-2305-8349-87EA-A8CFD5FB3F69}" type="datetimeFigureOut">
              <a:rPr lang="es-CR" smtClean="0"/>
              <a:t>19/11/2018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D4D023-274E-1541-90E4-8D4458F0D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2C6A79-848B-A24D-8907-0781E8BE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50F9-1DEB-B543-85C1-0E0FABA0A56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7167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A024F9-7CC7-1949-93D2-7729F212B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F142B8-1402-C140-BD2F-AD2049D4C9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Editar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FF0AE3-267C-D149-82FF-CF1D0B4A7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Editar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6C7711-D9D6-F944-8D32-578233D2A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50D9-2305-8349-87EA-A8CFD5FB3F69}" type="datetimeFigureOut">
              <a:rPr lang="es-CR" smtClean="0"/>
              <a:t>19/11/2018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23FBE3-2252-274B-AD78-4774F9A8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642981-FE9A-7D4E-A529-6E27EE1BF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50F9-1DEB-B543-85C1-0E0FABA0A56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6150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F49D61-E9C3-8F45-A1FD-7572B2D63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D62F8B-007C-6E4B-B0C6-90674C279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5DBB7E-0460-B243-AF1B-7CE327DDD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Editar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389B159-BD68-1E4C-AA96-6CCD699293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B4CD3CC-B53B-9847-870F-F3327F4459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Editar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3885AD-5004-1543-B1B4-74CB15CF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50D9-2305-8349-87EA-A8CFD5FB3F69}" type="datetimeFigureOut">
              <a:rPr lang="es-CR" smtClean="0"/>
              <a:t>19/11/2018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7430890-1038-E34E-98DD-CB61F862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C81697B-B7AF-8544-A6C5-1926F5F0B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50F9-1DEB-B543-85C1-0E0FABA0A56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4197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8A77B-9B02-1B45-8241-B53E74185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8D3EF69-86F5-F24C-98DF-0758766E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50D9-2305-8349-87EA-A8CFD5FB3F69}" type="datetimeFigureOut">
              <a:rPr lang="es-CR" smtClean="0"/>
              <a:t>19/11/2018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601C517-9264-B245-AFD0-A6D4E44E9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0D37F18-2AAF-954D-BF66-DB90D0963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50F9-1DEB-B543-85C1-0E0FABA0A56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3295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6073BC-97F5-D44D-8664-3FD5D652C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50D9-2305-8349-87EA-A8CFD5FB3F69}" type="datetimeFigureOut">
              <a:rPr lang="es-CR" smtClean="0"/>
              <a:t>19/11/2018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91E13D1-D8D3-B04E-A2FF-99BBC838B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C866E69-E9A3-844C-B2C9-9E9F1F6D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50F9-1DEB-B543-85C1-0E0FABA0A56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7003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11CBC6-0440-C94D-B623-547890B26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404680-C78D-C944-BB64-BD34003A4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Editar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210231-C221-D04A-AF1E-A4B57B90F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F40949-F9CE-8942-A8BE-7E27B1D24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50D9-2305-8349-87EA-A8CFD5FB3F69}" type="datetimeFigureOut">
              <a:rPr lang="es-CR" smtClean="0"/>
              <a:t>19/11/2018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DC3940-B3FD-C049-BC4F-07DF9F751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CB0152-B8D3-8A4A-8699-D00949752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50F9-1DEB-B543-85C1-0E0FABA0A56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2223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C09109-A2B1-934A-B509-DCD944192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CE1BD66-9136-9141-801E-6DB53DF9DF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57C1F4-4F9B-1A48-A323-9AE087904B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F57625-87B7-ED41-B973-1C5D6769F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50D9-2305-8349-87EA-A8CFD5FB3F69}" type="datetimeFigureOut">
              <a:rPr lang="es-CR" smtClean="0"/>
              <a:t>19/11/2018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4D2E0F-2A90-2A4D-9820-A5DC5E488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019BDD-DA1A-D34D-A71E-E21FE25A3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50F9-1DEB-B543-85C1-0E0FABA0A56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7795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29CABCC-DE5C-C84A-BBDB-4335F4F17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E286A9-AB7C-CD4F-A1DA-CFAC8A2DA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Editar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56C424-CB9E-114F-AD20-FFF8D96CC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950D9-2305-8349-87EA-A8CFD5FB3F69}" type="datetimeFigureOut">
              <a:rPr lang="es-CR" smtClean="0"/>
              <a:t>19/11/2018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BC6BE0-AA39-7444-83C6-EE49A771E8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83458A-8DA9-EF47-BF07-0C425D6548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C50F9-1DEB-B543-85C1-0E0FABA0A56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2607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3.png" /><Relationship Id="rId4" Type="http://schemas.openxmlformats.org/officeDocument/2006/relationships/image" Target="../media/image2.emf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522055" y="1595165"/>
            <a:ext cx="914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endParaRPr lang="en-US" sz="2400" b="1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r>
              <a:rPr lang="es-ES" sz="2400" b="1">
                <a:solidFill>
                  <a:schemeClr val="tx1"/>
                </a:solidFill>
              </a:rPr>
              <a:t>Centro de Formación Regional de la OMM en la Universidad de Costa Rica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  <a:p>
            <a:pPr algn="ctr"/>
            <a:r>
              <a:rPr lang="es-ES" sz="2000" b="1">
                <a:solidFill>
                  <a:schemeClr val="tx1"/>
                </a:solidFill>
              </a:rPr>
              <a:t>Erick Rivera Fernández</a:t>
            </a:r>
          </a:p>
          <a:p>
            <a:pPr algn="ctr"/>
            <a:r>
              <a:rPr lang="es-ES" sz="2000" b="1"/>
              <a:t>E-mail: erick.rivera@ucr.ac.cr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/>
            <a:r>
              <a:rPr lang="es-ES" sz="2000" b="1">
                <a:solidFill>
                  <a:schemeClr val="tx1"/>
                </a:solidFill>
              </a:rPr>
              <a:t>Escuela de Física</a:t>
            </a:r>
          </a:p>
          <a:p>
            <a:pPr algn="ctr"/>
            <a:r>
              <a:rPr lang="es-ES" sz="2000" b="1"/>
              <a:t>Centro de Investigaciones Geofísicas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/>
            <a:r>
              <a:rPr lang="es-ES" sz="2000" b="1">
                <a:solidFill>
                  <a:schemeClr val="tx1"/>
                </a:solidFill>
              </a:rPr>
              <a:t>Universidad d C</a:t>
            </a:r>
            <a:r>
              <a:rPr lang="en-US" sz="2000" b="1">
                <a:solidFill>
                  <a:schemeClr val="tx1"/>
                </a:solidFill>
              </a:rPr>
              <a:t>osta </a:t>
            </a:r>
            <a:r>
              <a:rPr lang="es-ES" sz="2000" b="1">
                <a:solidFill>
                  <a:schemeClr val="tx1"/>
                </a:solidFill>
              </a:rPr>
              <a:t>Rica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522055" y="5052015"/>
            <a:ext cx="9144000" cy="409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/>
            <a:r>
              <a:rPr lang="es-ES" sz="2000">
                <a:solidFill>
                  <a:schemeClr val="tx1"/>
                </a:solidFill>
              </a:rPr>
              <a:t>Lima</a:t>
            </a:r>
            <a:r>
              <a:rPr lang="en-US" sz="2000">
                <a:solidFill>
                  <a:schemeClr val="tx1"/>
                </a:solidFill>
              </a:rPr>
              <a:t>, </a:t>
            </a:r>
            <a:r>
              <a:rPr lang="es-ES" sz="2000">
                <a:solidFill>
                  <a:schemeClr val="tx1"/>
                </a:solidFill>
              </a:rPr>
              <a:t>Perú</a:t>
            </a:r>
            <a:r>
              <a:rPr lang="en-US" sz="2000">
                <a:solidFill>
                  <a:schemeClr val="tx1"/>
                </a:solidFill>
              </a:rPr>
              <a:t>, </a:t>
            </a:r>
            <a:r>
              <a:rPr lang="es-ES" sz="2000">
                <a:solidFill>
                  <a:schemeClr val="tx1"/>
                </a:solidFill>
              </a:rPr>
              <a:t>20</a:t>
            </a:r>
            <a:r>
              <a:rPr lang="en-US" sz="2000">
                <a:solidFill>
                  <a:schemeClr val="tx1"/>
                </a:solidFill>
              </a:rPr>
              <a:t> </a:t>
            </a:r>
            <a:r>
              <a:rPr lang="es-ES" sz="2000">
                <a:solidFill>
                  <a:schemeClr val="tx1"/>
                </a:solidFill>
              </a:rPr>
              <a:t>Noviembre</a:t>
            </a:r>
            <a:r>
              <a:rPr lang="en-US" sz="200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2018</a:t>
            </a:r>
            <a:endParaRPr lang="es-MX" sz="2000" b="1" dirty="0">
              <a:solidFill>
                <a:schemeClr val="tx1"/>
              </a:solidFill>
            </a:endParaRPr>
          </a:p>
        </p:txBody>
      </p:sp>
      <p:pic>
        <p:nvPicPr>
          <p:cNvPr id="8" name="7 Imagen" descr="LOGO Cigefi_ver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60461" y="529527"/>
            <a:ext cx="1300035" cy="1080000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6348" y="678901"/>
            <a:ext cx="2664296" cy="781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89 Imagen" descr="logo_ucr_color2">
            <a:extLst>
              <a:ext uri="{FF2B5EF4-FFF2-40B4-BE49-F238E27FC236}">
                <a16:creationId xmlns:a16="http://schemas.microsoft.com/office/drawing/2014/main" id="{5363DB9F-6031-414A-B280-94034B42B003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1582391" y="589557"/>
            <a:ext cx="959944" cy="959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4148712"/>
      </p:ext>
    </p:extLst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37DF0-5347-A645-A1A5-3A7DA3B42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707" y="0"/>
            <a:ext cx="10515600" cy="1325563"/>
          </a:xfrm>
        </p:spPr>
        <p:txBody>
          <a:bodyPr/>
          <a:lstStyle/>
          <a:p>
            <a:r>
              <a:rPr lang="es-ES" b="1"/>
              <a:t>Centro Regional de Formación UCR-Costa Rica</a:t>
            </a:r>
            <a:endParaRPr lang="es-CR" b="1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30EFA-F1F9-6343-A670-6B6448D50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501" y="1065611"/>
            <a:ext cx="10058995" cy="5261073"/>
          </a:xfrm>
        </p:spPr>
        <p:txBody>
          <a:bodyPr>
            <a:noAutofit/>
          </a:bodyPr>
          <a:lstStyle/>
          <a:p>
            <a:pPr marL="0" indent="0" rtl="0">
              <a:buNone/>
            </a:pPr>
            <a:r>
              <a:rPr lang="es-CR" sz="1600" b="1" i="0">
                <a:solidFill>
                  <a:srgbClr val="000000"/>
                </a:solidFill>
                <a:effectLst/>
              </a:rPr>
              <a:t>A) Fortalezas: </a:t>
            </a:r>
          </a:p>
          <a:p>
            <a:r>
              <a:rPr lang="es-CR" sz="1600" b="0" i="0">
                <a:solidFill>
                  <a:srgbClr val="000000"/>
                </a:solidFill>
                <a:effectLst/>
              </a:rPr>
              <a:t>Grupo de alto nivel académico y experiencia en diferentes campos.</a:t>
            </a:r>
            <a:endParaRPr lang="es-ES" sz="1600">
              <a:solidFill>
                <a:srgbClr val="000000"/>
              </a:solidFill>
            </a:endParaRPr>
          </a:p>
          <a:p>
            <a:r>
              <a:rPr lang="es-CR" sz="1600" b="0" i="0">
                <a:solidFill>
                  <a:srgbClr val="000000"/>
                </a:solidFill>
                <a:effectLst/>
              </a:rPr>
              <a:t>Prioridad a la investigación y la construcción local de conocimiento.</a:t>
            </a:r>
            <a:endParaRPr lang="es-ES" sz="1600" b="0" i="0">
              <a:solidFill>
                <a:srgbClr val="000000"/>
              </a:solidFill>
              <a:effectLst/>
            </a:endParaRPr>
          </a:p>
          <a:p>
            <a:r>
              <a:rPr lang="es-CR" sz="1600" b="0" i="0">
                <a:solidFill>
                  <a:srgbClr val="000000"/>
                </a:solidFill>
                <a:effectLst/>
              </a:rPr>
              <a:t>Colaboración del CIGEFI en la formación académica de estudiantes (provee facilidades para actividades docentes y de investigación).</a:t>
            </a:r>
            <a:endParaRPr lang="es-ES" sz="1600" b="0" i="0">
              <a:solidFill>
                <a:srgbClr val="000000"/>
              </a:solidFill>
              <a:effectLst/>
            </a:endParaRPr>
          </a:p>
          <a:p>
            <a:r>
              <a:rPr lang="es-CR" sz="1600" b="0" i="0">
                <a:solidFill>
                  <a:srgbClr val="000000"/>
                </a:solidFill>
                <a:effectLst/>
              </a:rPr>
              <a:t>Desarrollo de la Maestría en Meteorología Operativa como programa en línea, para ofrecer formación en tiempo, clima, variabilidad y cambio climático con un enfoque operativo.</a:t>
            </a:r>
            <a:endParaRPr lang="es-ES" sz="1600">
              <a:solidFill>
                <a:srgbClr val="000000"/>
              </a:solidFill>
            </a:endParaRPr>
          </a:p>
          <a:p>
            <a:r>
              <a:rPr lang="es-ES" sz="1600" b="0" i="0">
                <a:solidFill>
                  <a:srgbClr val="000000"/>
                </a:solidFill>
                <a:effectLst/>
              </a:rPr>
              <a:t>C</a:t>
            </a:r>
            <a:r>
              <a:rPr lang="es-CR" sz="1600" b="0" i="0">
                <a:solidFill>
                  <a:srgbClr val="000000"/>
                </a:solidFill>
                <a:effectLst/>
              </a:rPr>
              <a:t>olaboración del CRF en foros regionales y grupos especializados, como el Foro Climático de América Central y VLab.</a:t>
            </a:r>
            <a:endParaRPr lang="es-ES" sz="1600" b="0" i="0">
              <a:solidFill>
                <a:srgbClr val="000000"/>
              </a:solidFill>
              <a:effectLst/>
            </a:endParaRPr>
          </a:p>
          <a:p>
            <a:r>
              <a:rPr lang="es-CR" sz="1600" b="0" i="0">
                <a:solidFill>
                  <a:srgbClr val="000000"/>
                </a:solidFill>
                <a:effectLst/>
              </a:rPr>
              <a:t>Grupo con experiencia en redes internacionales de in</a:t>
            </a:r>
            <a:r>
              <a:rPr lang="es-ES" sz="1600" b="0" i="0">
                <a:solidFill>
                  <a:srgbClr val="000000"/>
                </a:solidFill>
                <a:effectLst/>
              </a:rPr>
              <a:t>vestigación.</a:t>
            </a:r>
          </a:p>
          <a:p>
            <a:endParaRPr lang="es-CR" sz="1600" b="0" i="0">
              <a:solidFill>
                <a:srgbClr val="000000"/>
              </a:solidFill>
              <a:effectLst/>
            </a:endParaRPr>
          </a:p>
          <a:p>
            <a:pPr marL="0" indent="0" rtl="0">
              <a:buNone/>
            </a:pPr>
            <a:r>
              <a:rPr lang="es-ES" sz="1600" b="1" i="0">
                <a:solidFill>
                  <a:srgbClr val="000000"/>
                </a:solidFill>
                <a:effectLst/>
              </a:rPr>
              <a:t>B) Necesidades:</a:t>
            </a:r>
            <a:endParaRPr lang="es-CR" sz="1600" b="1" i="0">
              <a:solidFill>
                <a:srgbClr val="000000"/>
              </a:solidFill>
              <a:effectLst/>
            </a:endParaRPr>
          </a:p>
          <a:p>
            <a:r>
              <a:rPr lang="es-CR" sz="1600" b="0" i="0">
                <a:solidFill>
                  <a:srgbClr val="000000"/>
                </a:solidFill>
                <a:effectLst/>
              </a:rPr>
              <a:t>Revisión del plan de estudios de la Carrera de Meteorología</a:t>
            </a:r>
            <a:r>
              <a:rPr lang="es-ES" sz="1600" b="0" i="0">
                <a:solidFill>
                  <a:srgbClr val="000000"/>
                </a:solidFill>
                <a:effectLst/>
              </a:rPr>
              <a:t>l.</a:t>
            </a:r>
            <a:endParaRPr lang="es-CR" sz="1600" b="0" i="0">
              <a:solidFill>
                <a:srgbClr val="000000"/>
              </a:solidFill>
              <a:effectLst/>
            </a:endParaRPr>
          </a:p>
          <a:p>
            <a:r>
              <a:rPr lang="es-ES" sz="1600">
                <a:solidFill>
                  <a:srgbClr val="000000"/>
                </a:solidFill>
              </a:rPr>
              <a:t>I</a:t>
            </a:r>
            <a:r>
              <a:rPr lang="es-CR" sz="1600" b="0" i="0">
                <a:solidFill>
                  <a:srgbClr val="000000"/>
                </a:solidFill>
                <a:effectLst/>
              </a:rPr>
              <a:t>dentificación de las necesidades de formación en la </a:t>
            </a:r>
            <a:r>
              <a:rPr lang="es-ES" sz="1600" b="0" i="0">
                <a:solidFill>
                  <a:srgbClr val="000000"/>
                </a:solidFill>
                <a:effectLst/>
              </a:rPr>
              <a:t>región</a:t>
            </a:r>
            <a:r>
              <a:rPr lang="es-CR" sz="1600" b="0" i="0">
                <a:solidFill>
                  <a:srgbClr val="000000"/>
                </a:solidFill>
                <a:effectLst/>
              </a:rPr>
              <a:t>.</a:t>
            </a:r>
          </a:p>
          <a:p>
            <a:r>
              <a:rPr lang="es-CR" sz="1600" b="0" i="0">
                <a:solidFill>
                  <a:srgbClr val="000000"/>
                </a:solidFill>
                <a:effectLst/>
              </a:rPr>
              <a:t>Ampliar, con base en las necesidades regionales, el "portafolio" de cursos y programas en línea, tanto a nivel técnico como profesional, para atender posibles demandas de formación futuras.</a:t>
            </a:r>
          </a:p>
          <a:p>
            <a:r>
              <a:rPr lang="es-CR" sz="1600" b="0" i="0">
                <a:solidFill>
                  <a:srgbClr val="000000"/>
                </a:solidFill>
                <a:effectLst/>
              </a:rPr>
              <a:t>Visibilización del CRF y sus actividades.</a:t>
            </a:r>
          </a:p>
          <a:p>
            <a:r>
              <a:rPr lang="es-ES" sz="1600">
                <a:solidFill>
                  <a:srgbClr val="000000"/>
                </a:solidFill>
              </a:rPr>
              <a:t>Identificar fuentes de financiamiento / apoyo administrativo.</a:t>
            </a:r>
            <a:endParaRPr lang="es-CR" sz="1600" b="0" i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s-CR" sz="1600"/>
          </a:p>
        </p:txBody>
      </p:sp>
    </p:spTree>
    <p:extLst>
      <p:ext uri="{BB962C8B-B14F-4D97-AF65-F5344CB8AC3E}">
        <p14:creationId xmlns:p14="http://schemas.microsoft.com/office/powerpoint/2010/main" val="945325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2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Centro Regional de Formación UCR-Costa Rica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Rivera</dc:creator>
  <cp:lastModifiedBy>Erick Rivera</cp:lastModifiedBy>
  <cp:revision>7</cp:revision>
  <dcterms:created xsi:type="dcterms:W3CDTF">2018-11-19T15:33:48Z</dcterms:created>
  <dcterms:modified xsi:type="dcterms:W3CDTF">2018-11-19T20:16:00Z</dcterms:modified>
</cp:coreProperties>
</file>