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0"/>
  </p:notesMasterIdLst>
  <p:sldIdLst>
    <p:sldId id="265" r:id="rId2"/>
    <p:sldId id="263" r:id="rId3"/>
    <p:sldId id="279" r:id="rId4"/>
    <p:sldId id="280" r:id="rId5"/>
    <p:sldId id="281" r:id="rId6"/>
    <p:sldId id="282" r:id="rId7"/>
    <p:sldId id="283" r:id="rId8"/>
    <p:sldId id="278" r:id="rId9"/>
  </p:sldIdLst>
  <p:sldSz cx="9144000" cy="6858000" type="screen4x3"/>
  <p:notesSz cx="6400800" cy="8686800"/>
  <p:embeddedFontLst>
    <p:embeddedFont>
      <p:font typeface="PT Sans" panose="020B0604020202020204" charset="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32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IRLEY\Documents\CRFM\REUNI&#211;N%20NOVIEMBRE\estad&#237;sticas\INGRESATES%20A%20CARRERA%20METEOROLOGIA%202008-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IRLEY\Documents\CRFM\REUNI&#211;N%20NOVIEMBRE\estad&#237;sticas\INGRESATES%20A%20CARRERA%20METEOROLOGIA%202008-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IRLEY\Documents\CRFM\REUNI&#211;N%20NOVIEMBRE\estad&#237;sticas\MATRICULADOS%202008-2018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E" sz="2000" dirty="0">
                <a:solidFill>
                  <a:schemeClr val="tx1"/>
                </a:solidFill>
                <a:effectLst/>
              </a:rPr>
              <a:t>CIFRAS</a:t>
            </a:r>
            <a:r>
              <a:rPr lang="es-PE" sz="2000" baseline="0" dirty="0">
                <a:solidFill>
                  <a:schemeClr val="tx1"/>
                </a:solidFill>
                <a:effectLst/>
              </a:rPr>
              <a:t> DE INGRESANTES  DE LA ESPECIALIDAD</a:t>
            </a:r>
          </a:p>
          <a:p>
            <a:pPr>
              <a:defRPr/>
            </a:pPr>
            <a:r>
              <a:rPr lang="es-PE" sz="2000" baseline="0" dirty="0">
                <a:solidFill>
                  <a:schemeClr val="tx1"/>
                </a:solidFill>
                <a:effectLst/>
              </a:rPr>
              <a:t> DE METEOROLOGÍA-UNALM</a:t>
            </a:r>
            <a:endParaRPr lang="es-PE" sz="20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133802577889772"/>
          <c:y val="3.434333551226268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'[INGRESATES A CARRERA METEOROLOGIA 2008-2018.xlsx]Hoja1'!$E$5:$E$26</c:f>
              <c:strCache>
                <c:ptCount val="22"/>
                <c:pt idx="0">
                  <c:v>2008-I</c:v>
                </c:pt>
                <c:pt idx="1">
                  <c:v>2008-II</c:v>
                </c:pt>
                <c:pt idx="2">
                  <c:v>2009-I</c:v>
                </c:pt>
                <c:pt idx="3">
                  <c:v>2009-II</c:v>
                </c:pt>
                <c:pt idx="4">
                  <c:v>2010-I</c:v>
                </c:pt>
                <c:pt idx="5">
                  <c:v>2010-II</c:v>
                </c:pt>
                <c:pt idx="6">
                  <c:v>2011-I</c:v>
                </c:pt>
                <c:pt idx="7">
                  <c:v>2011-II</c:v>
                </c:pt>
                <c:pt idx="8">
                  <c:v>2012-I</c:v>
                </c:pt>
                <c:pt idx="9">
                  <c:v>2012-II</c:v>
                </c:pt>
                <c:pt idx="10">
                  <c:v>2013-I</c:v>
                </c:pt>
                <c:pt idx="11">
                  <c:v>2013-II</c:v>
                </c:pt>
                <c:pt idx="12">
                  <c:v>2014-I</c:v>
                </c:pt>
                <c:pt idx="13">
                  <c:v>2014-II</c:v>
                </c:pt>
                <c:pt idx="14">
                  <c:v>2015-I</c:v>
                </c:pt>
                <c:pt idx="15">
                  <c:v>2015-II</c:v>
                </c:pt>
                <c:pt idx="16">
                  <c:v>2016-I</c:v>
                </c:pt>
                <c:pt idx="17">
                  <c:v>2016-II</c:v>
                </c:pt>
                <c:pt idx="18">
                  <c:v>2017-I</c:v>
                </c:pt>
                <c:pt idx="19">
                  <c:v>2017-II</c:v>
                </c:pt>
                <c:pt idx="20">
                  <c:v>2018-I</c:v>
                </c:pt>
                <c:pt idx="21">
                  <c:v>2018-II</c:v>
                </c:pt>
              </c:strCache>
            </c:strRef>
          </c:cat>
          <c:val>
            <c:numRef>
              <c:f>'[INGRESATES A CARRERA METEOROLOGIA 2008-2018.xlsx]Hoja1'!$F$5:$F$26</c:f>
              <c:numCache>
                <c:formatCode>General</c:formatCode>
                <c:ptCount val="22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16</c:v>
                </c:pt>
                <c:pt idx="7">
                  <c:v>20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17</c:v>
                </c:pt>
                <c:pt idx="15">
                  <c:v>15</c:v>
                </c:pt>
                <c:pt idx="16">
                  <c:v>15</c:v>
                </c:pt>
                <c:pt idx="17">
                  <c:v>16</c:v>
                </c:pt>
                <c:pt idx="18">
                  <c:v>29</c:v>
                </c:pt>
                <c:pt idx="19">
                  <c:v>17</c:v>
                </c:pt>
                <c:pt idx="20">
                  <c:v>26</c:v>
                </c:pt>
                <c:pt idx="2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127845120"/>
        <c:axId val="138089600"/>
      </c:barChart>
      <c:catAx>
        <c:axId val="12784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E" sz="1600" dirty="0"/>
                  <a:t>CICLO</a:t>
                </a:r>
                <a:r>
                  <a:rPr lang="es-PE" sz="1600" baseline="0" dirty="0"/>
                  <a:t> DE INGRESO</a:t>
                </a:r>
                <a:endParaRPr lang="es-PE" sz="1600" dirty="0"/>
              </a:p>
            </c:rich>
          </c:tx>
          <c:layout/>
          <c:overlay val="0"/>
        </c:title>
        <c:majorTickMark val="out"/>
        <c:minorTickMark val="none"/>
        <c:tickLblPos val="nextTo"/>
        <c:spPr>
          <a:ln w="19050" cmpd="sng"/>
          <a:effectLst>
            <a:glow rad="63500">
              <a:srgbClr val="FFC000">
                <a:alpha val="40000"/>
              </a:srgbClr>
            </a:glow>
          </a:effectLst>
        </c:spPr>
        <c:txPr>
          <a:bodyPr rot="-5400000" vert="horz"/>
          <a:lstStyle/>
          <a:p>
            <a:pPr>
              <a:defRPr sz="1400" b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pPr>
            <a:endParaRPr lang="es-MX"/>
          </a:p>
        </c:txPr>
        <c:crossAx val="138089600"/>
        <c:crosses val="autoZero"/>
        <c:auto val="1"/>
        <c:lblAlgn val="ctr"/>
        <c:lblOffset val="100"/>
        <c:noMultiLvlLbl val="0"/>
      </c:catAx>
      <c:valAx>
        <c:axId val="138089600"/>
        <c:scaling>
          <c:orientation val="minMax"/>
          <c:max val="30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PE" sz="1200"/>
                  <a:t>NÚMERO</a:t>
                </a:r>
                <a:r>
                  <a:rPr lang="es-PE" sz="1200" baseline="0"/>
                  <a:t> DE INGRESANTES</a:t>
                </a:r>
                <a:endParaRPr lang="es-PE" sz="1200"/>
              </a:p>
            </c:rich>
          </c:tx>
          <c:layout>
            <c:manualLayout>
              <c:xMode val="edge"/>
              <c:yMode val="edge"/>
              <c:x val="9.5351597126738536E-3"/>
              <c:y val="0.46328426356175917"/>
            </c:manualLayout>
          </c:layout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27845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[INGRESATES A CARRERA METEOROLOGIA 2008-2018.xlsx]Hoja3!Tabla dinámica11</c:name>
    <c:fmtId val="-1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2000" dirty="0"/>
              <a:t>NÚMERO</a:t>
            </a:r>
            <a:r>
              <a:rPr lang="es-PE" sz="2000" baseline="0" dirty="0"/>
              <a:t> DE </a:t>
            </a:r>
            <a:r>
              <a:rPr lang="es-PE" sz="2000" baseline="0" dirty="0" smtClean="0"/>
              <a:t>INGRESANTES </a:t>
            </a:r>
            <a:r>
              <a:rPr lang="es-PE" sz="2000" b="1" i="0" baseline="0" dirty="0" smtClean="0">
                <a:effectLst/>
              </a:rPr>
              <a:t>POR GÉNERO</a:t>
            </a:r>
            <a:endParaRPr lang="es-PE" sz="24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2000" baseline="0" dirty="0" smtClean="0"/>
              <a:t> A LA ESPCIALIDAD DE METEOROLOGÍA</a:t>
            </a:r>
            <a:endParaRPr lang="es-PE" sz="2000" dirty="0"/>
          </a:p>
        </c:rich>
      </c:tx>
      <c:layout>
        <c:manualLayout>
          <c:xMode val="edge"/>
          <c:yMode val="edge"/>
          <c:x val="0.1745111424717731"/>
          <c:y val="0"/>
        </c:manualLayout>
      </c:layout>
      <c:overlay val="0"/>
    </c:title>
    <c:autoTitleDeleted val="0"/>
    <c:pivotFmts>
      <c:pivotFmt>
        <c:idx val="0"/>
        <c:spPr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dLbl>
          <c:idx val="0"/>
          <c:spPr/>
          <c:txPr>
            <a:bodyPr anchor="ctr" anchorCtr="0"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showLegendKey val="1"/>
          <c:showVal val="1"/>
          <c:showCatName val="1"/>
          <c:showSerName val="1"/>
          <c:showPercent val="1"/>
          <c:showBubbleSize val="1"/>
        </c:dLbl>
      </c:pivotFmt>
      <c:pivotFmt>
        <c:idx val="3"/>
        <c:dLbl>
          <c:idx val="0"/>
          <c:spPr/>
          <c:txPr>
            <a:bodyPr anchor="ctr" anchorCtr="0"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showLegendKey val="1"/>
          <c:showVal val="1"/>
          <c:showCatName val="1"/>
          <c:showSerName val="1"/>
          <c:showPercent val="1"/>
          <c:showBubbleSize val="1"/>
        </c:dLbl>
      </c:pivotFmt>
      <c:pivotFmt>
        <c:idx val="4"/>
        <c:spPr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dLbl>
          <c:idx val="0"/>
          <c:spPr/>
          <c:txPr>
            <a:bodyPr anchor="ctr" anchorCtr="0"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dLbl>
          <c:idx val="0"/>
          <c:spPr/>
          <c:txPr>
            <a:bodyPr anchor="ctr" anchorCtr="0"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chemeClr val="accent2"/>
          </a:solidFill>
          <a:scene3d>
            <a:camera prst="orthographicFront"/>
            <a:lightRig rig="threePt" dir="t"/>
          </a:scene3d>
          <a:sp3d>
            <a:bevelT w="6350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dLbl>
          <c:idx val="0"/>
          <c:spPr/>
          <c:txPr>
            <a:bodyPr anchor="ctr" anchorCtr="0"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spPr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spPr/>
          <c:txPr>
            <a:bodyPr anchor="ctr" anchorCtr="0"/>
            <a:lstStyle/>
            <a:p>
              <a:pPr>
                <a:defRPr sz="700" b="1">
                  <a:solidFill>
                    <a:schemeClr val="bg1"/>
                  </a:solidFill>
                </a:defRPr>
              </a:pPr>
              <a:endParaRPr lang="es-MX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3.7014367549611106E-2"/>
          <c:y val="0.10149840425228228"/>
          <c:w val="0.9293216731657914"/>
          <c:h val="0.6951077873956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Hoja3!$B$3:$B$4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44450"/>
            </a:sp3d>
          </c:spPr>
          <c:invertIfNegative val="0"/>
          <c:dLbls>
            <c:dLbl>
              <c:idx val="21"/>
              <c:spPr/>
              <c:txPr>
                <a:bodyPr anchor="ctr" anchorCtr="0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Hoja3!$A$5:$A$27</c:f>
              <c:strCache>
                <c:ptCount val="22"/>
                <c:pt idx="0">
                  <c:v>2008-I</c:v>
                </c:pt>
                <c:pt idx="1">
                  <c:v>2008-II</c:v>
                </c:pt>
                <c:pt idx="2">
                  <c:v>2009-I</c:v>
                </c:pt>
                <c:pt idx="3">
                  <c:v>2009-II</c:v>
                </c:pt>
                <c:pt idx="4">
                  <c:v>2010-I</c:v>
                </c:pt>
                <c:pt idx="5">
                  <c:v>2010-II</c:v>
                </c:pt>
                <c:pt idx="6">
                  <c:v>2011-I</c:v>
                </c:pt>
                <c:pt idx="7">
                  <c:v>2011-II</c:v>
                </c:pt>
                <c:pt idx="8">
                  <c:v>2012-I</c:v>
                </c:pt>
                <c:pt idx="9">
                  <c:v>2012-II</c:v>
                </c:pt>
                <c:pt idx="10">
                  <c:v>2013-I</c:v>
                </c:pt>
                <c:pt idx="11">
                  <c:v>2013-II</c:v>
                </c:pt>
                <c:pt idx="12">
                  <c:v>2014-I</c:v>
                </c:pt>
                <c:pt idx="13">
                  <c:v>2014-II</c:v>
                </c:pt>
                <c:pt idx="14">
                  <c:v>2015-I</c:v>
                </c:pt>
                <c:pt idx="15">
                  <c:v>2015-II</c:v>
                </c:pt>
                <c:pt idx="16">
                  <c:v>2016-I</c:v>
                </c:pt>
                <c:pt idx="17">
                  <c:v>2016-II</c:v>
                </c:pt>
                <c:pt idx="18">
                  <c:v>2017-I</c:v>
                </c:pt>
                <c:pt idx="19">
                  <c:v>2017-II</c:v>
                </c:pt>
                <c:pt idx="20">
                  <c:v>2018-I</c:v>
                </c:pt>
                <c:pt idx="21">
                  <c:v>2018-II</c:v>
                </c:pt>
              </c:strCache>
            </c:strRef>
          </c:cat>
          <c:val>
            <c:numRef>
              <c:f>Hoja3!$B$5:$B$27</c:f>
              <c:numCache>
                <c:formatCode>General</c:formatCode>
                <c:ptCount val="22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13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10</c:v>
                </c:pt>
                <c:pt idx="9">
                  <c:v>11</c:v>
                </c:pt>
                <c:pt idx="10">
                  <c:v>11</c:v>
                </c:pt>
                <c:pt idx="11">
                  <c:v>5</c:v>
                </c:pt>
                <c:pt idx="12">
                  <c:v>9</c:v>
                </c:pt>
                <c:pt idx="13">
                  <c:v>4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7</c:v>
                </c:pt>
                <c:pt idx="18">
                  <c:v>8</c:v>
                </c:pt>
                <c:pt idx="19">
                  <c:v>6</c:v>
                </c:pt>
                <c:pt idx="20">
                  <c:v>10</c:v>
                </c:pt>
                <c:pt idx="21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Hoja3!$C$3:$C$4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0"/>
              <c:spPr/>
              <c:txPr>
                <a:bodyPr anchor="ctr" anchorCtr="0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Hoja3!$A$5:$A$27</c:f>
              <c:strCache>
                <c:ptCount val="22"/>
                <c:pt idx="0">
                  <c:v>2008-I</c:v>
                </c:pt>
                <c:pt idx="1">
                  <c:v>2008-II</c:v>
                </c:pt>
                <c:pt idx="2">
                  <c:v>2009-I</c:v>
                </c:pt>
                <c:pt idx="3">
                  <c:v>2009-II</c:v>
                </c:pt>
                <c:pt idx="4">
                  <c:v>2010-I</c:v>
                </c:pt>
                <c:pt idx="5">
                  <c:v>2010-II</c:v>
                </c:pt>
                <c:pt idx="6">
                  <c:v>2011-I</c:v>
                </c:pt>
                <c:pt idx="7">
                  <c:v>2011-II</c:v>
                </c:pt>
                <c:pt idx="8">
                  <c:v>2012-I</c:v>
                </c:pt>
                <c:pt idx="9">
                  <c:v>2012-II</c:v>
                </c:pt>
                <c:pt idx="10">
                  <c:v>2013-I</c:v>
                </c:pt>
                <c:pt idx="11">
                  <c:v>2013-II</c:v>
                </c:pt>
                <c:pt idx="12">
                  <c:v>2014-I</c:v>
                </c:pt>
                <c:pt idx="13">
                  <c:v>2014-II</c:v>
                </c:pt>
                <c:pt idx="14">
                  <c:v>2015-I</c:v>
                </c:pt>
                <c:pt idx="15">
                  <c:v>2015-II</c:v>
                </c:pt>
                <c:pt idx="16">
                  <c:v>2016-I</c:v>
                </c:pt>
                <c:pt idx="17">
                  <c:v>2016-II</c:v>
                </c:pt>
                <c:pt idx="18">
                  <c:v>2017-I</c:v>
                </c:pt>
                <c:pt idx="19">
                  <c:v>2017-II</c:v>
                </c:pt>
                <c:pt idx="20">
                  <c:v>2018-I</c:v>
                </c:pt>
                <c:pt idx="21">
                  <c:v>2018-II</c:v>
                </c:pt>
              </c:strCache>
            </c:strRef>
          </c:cat>
          <c:val>
            <c:numRef>
              <c:f>Hoja3!$C$5:$C$27</c:f>
              <c:numCache>
                <c:formatCode>General</c:formatCode>
                <c:ptCount val="22"/>
                <c:pt idx="0">
                  <c:v>9</c:v>
                </c:pt>
                <c:pt idx="1">
                  <c:v>12</c:v>
                </c:pt>
                <c:pt idx="2">
                  <c:v>9</c:v>
                </c:pt>
                <c:pt idx="3">
                  <c:v>7</c:v>
                </c:pt>
                <c:pt idx="4">
                  <c:v>13</c:v>
                </c:pt>
                <c:pt idx="5">
                  <c:v>13</c:v>
                </c:pt>
                <c:pt idx="6">
                  <c:v>8</c:v>
                </c:pt>
                <c:pt idx="7">
                  <c:v>13</c:v>
                </c:pt>
                <c:pt idx="8">
                  <c:v>15</c:v>
                </c:pt>
                <c:pt idx="9">
                  <c:v>14</c:v>
                </c:pt>
                <c:pt idx="10">
                  <c:v>14</c:v>
                </c:pt>
                <c:pt idx="11">
                  <c:v>10</c:v>
                </c:pt>
                <c:pt idx="12">
                  <c:v>6</c:v>
                </c:pt>
                <c:pt idx="13">
                  <c:v>11</c:v>
                </c:pt>
                <c:pt idx="14">
                  <c:v>11</c:v>
                </c:pt>
                <c:pt idx="15">
                  <c:v>9</c:v>
                </c:pt>
                <c:pt idx="16">
                  <c:v>11</c:v>
                </c:pt>
                <c:pt idx="17">
                  <c:v>9</c:v>
                </c:pt>
                <c:pt idx="18">
                  <c:v>21</c:v>
                </c:pt>
                <c:pt idx="19">
                  <c:v>11</c:v>
                </c:pt>
                <c:pt idx="20">
                  <c:v>16</c:v>
                </c:pt>
                <c:pt idx="2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5"/>
        <c:axId val="230026624"/>
        <c:axId val="230075776"/>
      </c:barChart>
      <c:catAx>
        <c:axId val="23002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E" sz="1800" dirty="0" smtClean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CICLO DE INGRESO</a:t>
                </a:r>
                <a:endParaRPr lang="es-PE" sz="18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es-MX"/>
          </a:p>
        </c:txPr>
        <c:crossAx val="230075776"/>
        <c:crosses val="autoZero"/>
        <c:auto val="1"/>
        <c:lblAlgn val="ctr"/>
        <c:lblOffset val="100"/>
        <c:noMultiLvlLbl val="0"/>
      </c:catAx>
      <c:valAx>
        <c:axId val="2300757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300266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s-MX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s-MX"/>
          </a:p>
        </c:txPr>
      </c:legendEntry>
      <c:layout>
        <c:manualLayout>
          <c:xMode val="edge"/>
          <c:yMode val="edge"/>
          <c:x val="0.43722816381283625"/>
          <c:y val="0.13388213243768102"/>
          <c:w val="0.1721357177026244"/>
          <c:h val="0.175982467573248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E"/>
              <a:t>MATRICULADOS POR CICLO EN LA ESPECIALIDAD DE METEOROLOGÍA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69850"/>
            </a:sp3d>
          </c:spPr>
          <c:invertIfNegative val="0"/>
          <c:dPt>
            <c:idx val="21"/>
            <c:invertIfNegative val="0"/>
            <c:bubble3D val="0"/>
            <c:spPr>
              <a:pattFill prst="wdDnDiag">
                <a:fgClr>
                  <a:schemeClr val="tx2"/>
                </a:fgClr>
                <a:bgClr>
                  <a:schemeClr val="tx2">
                    <a:lumMod val="40000"/>
                    <a:lumOff val="60000"/>
                  </a:schemeClr>
                </a:bgClr>
              </a:pattFill>
              <a:scene3d>
                <a:camera prst="orthographicFront"/>
                <a:lightRig rig="threePt" dir="t"/>
              </a:scene3d>
              <a:sp3d>
                <a:bevelT w="69850"/>
              </a:sp3d>
            </c:spPr>
          </c:dPt>
          <c:dLbls>
            <c:dLbl>
              <c:idx val="21"/>
              <c:layout>
                <c:manualLayout>
                  <c:x val="-2.9151949140637265E-3"/>
                  <c:y val="-1.11980503048162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218</a:t>
                    </a:r>
                    <a:endParaRPr lang="en-US" sz="6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'[MATRICULADOS 2008-2018.xlsx]Hoja1'!$A$5:$A$26</c:f>
              <c:strCache>
                <c:ptCount val="22"/>
                <c:pt idx="0">
                  <c:v>2008-I</c:v>
                </c:pt>
                <c:pt idx="1">
                  <c:v>2008-II</c:v>
                </c:pt>
                <c:pt idx="2">
                  <c:v>2009-I</c:v>
                </c:pt>
                <c:pt idx="3">
                  <c:v>2009-II</c:v>
                </c:pt>
                <c:pt idx="4">
                  <c:v>2010-I</c:v>
                </c:pt>
                <c:pt idx="5">
                  <c:v>2010-II</c:v>
                </c:pt>
                <c:pt idx="6">
                  <c:v>2011-I</c:v>
                </c:pt>
                <c:pt idx="7">
                  <c:v>2011-II</c:v>
                </c:pt>
                <c:pt idx="8">
                  <c:v>2012-I</c:v>
                </c:pt>
                <c:pt idx="9">
                  <c:v>2012-II</c:v>
                </c:pt>
                <c:pt idx="10">
                  <c:v>2013-I</c:v>
                </c:pt>
                <c:pt idx="11">
                  <c:v>2013-II</c:v>
                </c:pt>
                <c:pt idx="12">
                  <c:v>2014-I</c:v>
                </c:pt>
                <c:pt idx="13">
                  <c:v>2014-II</c:v>
                </c:pt>
                <c:pt idx="14">
                  <c:v>2015-I</c:v>
                </c:pt>
                <c:pt idx="15">
                  <c:v>2015-II</c:v>
                </c:pt>
                <c:pt idx="16">
                  <c:v>2016-I</c:v>
                </c:pt>
                <c:pt idx="17">
                  <c:v>2016-II</c:v>
                </c:pt>
                <c:pt idx="18">
                  <c:v>2017-I</c:v>
                </c:pt>
                <c:pt idx="19">
                  <c:v>2017-II</c:v>
                </c:pt>
                <c:pt idx="20">
                  <c:v>2018-I</c:v>
                </c:pt>
                <c:pt idx="21">
                  <c:v>2018-II</c:v>
                </c:pt>
              </c:strCache>
            </c:strRef>
          </c:cat>
          <c:val>
            <c:numRef>
              <c:f>'[MATRICULADOS 2008-2018.xlsx]Hoja1'!$B$5:$B$26</c:f>
              <c:numCache>
                <c:formatCode>General</c:formatCode>
                <c:ptCount val="22"/>
                <c:pt idx="0">
                  <c:v>14</c:v>
                </c:pt>
                <c:pt idx="1">
                  <c:v>31</c:v>
                </c:pt>
                <c:pt idx="2">
                  <c:v>45</c:v>
                </c:pt>
                <c:pt idx="3">
                  <c:v>60</c:v>
                </c:pt>
                <c:pt idx="4">
                  <c:v>78</c:v>
                </c:pt>
                <c:pt idx="5">
                  <c:v>98</c:v>
                </c:pt>
                <c:pt idx="6">
                  <c:v>102</c:v>
                </c:pt>
                <c:pt idx="7">
                  <c:v>119</c:v>
                </c:pt>
                <c:pt idx="8">
                  <c:v>137</c:v>
                </c:pt>
                <c:pt idx="9">
                  <c:v>157</c:v>
                </c:pt>
                <c:pt idx="10">
                  <c:v>168</c:v>
                </c:pt>
                <c:pt idx="11">
                  <c:v>172</c:v>
                </c:pt>
                <c:pt idx="12">
                  <c:v>175</c:v>
                </c:pt>
                <c:pt idx="13">
                  <c:v>169</c:v>
                </c:pt>
                <c:pt idx="14">
                  <c:v>173</c:v>
                </c:pt>
                <c:pt idx="15">
                  <c:v>171</c:v>
                </c:pt>
                <c:pt idx="16">
                  <c:v>145</c:v>
                </c:pt>
                <c:pt idx="17">
                  <c:v>159</c:v>
                </c:pt>
                <c:pt idx="18">
                  <c:v>172</c:v>
                </c:pt>
                <c:pt idx="19">
                  <c:v>174</c:v>
                </c:pt>
                <c:pt idx="20">
                  <c:v>193</c:v>
                </c:pt>
                <c:pt idx="21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3"/>
        <c:axId val="261124864"/>
        <c:axId val="261127168"/>
      </c:barChart>
      <c:catAx>
        <c:axId val="26112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E" sz="1400" dirty="0" smtClean="0"/>
                  <a:t>SEMESTRE</a:t>
                </a:r>
                <a:r>
                  <a:rPr lang="es-PE" sz="1400" baseline="0" dirty="0" smtClean="0"/>
                  <a:t> ACADÉMICO</a:t>
                </a:r>
                <a:endParaRPr lang="es-PE" sz="1400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s-MX"/>
          </a:p>
        </c:txPr>
        <c:crossAx val="261127168"/>
        <c:crosses val="autoZero"/>
        <c:auto val="1"/>
        <c:lblAlgn val="ctr"/>
        <c:lblOffset val="100"/>
        <c:noMultiLvlLbl val="0"/>
      </c:catAx>
      <c:valAx>
        <c:axId val="261127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61124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15AC2-513F-475F-9912-0794C69AFB9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F375DDDC-EA47-4786-A8A7-5E552370C479}">
      <dgm:prSet phldrT="[Texto]"/>
      <dgm:spPr/>
      <dgm:t>
        <a:bodyPr/>
        <a:lstStyle/>
        <a:p>
          <a:r>
            <a:rPr lang="es-PE" dirty="0" smtClean="0"/>
            <a:t>Esto fue realizado  mediante el Memorándum de entendimiento entre el </a:t>
          </a:r>
          <a:r>
            <a:rPr lang="es-PE" b="1" dirty="0" smtClean="0"/>
            <a:t>INAMHI</a:t>
          </a:r>
          <a:r>
            <a:rPr lang="es-PE" dirty="0" smtClean="0"/>
            <a:t>,  </a:t>
          </a:r>
          <a:r>
            <a:rPr lang="es-PE" b="1" dirty="0" smtClean="0"/>
            <a:t>SENAMHI</a:t>
          </a:r>
          <a:r>
            <a:rPr lang="es-PE" dirty="0" smtClean="0"/>
            <a:t> y </a:t>
          </a:r>
          <a:r>
            <a:rPr lang="es-PE" b="1" dirty="0" smtClean="0"/>
            <a:t>UNALM</a:t>
          </a:r>
          <a:r>
            <a:rPr lang="es-PE" dirty="0" smtClean="0"/>
            <a:t>, que incluye la admisión de estudiantes extranjeros de acuerdo a la modalidad </a:t>
          </a:r>
          <a:r>
            <a:rPr lang="es-PE" b="1" dirty="0" smtClean="0"/>
            <a:t>CRFM-UNALM</a:t>
          </a:r>
          <a:r>
            <a:rPr lang="es-PE" dirty="0" smtClean="0"/>
            <a:t>. </a:t>
          </a:r>
          <a:endParaRPr lang="es-PE" dirty="0"/>
        </a:p>
      </dgm:t>
    </dgm:pt>
    <dgm:pt modelId="{F30F3AAA-1501-43B3-95B8-FE7C7CD0B782}" type="parTrans" cxnId="{C4E72909-1CA8-4BDF-A10C-5E9BCFE4E5E4}">
      <dgm:prSet/>
      <dgm:spPr/>
      <dgm:t>
        <a:bodyPr/>
        <a:lstStyle/>
        <a:p>
          <a:endParaRPr lang="es-PE"/>
        </a:p>
      </dgm:t>
    </dgm:pt>
    <dgm:pt modelId="{7B4E147D-076B-4CE1-A5AE-5B95C9D956F8}" type="sibTrans" cxnId="{C4E72909-1CA8-4BDF-A10C-5E9BCFE4E5E4}">
      <dgm:prSet/>
      <dgm:spPr/>
      <dgm:t>
        <a:bodyPr/>
        <a:lstStyle/>
        <a:p>
          <a:endParaRPr lang="es-PE"/>
        </a:p>
      </dgm:t>
    </dgm:pt>
    <dgm:pt modelId="{16E9C102-D83A-486F-BECF-6A5968CF1184}" type="pres">
      <dgm:prSet presAssocID="{6A615AC2-513F-475F-9912-0794C69AFB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FCAA9BE-F87D-4DFE-9098-A62B2956F224}" type="pres">
      <dgm:prSet presAssocID="{F375DDDC-EA47-4786-A8A7-5E552370C4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193FE65-FB81-4016-9471-EC92F0475527}" type="presOf" srcId="{6A615AC2-513F-475F-9912-0794C69AFB9E}" destId="{16E9C102-D83A-486F-BECF-6A5968CF1184}" srcOrd="0" destOrd="0" presId="urn:microsoft.com/office/officeart/2005/8/layout/default"/>
    <dgm:cxn modelId="{C46D4F17-5A7B-447F-850B-FCFD3900EE98}" type="presOf" srcId="{F375DDDC-EA47-4786-A8A7-5E552370C479}" destId="{3FCAA9BE-F87D-4DFE-9098-A62B2956F224}" srcOrd="0" destOrd="0" presId="urn:microsoft.com/office/officeart/2005/8/layout/default"/>
    <dgm:cxn modelId="{C4E72909-1CA8-4BDF-A10C-5E9BCFE4E5E4}" srcId="{6A615AC2-513F-475F-9912-0794C69AFB9E}" destId="{F375DDDC-EA47-4786-A8A7-5E552370C479}" srcOrd="0" destOrd="0" parTransId="{F30F3AAA-1501-43B3-95B8-FE7C7CD0B782}" sibTransId="{7B4E147D-076B-4CE1-A5AE-5B95C9D956F8}"/>
    <dgm:cxn modelId="{91F68201-ABCB-4EA1-93EC-4C5F14D21A60}" type="presParOf" srcId="{16E9C102-D83A-486F-BECF-6A5968CF1184}" destId="{3FCAA9BE-F87D-4DFE-9098-A62B2956F22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8BA60-2930-4B73-82C7-D56FD01A6391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2B5D6CE3-79BE-42E5-9F53-CDFCF8950025}">
      <dgm:prSet phldrT="[Texto]"/>
      <dgm:spPr/>
      <dgm:t>
        <a:bodyPr/>
        <a:lstStyle/>
        <a:p>
          <a:r>
            <a:rPr lang="es-PE" dirty="0" smtClean="0"/>
            <a:t>Los estudiantes Davy Carrión y Arturo Soto cursan el 9no ciclo actualmente, y el joven Benito cursa el 3er ciclo</a:t>
          </a:r>
          <a:endParaRPr lang="es-PE" dirty="0"/>
        </a:p>
      </dgm:t>
    </dgm:pt>
    <dgm:pt modelId="{C621D45B-E093-4CF9-AD06-66726C85B4B4}" type="parTrans" cxnId="{97900D4A-BB76-4A87-8D31-E26DFFFB7FE8}">
      <dgm:prSet/>
      <dgm:spPr/>
      <dgm:t>
        <a:bodyPr/>
        <a:lstStyle/>
        <a:p>
          <a:endParaRPr lang="es-PE"/>
        </a:p>
      </dgm:t>
    </dgm:pt>
    <dgm:pt modelId="{24DDCEBB-EA38-4F4B-A5DF-F110A6A31169}" type="sibTrans" cxnId="{97900D4A-BB76-4A87-8D31-E26DFFFB7FE8}">
      <dgm:prSet/>
      <dgm:spPr/>
      <dgm:t>
        <a:bodyPr/>
        <a:lstStyle/>
        <a:p>
          <a:endParaRPr lang="es-PE"/>
        </a:p>
      </dgm:t>
    </dgm:pt>
    <dgm:pt modelId="{23D8E85E-F539-405A-8D88-A51A7D841B56}" type="pres">
      <dgm:prSet presAssocID="{FF68BA60-2930-4B73-82C7-D56FD01A6391}" presName="Name0" presStyleCnt="0">
        <dgm:presLayoutVars>
          <dgm:dir/>
          <dgm:animLvl val="lvl"/>
          <dgm:resizeHandles val="exact"/>
        </dgm:presLayoutVars>
      </dgm:prSet>
      <dgm:spPr/>
    </dgm:pt>
    <dgm:pt modelId="{42C3F22B-EE8A-4DED-9579-52B180F4AB7E}" type="pres">
      <dgm:prSet presAssocID="{2B5D6CE3-79BE-42E5-9F53-CDFCF895002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1738EE3-059E-46EB-BFF7-F14CE554456E}" type="presOf" srcId="{FF68BA60-2930-4B73-82C7-D56FD01A6391}" destId="{23D8E85E-F539-405A-8D88-A51A7D841B56}" srcOrd="0" destOrd="0" presId="urn:microsoft.com/office/officeart/2005/8/layout/chevron1"/>
    <dgm:cxn modelId="{97900D4A-BB76-4A87-8D31-E26DFFFB7FE8}" srcId="{FF68BA60-2930-4B73-82C7-D56FD01A6391}" destId="{2B5D6CE3-79BE-42E5-9F53-CDFCF8950025}" srcOrd="0" destOrd="0" parTransId="{C621D45B-E093-4CF9-AD06-66726C85B4B4}" sibTransId="{24DDCEBB-EA38-4F4B-A5DF-F110A6A31169}"/>
    <dgm:cxn modelId="{BA6B5467-4A85-444B-90C4-429972908140}" type="presOf" srcId="{2B5D6CE3-79BE-42E5-9F53-CDFCF8950025}" destId="{42C3F22B-EE8A-4DED-9579-52B180F4AB7E}" srcOrd="0" destOrd="0" presId="urn:microsoft.com/office/officeart/2005/8/layout/chevron1"/>
    <dgm:cxn modelId="{D57399CA-1F0F-4C7D-81E5-4299E6F6A544}" type="presParOf" srcId="{23D8E85E-F539-405A-8D88-A51A7D841B56}" destId="{42C3F22B-EE8A-4DED-9579-52B180F4AB7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15AC2-513F-475F-9912-0794C69AFB9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F375DDDC-EA47-4786-A8A7-5E552370C479}">
      <dgm:prSet phldrT="[Texto]"/>
      <dgm:spPr/>
      <dgm:t>
        <a:bodyPr/>
        <a:lstStyle/>
        <a:p>
          <a:r>
            <a:rPr lang="es-PE" dirty="0" smtClean="0"/>
            <a:t>Esto fue realizado  mediante el Memorándum de entendimiento entre el </a:t>
          </a:r>
          <a:r>
            <a:rPr lang="es-PE" b="1" dirty="0" smtClean="0"/>
            <a:t>SENAMHI-BOLIVIA, SENAMHI PERÚ</a:t>
          </a:r>
          <a:r>
            <a:rPr lang="es-PE" dirty="0" smtClean="0"/>
            <a:t> y </a:t>
          </a:r>
          <a:r>
            <a:rPr lang="es-PE" b="1" dirty="0" smtClean="0"/>
            <a:t>UNALM.</a:t>
          </a:r>
          <a:endParaRPr lang="es-PE" dirty="0"/>
        </a:p>
      </dgm:t>
    </dgm:pt>
    <dgm:pt modelId="{F30F3AAA-1501-43B3-95B8-FE7C7CD0B782}" type="parTrans" cxnId="{C4E72909-1CA8-4BDF-A10C-5E9BCFE4E5E4}">
      <dgm:prSet/>
      <dgm:spPr/>
      <dgm:t>
        <a:bodyPr/>
        <a:lstStyle/>
        <a:p>
          <a:endParaRPr lang="es-PE"/>
        </a:p>
      </dgm:t>
    </dgm:pt>
    <dgm:pt modelId="{7B4E147D-076B-4CE1-A5AE-5B95C9D956F8}" type="sibTrans" cxnId="{C4E72909-1CA8-4BDF-A10C-5E9BCFE4E5E4}">
      <dgm:prSet/>
      <dgm:spPr/>
      <dgm:t>
        <a:bodyPr/>
        <a:lstStyle/>
        <a:p>
          <a:endParaRPr lang="es-PE"/>
        </a:p>
      </dgm:t>
    </dgm:pt>
    <dgm:pt modelId="{16E9C102-D83A-486F-BECF-6A5968CF1184}" type="pres">
      <dgm:prSet presAssocID="{6A615AC2-513F-475F-9912-0794C69AFB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FCAA9BE-F87D-4DFE-9098-A62B2956F224}" type="pres">
      <dgm:prSet presAssocID="{F375DDDC-EA47-4786-A8A7-5E552370C4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D824B76-E815-4962-9117-DA5A397EE58B}" type="presOf" srcId="{6A615AC2-513F-475F-9912-0794C69AFB9E}" destId="{16E9C102-D83A-486F-BECF-6A5968CF1184}" srcOrd="0" destOrd="0" presId="urn:microsoft.com/office/officeart/2005/8/layout/default"/>
    <dgm:cxn modelId="{C4E72909-1CA8-4BDF-A10C-5E9BCFE4E5E4}" srcId="{6A615AC2-513F-475F-9912-0794C69AFB9E}" destId="{F375DDDC-EA47-4786-A8A7-5E552370C479}" srcOrd="0" destOrd="0" parTransId="{F30F3AAA-1501-43B3-95B8-FE7C7CD0B782}" sibTransId="{7B4E147D-076B-4CE1-A5AE-5B95C9D956F8}"/>
    <dgm:cxn modelId="{044357D5-6A9B-4763-830F-FC798F6724C4}" type="presOf" srcId="{F375DDDC-EA47-4786-A8A7-5E552370C479}" destId="{3FCAA9BE-F87D-4DFE-9098-A62B2956F224}" srcOrd="0" destOrd="0" presId="urn:microsoft.com/office/officeart/2005/8/layout/default"/>
    <dgm:cxn modelId="{E6A8BFD0-E805-4CD9-8173-CDCFCC2D109F}" type="presParOf" srcId="{16E9C102-D83A-486F-BECF-6A5968CF1184}" destId="{3FCAA9BE-F87D-4DFE-9098-A62B2956F22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13C7F6-586C-44DE-95DF-D25A1BF804F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DF7793D9-F542-477C-947A-611E3E079C25}">
      <dgm:prSet phldrT="[Texto]"/>
      <dgm:spPr/>
      <dgm:t>
        <a:bodyPr/>
        <a:lstStyle/>
        <a:p>
          <a:r>
            <a:rPr lang="es-PE" dirty="0" smtClean="0"/>
            <a:t>Certificado de estudios en el Ministerio de Educación del Perú</a:t>
          </a:r>
          <a:endParaRPr lang="es-PE" dirty="0"/>
        </a:p>
      </dgm:t>
    </dgm:pt>
    <dgm:pt modelId="{3F385DE5-FEC6-4935-823B-11FE1B9763C8}" type="parTrans" cxnId="{5DD83A52-4948-4B38-9F11-77DC011ECEFE}">
      <dgm:prSet/>
      <dgm:spPr/>
      <dgm:t>
        <a:bodyPr/>
        <a:lstStyle/>
        <a:p>
          <a:endParaRPr lang="es-PE"/>
        </a:p>
      </dgm:t>
    </dgm:pt>
    <dgm:pt modelId="{36D22996-3756-4C50-92F8-B1A7C9E15130}" type="sibTrans" cxnId="{5DD83A52-4948-4B38-9F11-77DC011ECEFE}">
      <dgm:prSet/>
      <dgm:spPr/>
      <dgm:t>
        <a:bodyPr/>
        <a:lstStyle/>
        <a:p>
          <a:endParaRPr lang="es-PE"/>
        </a:p>
      </dgm:t>
    </dgm:pt>
    <dgm:pt modelId="{E144CCC3-8B56-45FD-A98A-6A9231B66441}">
      <dgm:prSet phldrT="[Texto]"/>
      <dgm:spPr/>
      <dgm:t>
        <a:bodyPr/>
        <a:lstStyle/>
        <a:p>
          <a:r>
            <a:rPr lang="es-PE" dirty="0" smtClean="0"/>
            <a:t>Convalidación de Documentos en el Ministerio de Relaciones Exteriores. </a:t>
          </a:r>
          <a:endParaRPr lang="es-PE" dirty="0"/>
        </a:p>
      </dgm:t>
    </dgm:pt>
    <dgm:pt modelId="{2ED7C147-973B-49B3-BFE6-68ABDC046D73}" type="parTrans" cxnId="{23AC27E4-4BEB-413A-B745-92761803ED25}">
      <dgm:prSet/>
      <dgm:spPr/>
      <dgm:t>
        <a:bodyPr/>
        <a:lstStyle/>
        <a:p>
          <a:endParaRPr lang="es-PE"/>
        </a:p>
      </dgm:t>
    </dgm:pt>
    <dgm:pt modelId="{12A5D007-D0E4-4B99-B7DA-B55DC9A87374}" type="sibTrans" cxnId="{23AC27E4-4BEB-413A-B745-92761803ED25}">
      <dgm:prSet/>
      <dgm:spPr/>
      <dgm:t>
        <a:bodyPr/>
        <a:lstStyle/>
        <a:p>
          <a:endParaRPr lang="es-PE"/>
        </a:p>
      </dgm:t>
    </dgm:pt>
    <dgm:pt modelId="{69B8A1E3-3FC9-4D1A-8512-6B2D6CE04B0A}">
      <dgm:prSet phldrT="[Texto]"/>
      <dgm:spPr/>
      <dgm:t>
        <a:bodyPr/>
        <a:lstStyle/>
        <a:p>
          <a:r>
            <a:rPr lang="es-PE" dirty="0" smtClean="0"/>
            <a:t>Inscripción en la Oficina de Admisión UNALM </a:t>
          </a:r>
          <a:endParaRPr lang="es-PE" dirty="0"/>
        </a:p>
      </dgm:t>
    </dgm:pt>
    <dgm:pt modelId="{994740C4-96FC-4A5D-810C-2A746291F5E9}" type="parTrans" cxnId="{7A532529-3386-4233-B3D4-E823F6CDA937}">
      <dgm:prSet/>
      <dgm:spPr/>
      <dgm:t>
        <a:bodyPr/>
        <a:lstStyle/>
        <a:p>
          <a:endParaRPr lang="es-PE"/>
        </a:p>
      </dgm:t>
    </dgm:pt>
    <dgm:pt modelId="{02109CAB-A2C1-4B69-BC91-B833D2F055A1}" type="sibTrans" cxnId="{7A532529-3386-4233-B3D4-E823F6CDA937}">
      <dgm:prSet/>
      <dgm:spPr/>
      <dgm:t>
        <a:bodyPr/>
        <a:lstStyle/>
        <a:p>
          <a:endParaRPr lang="es-PE"/>
        </a:p>
      </dgm:t>
    </dgm:pt>
    <dgm:pt modelId="{6D872D19-35BA-4052-8924-F4A78535B520}" type="pres">
      <dgm:prSet presAssocID="{3E13C7F6-586C-44DE-95DF-D25A1BF804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6F59FFB-E5A8-44C8-BEE5-A125F25E23CF}" type="pres">
      <dgm:prSet presAssocID="{3E13C7F6-586C-44DE-95DF-D25A1BF804FF}" presName="dummyMaxCanvas" presStyleCnt="0">
        <dgm:presLayoutVars/>
      </dgm:prSet>
      <dgm:spPr/>
    </dgm:pt>
    <dgm:pt modelId="{564BB08F-20B7-4F10-A041-E6221AB4EEE0}" type="pres">
      <dgm:prSet presAssocID="{3E13C7F6-586C-44DE-95DF-D25A1BF804F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B236E6-A654-481E-AF19-C70317F662C6}" type="pres">
      <dgm:prSet presAssocID="{3E13C7F6-586C-44DE-95DF-D25A1BF804F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8E0755-9258-4407-8503-391EA6DB7F50}" type="pres">
      <dgm:prSet presAssocID="{3E13C7F6-586C-44DE-95DF-D25A1BF804F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C83D21-B746-4737-A9DB-350DBF2B5441}" type="pres">
      <dgm:prSet presAssocID="{3E13C7F6-586C-44DE-95DF-D25A1BF804F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9CBECF-46A7-4C6A-B854-9087091DC4FE}" type="pres">
      <dgm:prSet presAssocID="{3E13C7F6-586C-44DE-95DF-D25A1BF804F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EF4B63D-866A-4D99-A49A-985973E236BB}" type="pres">
      <dgm:prSet presAssocID="{3E13C7F6-586C-44DE-95DF-D25A1BF804F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ABFA23-7A99-48BB-BDD3-AB559BC168CC}" type="pres">
      <dgm:prSet presAssocID="{3E13C7F6-586C-44DE-95DF-D25A1BF804F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4E90984-21E7-40A5-9FD1-329C0972B4A8}" type="pres">
      <dgm:prSet presAssocID="{3E13C7F6-586C-44DE-95DF-D25A1BF804F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DD83A52-4948-4B38-9F11-77DC011ECEFE}" srcId="{3E13C7F6-586C-44DE-95DF-D25A1BF804FF}" destId="{DF7793D9-F542-477C-947A-611E3E079C25}" srcOrd="0" destOrd="0" parTransId="{3F385DE5-FEC6-4935-823B-11FE1B9763C8}" sibTransId="{36D22996-3756-4C50-92F8-B1A7C9E15130}"/>
    <dgm:cxn modelId="{2900E944-AD19-4CFD-9669-C378299CB3AB}" type="presOf" srcId="{E144CCC3-8B56-45FD-A98A-6A9231B66441}" destId="{AFABFA23-7A99-48BB-BDD3-AB559BC168CC}" srcOrd="1" destOrd="0" presId="urn:microsoft.com/office/officeart/2005/8/layout/vProcess5"/>
    <dgm:cxn modelId="{FDC58BBC-AA8E-4E40-88E5-DAA6157AB141}" type="presOf" srcId="{3E13C7F6-586C-44DE-95DF-D25A1BF804FF}" destId="{6D872D19-35BA-4052-8924-F4A78535B520}" srcOrd="0" destOrd="0" presId="urn:microsoft.com/office/officeart/2005/8/layout/vProcess5"/>
    <dgm:cxn modelId="{7A532529-3386-4233-B3D4-E823F6CDA937}" srcId="{3E13C7F6-586C-44DE-95DF-D25A1BF804FF}" destId="{69B8A1E3-3FC9-4D1A-8512-6B2D6CE04B0A}" srcOrd="2" destOrd="0" parTransId="{994740C4-96FC-4A5D-810C-2A746291F5E9}" sibTransId="{02109CAB-A2C1-4B69-BC91-B833D2F055A1}"/>
    <dgm:cxn modelId="{0064AFDE-8D3C-42E9-81CB-13CD965E8838}" type="presOf" srcId="{69B8A1E3-3FC9-4D1A-8512-6B2D6CE04B0A}" destId="{D48E0755-9258-4407-8503-391EA6DB7F50}" srcOrd="0" destOrd="0" presId="urn:microsoft.com/office/officeart/2005/8/layout/vProcess5"/>
    <dgm:cxn modelId="{EE91ABDD-5D79-4632-9118-4F9AB4F28AE5}" type="presOf" srcId="{DF7793D9-F542-477C-947A-611E3E079C25}" destId="{0EF4B63D-866A-4D99-A49A-985973E236BB}" srcOrd="1" destOrd="0" presId="urn:microsoft.com/office/officeart/2005/8/layout/vProcess5"/>
    <dgm:cxn modelId="{E14A43D0-1773-4FA4-A3EF-0DD0E92FFFF5}" type="presOf" srcId="{DF7793D9-F542-477C-947A-611E3E079C25}" destId="{564BB08F-20B7-4F10-A041-E6221AB4EEE0}" srcOrd="0" destOrd="0" presId="urn:microsoft.com/office/officeart/2005/8/layout/vProcess5"/>
    <dgm:cxn modelId="{B8EDEAFB-85F0-452D-A394-3602FD284978}" type="presOf" srcId="{69B8A1E3-3FC9-4D1A-8512-6B2D6CE04B0A}" destId="{B4E90984-21E7-40A5-9FD1-329C0972B4A8}" srcOrd="1" destOrd="0" presId="urn:microsoft.com/office/officeart/2005/8/layout/vProcess5"/>
    <dgm:cxn modelId="{57315567-680E-4AD8-BD1F-24C39272625F}" type="presOf" srcId="{36D22996-3756-4C50-92F8-B1A7C9E15130}" destId="{70C83D21-B746-4737-A9DB-350DBF2B5441}" srcOrd="0" destOrd="0" presId="urn:microsoft.com/office/officeart/2005/8/layout/vProcess5"/>
    <dgm:cxn modelId="{A859144C-4DE0-4C2B-B49C-EE3B3480590F}" type="presOf" srcId="{E144CCC3-8B56-45FD-A98A-6A9231B66441}" destId="{28B236E6-A654-481E-AF19-C70317F662C6}" srcOrd="0" destOrd="0" presId="urn:microsoft.com/office/officeart/2005/8/layout/vProcess5"/>
    <dgm:cxn modelId="{331D9AD2-024D-40F0-B2C5-166C319600D1}" type="presOf" srcId="{12A5D007-D0E4-4B99-B7DA-B55DC9A87374}" destId="{E39CBECF-46A7-4C6A-B854-9087091DC4FE}" srcOrd="0" destOrd="0" presId="urn:microsoft.com/office/officeart/2005/8/layout/vProcess5"/>
    <dgm:cxn modelId="{23AC27E4-4BEB-413A-B745-92761803ED25}" srcId="{3E13C7F6-586C-44DE-95DF-D25A1BF804FF}" destId="{E144CCC3-8B56-45FD-A98A-6A9231B66441}" srcOrd="1" destOrd="0" parTransId="{2ED7C147-973B-49B3-BFE6-68ABDC046D73}" sibTransId="{12A5D007-D0E4-4B99-B7DA-B55DC9A87374}"/>
    <dgm:cxn modelId="{E7B8021E-B0D5-407E-851E-0778DC7427D0}" type="presParOf" srcId="{6D872D19-35BA-4052-8924-F4A78535B520}" destId="{06F59FFB-E5A8-44C8-BEE5-A125F25E23CF}" srcOrd="0" destOrd="0" presId="urn:microsoft.com/office/officeart/2005/8/layout/vProcess5"/>
    <dgm:cxn modelId="{11ED76B3-3A3E-4122-B21F-8334C7390F0C}" type="presParOf" srcId="{6D872D19-35BA-4052-8924-F4A78535B520}" destId="{564BB08F-20B7-4F10-A041-E6221AB4EEE0}" srcOrd="1" destOrd="0" presId="urn:microsoft.com/office/officeart/2005/8/layout/vProcess5"/>
    <dgm:cxn modelId="{6FD275CF-EC77-4DDF-86C5-55409A5FD802}" type="presParOf" srcId="{6D872D19-35BA-4052-8924-F4A78535B520}" destId="{28B236E6-A654-481E-AF19-C70317F662C6}" srcOrd="2" destOrd="0" presId="urn:microsoft.com/office/officeart/2005/8/layout/vProcess5"/>
    <dgm:cxn modelId="{9772CDD1-C6D7-4219-97E1-380956A31C2D}" type="presParOf" srcId="{6D872D19-35BA-4052-8924-F4A78535B520}" destId="{D48E0755-9258-4407-8503-391EA6DB7F50}" srcOrd="3" destOrd="0" presId="urn:microsoft.com/office/officeart/2005/8/layout/vProcess5"/>
    <dgm:cxn modelId="{DA004E0B-C108-4A19-B73E-045E94FB6970}" type="presParOf" srcId="{6D872D19-35BA-4052-8924-F4A78535B520}" destId="{70C83D21-B746-4737-A9DB-350DBF2B5441}" srcOrd="4" destOrd="0" presId="urn:microsoft.com/office/officeart/2005/8/layout/vProcess5"/>
    <dgm:cxn modelId="{C7FC6004-4095-4011-B4C3-D80FD4B6F48F}" type="presParOf" srcId="{6D872D19-35BA-4052-8924-F4A78535B520}" destId="{E39CBECF-46A7-4C6A-B854-9087091DC4FE}" srcOrd="5" destOrd="0" presId="urn:microsoft.com/office/officeart/2005/8/layout/vProcess5"/>
    <dgm:cxn modelId="{C6E9456B-BB7C-436B-8BB3-5FBAF53A54B8}" type="presParOf" srcId="{6D872D19-35BA-4052-8924-F4A78535B520}" destId="{0EF4B63D-866A-4D99-A49A-985973E236BB}" srcOrd="6" destOrd="0" presId="urn:microsoft.com/office/officeart/2005/8/layout/vProcess5"/>
    <dgm:cxn modelId="{49FA2869-9155-43E4-A6DC-2DA8AAF1B921}" type="presParOf" srcId="{6D872D19-35BA-4052-8924-F4A78535B520}" destId="{AFABFA23-7A99-48BB-BDD3-AB559BC168CC}" srcOrd="7" destOrd="0" presId="urn:microsoft.com/office/officeart/2005/8/layout/vProcess5"/>
    <dgm:cxn modelId="{A6AF9085-F1ED-4949-8AA4-9711ABABF13A}" type="presParOf" srcId="{6D872D19-35BA-4052-8924-F4A78535B520}" destId="{B4E90984-21E7-40A5-9FD1-329C0972B4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68BA60-2930-4B73-82C7-D56FD01A6391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2B5D6CE3-79BE-42E5-9F53-CDFCF8950025}">
      <dgm:prSet phldrT="[Texto]"/>
      <dgm:spPr/>
      <dgm:t>
        <a:bodyPr/>
        <a:lstStyle/>
        <a:p>
          <a:r>
            <a:rPr lang="es-PE" dirty="0" smtClean="0"/>
            <a:t>PROCESO</a:t>
          </a:r>
          <a:endParaRPr lang="es-PE" dirty="0"/>
        </a:p>
      </dgm:t>
    </dgm:pt>
    <dgm:pt modelId="{C621D45B-E093-4CF9-AD06-66726C85B4B4}" type="parTrans" cxnId="{97900D4A-BB76-4A87-8D31-E26DFFFB7FE8}">
      <dgm:prSet/>
      <dgm:spPr/>
      <dgm:t>
        <a:bodyPr/>
        <a:lstStyle/>
        <a:p>
          <a:endParaRPr lang="es-PE"/>
        </a:p>
      </dgm:t>
    </dgm:pt>
    <dgm:pt modelId="{24DDCEBB-EA38-4F4B-A5DF-F110A6A31169}" type="sibTrans" cxnId="{97900D4A-BB76-4A87-8D31-E26DFFFB7FE8}">
      <dgm:prSet/>
      <dgm:spPr/>
      <dgm:t>
        <a:bodyPr/>
        <a:lstStyle/>
        <a:p>
          <a:endParaRPr lang="es-PE"/>
        </a:p>
      </dgm:t>
    </dgm:pt>
    <dgm:pt modelId="{23D8E85E-F539-405A-8D88-A51A7D841B56}" type="pres">
      <dgm:prSet presAssocID="{FF68BA60-2930-4B73-82C7-D56FD01A6391}" presName="Name0" presStyleCnt="0">
        <dgm:presLayoutVars>
          <dgm:dir/>
          <dgm:animLvl val="lvl"/>
          <dgm:resizeHandles val="exact"/>
        </dgm:presLayoutVars>
      </dgm:prSet>
      <dgm:spPr/>
    </dgm:pt>
    <dgm:pt modelId="{42C3F22B-EE8A-4DED-9579-52B180F4AB7E}" type="pres">
      <dgm:prSet presAssocID="{2B5D6CE3-79BE-42E5-9F53-CDFCF895002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27BDA2A-1812-43FF-BEA8-A953104FB474}" type="presOf" srcId="{2B5D6CE3-79BE-42E5-9F53-CDFCF8950025}" destId="{42C3F22B-EE8A-4DED-9579-52B180F4AB7E}" srcOrd="0" destOrd="0" presId="urn:microsoft.com/office/officeart/2005/8/layout/chevron1"/>
    <dgm:cxn modelId="{3DD6B824-C4C7-47A5-8ED0-4808A5C27D29}" type="presOf" srcId="{FF68BA60-2930-4B73-82C7-D56FD01A6391}" destId="{23D8E85E-F539-405A-8D88-A51A7D841B56}" srcOrd="0" destOrd="0" presId="urn:microsoft.com/office/officeart/2005/8/layout/chevron1"/>
    <dgm:cxn modelId="{97900D4A-BB76-4A87-8D31-E26DFFFB7FE8}" srcId="{FF68BA60-2930-4B73-82C7-D56FD01A6391}" destId="{2B5D6CE3-79BE-42E5-9F53-CDFCF8950025}" srcOrd="0" destOrd="0" parTransId="{C621D45B-E093-4CF9-AD06-66726C85B4B4}" sibTransId="{24DDCEBB-EA38-4F4B-A5DF-F110A6A31169}"/>
    <dgm:cxn modelId="{A0697681-F062-423C-BF57-CE8D44B67B52}" type="presParOf" srcId="{23D8E85E-F539-405A-8D88-A51A7D841B56}" destId="{42C3F22B-EE8A-4DED-9579-52B180F4AB7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A9BE-F87D-4DFE-9098-A62B2956F224}">
      <dsp:nvSpPr>
        <dsp:cNvPr id="0" name=""/>
        <dsp:cNvSpPr/>
      </dsp:nvSpPr>
      <dsp:spPr>
        <a:xfrm>
          <a:off x="0" y="209611"/>
          <a:ext cx="3768079" cy="2260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Esto fue realizado  mediante el Memorándum de entendimiento entre el </a:t>
          </a:r>
          <a:r>
            <a:rPr lang="es-PE" sz="2000" b="1" kern="1200" dirty="0" smtClean="0"/>
            <a:t>INAMHI</a:t>
          </a:r>
          <a:r>
            <a:rPr lang="es-PE" sz="2000" kern="1200" dirty="0" smtClean="0"/>
            <a:t>,  </a:t>
          </a:r>
          <a:r>
            <a:rPr lang="es-PE" sz="2000" b="1" kern="1200" dirty="0" smtClean="0"/>
            <a:t>SENAMHI</a:t>
          </a:r>
          <a:r>
            <a:rPr lang="es-PE" sz="2000" kern="1200" dirty="0" smtClean="0"/>
            <a:t> y </a:t>
          </a:r>
          <a:r>
            <a:rPr lang="es-PE" sz="2000" b="1" kern="1200" dirty="0" smtClean="0"/>
            <a:t>UNALM</a:t>
          </a:r>
          <a:r>
            <a:rPr lang="es-PE" sz="2000" kern="1200" dirty="0" smtClean="0"/>
            <a:t>, que incluye la admisión de estudiantes extranjeros de acuerdo a la modalidad </a:t>
          </a:r>
          <a:r>
            <a:rPr lang="es-PE" sz="2000" b="1" kern="1200" dirty="0" smtClean="0"/>
            <a:t>CRFM-UNALM</a:t>
          </a:r>
          <a:r>
            <a:rPr lang="es-PE" sz="2000" kern="1200" dirty="0" smtClean="0"/>
            <a:t>. </a:t>
          </a:r>
          <a:endParaRPr lang="es-PE" sz="2000" kern="1200" dirty="0"/>
        </a:p>
      </dsp:txBody>
      <dsp:txXfrm>
        <a:off x="0" y="209611"/>
        <a:ext cx="3768079" cy="2260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3F22B-EE8A-4DED-9579-52B180F4AB7E}">
      <dsp:nvSpPr>
        <dsp:cNvPr id="0" name=""/>
        <dsp:cNvSpPr/>
      </dsp:nvSpPr>
      <dsp:spPr>
        <a:xfrm>
          <a:off x="0" y="220241"/>
          <a:ext cx="3840959" cy="15363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Los estudiantes Davy Carrión y Arturo Soto cursan el 9no ciclo actualmente, y el joven Benito cursa el 3er ciclo</a:t>
          </a:r>
          <a:endParaRPr lang="es-PE" sz="1800" kern="1200" dirty="0"/>
        </a:p>
      </dsp:txBody>
      <dsp:txXfrm>
        <a:off x="768192" y="220241"/>
        <a:ext cx="2304575" cy="1536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A9BE-F87D-4DFE-9098-A62B2956F224}">
      <dsp:nvSpPr>
        <dsp:cNvPr id="0" name=""/>
        <dsp:cNvSpPr/>
      </dsp:nvSpPr>
      <dsp:spPr>
        <a:xfrm>
          <a:off x="0" y="209611"/>
          <a:ext cx="3768079" cy="22608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Esto fue realizado  mediante el Memorándum de entendimiento entre el </a:t>
          </a:r>
          <a:r>
            <a:rPr lang="es-PE" sz="2400" b="1" kern="1200" dirty="0" smtClean="0"/>
            <a:t>SENAMHI-BOLIVIA, SENAMHI PERÚ</a:t>
          </a:r>
          <a:r>
            <a:rPr lang="es-PE" sz="2400" kern="1200" dirty="0" smtClean="0"/>
            <a:t> y </a:t>
          </a:r>
          <a:r>
            <a:rPr lang="es-PE" sz="2400" b="1" kern="1200" dirty="0" smtClean="0"/>
            <a:t>UNALM.</a:t>
          </a:r>
          <a:endParaRPr lang="es-PE" sz="2400" kern="1200" dirty="0"/>
        </a:p>
      </dsp:txBody>
      <dsp:txXfrm>
        <a:off x="0" y="209611"/>
        <a:ext cx="3768079" cy="2260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B08F-20B7-4F10-A041-E6221AB4EEE0}">
      <dsp:nvSpPr>
        <dsp:cNvPr id="0" name=""/>
        <dsp:cNvSpPr/>
      </dsp:nvSpPr>
      <dsp:spPr>
        <a:xfrm>
          <a:off x="0" y="0"/>
          <a:ext cx="4957750" cy="73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Certificado de estudios en el Ministerio de Educación del Perú</a:t>
          </a:r>
          <a:endParaRPr lang="es-PE" sz="1800" kern="1200" dirty="0"/>
        </a:p>
      </dsp:txBody>
      <dsp:txXfrm>
        <a:off x="21651" y="21651"/>
        <a:ext cx="4160080" cy="695912"/>
      </dsp:txXfrm>
    </dsp:sp>
    <dsp:sp modelId="{28B236E6-A654-481E-AF19-C70317F662C6}">
      <dsp:nvSpPr>
        <dsp:cNvPr id="0" name=""/>
        <dsp:cNvSpPr/>
      </dsp:nvSpPr>
      <dsp:spPr>
        <a:xfrm>
          <a:off x="437448" y="862416"/>
          <a:ext cx="4957750" cy="73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Convalidación de Documentos en el Ministerio de Relaciones Exteriores. </a:t>
          </a:r>
          <a:endParaRPr lang="es-PE" sz="1800" kern="1200" dirty="0"/>
        </a:p>
      </dsp:txBody>
      <dsp:txXfrm>
        <a:off x="459099" y="884067"/>
        <a:ext cx="3996510" cy="695912"/>
      </dsp:txXfrm>
    </dsp:sp>
    <dsp:sp modelId="{D48E0755-9258-4407-8503-391EA6DB7F50}">
      <dsp:nvSpPr>
        <dsp:cNvPr id="0" name=""/>
        <dsp:cNvSpPr/>
      </dsp:nvSpPr>
      <dsp:spPr>
        <a:xfrm>
          <a:off x="874897" y="1724833"/>
          <a:ext cx="4957750" cy="73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Inscripción en la Oficina de Admisión UNALM </a:t>
          </a:r>
          <a:endParaRPr lang="es-PE" sz="1800" kern="1200" dirty="0"/>
        </a:p>
      </dsp:txBody>
      <dsp:txXfrm>
        <a:off x="896548" y="1746484"/>
        <a:ext cx="3996510" cy="695912"/>
      </dsp:txXfrm>
    </dsp:sp>
    <dsp:sp modelId="{70C83D21-B746-4737-A9DB-350DBF2B5441}">
      <dsp:nvSpPr>
        <dsp:cNvPr id="0" name=""/>
        <dsp:cNvSpPr/>
      </dsp:nvSpPr>
      <dsp:spPr>
        <a:xfrm>
          <a:off x="4477261" y="560570"/>
          <a:ext cx="480489" cy="480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300" kern="1200"/>
        </a:p>
      </dsp:txBody>
      <dsp:txXfrm>
        <a:off x="4585371" y="560570"/>
        <a:ext cx="264269" cy="361568"/>
      </dsp:txXfrm>
    </dsp:sp>
    <dsp:sp modelId="{E39CBECF-46A7-4C6A-B854-9087091DC4FE}">
      <dsp:nvSpPr>
        <dsp:cNvPr id="0" name=""/>
        <dsp:cNvSpPr/>
      </dsp:nvSpPr>
      <dsp:spPr>
        <a:xfrm>
          <a:off x="4914710" y="1418059"/>
          <a:ext cx="480489" cy="4804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300" kern="1200"/>
        </a:p>
      </dsp:txBody>
      <dsp:txXfrm>
        <a:off x="5022820" y="1418059"/>
        <a:ext cx="264269" cy="361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3F22B-EE8A-4DED-9579-52B180F4AB7E}">
      <dsp:nvSpPr>
        <dsp:cNvPr id="0" name=""/>
        <dsp:cNvSpPr/>
      </dsp:nvSpPr>
      <dsp:spPr>
        <a:xfrm>
          <a:off x="0" y="39166"/>
          <a:ext cx="2736304" cy="109452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PROCESO</a:t>
          </a:r>
          <a:endParaRPr lang="es-PE" sz="2300" kern="1200" dirty="0"/>
        </a:p>
      </dsp:txBody>
      <dsp:txXfrm>
        <a:off x="547261" y="39166"/>
        <a:ext cx="1641783" cy="109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851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085850"/>
            <a:ext cx="3908425" cy="2932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1827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851" y="8251827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152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68" y="8930"/>
            <a:ext cx="9131459" cy="684013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55573" y="1412777"/>
            <a:ext cx="763284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228600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755573" y="1852216"/>
            <a:ext cx="7632848" cy="445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228600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395536" y="476672"/>
            <a:ext cx="835292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228600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8" y="7971"/>
            <a:ext cx="9134020" cy="684205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55576" y="1052736"/>
            <a:ext cx="7632848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755573" y="508167"/>
            <a:ext cx="763284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228600" algn="ctr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456D-255D-482D-BB73-DB30228A33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1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5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7.jpe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39799" y="2115510"/>
            <a:ext cx="7527925" cy="2704140"/>
          </a:xfrm>
        </p:spPr>
        <p:txBody>
          <a:bodyPr/>
          <a:lstStyle/>
          <a:p>
            <a:r>
              <a:rPr lang="es-PE" sz="2400" dirty="0" smtClean="0"/>
              <a:t>ENCUENTRO IBEROAMERICOS DE DIRECTORES </a:t>
            </a:r>
            <a:r>
              <a:rPr lang="es-PE" sz="2400" dirty="0" err="1" smtClean="0"/>
              <a:t>CRFs</a:t>
            </a:r>
            <a:r>
              <a:rPr lang="es-PE" sz="2400" dirty="0" smtClean="0"/>
              <a:t> DE LA OMM</a:t>
            </a:r>
          </a:p>
          <a:p>
            <a:endParaRPr lang="es-P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6" y="432859"/>
            <a:ext cx="58404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64216" y="3997464"/>
            <a:ext cx="609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Victoria</a:t>
            </a:r>
            <a:r>
              <a:rPr lang="es-PE" b="1" dirty="0" smtClean="0"/>
              <a:t> </a:t>
            </a:r>
            <a:r>
              <a:rPr lang="es-PE" sz="2400" b="1" dirty="0">
                <a:solidFill>
                  <a:schemeClr val="dk2"/>
                </a:solidFill>
                <a:latin typeface="PT Sans"/>
                <a:ea typeface="PT Sans"/>
                <a:cs typeface="PT Sans"/>
              </a:rPr>
              <a:t>Calle, Teresa  García</a:t>
            </a:r>
          </a:p>
        </p:txBody>
      </p:sp>
    </p:spTree>
    <p:extLst>
      <p:ext uri="{BB962C8B-B14F-4D97-AF65-F5344CB8AC3E}">
        <p14:creationId xmlns:p14="http://schemas.microsoft.com/office/powerpoint/2010/main" val="6978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70467" y="1412777"/>
            <a:ext cx="7617954" cy="539848"/>
          </a:xfrm>
        </p:spPr>
        <p:txBody>
          <a:bodyPr/>
          <a:lstStyle/>
          <a:p>
            <a:r>
              <a:rPr lang="es-PE" i="1" dirty="0" smtClean="0"/>
              <a:t>FORTALEZAS</a:t>
            </a:r>
            <a:endParaRPr lang="es-PE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71500" y="1762124"/>
            <a:ext cx="7534346" cy="4543425"/>
          </a:xfrm>
        </p:spPr>
        <p:txBody>
          <a:bodyPr/>
          <a:lstStyle/>
          <a:p>
            <a:pPr marL="514350" lvl="0" indent="-285750">
              <a:buFont typeface="Arial" pitchFamily="34" charset="0"/>
              <a:buChar char="•"/>
            </a:pPr>
            <a:r>
              <a:rPr lang="es-PE" sz="1800" dirty="0" smtClean="0"/>
              <a:t>Co-existen </a:t>
            </a:r>
            <a:r>
              <a:rPr lang="es-PE" sz="1800" dirty="0"/>
              <a:t>tanto las capacidades formativas de largo y mediano plazo (UNALM), como las de corto plazo (SENAMHI)</a:t>
            </a:r>
            <a:endParaRPr lang="es-MX" sz="1800" dirty="0"/>
          </a:p>
          <a:p>
            <a:pPr marL="514350" lvl="0" indent="-285750">
              <a:buFont typeface="Arial" pitchFamily="34" charset="0"/>
              <a:buChar char="•"/>
            </a:pPr>
            <a:endParaRPr lang="es-ES" sz="1800" dirty="0" smtClean="0"/>
          </a:p>
          <a:p>
            <a:pPr marL="514350" lvl="0" indent="-285750">
              <a:buFont typeface="Arial" pitchFamily="34" charset="0"/>
              <a:buChar char="•"/>
            </a:pPr>
            <a:endParaRPr lang="es-ES" sz="1800" dirty="0"/>
          </a:p>
          <a:p>
            <a:pPr marL="514350" lvl="0" indent="-285750">
              <a:buFont typeface="Arial" pitchFamily="34" charset="0"/>
              <a:buChar char="•"/>
            </a:pPr>
            <a:r>
              <a:rPr lang="es-ES" sz="1800" dirty="0" smtClean="0"/>
              <a:t>Existen </a:t>
            </a:r>
            <a:r>
              <a:rPr lang="es-ES" sz="1800" dirty="0"/>
              <a:t>buenas posibilidades de proyectos institucionales que fortalezcan las actividades de formación y capacitación en el SENAMHI y UNALM</a:t>
            </a:r>
            <a:endParaRPr lang="es-MX" sz="1800" dirty="0"/>
          </a:p>
          <a:p>
            <a:pPr marL="514350" lvl="0" indent="-285750">
              <a:buFont typeface="Arial" pitchFamily="34" charset="0"/>
              <a:buChar char="•"/>
            </a:pPr>
            <a:endParaRPr lang="es-PE" sz="1800" dirty="0" smtClean="0"/>
          </a:p>
          <a:p>
            <a:pPr marL="514350" lvl="0" indent="-285750">
              <a:buFont typeface="Arial" pitchFamily="34" charset="0"/>
              <a:buChar char="•"/>
            </a:pPr>
            <a:r>
              <a:rPr lang="es-PE" sz="1800" dirty="0" smtClean="0"/>
              <a:t>Hay </a:t>
            </a:r>
            <a:r>
              <a:rPr lang="es-PE" sz="1800" dirty="0"/>
              <a:t>capacidades para acoger Pasantes en la UNALM y SENAMHI</a:t>
            </a:r>
            <a:r>
              <a:rPr lang="es-PE" sz="1800" dirty="0" smtClean="0"/>
              <a:t>.</a:t>
            </a:r>
          </a:p>
          <a:p>
            <a:pPr marL="514350" lvl="0" indent="-285750">
              <a:buFont typeface="Arial" pitchFamily="34" charset="0"/>
              <a:buChar char="•"/>
            </a:pPr>
            <a:endParaRPr lang="es-MX" sz="1800" dirty="0"/>
          </a:p>
          <a:p>
            <a:pPr marL="514350" lvl="0" indent="-285750">
              <a:buFont typeface="Arial" pitchFamily="34" charset="0"/>
              <a:buChar char="•"/>
            </a:pPr>
            <a:r>
              <a:rPr lang="es-PE" sz="1800" dirty="0"/>
              <a:t>Crecientes capacidades para la realización de </a:t>
            </a:r>
            <a:r>
              <a:rPr lang="es-PE" sz="1800" dirty="0" smtClean="0"/>
              <a:t>investigación</a:t>
            </a:r>
          </a:p>
          <a:p>
            <a:pPr marL="514350" lvl="0" indent="-285750">
              <a:buFont typeface="Arial" pitchFamily="34" charset="0"/>
              <a:buChar char="•"/>
            </a:pPr>
            <a:endParaRPr lang="es-MX" sz="1800" dirty="0"/>
          </a:p>
          <a:p>
            <a:pPr marL="514350" indent="-285750">
              <a:buFont typeface="Arial" pitchFamily="34" charset="0"/>
              <a:buChar char="•"/>
            </a:pPr>
            <a:r>
              <a:rPr lang="es-PE" sz="1800" dirty="0" smtClean="0"/>
              <a:t> CRF Perú único  proveedor de formación: Meteorología, climatología, </a:t>
            </a:r>
            <a:r>
              <a:rPr lang="es-PE" sz="1800" dirty="0" err="1" smtClean="0"/>
              <a:t>etc</a:t>
            </a:r>
            <a:endParaRPr lang="es-PE" sz="1800" dirty="0" smtClean="0"/>
          </a:p>
          <a:p>
            <a:pPr marL="514350" indent="-285750">
              <a:buFont typeface="Arial" pitchFamily="34" charset="0"/>
              <a:buChar char="•"/>
            </a:pPr>
            <a:endParaRPr lang="es-PE" sz="1800" dirty="0" smtClean="0"/>
          </a:p>
          <a:p>
            <a:pPr marL="514350" indent="-285750">
              <a:buFont typeface="Arial" pitchFamily="34" charset="0"/>
              <a:buChar char="•"/>
            </a:pPr>
            <a:r>
              <a:rPr lang="es-PE" sz="1800" dirty="0" smtClean="0"/>
              <a:t>Mayor oferta de profesionales jóvenes en Meteorología egresados del CRF_UNALM</a:t>
            </a:r>
            <a:r>
              <a:rPr lang="es-PE" sz="1800" dirty="0"/>
              <a:t>	</a:t>
            </a:r>
            <a:endParaRPr lang="es-PE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6" y="432859"/>
            <a:ext cx="58404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23850" y="5992813"/>
            <a:ext cx="3743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000" b="1">
                <a:latin typeface="Tahoma" pitchFamily="34" charset="0"/>
              </a:rPr>
              <a:t>Fuente: Datos de la Unidad de Registro 2018 - UNALM</a:t>
            </a:r>
            <a:endParaRPr lang="es-ES" altLang="es-PE" sz="1000" b="1">
              <a:latin typeface="Tahoma" pitchFamily="34" charset="0"/>
            </a:endParaRPr>
          </a:p>
        </p:txBody>
      </p:sp>
      <p:graphicFrame>
        <p:nvGraphicFramePr>
          <p:cNvPr id="6" name="4 Gráfico"/>
          <p:cNvGraphicFramePr>
            <a:graphicFrameLocks/>
          </p:cNvGraphicFramePr>
          <p:nvPr/>
        </p:nvGraphicFramePr>
        <p:xfrm>
          <a:off x="230046" y="1628800"/>
          <a:ext cx="8662434" cy="406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831646" y="198466"/>
            <a:ext cx="726874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INFORMACIÓN DE LOS ESTUDIANTES DE METEOROLOGÍA </a:t>
            </a:r>
          </a:p>
        </p:txBody>
      </p:sp>
    </p:spTree>
    <p:extLst>
      <p:ext uri="{BB962C8B-B14F-4D97-AF65-F5344CB8AC3E}">
        <p14:creationId xmlns:p14="http://schemas.microsoft.com/office/powerpoint/2010/main" val="552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/>
        </p:nvGraphicFramePr>
        <p:xfrm>
          <a:off x="251520" y="1196752"/>
          <a:ext cx="8712968" cy="490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23850" y="5992813"/>
            <a:ext cx="3743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000" b="1">
                <a:latin typeface="Tahoma" pitchFamily="34" charset="0"/>
              </a:rPr>
              <a:t>Fuente: Datos de la Unidad de Registro 2018 - UNALM</a:t>
            </a:r>
            <a:endParaRPr lang="es-ES" altLang="es-PE" sz="1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7679DA-D856-40DB-8DA9-89AA592C57A6}" type="slidenum">
              <a:rPr lang="es-ES" altLang="es-PE" sz="1400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s-PE" sz="1400" smtClean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3" name="1 Gráfico"/>
          <p:cNvGraphicFramePr>
            <a:graphicFrameLocks/>
          </p:cNvGraphicFramePr>
          <p:nvPr/>
        </p:nvGraphicFramePr>
        <p:xfrm>
          <a:off x="251520" y="1196752"/>
          <a:ext cx="87129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50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31647" y="17433"/>
            <a:ext cx="726874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ESTUDIANTES EXTRANJEROS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908050"/>
            <a:ext cx="4800600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48" name="4 Rectángulo"/>
          <p:cNvSpPr>
            <a:spLocks noChangeArrowheads="1"/>
          </p:cNvSpPr>
          <p:nvPr/>
        </p:nvSpPr>
        <p:spPr bwMode="auto">
          <a:xfrm>
            <a:off x="4941888" y="4868863"/>
            <a:ext cx="3959225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1800">
                <a:latin typeface="Arial" charset="0"/>
              </a:rPr>
              <a:t>Par el ciclo 2018-II el colombiano Hernán  León del Instituto de Hidrología, Meteorología y Estudios Ambientales </a:t>
            </a:r>
            <a:r>
              <a:rPr lang="es-PE" altLang="es-PE" sz="1800" b="1">
                <a:latin typeface="Arial" charset="0"/>
              </a:rPr>
              <a:t>(IDEAM)  </a:t>
            </a:r>
            <a:r>
              <a:rPr lang="es-PE" altLang="es-PE" sz="1800">
                <a:latin typeface="Arial" charset="0"/>
              </a:rPr>
              <a:t>como ingresante de 1er ciclo a la UNALM a través del convenio CRFM.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79512" y="1001557"/>
          <a:ext cx="3768080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07504" y="3417076"/>
          <a:ext cx="3840960" cy="197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79512" y="688340"/>
            <a:ext cx="28349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ECUADOR</a:t>
            </a:r>
          </a:p>
        </p:txBody>
      </p:sp>
    </p:spTree>
    <p:extLst>
      <p:ext uri="{BB962C8B-B14F-4D97-AF65-F5344CB8AC3E}">
        <p14:creationId xmlns:p14="http://schemas.microsoft.com/office/powerpoint/2010/main" val="27386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13251" r="9535" b="15520"/>
          <a:stretch>
            <a:fillRect/>
          </a:stretch>
        </p:blipFill>
        <p:spPr bwMode="auto">
          <a:xfrm>
            <a:off x="3924300" y="755650"/>
            <a:ext cx="38417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31647" y="155989"/>
            <a:ext cx="726874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ESTUDIANTES EXTRANJEROS 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7932" y="1628800"/>
          <a:ext cx="3768080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95536" y="1235696"/>
            <a:ext cx="28349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BOLIVIA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2915816" y="4149080"/>
          <a:ext cx="583264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107504" y="4869160"/>
          <a:ext cx="2736304" cy="117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2776" name="1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5921" r="10307" b="28050"/>
          <a:stretch>
            <a:fillRect/>
          </a:stretch>
        </p:blipFill>
        <p:spPr bwMode="auto">
          <a:xfrm>
            <a:off x="4516438" y="1212850"/>
            <a:ext cx="35845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9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13118" r="6454" b="18895"/>
          <a:stretch>
            <a:fillRect/>
          </a:stretch>
        </p:blipFill>
        <p:spPr bwMode="auto">
          <a:xfrm>
            <a:off x="5268913" y="1552575"/>
            <a:ext cx="3506787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79992" y="1831877"/>
            <a:ext cx="7617954" cy="539848"/>
          </a:xfrm>
        </p:spPr>
        <p:txBody>
          <a:bodyPr/>
          <a:lstStyle/>
          <a:p>
            <a:r>
              <a:rPr lang="es-PE" sz="2000" i="1" dirty="0" smtClean="0"/>
              <a:t>NECESIDADES</a:t>
            </a:r>
            <a:endParaRPr lang="es-PE" sz="2000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90575" y="2343150"/>
            <a:ext cx="7267645" cy="2579752"/>
          </a:xfrm>
        </p:spPr>
        <p:txBody>
          <a:bodyPr/>
          <a:lstStyle/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s-PE" sz="1800" dirty="0"/>
              <a:t>Intercambio de expertos en áreas específicas de interés</a:t>
            </a:r>
            <a:r>
              <a:rPr lang="es-PE" sz="1800" dirty="0" smtClean="0"/>
              <a:t>.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s-PE" sz="1800" dirty="0"/>
              <a:t>Pasantías en determinadas áreas de los SMHN</a:t>
            </a:r>
            <a:r>
              <a:rPr lang="es-PE" sz="1800" dirty="0" smtClean="0"/>
              <a:t>.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s-PE" sz="1800" dirty="0"/>
              <a:t>Capacitaciones especializadas</a:t>
            </a:r>
            <a:r>
              <a:rPr lang="es-PE" sz="1800" dirty="0" smtClean="0"/>
              <a:t>.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es-PE" sz="1800" dirty="0"/>
              <a:t>Identificación de expertos en temas especializados</a:t>
            </a:r>
            <a:r>
              <a:rPr lang="es-PE" dirty="0"/>
              <a:t>.</a:t>
            </a:r>
            <a:endParaRPr lang="es-MX" dirty="0"/>
          </a:p>
          <a:p>
            <a:pPr lvl="0"/>
            <a:r>
              <a:rPr lang="es-ES" dirty="0"/>
              <a:t> </a:t>
            </a:r>
            <a:endParaRPr lang="es-MX" dirty="0"/>
          </a:p>
          <a:p>
            <a:pPr marL="514350" indent="-285750">
              <a:buFont typeface="Wingdings" pitchFamily="2" charset="2"/>
              <a:buChar char="Ø"/>
            </a:pP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6" y="432859"/>
            <a:ext cx="58404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Orige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rige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330</Words>
  <Application>Microsoft Office PowerPoint</Application>
  <PresentationFormat>Presentación en pantalla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PT Sans</vt:lpstr>
      <vt:lpstr>Calibri</vt:lpstr>
      <vt:lpstr>Wingdings</vt:lpstr>
      <vt:lpstr>Arial Black</vt:lpstr>
      <vt:lpstr>DejaVu Sans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García Vilca</dc:creator>
  <cp:lastModifiedBy>CDC-SENAMHI</cp:lastModifiedBy>
  <cp:revision>35</cp:revision>
  <dcterms:modified xsi:type="dcterms:W3CDTF">2018-11-20T19:47:55Z</dcterms:modified>
</cp:coreProperties>
</file>