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9"/>
  </p:notesMasterIdLst>
  <p:handoutMasterIdLst>
    <p:handoutMasterId r:id="rId20"/>
  </p:handoutMasterIdLst>
  <p:sldIdLst>
    <p:sldId id="257" r:id="rId3"/>
    <p:sldId id="313" r:id="rId4"/>
    <p:sldId id="310" r:id="rId5"/>
    <p:sldId id="306" r:id="rId6"/>
    <p:sldId id="294" r:id="rId7"/>
    <p:sldId id="288" r:id="rId8"/>
    <p:sldId id="289" r:id="rId9"/>
    <p:sldId id="291" r:id="rId10"/>
    <p:sldId id="311" r:id="rId11"/>
    <p:sldId id="308" r:id="rId12"/>
    <p:sldId id="292" r:id="rId13"/>
    <p:sldId id="312" r:id="rId14"/>
    <p:sldId id="309" r:id="rId15"/>
    <p:sldId id="304" r:id="rId16"/>
    <p:sldId id="297" r:id="rId17"/>
    <p:sldId id="298" r:id="rId1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C8"/>
    <a:srgbClr val="B5CB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7" d="100"/>
          <a:sy n="57" d="100"/>
        </p:scale>
        <p:origin x="-750"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07/relationships/hdphoto" Target="../media/hdphoto1.wdp"/><Relationship Id="rId1" Type="http://schemas.openxmlformats.org/officeDocument/2006/relationships/image" Target="../media/image25.png"/><Relationship Id="rId4"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07/relationships/hdphoto" Target="../media/hdphoto1.wdp"/><Relationship Id="rId1" Type="http://schemas.openxmlformats.org/officeDocument/2006/relationships/image" Target="../media/image25.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6AFBDF-6DDB-4B50-B15F-1E71EF27E304}"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fr-FR"/>
        </a:p>
      </dgm:t>
    </dgm:pt>
    <dgm:pt modelId="{15E8087F-F95E-496B-AEFB-D2B09A9E0F08}">
      <dgm:prSet phldrT="[Texte]" custT="1"/>
      <dgm:spPr/>
      <dgm:t>
        <a:bodyPr/>
        <a:lstStyle/>
        <a:p>
          <a:pPr algn="ctr"/>
          <a:r>
            <a:rPr lang="fr-CA" sz="1600" dirty="0" smtClean="0">
              <a:solidFill>
                <a:srgbClr val="0070C0"/>
              </a:solidFill>
            </a:rPr>
            <a:t>Innovations &amp; Technologies </a:t>
          </a:r>
          <a:endParaRPr lang="fr-CA" sz="1400" dirty="0" smtClean="0">
            <a:solidFill>
              <a:srgbClr val="0070C0"/>
            </a:solidFill>
          </a:endParaRPr>
        </a:p>
        <a:p>
          <a:pPr algn="l"/>
          <a:r>
            <a:rPr lang="fr-CA" sz="1400" dirty="0" smtClean="0">
              <a:solidFill>
                <a:srgbClr val="0070C0"/>
              </a:solidFill>
            </a:rPr>
            <a:t>-WIGOS, WIS</a:t>
          </a:r>
        </a:p>
        <a:p>
          <a:pPr algn="l"/>
          <a:r>
            <a:rPr lang="fr-CA" sz="1400" dirty="0" smtClean="0">
              <a:solidFill>
                <a:srgbClr val="0070C0"/>
              </a:solidFill>
            </a:rPr>
            <a:t>- Satellite (ex: Goes-16), </a:t>
          </a:r>
          <a:r>
            <a:rPr lang="fr-CA" sz="1400" dirty="0" err="1" smtClean="0">
              <a:solidFill>
                <a:srgbClr val="0070C0"/>
              </a:solidFill>
            </a:rPr>
            <a:t>Space</a:t>
          </a:r>
          <a:r>
            <a:rPr lang="fr-CA" sz="1400" dirty="0" smtClean="0">
              <a:solidFill>
                <a:srgbClr val="0070C0"/>
              </a:solidFill>
            </a:rPr>
            <a:t> </a:t>
          </a:r>
          <a:r>
            <a:rPr lang="fr-CA" sz="1400" dirty="0" err="1" smtClean="0">
              <a:solidFill>
                <a:srgbClr val="0070C0"/>
              </a:solidFill>
            </a:rPr>
            <a:t>Weather</a:t>
          </a:r>
          <a:endParaRPr lang="fr-CA" sz="1400" dirty="0" smtClean="0">
            <a:solidFill>
              <a:srgbClr val="0070C0"/>
            </a:solidFill>
          </a:endParaRPr>
        </a:p>
        <a:p>
          <a:pPr algn="l"/>
          <a:r>
            <a:rPr lang="fr-CA" sz="1400" dirty="0" smtClean="0">
              <a:solidFill>
                <a:srgbClr val="0070C0"/>
              </a:solidFill>
            </a:rPr>
            <a:t>- Radar technologies</a:t>
          </a:r>
        </a:p>
        <a:p>
          <a:pPr algn="l"/>
          <a:r>
            <a:rPr lang="fr-CA" sz="1400" dirty="0" smtClean="0">
              <a:solidFill>
                <a:srgbClr val="0070C0"/>
              </a:solidFill>
            </a:rPr>
            <a:t>- Integrated data </a:t>
          </a:r>
          <a:r>
            <a:rPr lang="fr-CA" sz="1400" dirty="0" err="1" smtClean="0">
              <a:solidFill>
                <a:srgbClr val="0070C0"/>
              </a:solidFill>
            </a:rPr>
            <a:t>platforms</a:t>
          </a:r>
          <a:endParaRPr lang="fr-CA" sz="14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Sectoral</a:t>
          </a:r>
          <a:r>
            <a:rPr lang="fr-CA" sz="1400" dirty="0" smtClean="0">
              <a:solidFill>
                <a:srgbClr val="0070C0"/>
              </a:solidFill>
            </a:rPr>
            <a:t> Prediction </a:t>
          </a:r>
          <a:r>
            <a:rPr lang="fr-CA" sz="1400" dirty="0" err="1" smtClean="0">
              <a:solidFill>
                <a:srgbClr val="0070C0"/>
              </a:solidFill>
            </a:rPr>
            <a:t>Systems</a:t>
          </a:r>
          <a:r>
            <a:rPr lang="fr-CA" sz="1400" dirty="0" smtClean="0">
              <a:solidFill>
                <a:srgbClr val="0070C0"/>
              </a:solidFill>
            </a:rPr>
            <a:t> (ex: wild </a:t>
          </a:r>
          <a:r>
            <a:rPr lang="fr-CA" sz="1400" dirty="0" err="1" smtClean="0">
              <a:solidFill>
                <a:srgbClr val="0070C0"/>
              </a:solidFill>
            </a:rPr>
            <a:t>fire</a:t>
          </a:r>
          <a:r>
            <a:rPr lang="fr-CA" sz="1400" dirty="0" smtClean="0">
              <a:solidFill>
                <a:srgbClr val="0070C0"/>
              </a:solidFill>
            </a:rPr>
            <a:t>, </a:t>
          </a:r>
          <a:r>
            <a:rPr lang="fr-CA" sz="1400" dirty="0" err="1" smtClean="0">
              <a:solidFill>
                <a:srgbClr val="0070C0"/>
              </a:solidFill>
            </a:rPr>
            <a:t>heath</a:t>
          </a:r>
          <a:r>
            <a:rPr lang="fr-CA" sz="1400" dirty="0" smtClean="0">
              <a:solidFill>
                <a:srgbClr val="0070C0"/>
              </a:solidFill>
            </a:rPr>
            <a:t> and </a:t>
          </a:r>
          <a:r>
            <a:rPr lang="fr-CA" sz="1400" dirty="0" err="1" smtClean="0">
              <a:solidFill>
                <a:srgbClr val="0070C0"/>
              </a:solidFill>
            </a:rPr>
            <a:t>health</a:t>
          </a:r>
          <a:r>
            <a:rPr lang="fr-CA" sz="1400" dirty="0" smtClean="0">
              <a:solidFill>
                <a:srgbClr val="0070C0"/>
              </a:solidFill>
            </a:rPr>
            <a:t>, AQ, </a:t>
          </a:r>
          <a:r>
            <a:rPr lang="fr-CA" sz="1400" dirty="0" err="1" smtClean="0">
              <a:solidFill>
                <a:srgbClr val="0070C0"/>
              </a:solidFill>
            </a:rPr>
            <a:t>urban</a:t>
          </a:r>
          <a:r>
            <a:rPr lang="fr-CA" sz="1400" dirty="0" smtClean="0">
              <a:solidFill>
                <a:srgbClr val="0070C0"/>
              </a:solidFill>
            </a:rPr>
            <a:t>..): </a:t>
          </a:r>
        </a:p>
        <a:p>
          <a:pPr algn="l"/>
          <a:r>
            <a:rPr lang="fr-CA" sz="1400" dirty="0" smtClean="0">
              <a:solidFill>
                <a:srgbClr val="0070C0"/>
              </a:solidFill>
            </a:rPr>
            <a:t>- Tools </a:t>
          </a:r>
          <a:r>
            <a:rPr lang="fr-CA" sz="1400" dirty="0" err="1" smtClean="0">
              <a:solidFill>
                <a:srgbClr val="0070C0"/>
              </a:solidFill>
            </a:rPr>
            <a:t>supporting</a:t>
          </a:r>
          <a:r>
            <a:rPr lang="fr-CA" sz="1400" dirty="0" smtClean="0">
              <a:solidFill>
                <a:srgbClr val="0070C0"/>
              </a:solidFill>
            </a:rPr>
            <a:t> production of new </a:t>
          </a:r>
          <a:r>
            <a:rPr lang="fr-CA" sz="1400" dirty="0" err="1" smtClean="0">
              <a:solidFill>
                <a:srgbClr val="0070C0"/>
              </a:solidFill>
            </a:rPr>
            <a:t>products</a:t>
          </a:r>
          <a:r>
            <a:rPr lang="fr-CA" sz="1400" dirty="0" smtClean="0">
              <a:solidFill>
                <a:srgbClr val="0070C0"/>
              </a:solidFill>
            </a:rPr>
            <a:t> and services</a:t>
          </a:r>
          <a:endParaRPr lang="en-CA" sz="1400" dirty="0"/>
        </a:p>
      </dgm:t>
    </dgm:pt>
    <dgm:pt modelId="{2B104EA2-354B-4416-86BE-FA9AAD621C94}" type="sibTrans" cxnId="{C8AF936D-CCA2-437E-A55C-981AE7CDA258}">
      <dgm:prSet/>
      <dgm:spPr/>
      <dgm:t>
        <a:bodyPr/>
        <a:lstStyle/>
        <a:p>
          <a:endParaRPr lang="en-CA"/>
        </a:p>
      </dgm:t>
    </dgm:pt>
    <dgm:pt modelId="{01A8118E-1481-4EF3-939A-25538BE3FAF1}" type="parTrans" cxnId="{C8AF936D-CCA2-437E-A55C-981AE7CDA258}">
      <dgm:prSet/>
      <dgm:spPr/>
      <dgm:t>
        <a:bodyPr/>
        <a:lstStyle/>
        <a:p>
          <a:endParaRPr lang="en-CA"/>
        </a:p>
      </dgm:t>
    </dgm:pt>
    <dgm:pt modelId="{891A667B-ED56-4EAD-9EC1-81668FE2F92C}">
      <dgm:prSet phldrT="[Texte]" custT="1"/>
      <dgm:spPr/>
      <dgm:t>
        <a:bodyPr/>
        <a:lstStyle/>
        <a:p>
          <a:pPr algn="ctr"/>
          <a:r>
            <a:rPr lang="fr-CA" sz="1600" dirty="0" smtClean="0">
              <a:solidFill>
                <a:srgbClr val="0070C0"/>
              </a:solidFill>
            </a:rPr>
            <a:t>R&amp;D and </a:t>
          </a:r>
          <a:r>
            <a:rPr lang="fr-CA" sz="1600" dirty="0" err="1" smtClean="0">
              <a:solidFill>
                <a:srgbClr val="0070C0"/>
              </a:solidFill>
            </a:rPr>
            <a:t>Technical</a:t>
          </a:r>
          <a:r>
            <a:rPr lang="fr-CA" sz="1600" dirty="0" smtClean="0">
              <a:solidFill>
                <a:srgbClr val="0070C0"/>
              </a:solidFill>
            </a:rPr>
            <a:t> Transfer</a:t>
          </a:r>
          <a:endParaRPr lang="fr-CA" sz="1400" dirty="0" smtClean="0">
            <a:solidFill>
              <a:srgbClr val="0070C0"/>
            </a:solidFill>
          </a:endParaRPr>
        </a:p>
        <a:p>
          <a:pPr algn="l"/>
          <a:r>
            <a:rPr lang="fr-CA" sz="1400" dirty="0" smtClean="0">
              <a:solidFill>
                <a:srgbClr val="0070C0"/>
              </a:solidFill>
            </a:rPr>
            <a:t>- Global Data </a:t>
          </a:r>
          <a:r>
            <a:rPr lang="fr-CA" sz="1400" dirty="0" err="1" smtClean="0">
              <a:solidFill>
                <a:srgbClr val="0070C0"/>
              </a:solidFill>
            </a:rPr>
            <a:t>Processing</a:t>
          </a:r>
          <a:r>
            <a:rPr lang="fr-CA" sz="1400" dirty="0" smtClean="0">
              <a:solidFill>
                <a:srgbClr val="0070C0"/>
              </a:solidFill>
            </a:rPr>
            <a:t> and </a:t>
          </a:r>
          <a:r>
            <a:rPr lang="fr-CA" sz="1400" dirty="0" err="1" smtClean="0">
              <a:solidFill>
                <a:srgbClr val="0070C0"/>
              </a:solidFill>
            </a:rPr>
            <a:t>Forecasting</a:t>
          </a:r>
          <a:r>
            <a:rPr lang="fr-CA" sz="1400" dirty="0" smtClean="0">
              <a:solidFill>
                <a:srgbClr val="0070C0"/>
              </a:solidFill>
            </a:rPr>
            <a:t> </a:t>
          </a:r>
          <a:r>
            <a:rPr lang="fr-CA" sz="1400" dirty="0" err="1" smtClean="0">
              <a:solidFill>
                <a:srgbClr val="0070C0"/>
              </a:solidFill>
            </a:rPr>
            <a:t>Sysrems</a:t>
          </a:r>
          <a:endParaRPr lang="fr-CA" sz="1400" dirty="0" smtClean="0">
            <a:solidFill>
              <a:srgbClr val="0070C0"/>
            </a:solidFill>
          </a:endParaRPr>
        </a:p>
        <a:p>
          <a:pPr algn="l"/>
          <a:r>
            <a:rPr lang="fr-CA" sz="1400" dirty="0" smtClean="0">
              <a:solidFill>
                <a:srgbClr val="0070C0"/>
              </a:solidFill>
            </a:rPr>
            <a:t>- Data </a:t>
          </a:r>
          <a:r>
            <a:rPr lang="fr-CA" sz="1400" dirty="0" err="1" smtClean="0">
              <a:solidFill>
                <a:srgbClr val="0070C0"/>
              </a:solidFill>
            </a:rPr>
            <a:t>assimiliation</a:t>
          </a:r>
          <a:endParaRPr lang="fr-CA" sz="1400" dirty="0" smtClean="0">
            <a:solidFill>
              <a:srgbClr val="0070C0"/>
            </a:solidFill>
          </a:endParaRPr>
        </a:p>
        <a:p>
          <a:pPr algn="l"/>
          <a:r>
            <a:rPr lang="fr-CA" sz="1400" dirty="0" smtClean="0">
              <a:solidFill>
                <a:srgbClr val="0070C0"/>
              </a:solidFill>
            </a:rPr>
            <a:t>- Model </a:t>
          </a:r>
          <a:r>
            <a:rPr lang="fr-CA" sz="1400" dirty="0" err="1" smtClean="0">
              <a:solidFill>
                <a:srgbClr val="0070C0"/>
              </a:solidFill>
            </a:rPr>
            <a:t>resolution</a:t>
          </a:r>
          <a:r>
            <a:rPr lang="fr-CA" sz="1400" dirty="0" smtClean="0">
              <a:solidFill>
                <a:srgbClr val="0070C0"/>
              </a:solidFill>
            </a:rPr>
            <a:t> and </a:t>
          </a:r>
          <a:r>
            <a:rPr lang="fr-CA" sz="1400" dirty="0" err="1" smtClean="0">
              <a:solidFill>
                <a:srgbClr val="0070C0"/>
              </a:solidFill>
            </a:rPr>
            <a:t>parametrisations</a:t>
          </a:r>
          <a:r>
            <a:rPr lang="fr-CA" sz="1400" dirty="0" smtClean="0">
              <a:solidFill>
                <a:srgbClr val="0070C0"/>
              </a:solidFill>
            </a:rPr>
            <a:t> </a:t>
          </a:r>
          <a:r>
            <a:rPr lang="fr-CA" sz="1400" dirty="0" err="1" smtClean="0">
              <a:solidFill>
                <a:srgbClr val="0070C0"/>
              </a:solidFill>
            </a:rPr>
            <a:t>supporting</a:t>
          </a:r>
          <a:r>
            <a:rPr lang="fr-CA" sz="1400" dirty="0" smtClean="0">
              <a:solidFill>
                <a:srgbClr val="0070C0"/>
              </a:solidFill>
            </a:rPr>
            <a:t> more </a:t>
          </a:r>
          <a:r>
            <a:rPr lang="fr-CA" sz="1400" dirty="0" err="1" smtClean="0">
              <a:solidFill>
                <a:srgbClr val="0070C0"/>
              </a:solidFill>
            </a:rPr>
            <a:t>skillful</a:t>
          </a:r>
          <a:r>
            <a:rPr lang="fr-CA" sz="1400" dirty="0" smtClean="0">
              <a:solidFill>
                <a:srgbClr val="0070C0"/>
              </a:solidFill>
            </a:rPr>
            <a:t> </a:t>
          </a:r>
          <a:r>
            <a:rPr lang="fr-CA" sz="1400" dirty="0" err="1" smtClean="0">
              <a:solidFill>
                <a:srgbClr val="0070C0"/>
              </a:solidFill>
            </a:rPr>
            <a:t>predictions</a:t>
          </a:r>
          <a:endParaRPr lang="fr-CA" sz="14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Coupled</a:t>
          </a:r>
          <a:r>
            <a:rPr lang="fr-CA" sz="1400" dirty="0" smtClean="0">
              <a:solidFill>
                <a:srgbClr val="0070C0"/>
              </a:solidFill>
            </a:rPr>
            <a:t> </a:t>
          </a:r>
          <a:r>
            <a:rPr lang="fr-CA" sz="1400" dirty="0" err="1" smtClean="0">
              <a:solidFill>
                <a:srgbClr val="0070C0"/>
              </a:solidFill>
            </a:rPr>
            <a:t>atmosphere</a:t>
          </a:r>
          <a:r>
            <a:rPr lang="fr-CA" sz="1400" dirty="0" smtClean="0">
              <a:solidFill>
                <a:srgbClr val="0070C0"/>
              </a:solidFill>
            </a:rPr>
            <a:t>-</a:t>
          </a:r>
          <a:r>
            <a:rPr lang="fr-CA" sz="1400" dirty="0" err="1" smtClean="0">
              <a:solidFill>
                <a:srgbClr val="0070C0"/>
              </a:solidFill>
            </a:rPr>
            <a:t>ocean</a:t>
          </a:r>
          <a:r>
            <a:rPr lang="fr-CA" sz="1400" dirty="0" smtClean="0">
              <a:solidFill>
                <a:srgbClr val="0070C0"/>
              </a:solidFill>
            </a:rPr>
            <a:t>-land-(</a:t>
          </a:r>
          <a:r>
            <a:rPr lang="fr-CA" sz="1400" dirty="0" err="1" smtClean="0">
              <a:solidFill>
                <a:srgbClr val="0070C0"/>
              </a:solidFill>
            </a:rPr>
            <a:t>ice</a:t>
          </a:r>
          <a:r>
            <a:rPr lang="fr-CA" sz="1400" dirty="0" smtClean="0">
              <a:solidFill>
                <a:srgbClr val="0070C0"/>
              </a:solidFill>
            </a:rPr>
            <a:t>) </a:t>
          </a:r>
          <a:r>
            <a:rPr lang="fr-CA" sz="1400" dirty="0" err="1" smtClean="0">
              <a:solidFill>
                <a:srgbClr val="0070C0"/>
              </a:solidFill>
            </a:rPr>
            <a:t>systems</a:t>
          </a:r>
          <a:endParaRPr lang="fr-CA" sz="1400" dirty="0" smtClean="0">
            <a:solidFill>
              <a:srgbClr val="0070C0"/>
            </a:solidFill>
          </a:endParaRPr>
        </a:p>
        <a:p>
          <a:pPr algn="l"/>
          <a:r>
            <a:rPr lang="fr-CA" sz="1400" dirty="0" smtClean="0">
              <a:solidFill>
                <a:srgbClr val="0070C0"/>
              </a:solidFill>
            </a:rPr>
            <a:t>- EPS</a:t>
          </a:r>
        </a:p>
        <a:p>
          <a:pPr algn="l"/>
          <a:r>
            <a:rPr lang="fr-CA" sz="1400" dirty="0" smtClean="0">
              <a:solidFill>
                <a:srgbClr val="0070C0"/>
              </a:solidFill>
            </a:rPr>
            <a:t>- </a:t>
          </a:r>
          <a:r>
            <a:rPr lang="fr-CA" sz="1400" dirty="0" err="1" smtClean="0">
              <a:solidFill>
                <a:srgbClr val="0070C0"/>
              </a:solidFill>
            </a:rPr>
            <a:t>Towards</a:t>
          </a:r>
          <a:r>
            <a:rPr lang="fr-CA" sz="1400" dirty="0" smtClean="0">
              <a:solidFill>
                <a:srgbClr val="0070C0"/>
              </a:solidFill>
            </a:rPr>
            <a:t> </a:t>
          </a:r>
          <a:r>
            <a:rPr lang="fr-CA" sz="1400" dirty="0" err="1" smtClean="0">
              <a:solidFill>
                <a:srgbClr val="0070C0"/>
              </a:solidFill>
            </a:rPr>
            <a:t>seamless</a:t>
          </a:r>
          <a:r>
            <a:rPr lang="fr-CA" sz="1400" dirty="0" smtClean="0">
              <a:solidFill>
                <a:srgbClr val="0070C0"/>
              </a:solidFill>
            </a:rPr>
            <a:t> multi-</a:t>
          </a:r>
          <a:r>
            <a:rPr lang="fr-CA" sz="1400" dirty="0" err="1" smtClean="0">
              <a:solidFill>
                <a:srgbClr val="0070C0"/>
              </a:solidFill>
            </a:rPr>
            <a:t>scale</a:t>
          </a:r>
          <a:endParaRPr lang="en-CA" sz="1400" dirty="0">
            <a:solidFill>
              <a:srgbClr val="0070C0"/>
            </a:solidFill>
          </a:endParaRPr>
        </a:p>
      </dgm:t>
    </dgm:pt>
    <dgm:pt modelId="{5F803773-BBED-4ACE-B3B1-A319BCBA0968}" type="sibTrans" cxnId="{43F666AA-87B4-4B8D-BF8A-E35DD1621A13}">
      <dgm:prSet/>
      <dgm:spPr/>
      <dgm:t>
        <a:bodyPr/>
        <a:lstStyle/>
        <a:p>
          <a:endParaRPr lang="en-CA"/>
        </a:p>
      </dgm:t>
    </dgm:pt>
    <dgm:pt modelId="{E2F328AF-1425-42E6-9FDD-DE3536B6C54E}" type="parTrans" cxnId="{43F666AA-87B4-4B8D-BF8A-E35DD1621A13}">
      <dgm:prSet/>
      <dgm:spPr/>
      <dgm:t>
        <a:bodyPr/>
        <a:lstStyle/>
        <a:p>
          <a:endParaRPr lang="en-CA"/>
        </a:p>
      </dgm:t>
    </dgm:pt>
    <dgm:pt modelId="{B32860D0-83A0-4802-9D55-F5F9DF97D30C}">
      <dgm:prSet custT="1"/>
      <dgm:spPr/>
      <dgm:t>
        <a:bodyPr/>
        <a:lstStyle/>
        <a:p>
          <a:pPr algn="ctr"/>
          <a:r>
            <a:rPr lang="fr-CA" sz="1600" dirty="0" err="1" smtClean="0">
              <a:solidFill>
                <a:srgbClr val="0070C0"/>
              </a:solidFill>
            </a:rPr>
            <a:t>Big</a:t>
          </a:r>
          <a:r>
            <a:rPr lang="fr-CA" sz="1600" dirty="0" smtClean="0">
              <a:solidFill>
                <a:srgbClr val="0070C0"/>
              </a:solidFill>
            </a:rPr>
            <a:t> Data/Open Data</a:t>
          </a:r>
        </a:p>
        <a:p>
          <a:pPr algn="l"/>
          <a:r>
            <a:rPr lang="fr-CA" sz="1400" dirty="0" smtClean="0">
              <a:solidFill>
                <a:srgbClr val="0070C0"/>
              </a:solidFill>
            </a:rPr>
            <a:t>- Observation Networks &amp; Model outputs</a:t>
          </a:r>
        </a:p>
        <a:p>
          <a:pPr algn="l"/>
          <a:r>
            <a:rPr lang="fr-CA" sz="1400" dirty="0" smtClean="0">
              <a:solidFill>
                <a:srgbClr val="0070C0"/>
              </a:solidFill>
            </a:rPr>
            <a:t>- Volume of information in </a:t>
          </a:r>
          <a:r>
            <a:rPr lang="fr-CA" sz="1400" dirty="0" err="1" smtClean="0">
              <a:solidFill>
                <a:srgbClr val="0070C0"/>
              </a:solidFill>
            </a:rPr>
            <a:t>prediction</a:t>
          </a:r>
          <a:r>
            <a:rPr lang="fr-CA" sz="1400" dirty="0" smtClean="0">
              <a:solidFill>
                <a:srgbClr val="0070C0"/>
              </a:solidFill>
            </a:rPr>
            <a:t> </a:t>
          </a:r>
          <a:r>
            <a:rPr lang="fr-CA" sz="1400" dirty="0" err="1" smtClean="0">
              <a:solidFill>
                <a:srgbClr val="0070C0"/>
              </a:solidFill>
            </a:rPr>
            <a:t>centers</a:t>
          </a:r>
          <a:endParaRPr lang="fr-CA" sz="1400" dirty="0" smtClean="0">
            <a:solidFill>
              <a:srgbClr val="0070C0"/>
            </a:solidFill>
          </a:endParaRPr>
        </a:p>
        <a:p>
          <a:pPr algn="l"/>
          <a:r>
            <a:rPr lang="fr-CA" sz="1400" dirty="0" smtClean="0">
              <a:solidFill>
                <a:srgbClr val="0070C0"/>
              </a:solidFill>
            </a:rPr>
            <a:t>- Data </a:t>
          </a:r>
          <a:r>
            <a:rPr lang="fr-CA" sz="1400" dirty="0" err="1" smtClean="0">
              <a:solidFill>
                <a:srgbClr val="0070C0"/>
              </a:solidFill>
            </a:rPr>
            <a:t>intepretation</a:t>
          </a:r>
          <a:endParaRPr lang="fr-CA" sz="1400" dirty="0" smtClean="0">
            <a:solidFill>
              <a:srgbClr val="0070C0"/>
            </a:solidFill>
          </a:endParaRPr>
        </a:p>
        <a:p>
          <a:pPr algn="l"/>
          <a:r>
            <a:rPr lang="fr-CA" sz="1400" dirty="0" smtClean="0">
              <a:solidFill>
                <a:srgbClr val="0070C0"/>
              </a:solidFill>
            </a:rPr>
            <a:t>- Access, archive and </a:t>
          </a:r>
          <a:r>
            <a:rPr lang="fr-CA" sz="1400" dirty="0" err="1" smtClean="0">
              <a:solidFill>
                <a:srgbClr val="0070C0"/>
              </a:solidFill>
            </a:rPr>
            <a:t>delivery</a:t>
          </a:r>
          <a:r>
            <a:rPr lang="fr-CA" sz="1400" dirty="0" smtClean="0">
              <a:solidFill>
                <a:srgbClr val="0070C0"/>
              </a:solidFill>
            </a:rPr>
            <a:t> of </a:t>
          </a:r>
          <a:r>
            <a:rPr lang="fr-CA" sz="1400" dirty="0" err="1" smtClean="0">
              <a:solidFill>
                <a:srgbClr val="0070C0"/>
              </a:solidFill>
            </a:rPr>
            <a:t>variety</a:t>
          </a:r>
          <a:r>
            <a:rPr lang="fr-CA" sz="1400" dirty="0" smtClean="0">
              <a:solidFill>
                <a:srgbClr val="0070C0"/>
              </a:solidFill>
            </a:rPr>
            <a:t> of info </a:t>
          </a:r>
        </a:p>
        <a:p>
          <a:pPr algn="l"/>
          <a:r>
            <a:rPr lang="fr-CA" sz="1400" dirty="0" smtClean="0">
              <a:solidFill>
                <a:srgbClr val="0070C0"/>
              </a:solidFill>
            </a:rPr>
            <a:t>- Expertise in data management, </a:t>
          </a:r>
          <a:r>
            <a:rPr lang="fr-CA" sz="1400" dirty="0" err="1" smtClean="0">
              <a:solidFill>
                <a:srgbClr val="0070C0"/>
              </a:solidFill>
            </a:rPr>
            <a:t>mining</a:t>
          </a:r>
          <a:r>
            <a:rPr lang="fr-CA" sz="1400" dirty="0" smtClean="0">
              <a:solidFill>
                <a:srgbClr val="0070C0"/>
              </a:solidFill>
            </a:rPr>
            <a:t>, </a:t>
          </a:r>
          <a:r>
            <a:rPr lang="fr-CA" sz="1400" dirty="0" err="1" smtClean="0">
              <a:solidFill>
                <a:srgbClr val="0070C0"/>
              </a:solidFill>
            </a:rPr>
            <a:t>analytics</a:t>
          </a:r>
          <a:r>
            <a:rPr lang="fr-CA" sz="1400" dirty="0" smtClean="0">
              <a:solidFill>
                <a:srgbClr val="0070C0"/>
              </a:solidFill>
            </a:rPr>
            <a:t>, services</a:t>
          </a:r>
          <a:endParaRPr lang="fr-FR" sz="1400" dirty="0"/>
        </a:p>
      </dgm:t>
    </dgm:pt>
    <dgm:pt modelId="{7F504BDA-9681-4033-86B3-DA67C87ED3B8}" type="parTrans" cxnId="{3EDEFA3B-5984-4BC7-BDD5-E5D943A0651A}">
      <dgm:prSet/>
      <dgm:spPr/>
      <dgm:t>
        <a:bodyPr/>
        <a:lstStyle/>
        <a:p>
          <a:endParaRPr lang="fr-FR"/>
        </a:p>
      </dgm:t>
    </dgm:pt>
    <dgm:pt modelId="{582B0432-B64A-4F7E-BBA0-E92B92056811}" type="sibTrans" cxnId="{3EDEFA3B-5984-4BC7-BDD5-E5D943A0651A}">
      <dgm:prSet/>
      <dgm:spPr/>
      <dgm:t>
        <a:bodyPr/>
        <a:lstStyle/>
        <a:p>
          <a:endParaRPr lang="fr-FR"/>
        </a:p>
      </dgm:t>
    </dgm:pt>
    <dgm:pt modelId="{DD125DBE-661C-4C73-805C-853EB1E012C0}" type="pres">
      <dgm:prSet presAssocID="{926AFBDF-6DDB-4B50-B15F-1E71EF27E304}" presName="Name0" presStyleCnt="0">
        <dgm:presLayoutVars>
          <dgm:dir/>
          <dgm:resizeHandles val="exact"/>
        </dgm:presLayoutVars>
      </dgm:prSet>
      <dgm:spPr/>
      <dgm:t>
        <a:bodyPr/>
        <a:lstStyle/>
        <a:p>
          <a:endParaRPr lang="fr-FR"/>
        </a:p>
      </dgm:t>
    </dgm:pt>
    <dgm:pt modelId="{5B964AE4-3ABE-4237-9351-888405090AF1}" type="pres">
      <dgm:prSet presAssocID="{926AFBDF-6DDB-4B50-B15F-1E71EF27E304}" presName="bkgdShp" presStyleLbl="alignAccFollowNode1" presStyleIdx="0" presStyleCnt="1" custLinFactNeighborX="176" custLinFactNeighborY="1382"/>
      <dgm:spPr/>
    </dgm:pt>
    <dgm:pt modelId="{2ED030B9-A9B9-4B35-9502-4FA99B1F4299}" type="pres">
      <dgm:prSet presAssocID="{926AFBDF-6DDB-4B50-B15F-1E71EF27E304}" presName="linComp" presStyleCnt="0"/>
      <dgm:spPr/>
    </dgm:pt>
    <dgm:pt modelId="{F96967A1-95F8-4DD1-BF71-B6091956F581}" type="pres">
      <dgm:prSet presAssocID="{891A667B-ED56-4EAD-9EC1-81668FE2F92C}" presName="compNode" presStyleCnt="0"/>
      <dgm:spPr/>
    </dgm:pt>
    <dgm:pt modelId="{2AE4312E-6DEE-40A6-A9D7-EF05F82F74E5}" type="pres">
      <dgm:prSet presAssocID="{891A667B-ED56-4EAD-9EC1-81668FE2F92C}" presName="node" presStyleLbl="node1" presStyleIdx="0" presStyleCnt="3" custScaleX="105906" custScaleY="131653">
        <dgm:presLayoutVars>
          <dgm:bulletEnabled val="1"/>
        </dgm:presLayoutVars>
      </dgm:prSet>
      <dgm:spPr/>
      <dgm:t>
        <a:bodyPr/>
        <a:lstStyle/>
        <a:p>
          <a:endParaRPr lang="en-CA"/>
        </a:p>
      </dgm:t>
    </dgm:pt>
    <dgm:pt modelId="{B2B98870-B72F-47AD-B05B-2F275B2F92C0}" type="pres">
      <dgm:prSet presAssocID="{891A667B-ED56-4EAD-9EC1-81668FE2F92C}" presName="invisiNode" presStyleLbl="node1" presStyleIdx="0" presStyleCnt="3"/>
      <dgm:spPr/>
    </dgm:pt>
    <dgm:pt modelId="{CAD040BB-7AE0-40C6-9185-53157CC76616}" type="pres">
      <dgm:prSet presAssocID="{891A667B-ED56-4EAD-9EC1-81668FE2F92C}" presName="imagNode" presStyleLbl="fgImgPlace1" presStyleIdx="0" presStyleCnt="3" custScaleX="109856" custScaleY="108697" custLinFactNeighborX="-1600" custLinFactNeighborY="248"/>
      <dgm:spPr>
        <a:blipFill rotWithShape="1">
          <a:blip xmlns:r="http://schemas.openxmlformats.org/officeDocument/2006/relationships" r:embed="rId1"/>
          <a:stretch>
            <a:fillRect/>
          </a:stretch>
        </a:blipFill>
      </dgm:spPr>
    </dgm:pt>
    <dgm:pt modelId="{414C1507-43C7-440A-A7F7-0C2EAAE38470}" type="pres">
      <dgm:prSet presAssocID="{5F803773-BBED-4ACE-B3B1-A319BCBA0968}" presName="sibTrans" presStyleLbl="sibTrans2D1" presStyleIdx="0" presStyleCnt="0"/>
      <dgm:spPr/>
      <dgm:t>
        <a:bodyPr/>
        <a:lstStyle/>
        <a:p>
          <a:endParaRPr lang="en-CA"/>
        </a:p>
      </dgm:t>
    </dgm:pt>
    <dgm:pt modelId="{0C1A1334-F6D3-4EBF-AFD8-861CD4CE7694}" type="pres">
      <dgm:prSet presAssocID="{15E8087F-F95E-496B-AEFB-D2B09A9E0F08}" presName="compNode" presStyleCnt="0"/>
      <dgm:spPr/>
    </dgm:pt>
    <dgm:pt modelId="{AC6A0881-C2AC-4DA2-B445-B4069DD0335A}" type="pres">
      <dgm:prSet presAssocID="{15E8087F-F95E-496B-AEFB-D2B09A9E0F08}" presName="node" presStyleLbl="node1" presStyleIdx="1" presStyleCnt="3" custScaleX="113509" custScaleY="119735" custLinFactNeighborX="-129" custLinFactNeighborY="2125">
        <dgm:presLayoutVars>
          <dgm:bulletEnabled val="1"/>
        </dgm:presLayoutVars>
      </dgm:prSet>
      <dgm:spPr/>
      <dgm:t>
        <a:bodyPr/>
        <a:lstStyle/>
        <a:p>
          <a:endParaRPr lang="en-CA"/>
        </a:p>
      </dgm:t>
    </dgm:pt>
    <dgm:pt modelId="{7D2EA6AA-4292-46A0-9432-45AAD80EA78E}" type="pres">
      <dgm:prSet presAssocID="{15E8087F-F95E-496B-AEFB-D2B09A9E0F08}" presName="invisiNode" presStyleLbl="node1" presStyleIdx="1" presStyleCnt="3"/>
      <dgm:spPr/>
    </dgm:pt>
    <dgm:pt modelId="{EE34D6C2-AD95-481E-83B2-92D9B416C454}" type="pres">
      <dgm:prSet presAssocID="{15E8087F-F95E-496B-AEFB-D2B09A9E0F08}" presName="imagNode" presStyleLbl="fgImgPlace1" presStyleIdx="1" presStyleCnt="3" custScaleX="106430" custScaleY="116073" custLinFactNeighborX="-307" custLinFactNeighborY="-6900"/>
      <dgm:spPr>
        <a:blipFill rotWithShape="1">
          <a:blip xmlns:r="http://schemas.openxmlformats.org/officeDocument/2006/relationships" r:embed="rId2"/>
          <a:stretch>
            <a:fillRect/>
          </a:stretch>
        </a:blipFill>
      </dgm:spPr>
    </dgm:pt>
    <dgm:pt modelId="{5F69FB72-5D6C-40B2-B2E9-382FD41B40DC}" type="pres">
      <dgm:prSet presAssocID="{2B104EA2-354B-4416-86BE-FA9AAD621C94}" presName="sibTrans" presStyleLbl="sibTrans2D1" presStyleIdx="0" presStyleCnt="0"/>
      <dgm:spPr/>
      <dgm:t>
        <a:bodyPr/>
        <a:lstStyle/>
        <a:p>
          <a:endParaRPr lang="fr-FR"/>
        </a:p>
      </dgm:t>
    </dgm:pt>
    <dgm:pt modelId="{D2C4F96C-DDE9-4762-A012-74F77F14F66F}" type="pres">
      <dgm:prSet presAssocID="{B32860D0-83A0-4802-9D55-F5F9DF97D30C}" presName="compNode" presStyleCnt="0"/>
      <dgm:spPr/>
    </dgm:pt>
    <dgm:pt modelId="{94F86A4F-DB3A-4FF6-BA05-78538E9101E7}" type="pres">
      <dgm:prSet presAssocID="{B32860D0-83A0-4802-9D55-F5F9DF97D30C}" presName="node" presStyleLbl="node1" presStyleIdx="2" presStyleCnt="3" custScaleY="122919">
        <dgm:presLayoutVars>
          <dgm:bulletEnabled val="1"/>
        </dgm:presLayoutVars>
      </dgm:prSet>
      <dgm:spPr/>
      <dgm:t>
        <a:bodyPr/>
        <a:lstStyle/>
        <a:p>
          <a:endParaRPr lang="fr-FR"/>
        </a:p>
      </dgm:t>
    </dgm:pt>
    <dgm:pt modelId="{6692750C-6F5D-4F96-9C17-90A6DC3F0041}" type="pres">
      <dgm:prSet presAssocID="{B32860D0-83A0-4802-9D55-F5F9DF97D30C}" presName="invisiNode" presStyleLbl="node1" presStyleIdx="2" presStyleCnt="3"/>
      <dgm:spPr/>
    </dgm:pt>
    <dgm:pt modelId="{D2EEA52C-A838-4ED9-987E-E012DCB69081}" type="pres">
      <dgm:prSet presAssocID="{B32860D0-83A0-4802-9D55-F5F9DF97D30C}" presName="imagNode" presStyleLbl="fgImgPlace1" presStyleIdx="2" presStyleCnt="3"/>
      <dgm:spPr>
        <a:blipFill rotWithShape="1">
          <a:blip xmlns:r="http://schemas.openxmlformats.org/officeDocument/2006/relationships" r:embed="rId3"/>
          <a:stretch>
            <a:fillRect/>
          </a:stretch>
        </a:blipFill>
      </dgm:spPr>
    </dgm:pt>
  </dgm:ptLst>
  <dgm:cxnLst>
    <dgm:cxn modelId="{3EDEFA3B-5984-4BC7-BDD5-E5D943A0651A}" srcId="{926AFBDF-6DDB-4B50-B15F-1E71EF27E304}" destId="{B32860D0-83A0-4802-9D55-F5F9DF97D30C}" srcOrd="2" destOrd="0" parTransId="{7F504BDA-9681-4033-86B3-DA67C87ED3B8}" sibTransId="{582B0432-B64A-4F7E-BBA0-E92B92056811}"/>
    <dgm:cxn modelId="{4867A7B9-93A3-4292-A58E-CA851D3F9C79}" type="presOf" srcId="{B32860D0-83A0-4802-9D55-F5F9DF97D30C}" destId="{94F86A4F-DB3A-4FF6-BA05-78538E9101E7}" srcOrd="0" destOrd="0" presId="urn:microsoft.com/office/officeart/2005/8/layout/pList2"/>
    <dgm:cxn modelId="{887EBA2E-5954-4C95-8C60-D53F478A6EC0}" type="presOf" srcId="{5F803773-BBED-4ACE-B3B1-A319BCBA0968}" destId="{414C1507-43C7-440A-A7F7-0C2EAAE38470}" srcOrd="0" destOrd="0" presId="urn:microsoft.com/office/officeart/2005/8/layout/pList2"/>
    <dgm:cxn modelId="{43F666AA-87B4-4B8D-BF8A-E35DD1621A13}" srcId="{926AFBDF-6DDB-4B50-B15F-1E71EF27E304}" destId="{891A667B-ED56-4EAD-9EC1-81668FE2F92C}" srcOrd="0" destOrd="0" parTransId="{E2F328AF-1425-42E6-9FDD-DE3536B6C54E}" sibTransId="{5F803773-BBED-4ACE-B3B1-A319BCBA0968}"/>
    <dgm:cxn modelId="{2EE17258-CF51-4E8E-A60F-46E826EB945B}" type="presOf" srcId="{926AFBDF-6DDB-4B50-B15F-1E71EF27E304}" destId="{DD125DBE-661C-4C73-805C-853EB1E012C0}" srcOrd="0" destOrd="0" presId="urn:microsoft.com/office/officeart/2005/8/layout/pList2"/>
    <dgm:cxn modelId="{C8AF936D-CCA2-437E-A55C-981AE7CDA258}" srcId="{926AFBDF-6DDB-4B50-B15F-1E71EF27E304}" destId="{15E8087F-F95E-496B-AEFB-D2B09A9E0F08}" srcOrd="1" destOrd="0" parTransId="{01A8118E-1481-4EF3-939A-25538BE3FAF1}" sibTransId="{2B104EA2-354B-4416-86BE-FA9AAD621C94}"/>
    <dgm:cxn modelId="{D26A87AA-5903-43D2-A2B4-96FCB1999B4B}" type="presOf" srcId="{2B104EA2-354B-4416-86BE-FA9AAD621C94}" destId="{5F69FB72-5D6C-40B2-B2E9-382FD41B40DC}" srcOrd="0" destOrd="0" presId="urn:microsoft.com/office/officeart/2005/8/layout/pList2"/>
    <dgm:cxn modelId="{B30089A8-74F4-480D-8571-FC3CC4959420}" type="presOf" srcId="{15E8087F-F95E-496B-AEFB-D2B09A9E0F08}" destId="{AC6A0881-C2AC-4DA2-B445-B4069DD0335A}" srcOrd="0" destOrd="0" presId="urn:microsoft.com/office/officeart/2005/8/layout/pList2"/>
    <dgm:cxn modelId="{9A85DBA0-6944-43B6-9FD5-B814EFBE6F73}" type="presOf" srcId="{891A667B-ED56-4EAD-9EC1-81668FE2F92C}" destId="{2AE4312E-6DEE-40A6-A9D7-EF05F82F74E5}" srcOrd="0" destOrd="0" presId="urn:microsoft.com/office/officeart/2005/8/layout/pList2"/>
    <dgm:cxn modelId="{41454344-169D-4BCF-815F-C974D59C6926}" type="presParOf" srcId="{DD125DBE-661C-4C73-805C-853EB1E012C0}" destId="{5B964AE4-3ABE-4237-9351-888405090AF1}" srcOrd="0" destOrd="0" presId="urn:microsoft.com/office/officeart/2005/8/layout/pList2"/>
    <dgm:cxn modelId="{461BDD2B-50FD-4B43-B2FE-2F03078D09E1}" type="presParOf" srcId="{DD125DBE-661C-4C73-805C-853EB1E012C0}" destId="{2ED030B9-A9B9-4B35-9502-4FA99B1F4299}" srcOrd="1" destOrd="0" presId="urn:microsoft.com/office/officeart/2005/8/layout/pList2"/>
    <dgm:cxn modelId="{A1D864C1-3506-4AF5-B6EB-40F3538541EC}" type="presParOf" srcId="{2ED030B9-A9B9-4B35-9502-4FA99B1F4299}" destId="{F96967A1-95F8-4DD1-BF71-B6091956F581}" srcOrd="0" destOrd="0" presId="urn:microsoft.com/office/officeart/2005/8/layout/pList2"/>
    <dgm:cxn modelId="{3CFAA428-B590-460F-8224-CC023CCDD421}" type="presParOf" srcId="{F96967A1-95F8-4DD1-BF71-B6091956F581}" destId="{2AE4312E-6DEE-40A6-A9D7-EF05F82F74E5}" srcOrd="0" destOrd="0" presId="urn:microsoft.com/office/officeart/2005/8/layout/pList2"/>
    <dgm:cxn modelId="{8BC9216E-6137-4747-9981-31CF35BF1B55}" type="presParOf" srcId="{F96967A1-95F8-4DD1-BF71-B6091956F581}" destId="{B2B98870-B72F-47AD-B05B-2F275B2F92C0}" srcOrd="1" destOrd="0" presId="urn:microsoft.com/office/officeart/2005/8/layout/pList2"/>
    <dgm:cxn modelId="{B417FF10-3798-46FA-82FA-71B52A42AEBD}" type="presParOf" srcId="{F96967A1-95F8-4DD1-BF71-B6091956F581}" destId="{CAD040BB-7AE0-40C6-9185-53157CC76616}" srcOrd="2" destOrd="0" presId="urn:microsoft.com/office/officeart/2005/8/layout/pList2"/>
    <dgm:cxn modelId="{C5D933ED-0FA9-4C75-81D5-6B2F3D987CC0}" type="presParOf" srcId="{2ED030B9-A9B9-4B35-9502-4FA99B1F4299}" destId="{414C1507-43C7-440A-A7F7-0C2EAAE38470}" srcOrd="1" destOrd="0" presId="urn:microsoft.com/office/officeart/2005/8/layout/pList2"/>
    <dgm:cxn modelId="{B08E8B98-7C4C-4E83-B6FF-496012C604FA}" type="presParOf" srcId="{2ED030B9-A9B9-4B35-9502-4FA99B1F4299}" destId="{0C1A1334-F6D3-4EBF-AFD8-861CD4CE7694}" srcOrd="2" destOrd="0" presId="urn:microsoft.com/office/officeart/2005/8/layout/pList2"/>
    <dgm:cxn modelId="{CB36F4EA-1F2C-49B3-AC73-67992135972B}" type="presParOf" srcId="{0C1A1334-F6D3-4EBF-AFD8-861CD4CE7694}" destId="{AC6A0881-C2AC-4DA2-B445-B4069DD0335A}" srcOrd="0" destOrd="0" presId="urn:microsoft.com/office/officeart/2005/8/layout/pList2"/>
    <dgm:cxn modelId="{4097EEBE-D932-46BA-BF4E-72F852E870C9}" type="presParOf" srcId="{0C1A1334-F6D3-4EBF-AFD8-861CD4CE7694}" destId="{7D2EA6AA-4292-46A0-9432-45AAD80EA78E}" srcOrd="1" destOrd="0" presId="urn:microsoft.com/office/officeart/2005/8/layout/pList2"/>
    <dgm:cxn modelId="{BB4C6D7C-B731-4672-B878-EA1CA8E2169A}" type="presParOf" srcId="{0C1A1334-F6D3-4EBF-AFD8-861CD4CE7694}" destId="{EE34D6C2-AD95-481E-83B2-92D9B416C454}" srcOrd="2" destOrd="0" presId="urn:microsoft.com/office/officeart/2005/8/layout/pList2"/>
    <dgm:cxn modelId="{240DFDF2-F7C9-4F57-A488-83E0AD47E484}" type="presParOf" srcId="{2ED030B9-A9B9-4B35-9502-4FA99B1F4299}" destId="{5F69FB72-5D6C-40B2-B2E9-382FD41B40DC}" srcOrd="3" destOrd="0" presId="urn:microsoft.com/office/officeart/2005/8/layout/pList2"/>
    <dgm:cxn modelId="{3B9C4543-6119-4E0C-BA54-CA4A8E929E48}" type="presParOf" srcId="{2ED030B9-A9B9-4B35-9502-4FA99B1F4299}" destId="{D2C4F96C-DDE9-4762-A012-74F77F14F66F}" srcOrd="4" destOrd="0" presId="urn:microsoft.com/office/officeart/2005/8/layout/pList2"/>
    <dgm:cxn modelId="{1C2F8624-686B-44EE-B6EE-6C03AEB4F168}" type="presParOf" srcId="{D2C4F96C-DDE9-4762-A012-74F77F14F66F}" destId="{94F86A4F-DB3A-4FF6-BA05-78538E9101E7}" srcOrd="0" destOrd="0" presId="urn:microsoft.com/office/officeart/2005/8/layout/pList2"/>
    <dgm:cxn modelId="{3880D366-F188-4425-BADA-EA7079562435}" type="presParOf" srcId="{D2C4F96C-DDE9-4762-A012-74F77F14F66F}" destId="{6692750C-6F5D-4F96-9C17-90A6DC3F0041}" srcOrd="1" destOrd="0" presId="urn:microsoft.com/office/officeart/2005/8/layout/pList2"/>
    <dgm:cxn modelId="{A6591249-5FB0-4AB9-B6FF-4FC37089F7EC}" type="presParOf" srcId="{D2C4F96C-DDE9-4762-A012-74F77F14F66F}" destId="{D2EEA52C-A838-4ED9-987E-E012DCB69081}"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6AFBDF-6DDB-4B50-B15F-1E71EF27E304}" type="doc">
      <dgm:prSet loTypeId="urn:microsoft.com/office/officeart/2005/8/layout/pList2" loCatId="list" qsTypeId="urn:microsoft.com/office/officeart/2005/8/quickstyle/simple1" qsCatId="simple" csTypeId="urn:microsoft.com/office/officeart/2005/8/colors/accent1_2" csCatId="accent1" phldr="1"/>
      <dgm:spPr/>
    </dgm:pt>
    <dgm:pt modelId="{4FAA795B-FC05-48EF-A9B1-8FA17760E164}">
      <dgm:prSet phldrT="[Texte]" custT="1"/>
      <dgm:spPr/>
      <dgm:t>
        <a:bodyPr/>
        <a:lstStyle/>
        <a:p>
          <a:pPr algn="ctr"/>
          <a:r>
            <a:rPr lang="fr-CA" sz="1600" dirty="0" err="1" smtClean="0">
              <a:solidFill>
                <a:srgbClr val="0070C0"/>
              </a:solidFill>
            </a:rPr>
            <a:t>Societies</a:t>
          </a:r>
          <a:r>
            <a:rPr lang="fr-CA" sz="1600" dirty="0" smtClean="0">
              <a:solidFill>
                <a:srgbClr val="0070C0"/>
              </a:solidFill>
            </a:rPr>
            <a:t> &amp; the </a:t>
          </a:r>
          <a:r>
            <a:rPr lang="fr-CA" sz="1600" dirty="0" err="1" smtClean="0">
              <a:solidFill>
                <a:srgbClr val="0070C0"/>
              </a:solidFill>
            </a:rPr>
            <a:t>environment</a:t>
          </a:r>
          <a:endParaRPr lang="fr-CA" sz="16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Environmental</a:t>
          </a:r>
          <a:r>
            <a:rPr lang="fr-CA" sz="1400" dirty="0" smtClean="0">
              <a:solidFill>
                <a:srgbClr val="0070C0"/>
              </a:solidFill>
            </a:rPr>
            <a:t> &amp; </a:t>
          </a:r>
          <a:r>
            <a:rPr lang="fr-CA" sz="1400" dirty="0" err="1" smtClean="0">
              <a:solidFill>
                <a:srgbClr val="0070C0"/>
              </a:solidFill>
            </a:rPr>
            <a:t>climate</a:t>
          </a:r>
          <a:r>
            <a:rPr lang="fr-CA" sz="1400" dirty="0" smtClean="0">
              <a:solidFill>
                <a:srgbClr val="0070C0"/>
              </a:solidFill>
            </a:rPr>
            <a:t> change. </a:t>
          </a:r>
          <a:r>
            <a:rPr lang="fr-CA" sz="1400" dirty="0" err="1" smtClean="0">
              <a:solidFill>
                <a:srgbClr val="0070C0"/>
              </a:solidFill>
            </a:rPr>
            <a:t>Increasing</a:t>
          </a:r>
          <a:r>
            <a:rPr lang="fr-CA" sz="1400" dirty="0" smtClean="0">
              <a:solidFill>
                <a:srgbClr val="0070C0"/>
              </a:solidFill>
            </a:rPr>
            <a:t> </a:t>
          </a:r>
          <a:r>
            <a:rPr lang="fr-CA" sz="1400" dirty="0" err="1" smtClean="0">
              <a:solidFill>
                <a:srgbClr val="0070C0"/>
              </a:solidFill>
            </a:rPr>
            <a:t>urbanization</a:t>
          </a:r>
          <a:endParaRPr lang="fr-CA" sz="14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Partners</a:t>
          </a:r>
          <a:r>
            <a:rPr lang="fr-CA" sz="1400" dirty="0" smtClean="0">
              <a:solidFill>
                <a:srgbClr val="0070C0"/>
              </a:solidFill>
            </a:rPr>
            <a:t>/</a:t>
          </a:r>
          <a:r>
            <a:rPr lang="fr-CA" sz="1400" dirty="0" err="1" smtClean="0">
              <a:solidFill>
                <a:srgbClr val="0070C0"/>
              </a:solidFill>
            </a:rPr>
            <a:t>Users</a:t>
          </a:r>
          <a:endParaRPr lang="fr-CA" sz="14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Sector</a:t>
          </a:r>
          <a:r>
            <a:rPr lang="fr-CA" sz="1400" dirty="0" smtClean="0">
              <a:solidFill>
                <a:srgbClr val="0070C0"/>
              </a:solidFill>
            </a:rPr>
            <a:t> relevant </a:t>
          </a:r>
          <a:r>
            <a:rPr lang="fr-CA" sz="1400" dirty="0" err="1" smtClean="0">
              <a:solidFill>
                <a:srgbClr val="0070C0"/>
              </a:solidFill>
            </a:rPr>
            <a:t>meteorological</a:t>
          </a:r>
          <a:r>
            <a:rPr lang="fr-CA" sz="1400" dirty="0" smtClean="0">
              <a:solidFill>
                <a:srgbClr val="0070C0"/>
              </a:solidFill>
            </a:rPr>
            <a:t> and </a:t>
          </a:r>
          <a:r>
            <a:rPr lang="fr-CA" sz="1400" dirty="0" err="1" smtClean="0">
              <a:solidFill>
                <a:srgbClr val="0070C0"/>
              </a:solidFill>
            </a:rPr>
            <a:t>environmental</a:t>
          </a:r>
          <a:r>
            <a:rPr lang="fr-CA" sz="1400" dirty="0" smtClean="0">
              <a:solidFill>
                <a:srgbClr val="0070C0"/>
              </a:solidFill>
            </a:rPr>
            <a:t> information</a:t>
          </a:r>
        </a:p>
        <a:p>
          <a:pPr algn="l"/>
          <a:r>
            <a:rPr lang="fr-CA" sz="1400" dirty="0" smtClean="0">
              <a:solidFill>
                <a:srgbClr val="0070C0"/>
              </a:solidFill>
            </a:rPr>
            <a:t>- </a:t>
          </a:r>
          <a:r>
            <a:rPr lang="fr-CA" sz="1400" dirty="0" err="1" smtClean="0">
              <a:solidFill>
                <a:srgbClr val="0070C0"/>
              </a:solidFill>
            </a:rPr>
            <a:t>Strenghten</a:t>
          </a:r>
          <a:r>
            <a:rPr lang="fr-CA" sz="1400" dirty="0" smtClean="0">
              <a:solidFill>
                <a:srgbClr val="0070C0"/>
              </a:solidFill>
            </a:rPr>
            <a:t> </a:t>
          </a:r>
          <a:r>
            <a:rPr lang="fr-CA" sz="1400" dirty="0" err="1" smtClean="0">
              <a:solidFill>
                <a:srgbClr val="0070C0"/>
              </a:solidFill>
            </a:rPr>
            <a:t>resiliency</a:t>
          </a:r>
          <a:endParaRPr lang="fr-CA" sz="14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Increase</a:t>
          </a:r>
          <a:r>
            <a:rPr lang="fr-CA" sz="1400" dirty="0" smtClean="0">
              <a:solidFill>
                <a:srgbClr val="0070C0"/>
              </a:solidFill>
            </a:rPr>
            <a:t> </a:t>
          </a:r>
          <a:r>
            <a:rPr lang="fr-CA" sz="1400" dirty="0" err="1" smtClean="0">
              <a:solidFill>
                <a:srgbClr val="0070C0"/>
              </a:solidFill>
            </a:rPr>
            <a:t>sustainability</a:t>
          </a:r>
          <a:endParaRPr lang="fr-CA" sz="14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Authoritative</a:t>
          </a:r>
          <a:r>
            <a:rPr lang="fr-CA" sz="1400" dirty="0" smtClean="0">
              <a:solidFill>
                <a:srgbClr val="0070C0"/>
              </a:solidFill>
            </a:rPr>
            <a:t> Voice</a:t>
          </a:r>
        </a:p>
        <a:p>
          <a:pPr algn="l"/>
          <a:r>
            <a:rPr lang="fr-CA" sz="1400" dirty="0" smtClean="0">
              <a:solidFill>
                <a:srgbClr val="0070C0"/>
              </a:solidFill>
            </a:rPr>
            <a:t>- New communication technologies/</a:t>
          </a:r>
        </a:p>
        <a:p>
          <a:pPr algn="l"/>
          <a:r>
            <a:rPr lang="fr-CA" sz="1400" dirty="0" err="1" smtClean="0">
              <a:solidFill>
                <a:srgbClr val="0070C0"/>
              </a:solidFill>
            </a:rPr>
            <a:t>interoperability</a:t>
          </a:r>
          <a:endParaRPr lang="fr-CA" sz="1400" dirty="0" smtClean="0">
            <a:solidFill>
              <a:srgbClr val="0070C0"/>
            </a:solidFill>
          </a:endParaRPr>
        </a:p>
        <a:p>
          <a:pPr algn="l"/>
          <a:endParaRPr lang="en-CA" sz="1800" dirty="0">
            <a:solidFill>
              <a:srgbClr val="0070C0"/>
            </a:solidFill>
          </a:endParaRPr>
        </a:p>
      </dgm:t>
    </dgm:pt>
    <dgm:pt modelId="{0FBB298D-DA8A-49D1-89F5-9609F493F792}" type="parTrans" cxnId="{EA271529-E335-40D9-9612-14974CA7F829}">
      <dgm:prSet/>
      <dgm:spPr/>
      <dgm:t>
        <a:bodyPr/>
        <a:lstStyle/>
        <a:p>
          <a:endParaRPr lang="en-CA"/>
        </a:p>
      </dgm:t>
    </dgm:pt>
    <dgm:pt modelId="{2F43EE17-2B1A-4C0E-8D8E-3B7BFA828ECB}" type="sibTrans" cxnId="{EA271529-E335-40D9-9612-14974CA7F829}">
      <dgm:prSet/>
      <dgm:spPr/>
      <dgm:t>
        <a:bodyPr/>
        <a:lstStyle/>
        <a:p>
          <a:endParaRPr lang="en-CA"/>
        </a:p>
      </dgm:t>
    </dgm:pt>
    <dgm:pt modelId="{15E8087F-F95E-496B-AEFB-D2B09A9E0F08}">
      <dgm:prSet phldrT="[Texte]" custT="1"/>
      <dgm:spPr/>
      <dgm:t>
        <a:bodyPr/>
        <a:lstStyle/>
        <a:p>
          <a:pPr algn="ctr"/>
          <a:r>
            <a:rPr lang="fr-CA" sz="1600" dirty="0" err="1" smtClean="0">
              <a:solidFill>
                <a:srgbClr val="0070C0"/>
              </a:solidFill>
            </a:rPr>
            <a:t>Workforce</a:t>
          </a:r>
          <a:endParaRPr lang="fr-CA" sz="1600" dirty="0" smtClean="0">
            <a:solidFill>
              <a:srgbClr val="0070C0"/>
            </a:solidFill>
          </a:endParaRPr>
        </a:p>
        <a:p>
          <a:pPr algn="l"/>
          <a:r>
            <a:rPr lang="fr-CA" sz="1600" dirty="0" smtClean="0">
              <a:solidFill>
                <a:srgbClr val="0070C0"/>
              </a:solidFill>
            </a:rPr>
            <a:t>- </a:t>
          </a:r>
          <a:r>
            <a:rPr lang="fr-CA" sz="1400" dirty="0" err="1" smtClean="0">
              <a:solidFill>
                <a:srgbClr val="0070C0"/>
              </a:solidFill>
            </a:rPr>
            <a:t>Demographics</a:t>
          </a:r>
          <a:endParaRPr lang="fr-CA" sz="14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Recruitment</a:t>
          </a:r>
          <a:r>
            <a:rPr lang="fr-CA" sz="1400" dirty="0" smtClean="0">
              <a:solidFill>
                <a:srgbClr val="0070C0"/>
              </a:solidFill>
            </a:rPr>
            <a:t> </a:t>
          </a:r>
        </a:p>
        <a:p>
          <a:pPr algn="l"/>
          <a:r>
            <a:rPr lang="fr-CA" sz="1400" dirty="0" smtClean="0">
              <a:solidFill>
                <a:srgbClr val="0070C0"/>
              </a:solidFill>
            </a:rPr>
            <a:t>- </a:t>
          </a:r>
          <a:r>
            <a:rPr lang="fr-CA" sz="1400" dirty="0" err="1" smtClean="0">
              <a:solidFill>
                <a:srgbClr val="0070C0"/>
              </a:solidFill>
            </a:rPr>
            <a:t>Education</a:t>
          </a:r>
          <a:r>
            <a:rPr lang="fr-CA" sz="1400" dirty="0" smtClean="0">
              <a:solidFill>
                <a:srgbClr val="0070C0"/>
              </a:solidFill>
            </a:rPr>
            <a:t> and </a:t>
          </a:r>
          <a:r>
            <a:rPr lang="fr-CA" sz="1400" dirty="0" err="1" smtClean="0">
              <a:solidFill>
                <a:srgbClr val="0070C0"/>
              </a:solidFill>
            </a:rPr>
            <a:t>Universities</a:t>
          </a:r>
          <a:endParaRPr lang="fr-CA" sz="14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Changing</a:t>
          </a:r>
          <a:r>
            <a:rPr lang="fr-CA" sz="1400" dirty="0" smtClean="0">
              <a:solidFill>
                <a:srgbClr val="0070C0"/>
              </a:solidFill>
            </a:rPr>
            <a:t> </a:t>
          </a:r>
          <a:r>
            <a:rPr lang="fr-CA" sz="1400" dirty="0" err="1" smtClean="0">
              <a:solidFill>
                <a:srgbClr val="0070C0"/>
              </a:solidFill>
            </a:rPr>
            <a:t>roles</a:t>
          </a:r>
          <a:endParaRPr lang="fr-CA" sz="14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Workforce</a:t>
          </a:r>
          <a:r>
            <a:rPr lang="fr-CA" sz="1400" dirty="0" smtClean="0">
              <a:solidFill>
                <a:srgbClr val="0070C0"/>
              </a:solidFill>
            </a:rPr>
            <a:t> planning</a:t>
          </a:r>
        </a:p>
        <a:p>
          <a:pPr algn="l"/>
          <a:r>
            <a:rPr lang="fr-CA" sz="1400" dirty="0" smtClean="0">
              <a:solidFill>
                <a:srgbClr val="0070C0"/>
              </a:solidFill>
            </a:rPr>
            <a:t>- Training </a:t>
          </a:r>
          <a:r>
            <a:rPr lang="fr-CA" sz="1400" dirty="0" err="1" smtClean="0">
              <a:solidFill>
                <a:srgbClr val="0070C0"/>
              </a:solidFill>
            </a:rPr>
            <a:t>requirements</a:t>
          </a:r>
          <a:r>
            <a:rPr lang="fr-CA" sz="1400" dirty="0" smtClean="0">
              <a:solidFill>
                <a:srgbClr val="0070C0"/>
              </a:solidFill>
            </a:rPr>
            <a:t> and </a:t>
          </a:r>
          <a:r>
            <a:rPr lang="fr-CA" sz="1400" dirty="0" err="1" smtClean="0">
              <a:solidFill>
                <a:srgbClr val="0070C0"/>
              </a:solidFill>
            </a:rPr>
            <a:t>professional</a:t>
          </a:r>
          <a:r>
            <a:rPr lang="fr-CA" sz="1400" dirty="0" smtClean="0">
              <a:solidFill>
                <a:srgbClr val="0070C0"/>
              </a:solidFill>
            </a:rPr>
            <a:t> </a:t>
          </a:r>
          <a:r>
            <a:rPr lang="fr-CA" sz="1400" dirty="0" err="1" smtClean="0">
              <a:solidFill>
                <a:srgbClr val="0070C0"/>
              </a:solidFill>
            </a:rPr>
            <a:t>development</a:t>
          </a:r>
          <a:endParaRPr lang="fr-CA" sz="1400" dirty="0" smtClean="0">
            <a:solidFill>
              <a:srgbClr val="0070C0"/>
            </a:solidFill>
          </a:endParaRPr>
        </a:p>
        <a:p>
          <a:pPr algn="l"/>
          <a:r>
            <a:rPr lang="fr-CA" sz="1400" dirty="0" smtClean="0">
              <a:solidFill>
                <a:srgbClr val="0070C0"/>
              </a:solidFill>
            </a:rPr>
            <a:t>- </a:t>
          </a:r>
          <a:r>
            <a:rPr lang="fr-CA" sz="1400" b="1" dirty="0" err="1" smtClean="0">
              <a:solidFill>
                <a:srgbClr val="0070C0"/>
              </a:solidFill>
            </a:rPr>
            <a:t>Competency</a:t>
          </a:r>
          <a:r>
            <a:rPr lang="fr-CA" sz="1400" b="1" dirty="0" smtClean="0">
              <a:solidFill>
                <a:srgbClr val="0070C0"/>
              </a:solidFill>
            </a:rPr>
            <a:t> </a:t>
          </a:r>
          <a:r>
            <a:rPr lang="fr-CA" sz="1400" b="1" dirty="0" err="1" smtClean="0">
              <a:solidFill>
                <a:srgbClr val="0070C0"/>
              </a:solidFill>
            </a:rPr>
            <a:t>frameworks</a:t>
          </a:r>
          <a:endParaRPr lang="fr-CA" sz="1400" dirty="0" smtClean="0">
            <a:solidFill>
              <a:srgbClr val="0070C0"/>
            </a:solidFill>
          </a:endParaRPr>
        </a:p>
      </dgm:t>
    </dgm:pt>
    <dgm:pt modelId="{2B104EA2-354B-4416-86BE-FA9AAD621C94}" type="sibTrans" cxnId="{C8AF936D-CCA2-437E-A55C-981AE7CDA258}">
      <dgm:prSet/>
      <dgm:spPr/>
      <dgm:t>
        <a:bodyPr/>
        <a:lstStyle/>
        <a:p>
          <a:endParaRPr lang="en-CA"/>
        </a:p>
      </dgm:t>
    </dgm:pt>
    <dgm:pt modelId="{01A8118E-1481-4EF3-939A-25538BE3FAF1}" type="parTrans" cxnId="{C8AF936D-CCA2-437E-A55C-981AE7CDA258}">
      <dgm:prSet/>
      <dgm:spPr/>
      <dgm:t>
        <a:bodyPr/>
        <a:lstStyle/>
        <a:p>
          <a:endParaRPr lang="en-CA"/>
        </a:p>
      </dgm:t>
    </dgm:pt>
    <dgm:pt modelId="{891A667B-ED56-4EAD-9EC1-81668FE2F92C}">
      <dgm:prSet phldrT="[Texte]" custT="1"/>
      <dgm:spPr/>
      <dgm:t>
        <a:bodyPr/>
        <a:lstStyle/>
        <a:p>
          <a:pPr algn="ctr"/>
          <a:r>
            <a:rPr lang="fr-CA" sz="1600" dirty="0" err="1" smtClean="0">
              <a:solidFill>
                <a:srgbClr val="0070C0"/>
              </a:solidFill>
            </a:rPr>
            <a:t>Decision</a:t>
          </a:r>
          <a:r>
            <a:rPr lang="fr-CA" sz="1600" dirty="0" smtClean="0">
              <a:solidFill>
                <a:srgbClr val="0070C0"/>
              </a:solidFill>
            </a:rPr>
            <a:t> support and user focus </a:t>
          </a:r>
          <a:r>
            <a:rPr lang="fr-CA" sz="1400" dirty="0" smtClean="0">
              <a:solidFill>
                <a:srgbClr val="0070C0"/>
              </a:solidFill>
            </a:rPr>
            <a:t>(services)   </a:t>
          </a:r>
        </a:p>
        <a:p>
          <a:pPr algn="l"/>
          <a:r>
            <a:rPr lang="fr-CA" sz="1400" dirty="0" smtClean="0">
              <a:solidFill>
                <a:srgbClr val="0070C0"/>
              </a:solidFill>
            </a:rPr>
            <a:t>- </a:t>
          </a:r>
          <a:r>
            <a:rPr lang="fr-CA" sz="1400" dirty="0" err="1" smtClean="0">
              <a:solidFill>
                <a:srgbClr val="0070C0"/>
              </a:solidFill>
            </a:rPr>
            <a:t>Weather</a:t>
          </a:r>
          <a:r>
            <a:rPr lang="fr-CA" sz="1400" dirty="0" smtClean="0">
              <a:solidFill>
                <a:srgbClr val="0070C0"/>
              </a:solidFill>
            </a:rPr>
            <a:t> &amp; impact </a:t>
          </a:r>
          <a:r>
            <a:rPr lang="fr-CA" sz="1400" dirty="0" err="1" smtClean="0">
              <a:solidFill>
                <a:srgbClr val="0070C0"/>
              </a:solidFill>
            </a:rPr>
            <a:t>Preparedness</a:t>
          </a:r>
          <a:endParaRPr lang="fr-CA" sz="1400" dirty="0" smtClean="0">
            <a:solidFill>
              <a:srgbClr val="0070C0"/>
            </a:solidFill>
          </a:endParaRPr>
        </a:p>
        <a:p>
          <a:pPr algn="l"/>
          <a:r>
            <a:rPr lang="fr-CA" sz="1400" dirty="0" smtClean="0">
              <a:solidFill>
                <a:srgbClr val="0070C0"/>
              </a:solidFill>
            </a:rPr>
            <a:t>- Impact-</a:t>
          </a:r>
          <a:r>
            <a:rPr lang="fr-CA" sz="1400" dirty="0" err="1" smtClean="0">
              <a:solidFill>
                <a:srgbClr val="0070C0"/>
              </a:solidFill>
            </a:rPr>
            <a:t>based</a:t>
          </a:r>
          <a:r>
            <a:rPr lang="fr-CA" sz="1400" dirty="0" smtClean="0">
              <a:solidFill>
                <a:srgbClr val="0070C0"/>
              </a:solidFill>
            </a:rPr>
            <a:t> warnings – Vigilance </a:t>
          </a:r>
          <a:r>
            <a:rPr lang="fr-CA" sz="1400" dirty="0" err="1" smtClean="0">
              <a:solidFill>
                <a:srgbClr val="0070C0"/>
              </a:solidFill>
            </a:rPr>
            <a:t>approach</a:t>
          </a:r>
          <a:endParaRPr lang="fr-CA" sz="14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Incorporating</a:t>
          </a:r>
          <a:r>
            <a:rPr lang="fr-CA" sz="1400" dirty="0" smtClean="0">
              <a:solidFill>
                <a:srgbClr val="0070C0"/>
              </a:solidFill>
            </a:rPr>
            <a:t> Social science </a:t>
          </a:r>
          <a:r>
            <a:rPr lang="fr-CA" sz="1400" dirty="0" err="1" smtClean="0">
              <a:solidFill>
                <a:srgbClr val="0070C0"/>
              </a:solidFill>
            </a:rPr>
            <a:t>research</a:t>
          </a:r>
          <a:endParaRPr lang="fr-CA" sz="1400" dirty="0" smtClean="0">
            <a:solidFill>
              <a:srgbClr val="0070C0"/>
            </a:solidFill>
          </a:endParaRPr>
        </a:p>
        <a:p>
          <a:pPr algn="l"/>
          <a:r>
            <a:rPr lang="fr-CA" sz="1400" dirty="0" smtClean="0">
              <a:solidFill>
                <a:srgbClr val="0070C0"/>
              </a:solidFill>
            </a:rPr>
            <a:t>- </a:t>
          </a:r>
          <a:r>
            <a:rPr lang="fr-CA" sz="1400" dirty="0" err="1" smtClean="0">
              <a:solidFill>
                <a:srgbClr val="0070C0"/>
              </a:solidFill>
            </a:rPr>
            <a:t>Sectoral</a:t>
          </a:r>
          <a:r>
            <a:rPr lang="fr-CA" sz="1400" dirty="0" smtClean="0">
              <a:solidFill>
                <a:srgbClr val="0070C0"/>
              </a:solidFill>
            </a:rPr>
            <a:t> focus (AQ, </a:t>
          </a:r>
          <a:r>
            <a:rPr lang="fr-CA" sz="1400" dirty="0" err="1" smtClean="0">
              <a:solidFill>
                <a:srgbClr val="0070C0"/>
              </a:solidFill>
            </a:rPr>
            <a:t>Health</a:t>
          </a:r>
          <a:r>
            <a:rPr lang="fr-CA" sz="1400" dirty="0" smtClean="0">
              <a:solidFill>
                <a:srgbClr val="0070C0"/>
              </a:solidFill>
            </a:rPr>
            <a:t>, EMO, marine and </a:t>
          </a:r>
          <a:r>
            <a:rPr lang="fr-CA" sz="1400" dirty="0" err="1" smtClean="0">
              <a:solidFill>
                <a:srgbClr val="0070C0"/>
              </a:solidFill>
            </a:rPr>
            <a:t>ice</a:t>
          </a:r>
          <a:r>
            <a:rPr lang="fr-CA" sz="1400" dirty="0" smtClean="0">
              <a:solidFill>
                <a:srgbClr val="0070C0"/>
              </a:solidFill>
            </a:rPr>
            <a:t>)</a:t>
          </a:r>
        </a:p>
        <a:p>
          <a:pPr algn="l"/>
          <a:r>
            <a:rPr lang="fr-CA" sz="1400" dirty="0" smtClean="0">
              <a:solidFill>
                <a:srgbClr val="0070C0"/>
              </a:solidFill>
            </a:rPr>
            <a:t>- Water, Marine, Public, </a:t>
          </a:r>
          <a:r>
            <a:rPr lang="fr-CA" sz="1400" dirty="0" err="1" smtClean="0">
              <a:solidFill>
                <a:srgbClr val="0070C0"/>
              </a:solidFill>
            </a:rPr>
            <a:t>Climate</a:t>
          </a:r>
          <a:r>
            <a:rPr lang="fr-CA" sz="1400" dirty="0" smtClean="0">
              <a:solidFill>
                <a:srgbClr val="0070C0"/>
              </a:solidFill>
            </a:rPr>
            <a:t> &amp; Aviation Services – </a:t>
          </a:r>
          <a:r>
            <a:rPr lang="fr-CA" sz="1400" dirty="0" err="1" smtClean="0">
              <a:solidFill>
                <a:srgbClr val="0070C0"/>
              </a:solidFill>
            </a:rPr>
            <a:t>target</a:t>
          </a:r>
          <a:r>
            <a:rPr lang="fr-CA" sz="1400" dirty="0" smtClean="0">
              <a:solidFill>
                <a:srgbClr val="0070C0"/>
              </a:solidFill>
            </a:rPr>
            <a:t> </a:t>
          </a:r>
          <a:r>
            <a:rPr lang="fr-CA" sz="1400" dirty="0" err="1" smtClean="0">
              <a:solidFill>
                <a:srgbClr val="0070C0"/>
              </a:solidFill>
            </a:rPr>
            <a:t>centric</a:t>
          </a:r>
          <a:endParaRPr lang="en-CA" sz="1400" dirty="0">
            <a:solidFill>
              <a:srgbClr val="0070C0"/>
            </a:solidFill>
          </a:endParaRPr>
        </a:p>
      </dgm:t>
    </dgm:pt>
    <dgm:pt modelId="{5F803773-BBED-4ACE-B3B1-A319BCBA0968}" type="sibTrans" cxnId="{43F666AA-87B4-4B8D-BF8A-E35DD1621A13}">
      <dgm:prSet/>
      <dgm:spPr/>
      <dgm:t>
        <a:bodyPr/>
        <a:lstStyle/>
        <a:p>
          <a:endParaRPr lang="en-CA"/>
        </a:p>
      </dgm:t>
    </dgm:pt>
    <dgm:pt modelId="{E2F328AF-1425-42E6-9FDD-DE3536B6C54E}" type="parTrans" cxnId="{43F666AA-87B4-4B8D-BF8A-E35DD1621A13}">
      <dgm:prSet/>
      <dgm:spPr/>
      <dgm:t>
        <a:bodyPr/>
        <a:lstStyle/>
        <a:p>
          <a:endParaRPr lang="en-CA"/>
        </a:p>
      </dgm:t>
    </dgm:pt>
    <dgm:pt modelId="{DD125DBE-661C-4C73-805C-853EB1E012C0}" type="pres">
      <dgm:prSet presAssocID="{926AFBDF-6DDB-4B50-B15F-1E71EF27E304}" presName="Name0" presStyleCnt="0">
        <dgm:presLayoutVars>
          <dgm:dir/>
          <dgm:resizeHandles val="exact"/>
        </dgm:presLayoutVars>
      </dgm:prSet>
      <dgm:spPr/>
    </dgm:pt>
    <dgm:pt modelId="{5B964AE4-3ABE-4237-9351-888405090AF1}" type="pres">
      <dgm:prSet presAssocID="{926AFBDF-6DDB-4B50-B15F-1E71EF27E304}" presName="bkgdShp" presStyleLbl="alignAccFollowNode1" presStyleIdx="0" presStyleCnt="1" custLinFactY="69014" custLinFactNeighborX="-8239" custLinFactNeighborY="100000"/>
      <dgm:spPr/>
    </dgm:pt>
    <dgm:pt modelId="{2ED030B9-A9B9-4B35-9502-4FA99B1F4299}" type="pres">
      <dgm:prSet presAssocID="{926AFBDF-6DDB-4B50-B15F-1E71EF27E304}" presName="linComp" presStyleCnt="0"/>
      <dgm:spPr/>
    </dgm:pt>
    <dgm:pt modelId="{7EFD624F-C60A-40E6-86D2-2DEE4665741D}" type="pres">
      <dgm:prSet presAssocID="{4FAA795B-FC05-48EF-A9B1-8FA17760E164}" presName="compNode" presStyleCnt="0"/>
      <dgm:spPr/>
    </dgm:pt>
    <dgm:pt modelId="{CC0E98D7-9E76-4C7F-871D-3473D7C729AB}" type="pres">
      <dgm:prSet presAssocID="{4FAA795B-FC05-48EF-A9B1-8FA17760E164}" presName="node" presStyleLbl="node1" presStyleIdx="0" presStyleCnt="3" custScaleX="115045" custScaleY="139069" custLinFactNeighborX="-15139" custLinFactNeighborY="35684">
        <dgm:presLayoutVars>
          <dgm:bulletEnabled val="1"/>
        </dgm:presLayoutVars>
      </dgm:prSet>
      <dgm:spPr/>
      <dgm:t>
        <a:bodyPr/>
        <a:lstStyle/>
        <a:p>
          <a:endParaRPr lang="en-CA"/>
        </a:p>
      </dgm:t>
    </dgm:pt>
    <dgm:pt modelId="{3CC8753F-17E6-462E-8786-47521CC030AC}" type="pres">
      <dgm:prSet presAssocID="{4FAA795B-FC05-48EF-A9B1-8FA17760E164}" presName="invisiNode" presStyleLbl="node1" presStyleIdx="0" presStyleCnt="3"/>
      <dgm:spPr/>
    </dgm:pt>
    <dgm:pt modelId="{0A58170B-BDB5-42B0-BD40-85B32AC3C60C}" type="pres">
      <dgm:prSet presAssocID="{4FAA795B-FC05-48EF-A9B1-8FA17760E164}" presName="imagNode" presStyleLbl="fgImgPlace1" presStyleIdx="0" presStyleCnt="3" custScaleX="55317" custScaleY="56190" custLinFactNeighborX="-41011" custLinFactNeighborY="-24701"/>
      <dgm:spPr>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artisticMarker/>
                    </a14:imgEffect>
                  </a14:imgLayer>
                </a14:imgProps>
              </a:ext>
            </a:extLst>
          </a:blip>
          <a:stretch>
            <a:fillRect/>
          </a:stretch>
        </a:blipFill>
      </dgm:spPr>
    </dgm:pt>
    <dgm:pt modelId="{FF0314AB-FF38-4AA0-A9E2-14372915B4C1}" type="pres">
      <dgm:prSet presAssocID="{2F43EE17-2B1A-4C0E-8D8E-3B7BFA828ECB}" presName="sibTrans" presStyleLbl="sibTrans2D1" presStyleIdx="0" presStyleCnt="0"/>
      <dgm:spPr/>
      <dgm:t>
        <a:bodyPr/>
        <a:lstStyle/>
        <a:p>
          <a:endParaRPr lang="en-CA"/>
        </a:p>
      </dgm:t>
    </dgm:pt>
    <dgm:pt modelId="{F96967A1-95F8-4DD1-BF71-B6091956F581}" type="pres">
      <dgm:prSet presAssocID="{891A667B-ED56-4EAD-9EC1-81668FE2F92C}" presName="compNode" presStyleCnt="0"/>
      <dgm:spPr/>
    </dgm:pt>
    <dgm:pt modelId="{2AE4312E-6DEE-40A6-A9D7-EF05F82F74E5}" type="pres">
      <dgm:prSet presAssocID="{891A667B-ED56-4EAD-9EC1-81668FE2F92C}" presName="node" presStyleLbl="node1" presStyleIdx="1" presStyleCnt="3" custScaleX="105906" custScaleY="131664">
        <dgm:presLayoutVars>
          <dgm:bulletEnabled val="1"/>
        </dgm:presLayoutVars>
      </dgm:prSet>
      <dgm:spPr/>
      <dgm:t>
        <a:bodyPr/>
        <a:lstStyle/>
        <a:p>
          <a:endParaRPr lang="en-CA"/>
        </a:p>
      </dgm:t>
    </dgm:pt>
    <dgm:pt modelId="{B2B98870-B72F-47AD-B05B-2F275B2F92C0}" type="pres">
      <dgm:prSet presAssocID="{891A667B-ED56-4EAD-9EC1-81668FE2F92C}" presName="invisiNode" presStyleLbl="node1" presStyleIdx="1" presStyleCnt="3"/>
      <dgm:spPr/>
    </dgm:pt>
    <dgm:pt modelId="{CAD040BB-7AE0-40C6-9185-53157CC76616}" type="pres">
      <dgm:prSet presAssocID="{891A667B-ED56-4EAD-9EC1-81668FE2F92C}" presName="imagNode" presStyleLbl="fgImgPlace1" presStyleIdx="1" presStyleCnt="3" custScaleX="71002" custScaleY="50632" custLinFactNeighborX="847" custLinFactNeighborY="17597"/>
      <dgm:spPr>
        <a:blipFill rotWithShape="1">
          <a:blip xmlns:r="http://schemas.openxmlformats.org/officeDocument/2006/relationships" r:embed="rId3"/>
          <a:stretch>
            <a:fillRect/>
          </a:stretch>
        </a:blipFill>
      </dgm:spPr>
    </dgm:pt>
    <dgm:pt modelId="{414C1507-43C7-440A-A7F7-0C2EAAE38470}" type="pres">
      <dgm:prSet presAssocID="{5F803773-BBED-4ACE-B3B1-A319BCBA0968}" presName="sibTrans" presStyleLbl="sibTrans2D1" presStyleIdx="0" presStyleCnt="0"/>
      <dgm:spPr/>
      <dgm:t>
        <a:bodyPr/>
        <a:lstStyle/>
        <a:p>
          <a:endParaRPr lang="en-CA"/>
        </a:p>
      </dgm:t>
    </dgm:pt>
    <dgm:pt modelId="{0C1A1334-F6D3-4EBF-AFD8-861CD4CE7694}" type="pres">
      <dgm:prSet presAssocID="{15E8087F-F95E-496B-AEFB-D2B09A9E0F08}" presName="compNode" presStyleCnt="0"/>
      <dgm:spPr/>
    </dgm:pt>
    <dgm:pt modelId="{AC6A0881-C2AC-4DA2-B445-B4069DD0335A}" type="pres">
      <dgm:prSet presAssocID="{15E8087F-F95E-496B-AEFB-D2B09A9E0F08}" presName="node" presStyleLbl="node1" presStyleIdx="2" presStyleCnt="3" custScaleX="111622" custScaleY="130233">
        <dgm:presLayoutVars>
          <dgm:bulletEnabled val="1"/>
        </dgm:presLayoutVars>
      </dgm:prSet>
      <dgm:spPr/>
      <dgm:t>
        <a:bodyPr/>
        <a:lstStyle/>
        <a:p>
          <a:endParaRPr lang="en-CA"/>
        </a:p>
      </dgm:t>
    </dgm:pt>
    <dgm:pt modelId="{7D2EA6AA-4292-46A0-9432-45AAD80EA78E}" type="pres">
      <dgm:prSet presAssocID="{15E8087F-F95E-496B-AEFB-D2B09A9E0F08}" presName="invisiNode" presStyleLbl="node1" presStyleIdx="2" presStyleCnt="3"/>
      <dgm:spPr/>
    </dgm:pt>
    <dgm:pt modelId="{EE34D6C2-AD95-481E-83B2-92D9B416C454}" type="pres">
      <dgm:prSet presAssocID="{15E8087F-F95E-496B-AEFB-D2B09A9E0F08}" presName="imagNode" presStyleLbl="fgImgPlace1" presStyleIdx="2" presStyleCnt="3" custScaleX="100556" custScaleY="91656" custLinFactNeighborX="-3338" custLinFactNeighborY="-5106"/>
      <dgm:spPr>
        <a:blipFill rotWithShape="1">
          <a:blip xmlns:r="http://schemas.openxmlformats.org/officeDocument/2006/relationships" r:embed="rId4"/>
          <a:stretch>
            <a:fillRect/>
          </a:stretch>
        </a:blipFill>
      </dgm:spPr>
    </dgm:pt>
  </dgm:ptLst>
  <dgm:cxnLst>
    <dgm:cxn modelId="{EA271529-E335-40D9-9612-14974CA7F829}" srcId="{926AFBDF-6DDB-4B50-B15F-1E71EF27E304}" destId="{4FAA795B-FC05-48EF-A9B1-8FA17760E164}" srcOrd="0" destOrd="0" parTransId="{0FBB298D-DA8A-49D1-89F5-9609F493F792}" sibTransId="{2F43EE17-2B1A-4C0E-8D8E-3B7BFA828ECB}"/>
    <dgm:cxn modelId="{2EE17258-CF51-4E8E-A60F-46E826EB945B}" type="presOf" srcId="{926AFBDF-6DDB-4B50-B15F-1E71EF27E304}" destId="{DD125DBE-661C-4C73-805C-853EB1E012C0}" srcOrd="0" destOrd="0" presId="urn:microsoft.com/office/officeart/2005/8/layout/pList2"/>
    <dgm:cxn modelId="{B30089A8-74F4-480D-8571-FC3CC4959420}" type="presOf" srcId="{15E8087F-F95E-496B-AEFB-D2B09A9E0F08}" destId="{AC6A0881-C2AC-4DA2-B445-B4069DD0335A}" srcOrd="0" destOrd="0" presId="urn:microsoft.com/office/officeart/2005/8/layout/pList2"/>
    <dgm:cxn modelId="{9A85DBA0-6944-43B6-9FD5-B814EFBE6F73}" type="presOf" srcId="{891A667B-ED56-4EAD-9EC1-81668FE2F92C}" destId="{2AE4312E-6DEE-40A6-A9D7-EF05F82F74E5}" srcOrd="0" destOrd="0" presId="urn:microsoft.com/office/officeart/2005/8/layout/pList2"/>
    <dgm:cxn modelId="{43F666AA-87B4-4B8D-BF8A-E35DD1621A13}" srcId="{926AFBDF-6DDB-4B50-B15F-1E71EF27E304}" destId="{891A667B-ED56-4EAD-9EC1-81668FE2F92C}" srcOrd="1" destOrd="0" parTransId="{E2F328AF-1425-42E6-9FDD-DE3536B6C54E}" sibTransId="{5F803773-BBED-4ACE-B3B1-A319BCBA0968}"/>
    <dgm:cxn modelId="{C8AF936D-CCA2-437E-A55C-981AE7CDA258}" srcId="{926AFBDF-6DDB-4B50-B15F-1E71EF27E304}" destId="{15E8087F-F95E-496B-AEFB-D2B09A9E0F08}" srcOrd="2" destOrd="0" parTransId="{01A8118E-1481-4EF3-939A-25538BE3FAF1}" sibTransId="{2B104EA2-354B-4416-86BE-FA9AAD621C94}"/>
    <dgm:cxn modelId="{887EBA2E-5954-4C95-8C60-D53F478A6EC0}" type="presOf" srcId="{5F803773-BBED-4ACE-B3B1-A319BCBA0968}" destId="{414C1507-43C7-440A-A7F7-0C2EAAE38470}" srcOrd="0" destOrd="0" presId="urn:microsoft.com/office/officeart/2005/8/layout/pList2"/>
    <dgm:cxn modelId="{755E1047-852F-4BFF-A20D-993BFEB4A98E}" type="presOf" srcId="{2F43EE17-2B1A-4C0E-8D8E-3B7BFA828ECB}" destId="{FF0314AB-FF38-4AA0-A9E2-14372915B4C1}" srcOrd="0" destOrd="0" presId="urn:microsoft.com/office/officeart/2005/8/layout/pList2"/>
    <dgm:cxn modelId="{A4FA048F-4B52-4DAD-85C9-DC6B721FB44D}" type="presOf" srcId="{4FAA795B-FC05-48EF-A9B1-8FA17760E164}" destId="{CC0E98D7-9E76-4C7F-871D-3473D7C729AB}" srcOrd="0" destOrd="0" presId="urn:microsoft.com/office/officeart/2005/8/layout/pList2"/>
    <dgm:cxn modelId="{41454344-169D-4BCF-815F-C974D59C6926}" type="presParOf" srcId="{DD125DBE-661C-4C73-805C-853EB1E012C0}" destId="{5B964AE4-3ABE-4237-9351-888405090AF1}" srcOrd="0" destOrd="0" presId="urn:microsoft.com/office/officeart/2005/8/layout/pList2"/>
    <dgm:cxn modelId="{461BDD2B-50FD-4B43-B2FE-2F03078D09E1}" type="presParOf" srcId="{DD125DBE-661C-4C73-805C-853EB1E012C0}" destId="{2ED030B9-A9B9-4B35-9502-4FA99B1F4299}" srcOrd="1" destOrd="0" presId="urn:microsoft.com/office/officeart/2005/8/layout/pList2"/>
    <dgm:cxn modelId="{93B5A517-A778-4240-BF59-2DB8E480C162}" type="presParOf" srcId="{2ED030B9-A9B9-4B35-9502-4FA99B1F4299}" destId="{7EFD624F-C60A-40E6-86D2-2DEE4665741D}" srcOrd="0" destOrd="0" presId="urn:microsoft.com/office/officeart/2005/8/layout/pList2"/>
    <dgm:cxn modelId="{1527E6DA-6A7E-4F81-ABE0-2CBF9A195C92}" type="presParOf" srcId="{7EFD624F-C60A-40E6-86D2-2DEE4665741D}" destId="{CC0E98D7-9E76-4C7F-871D-3473D7C729AB}" srcOrd="0" destOrd="0" presId="urn:microsoft.com/office/officeart/2005/8/layout/pList2"/>
    <dgm:cxn modelId="{DECE48A6-2E7C-4374-970B-8D0D15E0DFB9}" type="presParOf" srcId="{7EFD624F-C60A-40E6-86D2-2DEE4665741D}" destId="{3CC8753F-17E6-462E-8786-47521CC030AC}" srcOrd="1" destOrd="0" presId="urn:microsoft.com/office/officeart/2005/8/layout/pList2"/>
    <dgm:cxn modelId="{132EDC75-C15F-4327-AC7D-E0E0347EFBA0}" type="presParOf" srcId="{7EFD624F-C60A-40E6-86D2-2DEE4665741D}" destId="{0A58170B-BDB5-42B0-BD40-85B32AC3C60C}" srcOrd="2" destOrd="0" presId="urn:microsoft.com/office/officeart/2005/8/layout/pList2"/>
    <dgm:cxn modelId="{81694C85-68D0-446C-8105-1CE6AEA4099A}" type="presParOf" srcId="{2ED030B9-A9B9-4B35-9502-4FA99B1F4299}" destId="{FF0314AB-FF38-4AA0-A9E2-14372915B4C1}" srcOrd="1" destOrd="0" presId="urn:microsoft.com/office/officeart/2005/8/layout/pList2"/>
    <dgm:cxn modelId="{A1D864C1-3506-4AF5-B6EB-40F3538541EC}" type="presParOf" srcId="{2ED030B9-A9B9-4B35-9502-4FA99B1F4299}" destId="{F96967A1-95F8-4DD1-BF71-B6091956F581}" srcOrd="2" destOrd="0" presId="urn:microsoft.com/office/officeart/2005/8/layout/pList2"/>
    <dgm:cxn modelId="{3CFAA428-B590-460F-8224-CC023CCDD421}" type="presParOf" srcId="{F96967A1-95F8-4DD1-BF71-B6091956F581}" destId="{2AE4312E-6DEE-40A6-A9D7-EF05F82F74E5}" srcOrd="0" destOrd="0" presId="urn:microsoft.com/office/officeart/2005/8/layout/pList2"/>
    <dgm:cxn modelId="{8BC9216E-6137-4747-9981-31CF35BF1B55}" type="presParOf" srcId="{F96967A1-95F8-4DD1-BF71-B6091956F581}" destId="{B2B98870-B72F-47AD-B05B-2F275B2F92C0}" srcOrd="1" destOrd="0" presId="urn:microsoft.com/office/officeart/2005/8/layout/pList2"/>
    <dgm:cxn modelId="{B417FF10-3798-46FA-82FA-71B52A42AEBD}" type="presParOf" srcId="{F96967A1-95F8-4DD1-BF71-B6091956F581}" destId="{CAD040BB-7AE0-40C6-9185-53157CC76616}" srcOrd="2" destOrd="0" presId="urn:microsoft.com/office/officeart/2005/8/layout/pList2"/>
    <dgm:cxn modelId="{C5D933ED-0FA9-4C75-81D5-6B2F3D987CC0}" type="presParOf" srcId="{2ED030B9-A9B9-4B35-9502-4FA99B1F4299}" destId="{414C1507-43C7-440A-A7F7-0C2EAAE38470}" srcOrd="3" destOrd="0" presId="urn:microsoft.com/office/officeart/2005/8/layout/pList2"/>
    <dgm:cxn modelId="{B08E8B98-7C4C-4E83-B6FF-496012C604FA}" type="presParOf" srcId="{2ED030B9-A9B9-4B35-9502-4FA99B1F4299}" destId="{0C1A1334-F6D3-4EBF-AFD8-861CD4CE7694}" srcOrd="4" destOrd="0" presId="urn:microsoft.com/office/officeart/2005/8/layout/pList2"/>
    <dgm:cxn modelId="{CB36F4EA-1F2C-49B3-AC73-67992135972B}" type="presParOf" srcId="{0C1A1334-F6D3-4EBF-AFD8-861CD4CE7694}" destId="{AC6A0881-C2AC-4DA2-B445-B4069DD0335A}" srcOrd="0" destOrd="0" presId="urn:microsoft.com/office/officeart/2005/8/layout/pList2"/>
    <dgm:cxn modelId="{4097EEBE-D932-46BA-BF4E-72F852E870C9}" type="presParOf" srcId="{0C1A1334-F6D3-4EBF-AFD8-861CD4CE7694}" destId="{7D2EA6AA-4292-46A0-9432-45AAD80EA78E}" srcOrd="1" destOrd="0" presId="urn:microsoft.com/office/officeart/2005/8/layout/pList2"/>
    <dgm:cxn modelId="{BB4C6D7C-B731-4672-B878-EA1CA8E2169A}" type="presParOf" srcId="{0C1A1334-F6D3-4EBF-AFD8-861CD4CE7694}" destId="{EE34D6C2-AD95-481E-83B2-92D9B416C454}"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CE304F-A81F-4694-B1FD-0CB055B3EC87}"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fr-FR"/>
        </a:p>
      </dgm:t>
    </dgm:pt>
    <dgm:pt modelId="{6758F51C-F45C-4547-B688-1206C92DE49E}">
      <dgm:prSet phldrT="[Texte]"/>
      <dgm:spPr>
        <a:solidFill>
          <a:srgbClr val="92D050"/>
        </a:solidFill>
      </dgm:spPr>
      <dgm:t>
        <a:bodyPr/>
        <a:lstStyle/>
        <a:p>
          <a:r>
            <a:rPr lang="fr-FR" dirty="0" smtClean="0"/>
            <a:t>BIP</a:t>
          </a:r>
          <a:endParaRPr lang="fr-FR" dirty="0"/>
        </a:p>
      </dgm:t>
    </dgm:pt>
    <dgm:pt modelId="{878CEC2C-3082-446F-846B-71FA87CC8BB1}" type="parTrans" cxnId="{144DFC1E-729F-47A0-AD19-41CEE619C9A5}">
      <dgm:prSet/>
      <dgm:spPr/>
      <dgm:t>
        <a:bodyPr/>
        <a:lstStyle/>
        <a:p>
          <a:endParaRPr lang="fr-FR"/>
        </a:p>
      </dgm:t>
    </dgm:pt>
    <dgm:pt modelId="{2928EACF-B38F-4186-96AA-22C03835F228}" type="sibTrans" cxnId="{144DFC1E-729F-47A0-AD19-41CEE619C9A5}">
      <dgm:prSet/>
      <dgm:spPr>
        <a:ln>
          <a:solidFill>
            <a:schemeClr val="tx1"/>
          </a:solidFill>
        </a:ln>
      </dgm:spPr>
      <dgm:t>
        <a:bodyPr/>
        <a:lstStyle/>
        <a:p>
          <a:endParaRPr lang="fr-FR"/>
        </a:p>
      </dgm:t>
    </dgm:pt>
    <dgm:pt modelId="{B2D393A8-7280-4E90-8401-D9005FDCAA3F}">
      <dgm:prSet phldrT="[Texte]"/>
      <dgm:spPr>
        <a:solidFill>
          <a:srgbClr val="00B0F0"/>
        </a:solidFill>
      </dgm:spPr>
      <dgm:t>
        <a:bodyPr/>
        <a:lstStyle/>
        <a:p>
          <a:r>
            <a:rPr lang="fr-FR" dirty="0" err="1" smtClean="0"/>
            <a:t>Competency</a:t>
          </a:r>
          <a:r>
            <a:rPr lang="fr-FR" dirty="0" smtClean="0"/>
            <a:t> </a:t>
          </a:r>
          <a:r>
            <a:rPr lang="fr-FR" dirty="0" err="1" smtClean="0"/>
            <a:t>Frameworks</a:t>
          </a:r>
          <a:endParaRPr lang="fr-FR" dirty="0"/>
        </a:p>
      </dgm:t>
    </dgm:pt>
    <dgm:pt modelId="{B32F2C83-64D2-49C2-85A8-6DA961B66588}" type="parTrans" cxnId="{2C1F37E1-E5C9-4025-96DF-070895C86FE1}">
      <dgm:prSet/>
      <dgm:spPr/>
      <dgm:t>
        <a:bodyPr/>
        <a:lstStyle/>
        <a:p>
          <a:endParaRPr lang="fr-FR"/>
        </a:p>
      </dgm:t>
    </dgm:pt>
    <dgm:pt modelId="{5728E9B7-9D02-44F3-B00C-4B7174568823}" type="sibTrans" cxnId="{2C1F37E1-E5C9-4025-96DF-070895C86FE1}">
      <dgm:prSet/>
      <dgm:spPr>
        <a:ln>
          <a:solidFill>
            <a:schemeClr val="tx1"/>
          </a:solidFill>
        </a:ln>
      </dgm:spPr>
      <dgm:t>
        <a:bodyPr/>
        <a:lstStyle/>
        <a:p>
          <a:endParaRPr lang="fr-FR"/>
        </a:p>
      </dgm:t>
    </dgm:pt>
    <dgm:pt modelId="{BD28F15F-0469-4F3B-861B-88428B488D3C}">
      <dgm:prSet phldrT="[Texte]"/>
      <dgm:spPr>
        <a:solidFill>
          <a:srgbClr val="FFC000"/>
        </a:solidFill>
      </dgm:spPr>
      <dgm:t>
        <a:bodyPr/>
        <a:lstStyle/>
        <a:p>
          <a:r>
            <a:rPr lang="fr-FR" dirty="0" smtClean="0"/>
            <a:t>Training </a:t>
          </a:r>
          <a:r>
            <a:rPr lang="fr-FR" dirty="0" err="1" smtClean="0"/>
            <a:t>Requirements</a:t>
          </a:r>
          <a:r>
            <a:rPr lang="fr-FR" dirty="0" smtClean="0"/>
            <a:t> and </a:t>
          </a:r>
          <a:r>
            <a:rPr lang="fr-FR" dirty="0" err="1" smtClean="0"/>
            <a:t>Offerings</a:t>
          </a:r>
          <a:endParaRPr lang="fr-FR" dirty="0"/>
        </a:p>
      </dgm:t>
    </dgm:pt>
    <dgm:pt modelId="{C5CB881D-4D0B-4914-B2DE-5A7AFAEA04DE}" type="parTrans" cxnId="{EA4C89F0-E71A-4D92-879F-C47C9260C1E1}">
      <dgm:prSet/>
      <dgm:spPr/>
      <dgm:t>
        <a:bodyPr/>
        <a:lstStyle/>
        <a:p>
          <a:endParaRPr lang="fr-FR"/>
        </a:p>
      </dgm:t>
    </dgm:pt>
    <dgm:pt modelId="{EDCC3A61-F14F-4EC4-BBF8-15EC751619E2}" type="sibTrans" cxnId="{EA4C89F0-E71A-4D92-879F-C47C9260C1E1}">
      <dgm:prSet/>
      <dgm:spPr>
        <a:ln>
          <a:solidFill>
            <a:schemeClr val="tx1"/>
          </a:solidFill>
        </a:ln>
      </dgm:spPr>
      <dgm:t>
        <a:bodyPr/>
        <a:lstStyle/>
        <a:p>
          <a:endParaRPr lang="fr-FR"/>
        </a:p>
      </dgm:t>
    </dgm:pt>
    <dgm:pt modelId="{8B9793DD-5B92-4755-831E-618CD11E00E9}">
      <dgm:prSet phldrT="[Texte]"/>
      <dgm:spPr>
        <a:solidFill>
          <a:srgbClr val="FF0000"/>
        </a:solidFill>
      </dgm:spPr>
      <dgm:t>
        <a:bodyPr/>
        <a:lstStyle/>
        <a:p>
          <a:r>
            <a:rPr lang="fr-FR" dirty="0" smtClean="0"/>
            <a:t>Prediction Services/IBF</a:t>
          </a:r>
          <a:endParaRPr lang="fr-FR" dirty="0"/>
        </a:p>
      </dgm:t>
    </dgm:pt>
    <dgm:pt modelId="{0FCAA43A-3E37-4275-AB81-8D337F0D5F35}" type="parTrans" cxnId="{F46B752E-04C3-419C-AF64-E1696F5154E5}">
      <dgm:prSet/>
      <dgm:spPr/>
      <dgm:t>
        <a:bodyPr/>
        <a:lstStyle/>
        <a:p>
          <a:endParaRPr lang="fr-FR"/>
        </a:p>
      </dgm:t>
    </dgm:pt>
    <dgm:pt modelId="{74352830-2FEB-4EC1-9A2B-DEDA2C88E694}" type="sibTrans" cxnId="{F46B752E-04C3-419C-AF64-E1696F5154E5}">
      <dgm:prSet/>
      <dgm:spPr>
        <a:ln>
          <a:solidFill>
            <a:schemeClr val="tx1"/>
          </a:solidFill>
        </a:ln>
      </dgm:spPr>
      <dgm:t>
        <a:bodyPr/>
        <a:lstStyle/>
        <a:p>
          <a:endParaRPr lang="fr-FR"/>
        </a:p>
      </dgm:t>
    </dgm:pt>
    <dgm:pt modelId="{7B6E2042-256B-487D-BD52-B87CCC412EE3}" type="pres">
      <dgm:prSet presAssocID="{3ACE304F-A81F-4694-B1FD-0CB055B3EC87}" presName="cycle" presStyleCnt="0">
        <dgm:presLayoutVars>
          <dgm:dir/>
          <dgm:resizeHandles val="exact"/>
        </dgm:presLayoutVars>
      </dgm:prSet>
      <dgm:spPr/>
      <dgm:t>
        <a:bodyPr/>
        <a:lstStyle/>
        <a:p>
          <a:endParaRPr lang="fr-FR"/>
        </a:p>
      </dgm:t>
    </dgm:pt>
    <dgm:pt modelId="{1B9F4B60-1A76-4FDA-B485-1D36B3E02944}" type="pres">
      <dgm:prSet presAssocID="{6758F51C-F45C-4547-B688-1206C92DE49E}" presName="node" presStyleLbl="node1" presStyleIdx="0" presStyleCnt="4">
        <dgm:presLayoutVars>
          <dgm:bulletEnabled val="1"/>
        </dgm:presLayoutVars>
      </dgm:prSet>
      <dgm:spPr/>
      <dgm:t>
        <a:bodyPr/>
        <a:lstStyle/>
        <a:p>
          <a:endParaRPr lang="fr-FR"/>
        </a:p>
      </dgm:t>
    </dgm:pt>
    <dgm:pt modelId="{88878C75-B5AA-46A3-AF14-54472F1F452D}" type="pres">
      <dgm:prSet presAssocID="{6758F51C-F45C-4547-B688-1206C92DE49E}" presName="spNode" presStyleCnt="0"/>
      <dgm:spPr/>
    </dgm:pt>
    <dgm:pt modelId="{65A7A576-2EE5-4ADC-9AF5-D354A0708B81}" type="pres">
      <dgm:prSet presAssocID="{2928EACF-B38F-4186-96AA-22C03835F228}" presName="sibTrans" presStyleLbl="sibTrans1D1" presStyleIdx="0" presStyleCnt="4"/>
      <dgm:spPr/>
      <dgm:t>
        <a:bodyPr/>
        <a:lstStyle/>
        <a:p>
          <a:endParaRPr lang="fr-FR"/>
        </a:p>
      </dgm:t>
    </dgm:pt>
    <dgm:pt modelId="{74BF7449-0542-409A-8D28-E60B37F0E918}" type="pres">
      <dgm:prSet presAssocID="{B2D393A8-7280-4E90-8401-D9005FDCAA3F}" presName="node" presStyleLbl="node1" presStyleIdx="1" presStyleCnt="4">
        <dgm:presLayoutVars>
          <dgm:bulletEnabled val="1"/>
        </dgm:presLayoutVars>
      </dgm:prSet>
      <dgm:spPr/>
      <dgm:t>
        <a:bodyPr/>
        <a:lstStyle/>
        <a:p>
          <a:endParaRPr lang="fr-FR"/>
        </a:p>
      </dgm:t>
    </dgm:pt>
    <dgm:pt modelId="{E4DC8FCB-26F3-490B-903E-EDF4CAE36710}" type="pres">
      <dgm:prSet presAssocID="{B2D393A8-7280-4E90-8401-D9005FDCAA3F}" presName="spNode" presStyleCnt="0"/>
      <dgm:spPr/>
    </dgm:pt>
    <dgm:pt modelId="{E6DFD07B-94AD-436D-BC5D-F22EC45EB7BC}" type="pres">
      <dgm:prSet presAssocID="{5728E9B7-9D02-44F3-B00C-4B7174568823}" presName="sibTrans" presStyleLbl="sibTrans1D1" presStyleIdx="1" presStyleCnt="4"/>
      <dgm:spPr/>
      <dgm:t>
        <a:bodyPr/>
        <a:lstStyle/>
        <a:p>
          <a:endParaRPr lang="fr-FR"/>
        </a:p>
      </dgm:t>
    </dgm:pt>
    <dgm:pt modelId="{3DFA2FE2-1922-41B0-819B-80984EA3BB36}" type="pres">
      <dgm:prSet presAssocID="{BD28F15F-0469-4F3B-861B-88428B488D3C}" presName="node" presStyleLbl="node1" presStyleIdx="2" presStyleCnt="4">
        <dgm:presLayoutVars>
          <dgm:bulletEnabled val="1"/>
        </dgm:presLayoutVars>
      </dgm:prSet>
      <dgm:spPr/>
      <dgm:t>
        <a:bodyPr/>
        <a:lstStyle/>
        <a:p>
          <a:endParaRPr lang="fr-FR"/>
        </a:p>
      </dgm:t>
    </dgm:pt>
    <dgm:pt modelId="{88AB64CA-D49B-4B88-8948-A2A04D9FF4C1}" type="pres">
      <dgm:prSet presAssocID="{BD28F15F-0469-4F3B-861B-88428B488D3C}" presName="spNode" presStyleCnt="0"/>
      <dgm:spPr/>
    </dgm:pt>
    <dgm:pt modelId="{D3AA8D57-5723-4344-8D40-35C74E22CDBF}" type="pres">
      <dgm:prSet presAssocID="{EDCC3A61-F14F-4EC4-BBF8-15EC751619E2}" presName="sibTrans" presStyleLbl="sibTrans1D1" presStyleIdx="2" presStyleCnt="4"/>
      <dgm:spPr/>
      <dgm:t>
        <a:bodyPr/>
        <a:lstStyle/>
        <a:p>
          <a:endParaRPr lang="fr-FR"/>
        </a:p>
      </dgm:t>
    </dgm:pt>
    <dgm:pt modelId="{CA060706-3942-4611-A974-3F17662A1D54}" type="pres">
      <dgm:prSet presAssocID="{8B9793DD-5B92-4755-831E-618CD11E00E9}" presName="node" presStyleLbl="node1" presStyleIdx="3" presStyleCnt="4">
        <dgm:presLayoutVars>
          <dgm:bulletEnabled val="1"/>
        </dgm:presLayoutVars>
      </dgm:prSet>
      <dgm:spPr/>
      <dgm:t>
        <a:bodyPr/>
        <a:lstStyle/>
        <a:p>
          <a:endParaRPr lang="fr-FR"/>
        </a:p>
      </dgm:t>
    </dgm:pt>
    <dgm:pt modelId="{72E7FA73-D4AD-4854-948B-BBA04DF1EF95}" type="pres">
      <dgm:prSet presAssocID="{8B9793DD-5B92-4755-831E-618CD11E00E9}" presName="spNode" presStyleCnt="0"/>
      <dgm:spPr/>
    </dgm:pt>
    <dgm:pt modelId="{EEBF2EB2-D888-4215-B4A6-B96FABE47F0A}" type="pres">
      <dgm:prSet presAssocID="{74352830-2FEB-4EC1-9A2B-DEDA2C88E694}" presName="sibTrans" presStyleLbl="sibTrans1D1" presStyleIdx="3" presStyleCnt="4"/>
      <dgm:spPr/>
      <dgm:t>
        <a:bodyPr/>
        <a:lstStyle/>
        <a:p>
          <a:endParaRPr lang="fr-FR"/>
        </a:p>
      </dgm:t>
    </dgm:pt>
  </dgm:ptLst>
  <dgm:cxnLst>
    <dgm:cxn modelId="{1E65AD0B-63DB-4833-8375-EC8567315AD3}" type="presOf" srcId="{BD28F15F-0469-4F3B-861B-88428B488D3C}" destId="{3DFA2FE2-1922-41B0-819B-80984EA3BB36}" srcOrd="0" destOrd="0" presId="urn:microsoft.com/office/officeart/2005/8/layout/cycle5"/>
    <dgm:cxn modelId="{9455D94C-5C94-44AC-9B49-E7CA9855786A}" type="presOf" srcId="{B2D393A8-7280-4E90-8401-D9005FDCAA3F}" destId="{74BF7449-0542-409A-8D28-E60B37F0E918}" srcOrd="0" destOrd="0" presId="urn:microsoft.com/office/officeart/2005/8/layout/cycle5"/>
    <dgm:cxn modelId="{97DA88BA-E3ED-4AF6-A40B-81AB010283B5}" type="presOf" srcId="{74352830-2FEB-4EC1-9A2B-DEDA2C88E694}" destId="{EEBF2EB2-D888-4215-B4A6-B96FABE47F0A}" srcOrd="0" destOrd="0" presId="urn:microsoft.com/office/officeart/2005/8/layout/cycle5"/>
    <dgm:cxn modelId="{F46B752E-04C3-419C-AF64-E1696F5154E5}" srcId="{3ACE304F-A81F-4694-B1FD-0CB055B3EC87}" destId="{8B9793DD-5B92-4755-831E-618CD11E00E9}" srcOrd="3" destOrd="0" parTransId="{0FCAA43A-3E37-4275-AB81-8D337F0D5F35}" sibTransId="{74352830-2FEB-4EC1-9A2B-DEDA2C88E694}"/>
    <dgm:cxn modelId="{5A11FD5F-B3DF-489F-9975-368D1CD3F70A}" type="presOf" srcId="{8B9793DD-5B92-4755-831E-618CD11E00E9}" destId="{CA060706-3942-4611-A974-3F17662A1D54}" srcOrd="0" destOrd="0" presId="urn:microsoft.com/office/officeart/2005/8/layout/cycle5"/>
    <dgm:cxn modelId="{98FDF871-B389-4C0B-95C2-DEF6139008D9}" type="presOf" srcId="{EDCC3A61-F14F-4EC4-BBF8-15EC751619E2}" destId="{D3AA8D57-5723-4344-8D40-35C74E22CDBF}" srcOrd="0" destOrd="0" presId="urn:microsoft.com/office/officeart/2005/8/layout/cycle5"/>
    <dgm:cxn modelId="{2DBD8768-97F3-4C65-91F5-75242696ED69}" type="presOf" srcId="{2928EACF-B38F-4186-96AA-22C03835F228}" destId="{65A7A576-2EE5-4ADC-9AF5-D354A0708B81}" srcOrd="0" destOrd="0" presId="urn:microsoft.com/office/officeart/2005/8/layout/cycle5"/>
    <dgm:cxn modelId="{2C1F37E1-E5C9-4025-96DF-070895C86FE1}" srcId="{3ACE304F-A81F-4694-B1FD-0CB055B3EC87}" destId="{B2D393A8-7280-4E90-8401-D9005FDCAA3F}" srcOrd="1" destOrd="0" parTransId="{B32F2C83-64D2-49C2-85A8-6DA961B66588}" sibTransId="{5728E9B7-9D02-44F3-B00C-4B7174568823}"/>
    <dgm:cxn modelId="{48A6EF3E-017E-48BE-8712-7B3F162DD27F}" type="presOf" srcId="{3ACE304F-A81F-4694-B1FD-0CB055B3EC87}" destId="{7B6E2042-256B-487D-BD52-B87CCC412EE3}" srcOrd="0" destOrd="0" presId="urn:microsoft.com/office/officeart/2005/8/layout/cycle5"/>
    <dgm:cxn modelId="{144DFC1E-729F-47A0-AD19-41CEE619C9A5}" srcId="{3ACE304F-A81F-4694-B1FD-0CB055B3EC87}" destId="{6758F51C-F45C-4547-B688-1206C92DE49E}" srcOrd="0" destOrd="0" parTransId="{878CEC2C-3082-446F-846B-71FA87CC8BB1}" sibTransId="{2928EACF-B38F-4186-96AA-22C03835F228}"/>
    <dgm:cxn modelId="{AA81AB89-3481-4BE2-AE3E-C61FCCB9F90F}" type="presOf" srcId="{5728E9B7-9D02-44F3-B00C-4B7174568823}" destId="{E6DFD07B-94AD-436D-BC5D-F22EC45EB7BC}" srcOrd="0" destOrd="0" presId="urn:microsoft.com/office/officeart/2005/8/layout/cycle5"/>
    <dgm:cxn modelId="{FB2D331A-827E-45C7-B24A-6CF747C6157A}" type="presOf" srcId="{6758F51C-F45C-4547-B688-1206C92DE49E}" destId="{1B9F4B60-1A76-4FDA-B485-1D36B3E02944}" srcOrd="0" destOrd="0" presId="urn:microsoft.com/office/officeart/2005/8/layout/cycle5"/>
    <dgm:cxn modelId="{EA4C89F0-E71A-4D92-879F-C47C9260C1E1}" srcId="{3ACE304F-A81F-4694-B1FD-0CB055B3EC87}" destId="{BD28F15F-0469-4F3B-861B-88428B488D3C}" srcOrd="2" destOrd="0" parTransId="{C5CB881D-4D0B-4914-B2DE-5A7AFAEA04DE}" sibTransId="{EDCC3A61-F14F-4EC4-BBF8-15EC751619E2}"/>
    <dgm:cxn modelId="{B1DB2C73-5592-4DBC-BB2F-05655941AB15}" type="presParOf" srcId="{7B6E2042-256B-487D-BD52-B87CCC412EE3}" destId="{1B9F4B60-1A76-4FDA-B485-1D36B3E02944}" srcOrd="0" destOrd="0" presId="urn:microsoft.com/office/officeart/2005/8/layout/cycle5"/>
    <dgm:cxn modelId="{46363046-BC13-4562-8D25-30E2EFB06C30}" type="presParOf" srcId="{7B6E2042-256B-487D-BD52-B87CCC412EE3}" destId="{88878C75-B5AA-46A3-AF14-54472F1F452D}" srcOrd="1" destOrd="0" presId="urn:microsoft.com/office/officeart/2005/8/layout/cycle5"/>
    <dgm:cxn modelId="{100D6650-35FF-4BAD-B01B-615AE7C9DC3E}" type="presParOf" srcId="{7B6E2042-256B-487D-BD52-B87CCC412EE3}" destId="{65A7A576-2EE5-4ADC-9AF5-D354A0708B81}" srcOrd="2" destOrd="0" presId="urn:microsoft.com/office/officeart/2005/8/layout/cycle5"/>
    <dgm:cxn modelId="{C05385FF-8C42-4483-BB73-107A201791AB}" type="presParOf" srcId="{7B6E2042-256B-487D-BD52-B87CCC412EE3}" destId="{74BF7449-0542-409A-8D28-E60B37F0E918}" srcOrd="3" destOrd="0" presId="urn:microsoft.com/office/officeart/2005/8/layout/cycle5"/>
    <dgm:cxn modelId="{6B2C9BE6-5995-45A0-A6D8-DD975713EB3F}" type="presParOf" srcId="{7B6E2042-256B-487D-BD52-B87CCC412EE3}" destId="{E4DC8FCB-26F3-490B-903E-EDF4CAE36710}" srcOrd="4" destOrd="0" presId="urn:microsoft.com/office/officeart/2005/8/layout/cycle5"/>
    <dgm:cxn modelId="{7BCA1DAD-28DD-4F72-BD34-EA5DA1605BE8}" type="presParOf" srcId="{7B6E2042-256B-487D-BD52-B87CCC412EE3}" destId="{E6DFD07B-94AD-436D-BC5D-F22EC45EB7BC}" srcOrd="5" destOrd="0" presId="urn:microsoft.com/office/officeart/2005/8/layout/cycle5"/>
    <dgm:cxn modelId="{96C75811-873C-46F7-B761-19E2B66E0BE0}" type="presParOf" srcId="{7B6E2042-256B-487D-BD52-B87CCC412EE3}" destId="{3DFA2FE2-1922-41B0-819B-80984EA3BB36}" srcOrd="6" destOrd="0" presId="urn:microsoft.com/office/officeart/2005/8/layout/cycle5"/>
    <dgm:cxn modelId="{B2C41E7B-35FF-4AC5-AEDC-210E6F1223A5}" type="presParOf" srcId="{7B6E2042-256B-487D-BD52-B87CCC412EE3}" destId="{88AB64CA-D49B-4B88-8948-A2A04D9FF4C1}" srcOrd="7" destOrd="0" presId="urn:microsoft.com/office/officeart/2005/8/layout/cycle5"/>
    <dgm:cxn modelId="{DB8DDB29-4796-4BCB-BF54-6A86A02F81A0}" type="presParOf" srcId="{7B6E2042-256B-487D-BD52-B87CCC412EE3}" destId="{D3AA8D57-5723-4344-8D40-35C74E22CDBF}" srcOrd="8" destOrd="0" presId="urn:microsoft.com/office/officeart/2005/8/layout/cycle5"/>
    <dgm:cxn modelId="{B58CCE5A-477A-4A86-B67B-8F0AEFF7ACEA}" type="presParOf" srcId="{7B6E2042-256B-487D-BD52-B87CCC412EE3}" destId="{CA060706-3942-4611-A974-3F17662A1D54}" srcOrd="9" destOrd="0" presId="urn:microsoft.com/office/officeart/2005/8/layout/cycle5"/>
    <dgm:cxn modelId="{BD01D048-9ECC-43B9-B7DA-0EAE418159B8}" type="presParOf" srcId="{7B6E2042-256B-487D-BD52-B87CCC412EE3}" destId="{72E7FA73-D4AD-4854-948B-BBA04DF1EF95}" srcOrd="10" destOrd="0" presId="urn:microsoft.com/office/officeart/2005/8/layout/cycle5"/>
    <dgm:cxn modelId="{6F55F674-6E9C-40BB-8AAF-3665723BEB63}" type="presParOf" srcId="{7B6E2042-256B-487D-BD52-B87CCC412EE3}" destId="{EEBF2EB2-D888-4215-B4A6-B96FABE47F0A}" srcOrd="11" destOrd="0" presId="urn:microsoft.com/office/officeart/2005/8/layout/cycle5"/>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64AE4-3ABE-4237-9351-888405090AF1}">
      <dsp:nvSpPr>
        <dsp:cNvPr id="0" name=""/>
        <dsp:cNvSpPr/>
      </dsp:nvSpPr>
      <dsp:spPr>
        <a:xfrm>
          <a:off x="0" y="31795"/>
          <a:ext cx="7859712" cy="2300655"/>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D040BB-7AE0-40C6-9185-53157CC76616}">
      <dsp:nvSpPr>
        <dsp:cNvPr id="0" name=""/>
        <dsp:cNvSpPr/>
      </dsp:nvSpPr>
      <dsp:spPr>
        <a:xfrm>
          <a:off x="207814" y="15058"/>
          <a:ext cx="2359664" cy="183387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E4312E-6DEE-40A6-A9D7-EF05F82F74E5}">
      <dsp:nvSpPr>
        <dsp:cNvPr id="0" name=""/>
        <dsp:cNvSpPr/>
      </dsp:nvSpPr>
      <dsp:spPr>
        <a:xfrm rot="10800000">
          <a:off x="284604" y="1633114"/>
          <a:ext cx="2274819" cy="370196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fr-CA" sz="1600" kern="1200" dirty="0" smtClean="0">
              <a:solidFill>
                <a:srgbClr val="0070C0"/>
              </a:solidFill>
            </a:rPr>
            <a:t>R&amp;D and </a:t>
          </a:r>
          <a:r>
            <a:rPr lang="fr-CA" sz="1600" kern="1200" dirty="0" err="1" smtClean="0">
              <a:solidFill>
                <a:srgbClr val="0070C0"/>
              </a:solidFill>
            </a:rPr>
            <a:t>Technical</a:t>
          </a:r>
          <a:r>
            <a:rPr lang="fr-CA" sz="1600" kern="1200" dirty="0" smtClean="0">
              <a:solidFill>
                <a:srgbClr val="0070C0"/>
              </a:solidFill>
            </a:rPr>
            <a:t> Transfer</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Global Data </a:t>
          </a:r>
          <a:r>
            <a:rPr lang="fr-CA" sz="1400" kern="1200" dirty="0" err="1" smtClean="0">
              <a:solidFill>
                <a:srgbClr val="0070C0"/>
              </a:solidFill>
            </a:rPr>
            <a:t>Processing</a:t>
          </a:r>
          <a:r>
            <a:rPr lang="fr-CA" sz="1400" kern="1200" dirty="0" smtClean="0">
              <a:solidFill>
                <a:srgbClr val="0070C0"/>
              </a:solidFill>
            </a:rPr>
            <a:t> and </a:t>
          </a:r>
          <a:r>
            <a:rPr lang="fr-CA" sz="1400" kern="1200" dirty="0" err="1" smtClean="0">
              <a:solidFill>
                <a:srgbClr val="0070C0"/>
              </a:solidFill>
            </a:rPr>
            <a:t>Forecasting</a:t>
          </a:r>
          <a:r>
            <a:rPr lang="fr-CA" sz="1400" kern="1200" dirty="0" smtClean="0">
              <a:solidFill>
                <a:srgbClr val="0070C0"/>
              </a:solidFill>
            </a:rPr>
            <a:t> </a:t>
          </a:r>
          <a:r>
            <a:rPr lang="fr-CA" sz="1400" kern="1200" dirty="0" err="1" smtClean="0">
              <a:solidFill>
                <a:srgbClr val="0070C0"/>
              </a:solidFill>
            </a:rPr>
            <a:t>Sysrems</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Data </a:t>
          </a:r>
          <a:r>
            <a:rPr lang="fr-CA" sz="1400" kern="1200" dirty="0" err="1" smtClean="0">
              <a:solidFill>
                <a:srgbClr val="0070C0"/>
              </a:solidFill>
            </a:rPr>
            <a:t>assimiliation</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Model </a:t>
          </a:r>
          <a:r>
            <a:rPr lang="fr-CA" sz="1400" kern="1200" dirty="0" err="1" smtClean="0">
              <a:solidFill>
                <a:srgbClr val="0070C0"/>
              </a:solidFill>
            </a:rPr>
            <a:t>resolution</a:t>
          </a:r>
          <a:r>
            <a:rPr lang="fr-CA" sz="1400" kern="1200" dirty="0" smtClean="0">
              <a:solidFill>
                <a:srgbClr val="0070C0"/>
              </a:solidFill>
            </a:rPr>
            <a:t> and </a:t>
          </a:r>
          <a:r>
            <a:rPr lang="fr-CA" sz="1400" kern="1200" dirty="0" err="1" smtClean="0">
              <a:solidFill>
                <a:srgbClr val="0070C0"/>
              </a:solidFill>
            </a:rPr>
            <a:t>parametrisations</a:t>
          </a:r>
          <a:r>
            <a:rPr lang="fr-CA" sz="1400" kern="1200" dirty="0" smtClean="0">
              <a:solidFill>
                <a:srgbClr val="0070C0"/>
              </a:solidFill>
            </a:rPr>
            <a:t> </a:t>
          </a:r>
          <a:r>
            <a:rPr lang="fr-CA" sz="1400" kern="1200" dirty="0" err="1" smtClean="0">
              <a:solidFill>
                <a:srgbClr val="0070C0"/>
              </a:solidFill>
            </a:rPr>
            <a:t>supporting</a:t>
          </a:r>
          <a:r>
            <a:rPr lang="fr-CA" sz="1400" kern="1200" dirty="0" smtClean="0">
              <a:solidFill>
                <a:srgbClr val="0070C0"/>
              </a:solidFill>
            </a:rPr>
            <a:t> more </a:t>
          </a:r>
          <a:r>
            <a:rPr lang="fr-CA" sz="1400" kern="1200" dirty="0" err="1" smtClean="0">
              <a:solidFill>
                <a:srgbClr val="0070C0"/>
              </a:solidFill>
            </a:rPr>
            <a:t>skillful</a:t>
          </a:r>
          <a:r>
            <a:rPr lang="fr-CA" sz="1400" kern="1200" dirty="0" smtClean="0">
              <a:solidFill>
                <a:srgbClr val="0070C0"/>
              </a:solidFill>
            </a:rPr>
            <a:t> </a:t>
          </a:r>
          <a:r>
            <a:rPr lang="fr-CA" sz="1400" kern="1200" dirty="0" err="1" smtClean="0">
              <a:solidFill>
                <a:srgbClr val="0070C0"/>
              </a:solidFill>
            </a:rPr>
            <a:t>predictions</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Coupled</a:t>
          </a:r>
          <a:r>
            <a:rPr lang="fr-CA" sz="1400" kern="1200" dirty="0" smtClean="0">
              <a:solidFill>
                <a:srgbClr val="0070C0"/>
              </a:solidFill>
            </a:rPr>
            <a:t> </a:t>
          </a:r>
          <a:r>
            <a:rPr lang="fr-CA" sz="1400" kern="1200" dirty="0" err="1" smtClean="0">
              <a:solidFill>
                <a:srgbClr val="0070C0"/>
              </a:solidFill>
            </a:rPr>
            <a:t>atmosphere</a:t>
          </a:r>
          <a:r>
            <a:rPr lang="fr-CA" sz="1400" kern="1200" dirty="0" smtClean="0">
              <a:solidFill>
                <a:srgbClr val="0070C0"/>
              </a:solidFill>
            </a:rPr>
            <a:t>-</a:t>
          </a:r>
          <a:r>
            <a:rPr lang="fr-CA" sz="1400" kern="1200" dirty="0" err="1" smtClean="0">
              <a:solidFill>
                <a:srgbClr val="0070C0"/>
              </a:solidFill>
            </a:rPr>
            <a:t>ocean</a:t>
          </a:r>
          <a:r>
            <a:rPr lang="fr-CA" sz="1400" kern="1200" dirty="0" smtClean="0">
              <a:solidFill>
                <a:srgbClr val="0070C0"/>
              </a:solidFill>
            </a:rPr>
            <a:t>-land-(</a:t>
          </a:r>
          <a:r>
            <a:rPr lang="fr-CA" sz="1400" kern="1200" dirty="0" err="1" smtClean="0">
              <a:solidFill>
                <a:srgbClr val="0070C0"/>
              </a:solidFill>
            </a:rPr>
            <a:t>ice</a:t>
          </a:r>
          <a:r>
            <a:rPr lang="fr-CA" sz="1400" kern="1200" dirty="0" smtClean="0">
              <a:solidFill>
                <a:srgbClr val="0070C0"/>
              </a:solidFill>
            </a:rPr>
            <a:t>) </a:t>
          </a:r>
          <a:r>
            <a:rPr lang="fr-CA" sz="1400" kern="1200" dirty="0" err="1" smtClean="0">
              <a:solidFill>
                <a:srgbClr val="0070C0"/>
              </a:solidFill>
            </a:rPr>
            <a:t>systems</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EPS</a:t>
          </a: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Towards</a:t>
          </a:r>
          <a:r>
            <a:rPr lang="fr-CA" sz="1400" kern="1200" dirty="0" smtClean="0">
              <a:solidFill>
                <a:srgbClr val="0070C0"/>
              </a:solidFill>
            </a:rPr>
            <a:t> </a:t>
          </a:r>
          <a:r>
            <a:rPr lang="fr-CA" sz="1400" kern="1200" dirty="0" err="1" smtClean="0">
              <a:solidFill>
                <a:srgbClr val="0070C0"/>
              </a:solidFill>
            </a:rPr>
            <a:t>seamless</a:t>
          </a:r>
          <a:r>
            <a:rPr lang="fr-CA" sz="1400" kern="1200" dirty="0" smtClean="0">
              <a:solidFill>
                <a:srgbClr val="0070C0"/>
              </a:solidFill>
            </a:rPr>
            <a:t> multi-</a:t>
          </a:r>
          <a:r>
            <a:rPr lang="fr-CA" sz="1400" kern="1200" dirty="0" err="1" smtClean="0">
              <a:solidFill>
                <a:srgbClr val="0070C0"/>
              </a:solidFill>
            </a:rPr>
            <a:t>scale</a:t>
          </a:r>
          <a:endParaRPr lang="en-CA" sz="1400" kern="1200" dirty="0">
            <a:solidFill>
              <a:srgbClr val="0070C0"/>
            </a:solidFill>
          </a:endParaRPr>
        </a:p>
      </dsp:txBody>
      <dsp:txXfrm rot="10800000">
        <a:off x="354563" y="1633114"/>
        <a:ext cx="2134901" cy="3632008"/>
      </dsp:txXfrm>
    </dsp:sp>
    <dsp:sp modelId="{EE34D6C2-AD95-481E-83B2-92D9B416C454}">
      <dsp:nvSpPr>
        <dsp:cNvPr id="0" name=""/>
        <dsp:cNvSpPr/>
      </dsp:nvSpPr>
      <dsp:spPr>
        <a:xfrm>
          <a:off x="2886075" y="0"/>
          <a:ext cx="2286075" cy="1958322"/>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6A0881-C2AC-4DA2-B445-B4069DD0335A}">
      <dsp:nvSpPr>
        <dsp:cNvPr id="0" name=""/>
        <dsp:cNvSpPr/>
      </dsp:nvSpPr>
      <dsp:spPr>
        <a:xfrm rot="10800000">
          <a:off x="2813871" y="1884457"/>
          <a:ext cx="2438129" cy="3366843"/>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fr-CA" sz="1600" kern="1200" dirty="0" smtClean="0">
              <a:solidFill>
                <a:srgbClr val="0070C0"/>
              </a:solidFill>
            </a:rPr>
            <a:t>Innovations &amp; Technologies </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-WIGOS, WIS</a:t>
          </a:r>
        </a:p>
        <a:p>
          <a:pPr lvl="0" algn="l" defTabSz="711200">
            <a:lnSpc>
              <a:spcPct val="90000"/>
            </a:lnSpc>
            <a:spcBef>
              <a:spcPct val="0"/>
            </a:spcBef>
            <a:spcAft>
              <a:spcPct val="35000"/>
            </a:spcAft>
          </a:pPr>
          <a:r>
            <a:rPr lang="fr-CA" sz="1400" kern="1200" dirty="0" smtClean="0">
              <a:solidFill>
                <a:srgbClr val="0070C0"/>
              </a:solidFill>
            </a:rPr>
            <a:t>- Satellite (ex: Goes-16), </a:t>
          </a:r>
          <a:r>
            <a:rPr lang="fr-CA" sz="1400" kern="1200" dirty="0" err="1" smtClean="0">
              <a:solidFill>
                <a:srgbClr val="0070C0"/>
              </a:solidFill>
            </a:rPr>
            <a:t>Space</a:t>
          </a:r>
          <a:r>
            <a:rPr lang="fr-CA" sz="1400" kern="1200" dirty="0" smtClean="0">
              <a:solidFill>
                <a:srgbClr val="0070C0"/>
              </a:solidFill>
            </a:rPr>
            <a:t> </a:t>
          </a:r>
          <a:r>
            <a:rPr lang="fr-CA" sz="1400" kern="1200" dirty="0" err="1" smtClean="0">
              <a:solidFill>
                <a:srgbClr val="0070C0"/>
              </a:solidFill>
            </a:rPr>
            <a:t>Weather</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Radar technologies</a:t>
          </a:r>
        </a:p>
        <a:p>
          <a:pPr lvl="0" algn="l" defTabSz="711200">
            <a:lnSpc>
              <a:spcPct val="90000"/>
            </a:lnSpc>
            <a:spcBef>
              <a:spcPct val="0"/>
            </a:spcBef>
            <a:spcAft>
              <a:spcPct val="35000"/>
            </a:spcAft>
          </a:pPr>
          <a:r>
            <a:rPr lang="fr-CA" sz="1400" kern="1200" dirty="0" smtClean="0">
              <a:solidFill>
                <a:srgbClr val="0070C0"/>
              </a:solidFill>
            </a:rPr>
            <a:t>- Integrated data </a:t>
          </a:r>
          <a:r>
            <a:rPr lang="fr-CA" sz="1400" kern="1200" dirty="0" err="1" smtClean="0">
              <a:solidFill>
                <a:srgbClr val="0070C0"/>
              </a:solidFill>
            </a:rPr>
            <a:t>platforms</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Sectoral</a:t>
          </a:r>
          <a:r>
            <a:rPr lang="fr-CA" sz="1400" kern="1200" dirty="0" smtClean="0">
              <a:solidFill>
                <a:srgbClr val="0070C0"/>
              </a:solidFill>
            </a:rPr>
            <a:t> Prediction </a:t>
          </a:r>
          <a:r>
            <a:rPr lang="fr-CA" sz="1400" kern="1200" dirty="0" err="1" smtClean="0">
              <a:solidFill>
                <a:srgbClr val="0070C0"/>
              </a:solidFill>
            </a:rPr>
            <a:t>Systems</a:t>
          </a:r>
          <a:r>
            <a:rPr lang="fr-CA" sz="1400" kern="1200" dirty="0" smtClean="0">
              <a:solidFill>
                <a:srgbClr val="0070C0"/>
              </a:solidFill>
            </a:rPr>
            <a:t> (ex: wild </a:t>
          </a:r>
          <a:r>
            <a:rPr lang="fr-CA" sz="1400" kern="1200" dirty="0" err="1" smtClean="0">
              <a:solidFill>
                <a:srgbClr val="0070C0"/>
              </a:solidFill>
            </a:rPr>
            <a:t>fire</a:t>
          </a:r>
          <a:r>
            <a:rPr lang="fr-CA" sz="1400" kern="1200" dirty="0" smtClean="0">
              <a:solidFill>
                <a:srgbClr val="0070C0"/>
              </a:solidFill>
            </a:rPr>
            <a:t>, </a:t>
          </a:r>
          <a:r>
            <a:rPr lang="fr-CA" sz="1400" kern="1200" dirty="0" err="1" smtClean="0">
              <a:solidFill>
                <a:srgbClr val="0070C0"/>
              </a:solidFill>
            </a:rPr>
            <a:t>heath</a:t>
          </a:r>
          <a:r>
            <a:rPr lang="fr-CA" sz="1400" kern="1200" dirty="0" smtClean="0">
              <a:solidFill>
                <a:srgbClr val="0070C0"/>
              </a:solidFill>
            </a:rPr>
            <a:t> and </a:t>
          </a:r>
          <a:r>
            <a:rPr lang="fr-CA" sz="1400" kern="1200" dirty="0" err="1" smtClean="0">
              <a:solidFill>
                <a:srgbClr val="0070C0"/>
              </a:solidFill>
            </a:rPr>
            <a:t>health</a:t>
          </a:r>
          <a:r>
            <a:rPr lang="fr-CA" sz="1400" kern="1200" dirty="0" smtClean="0">
              <a:solidFill>
                <a:srgbClr val="0070C0"/>
              </a:solidFill>
            </a:rPr>
            <a:t>, AQ, </a:t>
          </a:r>
          <a:r>
            <a:rPr lang="fr-CA" sz="1400" kern="1200" dirty="0" err="1" smtClean="0">
              <a:solidFill>
                <a:srgbClr val="0070C0"/>
              </a:solidFill>
            </a:rPr>
            <a:t>urban</a:t>
          </a:r>
          <a:r>
            <a:rPr lang="fr-CA" sz="1400" kern="1200" dirty="0" smtClean="0">
              <a:solidFill>
                <a:srgbClr val="0070C0"/>
              </a:solidFill>
            </a:rPr>
            <a:t>..): </a:t>
          </a:r>
        </a:p>
        <a:p>
          <a:pPr lvl="0" algn="l" defTabSz="711200">
            <a:lnSpc>
              <a:spcPct val="90000"/>
            </a:lnSpc>
            <a:spcBef>
              <a:spcPct val="0"/>
            </a:spcBef>
            <a:spcAft>
              <a:spcPct val="35000"/>
            </a:spcAft>
          </a:pPr>
          <a:r>
            <a:rPr lang="fr-CA" sz="1400" kern="1200" dirty="0" smtClean="0">
              <a:solidFill>
                <a:srgbClr val="0070C0"/>
              </a:solidFill>
            </a:rPr>
            <a:t>- Tools </a:t>
          </a:r>
          <a:r>
            <a:rPr lang="fr-CA" sz="1400" kern="1200" dirty="0" err="1" smtClean="0">
              <a:solidFill>
                <a:srgbClr val="0070C0"/>
              </a:solidFill>
            </a:rPr>
            <a:t>supporting</a:t>
          </a:r>
          <a:r>
            <a:rPr lang="fr-CA" sz="1400" kern="1200" dirty="0" smtClean="0">
              <a:solidFill>
                <a:srgbClr val="0070C0"/>
              </a:solidFill>
            </a:rPr>
            <a:t> production of new </a:t>
          </a:r>
          <a:r>
            <a:rPr lang="fr-CA" sz="1400" kern="1200" dirty="0" err="1" smtClean="0">
              <a:solidFill>
                <a:srgbClr val="0070C0"/>
              </a:solidFill>
            </a:rPr>
            <a:t>products</a:t>
          </a:r>
          <a:r>
            <a:rPr lang="fr-CA" sz="1400" kern="1200" dirty="0" smtClean="0">
              <a:solidFill>
                <a:srgbClr val="0070C0"/>
              </a:solidFill>
            </a:rPr>
            <a:t> and services</a:t>
          </a:r>
          <a:endParaRPr lang="en-CA" sz="1400" kern="1200" dirty="0"/>
        </a:p>
      </dsp:txBody>
      <dsp:txXfrm rot="10800000">
        <a:off x="2888852" y="1884457"/>
        <a:ext cx="2288167" cy="3291862"/>
      </dsp:txXfrm>
    </dsp:sp>
    <dsp:sp modelId="{D2EEA52C-A838-4ED9-987E-E012DCB69081}">
      <dsp:nvSpPr>
        <dsp:cNvPr id="0" name=""/>
        <dsp:cNvSpPr/>
      </dsp:nvSpPr>
      <dsp:spPr>
        <a:xfrm>
          <a:off x="5469568" y="145638"/>
          <a:ext cx="2147961" cy="1687147"/>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F86A4F-DB3A-4FF6-BA05-78538E9101E7}">
      <dsp:nvSpPr>
        <dsp:cNvPr id="0" name=""/>
        <dsp:cNvSpPr/>
      </dsp:nvSpPr>
      <dsp:spPr>
        <a:xfrm rot="10800000">
          <a:off x="5469568" y="1817308"/>
          <a:ext cx="2147961" cy="3456374"/>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fr-CA" sz="1600" kern="1200" dirty="0" err="1" smtClean="0">
              <a:solidFill>
                <a:srgbClr val="0070C0"/>
              </a:solidFill>
            </a:rPr>
            <a:t>Big</a:t>
          </a:r>
          <a:r>
            <a:rPr lang="fr-CA" sz="1600" kern="1200" dirty="0" smtClean="0">
              <a:solidFill>
                <a:srgbClr val="0070C0"/>
              </a:solidFill>
            </a:rPr>
            <a:t> Data/Open Data</a:t>
          </a:r>
        </a:p>
        <a:p>
          <a:pPr lvl="0" algn="l" defTabSz="711200">
            <a:lnSpc>
              <a:spcPct val="90000"/>
            </a:lnSpc>
            <a:spcBef>
              <a:spcPct val="0"/>
            </a:spcBef>
            <a:spcAft>
              <a:spcPct val="35000"/>
            </a:spcAft>
          </a:pPr>
          <a:r>
            <a:rPr lang="fr-CA" sz="1400" kern="1200" dirty="0" smtClean="0">
              <a:solidFill>
                <a:srgbClr val="0070C0"/>
              </a:solidFill>
            </a:rPr>
            <a:t>- Observation Networks &amp; Model outputs</a:t>
          </a:r>
        </a:p>
        <a:p>
          <a:pPr lvl="0" algn="l" defTabSz="711200">
            <a:lnSpc>
              <a:spcPct val="90000"/>
            </a:lnSpc>
            <a:spcBef>
              <a:spcPct val="0"/>
            </a:spcBef>
            <a:spcAft>
              <a:spcPct val="35000"/>
            </a:spcAft>
          </a:pPr>
          <a:r>
            <a:rPr lang="fr-CA" sz="1400" kern="1200" dirty="0" smtClean="0">
              <a:solidFill>
                <a:srgbClr val="0070C0"/>
              </a:solidFill>
            </a:rPr>
            <a:t>- Volume of information in </a:t>
          </a:r>
          <a:r>
            <a:rPr lang="fr-CA" sz="1400" kern="1200" dirty="0" err="1" smtClean="0">
              <a:solidFill>
                <a:srgbClr val="0070C0"/>
              </a:solidFill>
            </a:rPr>
            <a:t>prediction</a:t>
          </a:r>
          <a:r>
            <a:rPr lang="fr-CA" sz="1400" kern="1200" dirty="0" smtClean="0">
              <a:solidFill>
                <a:srgbClr val="0070C0"/>
              </a:solidFill>
            </a:rPr>
            <a:t> </a:t>
          </a:r>
          <a:r>
            <a:rPr lang="fr-CA" sz="1400" kern="1200" dirty="0" err="1" smtClean="0">
              <a:solidFill>
                <a:srgbClr val="0070C0"/>
              </a:solidFill>
            </a:rPr>
            <a:t>centers</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Data </a:t>
          </a:r>
          <a:r>
            <a:rPr lang="fr-CA" sz="1400" kern="1200" dirty="0" err="1" smtClean="0">
              <a:solidFill>
                <a:srgbClr val="0070C0"/>
              </a:solidFill>
            </a:rPr>
            <a:t>intepretation</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Access, archive and </a:t>
          </a:r>
          <a:r>
            <a:rPr lang="fr-CA" sz="1400" kern="1200" dirty="0" err="1" smtClean="0">
              <a:solidFill>
                <a:srgbClr val="0070C0"/>
              </a:solidFill>
            </a:rPr>
            <a:t>delivery</a:t>
          </a:r>
          <a:r>
            <a:rPr lang="fr-CA" sz="1400" kern="1200" dirty="0" smtClean="0">
              <a:solidFill>
                <a:srgbClr val="0070C0"/>
              </a:solidFill>
            </a:rPr>
            <a:t> of </a:t>
          </a:r>
          <a:r>
            <a:rPr lang="fr-CA" sz="1400" kern="1200" dirty="0" err="1" smtClean="0">
              <a:solidFill>
                <a:srgbClr val="0070C0"/>
              </a:solidFill>
            </a:rPr>
            <a:t>variety</a:t>
          </a:r>
          <a:r>
            <a:rPr lang="fr-CA" sz="1400" kern="1200" dirty="0" smtClean="0">
              <a:solidFill>
                <a:srgbClr val="0070C0"/>
              </a:solidFill>
            </a:rPr>
            <a:t> of info </a:t>
          </a:r>
        </a:p>
        <a:p>
          <a:pPr lvl="0" algn="l" defTabSz="711200">
            <a:lnSpc>
              <a:spcPct val="90000"/>
            </a:lnSpc>
            <a:spcBef>
              <a:spcPct val="0"/>
            </a:spcBef>
            <a:spcAft>
              <a:spcPct val="35000"/>
            </a:spcAft>
          </a:pPr>
          <a:r>
            <a:rPr lang="fr-CA" sz="1400" kern="1200" dirty="0" smtClean="0">
              <a:solidFill>
                <a:srgbClr val="0070C0"/>
              </a:solidFill>
            </a:rPr>
            <a:t>- Expertise in data management, </a:t>
          </a:r>
          <a:r>
            <a:rPr lang="fr-CA" sz="1400" kern="1200" dirty="0" err="1" smtClean="0">
              <a:solidFill>
                <a:srgbClr val="0070C0"/>
              </a:solidFill>
            </a:rPr>
            <a:t>mining</a:t>
          </a:r>
          <a:r>
            <a:rPr lang="fr-CA" sz="1400" kern="1200" dirty="0" smtClean="0">
              <a:solidFill>
                <a:srgbClr val="0070C0"/>
              </a:solidFill>
            </a:rPr>
            <a:t>, </a:t>
          </a:r>
          <a:r>
            <a:rPr lang="fr-CA" sz="1400" kern="1200" dirty="0" err="1" smtClean="0">
              <a:solidFill>
                <a:srgbClr val="0070C0"/>
              </a:solidFill>
            </a:rPr>
            <a:t>analytics</a:t>
          </a:r>
          <a:r>
            <a:rPr lang="fr-CA" sz="1400" kern="1200" dirty="0" smtClean="0">
              <a:solidFill>
                <a:srgbClr val="0070C0"/>
              </a:solidFill>
            </a:rPr>
            <a:t>, services</a:t>
          </a:r>
          <a:endParaRPr lang="fr-FR" sz="1400" kern="1200" dirty="0"/>
        </a:p>
      </dsp:txBody>
      <dsp:txXfrm rot="10800000">
        <a:off x="5535625" y="1817308"/>
        <a:ext cx="2015847" cy="3390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64AE4-3ABE-4237-9351-888405090AF1}">
      <dsp:nvSpPr>
        <dsp:cNvPr id="0" name=""/>
        <dsp:cNvSpPr/>
      </dsp:nvSpPr>
      <dsp:spPr>
        <a:xfrm>
          <a:off x="0" y="2811911"/>
          <a:ext cx="7859712" cy="2300655"/>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58170B-BDB5-42B0-BD40-85B32AC3C60C}">
      <dsp:nvSpPr>
        <dsp:cNvPr id="0" name=""/>
        <dsp:cNvSpPr/>
      </dsp:nvSpPr>
      <dsp:spPr>
        <a:xfrm>
          <a:off x="11937" y="0"/>
          <a:ext cx="1156290" cy="948007"/>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artisticMarker/>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E98D7-9E76-4C7F-871D-3473D7C729AB}">
      <dsp:nvSpPr>
        <dsp:cNvPr id="0" name=""/>
        <dsp:cNvSpPr/>
      </dsp:nvSpPr>
      <dsp:spPr>
        <a:xfrm rot="10800000">
          <a:off x="0" y="1476715"/>
          <a:ext cx="2404783" cy="391049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fr-CA" sz="1600" kern="1200" dirty="0" err="1" smtClean="0">
              <a:solidFill>
                <a:srgbClr val="0070C0"/>
              </a:solidFill>
            </a:rPr>
            <a:t>Societies</a:t>
          </a:r>
          <a:r>
            <a:rPr lang="fr-CA" sz="1600" kern="1200" dirty="0" smtClean="0">
              <a:solidFill>
                <a:srgbClr val="0070C0"/>
              </a:solidFill>
            </a:rPr>
            <a:t> &amp; the </a:t>
          </a:r>
          <a:r>
            <a:rPr lang="fr-CA" sz="1600" kern="1200" dirty="0" err="1" smtClean="0">
              <a:solidFill>
                <a:srgbClr val="0070C0"/>
              </a:solidFill>
            </a:rPr>
            <a:t>environment</a:t>
          </a:r>
          <a:endParaRPr lang="fr-CA" sz="16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Environmental</a:t>
          </a:r>
          <a:r>
            <a:rPr lang="fr-CA" sz="1400" kern="1200" dirty="0" smtClean="0">
              <a:solidFill>
                <a:srgbClr val="0070C0"/>
              </a:solidFill>
            </a:rPr>
            <a:t> &amp; </a:t>
          </a:r>
          <a:r>
            <a:rPr lang="fr-CA" sz="1400" kern="1200" dirty="0" err="1" smtClean="0">
              <a:solidFill>
                <a:srgbClr val="0070C0"/>
              </a:solidFill>
            </a:rPr>
            <a:t>climate</a:t>
          </a:r>
          <a:r>
            <a:rPr lang="fr-CA" sz="1400" kern="1200" dirty="0" smtClean="0">
              <a:solidFill>
                <a:srgbClr val="0070C0"/>
              </a:solidFill>
            </a:rPr>
            <a:t> change. </a:t>
          </a:r>
          <a:r>
            <a:rPr lang="fr-CA" sz="1400" kern="1200" dirty="0" err="1" smtClean="0">
              <a:solidFill>
                <a:srgbClr val="0070C0"/>
              </a:solidFill>
            </a:rPr>
            <a:t>Increasing</a:t>
          </a:r>
          <a:r>
            <a:rPr lang="fr-CA" sz="1400" kern="1200" dirty="0" smtClean="0">
              <a:solidFill>
                <a:srgbClr val="0070C0"/>
              </a:solidFill>
            </a:rPr>
            <a:t> </a:t>
          </a:r>
          <a:r>
            <a:rPr lang="fr-CA" sz="1400" kern="1200" dirty="0" err="1" smtClean="0">
              <a:solidFill>
                <a:srgbClr val="0070C0"/>
              </a:solidFill>
            </a:rPr>
            <a:t>urbanization</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Partners</a:t>
          </a:r>
          <a:r>
            <a:rPr lang="fr-CA" sz="1400" kern="1200" dirty="0" smtClean="0">
              <a:solidFill>
                <a:srgbClr val="0070C0"/>
              </a:solidFill>
            </a:rPr>
            <a:t>/</a:t>
          </a:r>
          <a:r>
            <a:rPr lang="fr-CA" sz="1400" kern="1200" dirty="0" err="1" smtClean="0">
              <a:solidFill>
                <a:srgbClr val="0070C0"/>
              </a:solidFill>
            </a:rPr>
            <a:t>Users</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Sector</a:t>
          </a:r>
          <a:r>
            <a:rPr lang="fr-CA" sz="1400" kern="1200" dirty="0" smtClean="0">
              <a:solidFill>
                <a:srgbClr val="0070C0"/>
              </a:solidFill>
            </a:rPr>
            <a:t> relevant </a:t>
          </a:r>
          <a:r>
            <a:rPr lang="fr-CA" sz="1400" kern="1200" dirty="0" err="1" smtClean="0">
              <a:solidFill>
                <a:srgbClr val="0070C0"/>
              </a:solidFill>
            </a:rPr>
            <a:t>meteorological</a:t>
          </a:r>
          <a:r>
            <a:rPr lang="fr-CA" sz="1400" kern="1200" dirty="0" smtClean="0">
              <a:solidFill>
                <a:srgbClr val="0070C0"/>
              </a:solidFill>
            </a:rPr>
            <a:t> and </a:t>
          </a:r>
          <a:r>
            <a:rPr lang="fr-CA" sz="1400" kern="1200" dirty="0" err="1" smtClean="0">
              <a:solidFill>
                <a:srgbClr val="0070C0"/>
              </a:solidFill>
            </a:rPr>
            <a:t>environmental</a:t>
          </a:r>
          <a:r>
            <a:rPr lang="fr-CA" sz="1400" kern="1200" dirty="0" smtClean="0">
              <a:solidFill>
                <a:srgbClr val="0070C0"/>
              </a:solidFill>
            </a:rPr>
            <a:t> information</a:t>
          </a: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Strenghten</a:t>
          </a:r>
          <a:r>
            <a:rPr lang="fr-CA" sz="1400" kern="1200" dirty="0" smtClean="0">
              <a:solidFill>
                <a:srgbClr val="0070C0"/>
              </a:solidFill>
            </a:rPr>
            <a:t> </a:t>
          </a:r>
          <a:r>
            <a:rPr lang="fr-CA" sz="1400" kern="1200" dirty="0" err="1" smtClean="0">
              <a:solidFill>
                <a:srgbClr val="0070C0"/>
              </a:solidFill>
            </a:rPr>
            <a:t>resiliency</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Increase</a:t>
          </a:r>
          <a:r>
            <a:rPr lang="fr-CA" sz="1400" kern="1200" dirty="0" smtClean="0">
              <a:solidFill>
                <a:srgbClr val="0070C0"/>
              </a:solidFill>
            </a:rPr>
            <a:t> </a:t>
          </a:r>
          <a:r>
            <a:rPr lang="fr-CA" sz="1400" kern="1200" dirty="0" err="1" smtClean="0">
              <a:solidFill>
                <a:srgbClr val="0070C0"/>
              </a:solidFill>
            </a:rPr>
            <a:t>sustainability</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Authoritative</a:t>
          </a:r>
          <a:r>
            <a:rPr lang="fr-CA" sz="1400" kern="1200" dirty="0" smtClean="0">
              <a:solidFill>
                <a:srgbClr val="0070C0"/>
              </a:solidFill>
            </a:rPr>
            <a:t> Voice</a:t>
          </a:r>
        </a:p>
        <a:p>
          <a:pPr lvl="0" algn="l" defTabSz="711200">
            <a:lnSpc>
              <a:spcPct val="90000"/>
            </a:lnSpc>
            <a:spcBef>
              <a:spcPct val="0"/>
            </a:spcBef>
            <a:spcAft>
              <a:spcPct val="35000"/>
            </a:spcAft>
          </a:pPr>
          <a:r>
            <a:rPr lang="fr-CA" sz="1400" kern="1200" dirty="0" smtClean="0">
              <a:solidFill>
                <a:srgbClr val="0070C0"/>
              </a:solidFill>
            </a:rPr>
            <a:t>- New communication technologies/</a:t>
          </a:r>
        </a:p>
        <a:p>
          <a:pPr lvl="0" algn="l" defTabSz="711200">
            <a:lnSpc>
              <a:spcPct val="90000"/>
            </a:lnSpc>
            <a:spcBef>
              <a:spcPct val="0"/>
            </a:spcBef>
            <a:spcAft>
              <a:spcPct val="35000"/>
            </a:spcAft>
          </a:pPr>
          <a:r>
            <a:rPr lang="fr-CA" sz="1400" kern="1200" dirty="0" err="1" smtClean="0">
              <a:solidFill>
                <a:srgbClr val="0070C0"/>
              </a:solidFill>
            </a:rPr>
            <a:t>interoperability</a:t>
          </a:r>
          <a:endParaRPr lang="fr-CA" sz="1400" kern="1200" dirty="0" smtClean="0">
            <a:solidFill>
              <a:srgbClr val="0070C0"/>
            </a:solidFill>
          </a:endParaRPr>
        </a:p>
        <a:p>
          <a:pPr lvl="0" algn="l" defTabSz="711200">
            <a:lnSpc>
              <a:spcPct val="90000"/>
            </a:lnSpc>
            <a:spcBef>
              <a:spcPct val="0"/>
            </a:spcBef>
            <a:spcAft>
              <a:spcPct val="35000"/>
            </a:spcAft>
          </a:pPr>
          <a:endParaRPr lang="en-CA" sz="1800" kern="1200" dirty="0">
            <a:solidFill>
              <a:srgbClr val="0070C0"/>
            </a:solidFill>
          </a:endParaRPr>
        </a:p>
      </dsp:txBody>
      <dsp:txXfrm rot="10800000">
        <a:off x="73955" y="1476715"/>
        <a:ext cx="2256873" cy="3836542"/>
      </dsp:txXfrm>
    </dsp:sp>
    <dsp:sp modelId="{CAD040BB-7AE0-40C6-9185-53157CC76616}">
      <dsp:nvSpPr>
        <dsp:cNvPr id="0" name=""/>
        <dsp:cNvSpPr/>
      </dsp:nvSpPr>
      <dsp:spPr>
        <a:xfrm>
          <a:off x="3241259" y="797505"/>
          <a:ext cx="1484153" cy="854236"/>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E4312E-6DEE-40A6-A9D7-EF05F82F74E5}">
      <dsp:nvSpPr>
        <dsp:cNvPr id="0" name=""/>
        <dsp:cNvSpPr/>
      </dsp:nvSpPr>
      <dsp:spPr>
        <a:xfrm rot="10800000">
          <a:off x="2858755" y="1632882"/>
          <a:ext cx="2213750" cy="370227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fr-CA" sz="1600" kern="1200" dirty="0" err="1" smtClean="0">
              <a:solidFill>
                <a:srgbClr val="0070C0"/>
              </a:solidFill>
            </a:rPr>
            <a:t>Decision</a:t>
          </a:r>
          <a:r>
            <a:rPr lang="fr-CA" sz="1600" kern="1200" dirty="0" smtClean="0">
              <a:solidFill>
                <a:srgbClr val="0070C0"/>
              </a:solidFill>
            </a:rPr>
            <a:t> support and user focus </a:t>
          </a:r>
          <a:r>
            <a:rPr lang="fr-CA" sz="1400" kern="1200" dirty="0" smtClean="0">
              <a:solidFill>
                <a:srgbClr val="0070C0"/>
              </a:solidFill>
            </a:rPr>
            <a:t>(services)   </a:t>
          </a: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Weather</a:t>
          </a:r>
          <a:r>
            <a:rPr lang="fr-CA" sz="1400" kern="1200" dirty="0" smtClean="0">
              <a:solidFill>
                <a:srgbClr val="0070C0"/>
              </a:solidFill>
            </a:rPr>
            <a:t> &amp; impact </a:t>
          </a:r>
          <a:r>
            <a:rPr lang="fr-CA" sz="1400" kern="1200" dirty="0" err="1" smtClean="0">
              <a:solidFill>
                <a:srgbClr val="0070C0"/>
              </a:solidFill>
            </a:rPr>
            <a:t>Preparedness</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Impact-</a:t>
          </a:r>
          <a:r>
            <a:rPr lang="fr-CA" sz="1400" kern="1200" dirty="0" err="1" smtClean="0">
              <a:solidFill>
                <a:srgbClr val="0070C0"/>
              </a:solidFill>
            </a:rPr>
            <a:t>based</a:t>
          </a:r>
          <a:r>
            <a:rPr lang="fr-CA" sz="1400" kern="1200" dirty="0" smtClean="0">
              <a:solidFill>
                <a:srgbClr val="0070C0"/>
              </a:solidFill>
            </a:rPr>
            <a:t> warnings – Vigilance </a:t>
          </a:r>
          <a:r>
            <a:rPr lang="fr-CA" sz="1400" kern="1200" dirty="0" err="1" smtClean="0">
              <a:solidFill>
                <a:srgbClr val="0070C0"/>
              </a:solidFill>
            </a:rPr>
            <a:t>approach</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Incorporating</a:t>
          </a:r>
          <a:r>
            <a:rPr lang="fr-CA" sz="1400" kern="1200" dirty="0" smtClean="0">
              <a:solidFill>
                <a:srgbClr val="0070C0"/>
              </a:solidFill>
            </a:rPr>
            <a:t> Social science </a:t>
          </a:r>
          <a:r>
            <a:rPr lang="fr-CA" sz="1400" kern="1200" dirty="0" err="1" smtClean="0">
              <a:solidFill>
                <a:srgbClr val="0070C0"/>
              </a:solidFill>
            </a:rPr>
            <a:t>research</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Sectoral</a:t>
          </a:r>
          <a:r>
            <a:rPr lang="fr-CA" sz="1400" kern="1200" dirty="0" smtClean="0">
              <a:solidFill>
                <a:srgbClr val="0070C0"/>
              </a:solidFill>
            </a:rPr>
            <a:t> focus (AQ, </a:t>
          </a:r>
          <a:r>
            <a:rPr lang="fr-CA" sz="1400" kern="1200" dirty="0" err="1" smtClean="0">
              <a:solidFill>
                <a:srgbClr val="0070C0"/>
              </a:solidFill>
            </a:rPr>
            <a:t>Health</a:t>
          </a:r>
          <a:r>
            <a:rPr lang="fr-CA" sz="1400" kern="1200" dirty="0" smtClean="0">
              <a:solidFill>
                <a:srgbClr val="0070C0"/>
              </a:solidFill>
            </a:rPr>
            <a:t>, EMO, marine and </a:t>
          </a:r>
          <a:r>
            <a:rPr lang="fr-CA" sz="1400" kern="1200" dirty="0" err="1" smtClean="0">
              <a:solidFill>
                <a:srgbClr val="0070C0"/>
              </a:solidFill>
            </a:rPr>
            <a:t>ice</a:t>
          </a:r>
          <a:r>
            <a:rPr lang="fr-CA" sz="1400" kern="1200" dirty="0" smtClean="0">
              <a:solidFill>
                <a:srgbClr val="0070C0"/>
              </a:solidFill>
            </a:rPr>
            <a:t>)</a:t>
          </a:r>
        </a:p>
        <a:p>
          <a:pPr lvl="0" algn="l" defTabSz="711200">
            <a:lnSpc>
              <a:spcPct val="90000"/>
            </a:lnSpc>
            <a:spcBef>
              <a:spcPct val="0"/>
            </a:spcBef>
            <a:spcAft>
              <a:spcPct val="35000"/>
            </a:spcAft>
          </a:pPr>
          <a:r>
            <a:rPr lang="fr-CA" sz="1400" kern="1200" dirty="0" smtClean="0">
              <a:solidFill>
                <a:srgbClr val="0070C0"/>
              </a:solidFill>
            </a:rPr>
            <a:t>- Water, Marine, Public, </a:t>
          </a:r>
          <a:r>
            <a:rPr lang="fr-CA" sz="1400" kern="1200" dirty="0" err="1" smtClean="0">
              <a:solidFill>
                <a:srgbClr val="0070C0"/>
              </a:solidFill>
            </a:rPr>
            <a:t>Climate</a:t>
          </a:r>
          <a:r>
            <a:rPr lang="fr-CA" sz="1400" kern="1200" dirty="0" smtClean="0">
              <a:solidFill>
                <a:srgbClr val="0070C0"/>
              </a:solidFill>
            </a:rPr>
            <a:t> &amp; Aviation Services – </a:t>
          </a:r>
          <a:r>
            <a:rPr lang="fr-CA" sz="1400" kern="1200" dirty="0" err="1" smtClean="0">
              <a:solidFill>
                <a:srgbClr val="0070C0"/>
              </a:solidFill>
            </a:rPr>
            <a:t>target</a:t>
          </a:r>
          <a:r>
            <a:rPr lang="fr-CA" sz="1400" kern="1200" dirty="0" smtClean="0">
              <a:solidFill>
                <a:srgbClr val="0070C0"/>
              </a:solidFill>
            </a:rPr>
            <a:t> </a:t>
          </a:r>
          <a:r>
            <a:rPr lang="fr-CA" sz="1400" kern="1200" dirty="0" err="1" smtClean="0">
              <a:solidFill>
                <a:srgbClr val="0070C0"/>
              </a:solidFill>
            </a:rPr>
            <a:t>centric</a:t>
          </a:r>
          <a:endParaRPr lang="en-CA" sz="1400" kern="1200" dirty="0">
            <a:solidFill>
              <a:srgbClr val="0070C0"/>
            </a:solidFill>
          </a:endParaRPr>
        </a:p>
      </dsp:txBody>
      <dsp:txXfrm rot="10800000">
        <a:off x="2926835" y="1632882"/>
        <a:ext cx="2077590" cy="3634195"/>
      </dsp:txXfrm>
    </dsp:sp>
    <dsp:sp modelId="{EE34D6C2-AD95-481E-83B2-92D9B416C454}">
      <dsp:nvSpPr>
        <dsp:cNvPr id="0" name=""/>
        <dsp:cNvSpPr/>
      </dsp:nvSpPr>
      <dsp:spPr>
        <a:xfrm>
          <a:off x="5327418" y="78464"/>
          <a:ext cx="2101920" cy="1546371"/>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6A0881-C2AC-4DA2-B445-B4069DD0335A}">
      <dsp:nvSpPr>
        <dsp:cNvPr id="0" name=""/>
        <dsp:cNvSpPr/>
      </dsp:nvSpPr>
      <dsp:spPr>
        <a:xfrm rot="10800000">
          <a:off x="5281536" y="1663061"/>
          <a:ext cx="2333232" cy="366203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fr-CA" sz="1600" kern="1200" dirty="0" err="1" smtClean="0">
              <a:solidFill>
                <a:srgbClr val="0070C0"/>
              </a:solidFill>
            </a:rPr>
            <a:t>Workforce</a:t>
          </a:r>
          <a:endParaRPr lang="fr-CA" sz="1600" kern="1200" dirty="0" smtClean="0">
            <a:solidFill>
              <a:srgbClr val="0070C0"/>
            </a:solidFill>
          </a:endParaRPr>
        </a:p>
        <a:p>
          <a:pPr lvl="0" algn="l" defTabSz="711200">
            <a:lnSpc>
              <a:spcPct val="90000"/>
            </a:lnSpc>
            <a:spcBef>
              <a:spcPct val="0"/>
            </a:spcBef>
            <a:spcAft>
              <a:spcPct val="35000"/>
            </a:spcAft>
          </a:pPr>
          <a:r>
            <a:rPr lang="fr-CA" sz="1600" kern="1200" dirty="0" smtClean="0">
              <a:solidFill>
                <a:srgbClr val="0070C0"/>
              </a:solidFill>
            </a:rPr>
            <a:t>- </a:t>
          </a:r>
          <a:r>
            <a:rPr lang="fr-CA" sz="1400" kern="1200" dirty="0" err="1" smtClean="0">
              <a:solidFill>
                <a:srgbClr val="0070C0"/>
              </a:solidFill>
            </a:rPr>
            <a:t>Demographics</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Recruitment</a:t>
          </a:r>
          <a:r>
            <a:rPr lang="fr-CA" sz="1400" kern="1200" dirty="0" smtClean="0">
              <a:solidFill>
                <a:srgbClr val="0070C0"/>
              </a:solidFill>
            </a:rPr>
            <a:t> </a:t>
          </a: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Education</a:t>
          </a:r>
          <a:r>
            <a:rPr lang="fr-CA" sz="1400" kern="1200" dirty="0" smtClean="0">
              <a:solidFill>
                <a:srgbClr val="0070C0"/>
              </a:solidFill>
            </a:rPr>
            <a:t> and </a:t>
          </a:r>
          <a:r>
            <a:rPr lang="fr-CA" sz="1400" kern="1200" dirty="0" err="1" smtClean="0">
              <a:solidFill>
                <a:srgbClr val="0070C0"/>
              </a:solidFill>
            </a:rPr>
            <a:t>Universities</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Changing</a:t>
          </a:r>
          <a:r>
            <a:rPr lang="fr-CA" sz="1400" kern="1200" dirty="0" smtClean="0">
              <a:solidFill>
                <a:srgbClr val="0070C0"/>
              </a:solidFill>
            </a:rPr>
            <a:t> </a:t>
          </a:r>
          <a:r>
            <a:rPr lang="fr-CA" sz="1400" kern="1200" dirty="0" err="1" smtClean="0">
              <a:solidFill>
                <a:srgbClr val="0070C0"/>
              </a:solidFill>
            </a:rPr>
            <a:t>roles</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kern="1200" dirty="0" err="1" smtClean="0">
              <a:solidFill>
                <a:srgbClr val="0070C0"/>
              </a:solidFill>
            </a:rPr>
            <a:t>Workforce</a:t>
          </a:r>
          <a:r>
            <a:rPr lang="fr-CA" sz="1400" kern="1200" dirty="0" smtClean="0">
              <a:solidFill>
                <a:srgbClr val="0070C0"/>
              </a:solidFill>
            </a:rPr>
            <a:t> planning</a:t>
          </a:r>
        </a:p>
        <a:p>
          <a:pPr lvl="0" algn="l" defTabSz="711200">
            <a:lnSpc>
              <a:spcPct val="90000"/>
            </a:lnSpc>
            <a:spcBef>
              <a:spcPct val="0"/>
            </a:spcBef>
            <a:spcAft>
              <a:spcPct val="35000"/>
            </a:spcAft>
          </a:pPr>
          <a:r>
            <a:rPr lang="fr-CA" sz="1400" kern="1200" dirty="0" smtClean="0">
              <a:solidFill>
                <a:srgbClr val="0070C0"/>
              </a:solidFill>
            </a:rPr>
            <a:t>- Training </a:t>
          </a:r>
          <a:r>
            <a:rPr lang="fr-CA" sz="1400" kern="1200" dirty="0" err="1" smtClean="0">
              <a:solidFill>
                <a:srgbClr val="0070C0"/>
              </a:solidFill>
            </a:rPr>
            <a:t>requirements</a:t>
          </a:r>
          <a:r>
            <a:rPr lang="fr-CA" sz="1400" kern="1200" dirty="0" smtClean="0">
              <a:solidFill>
                <a:srgbClr val="0070C0"/>
              </a:solidFill>
            </a:rPr>
            <a:t> and </a:t>
          </a:r>
          <a:r>
            <a:rPr lang="fr-CA" sz="1400" kern="1200" dirty="0" err="1" smtClean="0">
              <a:solidFill>
                <a:srgbClr val="0070C0"/>
              </a:solidFill>
            </a:rPr>
            <a:t>professional</a:t>
          </a:r>
          <a:r>
            <a:rPr lang="fr-CA" sz="1400" kern="1200" dirty="0" smtClean="0">
              <a:solidFill>
                <a:srgbClr val="0070C0"/>
              </a:solidFill>
            </a:rPr>
            <a:t> </a:t>
          </a:r>
          <a:r>
            <a:rPr lang="fr-CA" sz="1400" kern="1200" dirty="0" err="1" smtClean="0">
              <a:solidFill>
                <a:srgbClr val="0070C0"/>
              </a:solidFill>
            </a:rPr>
            <a:t>development</a:t>
          </a:r>
          <a:endParaRPr lang="fr-CA" sz="1400" kern="1200" dirty="0" smtClean="0">
            <a:solidFill>
              <a:srgbClr val="0070C0"/>
            </a:solidFill>
          </a:endParaRPr>
        </a:p>
        <a:p>
          <a:pPr lvl="0" algn="l" defTabSz="711200">
            <a:lnSpc>
              <a:spcPct val="90000"/>
            </a:lnSpc>
            <a:spcBef>
              <a:spcPct val="0"/>
            </a:spcBef>
            <a:spcAft>
              <a:spcPct val="35000"/>
            </a:spcAft>
          </a:pPr>
          <a:r>
            <a:rPr lang="fr-CA" sz="1400" kern="1200" dirty="0" smtClean="0">
              <a:solidFill>
                <a:srgbClr val="0070C0"/>
              </a:solidFill>
            </a:rPr>
            <a:t>- </a:t>
          </a:r>
          <a:r>
            <a:rPr lang="fr-CA" sz="1400" b="1" kern="1200" dirty="0" err="1" smtClean="0">
              <a:solidFill>
                <a:srgbClr val="0070C0"/>
              </a:solidFill>
            </a:rPr>
            <a:t>Competency</a:t>
          </a:r>
          <a:r>
            <a:rPr lang="fr-CA" sz="1400" b="1" kern="1200" dirty="0" smtClean="0">
              <a:solidFill>
                <a:srgbClr val="0070C0"/>
              </a:solidFill>
            </a:rPr>
            <a:t> </a:t>
          </a:r>
          <a:r>
            <a:rPr lang="fr-CA" sz="1400" b="1" kern="1200" dirty="0" err="1" smtClean="0">
              <a:solidFill>
                <a:srgbClr val="0070C0"/>
              </a:solidFill>
            </a:rPr>
            <a:t>frameworks</a:t>
          </a:r>
          <a:endParaRPr lang="fr-CA" sz="1400" kern="1200" dirty="0" smtClean="0">
            <a:solidFill>
              <a:srgbClr val="0070C0"/>
            </a:solidFill>
          </a:endParaRPr>
        </a:p>
      </dsp:txBody>
      <dsp:txXfrm rot="10800000">
        <a:off x="5353291" y="1663061"/>
        <a:ext cx="2189722" cy="3590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955" cy="4956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245" y="1"/>
            <a:ext cx="2945955" cy="495675"/>
          </a:xfrm>
          <a:prstGeom prst="rect">
            <a:avLst/>
          </a:prstGeom>
        </p:spPr>
        <p:txBody>
          <a:bodyPr vert="horz" lIns="91440" tIns="45720" rIns="91440" bIns="45720" rtlCol="0"/>
          <a:lstStyle>
            <a:lvl1pPr algn="r">
              <a:defRPr sz="1200"/>
            </a:lvl1pPr>
          </a:lstStyle>
          <a:p>
            <a:fld id="{01114D7A-3DAF-4B85-B378-4C6676DF2064}" type="datetimeFigureOut">
              <a:rPr lang="en-US" smtClean="0"/>
              <a:t>05/11/2018</a:t>
            </a:fld>
            <a:endParaRPr lang="en-US"/>
          </a:p>
        </p:txBody>
      </p:sp>
      <p:sp>
        <p:nvSpPr>
          <p:cNvPr id="4" name="Footer Placeholder 3"/>
          <p:cNvSpPr>
            <a:spLocks noGrp="1"/>
          </p:cNvSpPr>
          <p:nvPr>
            <p:ph type="ftr" sz="quarter" idx="2"/>
          </p:nvPr>
        </p:nvSpPr>
        <p:spPr>
          <a:xfrm>
            <a:off x="0" y="9429323"/>
            <a:ext cx="2945955" cy="4956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245" y="9429323"/>
            <a:ext cx="2945955" cy="495675"/>
          </a:xfrm>
          <a:prstGeom prst="rect">
            <a:avLst/>
          </a:prstGeom>
        </p:spPr>
        <p:txBody>
          <a:bodyPr vert="horz" lIns="91440" tIns="45720" rIns="91440" bIns="45720" rtlCol="0" anchor="b"/>
          <a:lstStyle>
            <a:lvl1pPr algn="r">
              <a:defRPr sz="1200"/>
            </a:lvl1pPr>
          </a:lstStyle>
          <a:p>
            <a:fld id="{42BEBB66-6BFB-4B9B-8E01-05C6D617540E}" type="slidenum">
              <a:rPr lang="en-US" smtClean="0"/>
              <a:t>‹#›</a:t>
            </a:fld>
            <a:endParaRPr lang="en-US"/>
          </a:p>
        </p:txBody>
      </p:sp>
    </p:spTree>
    <p:extLst>
      <p:ext uri="{BB962C8B-B14F-4D97-AF65-F5344CB8AC3E}">
        <p14:creationId xmlns:p14="http://schemas.microsoft.com/office/powerpoint/2010/main" val="2088225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6661" tIns="48331" rIns="96661" bIns="48331" rtlCol="0"/>
          <a:lstStyle>
            <a:lvl1pPr algn="l">
              <a:defRPr sz="1300"/>
            </a:lvl1pPr>
          </a:lstStyle>
          <a:p>
            <a:endParaRPr lang="en-CA"/>
          </a:p>
        </p:txBody>
      </p:sp>
      <p:sp>
        <p:nvSpPr>
          <p:cNvPr id="3" name="Espace réservé de la date 2"/>
          <p:cNvSpPr>
            <a:spLocks noGrp="1"/>
          </p:cNvSpPr>
          <p:nvPr>
            <p:ph type="dt" idx="1"/>
          </p:nvPr>
        </p:nvSpPr>
        <p:spPr>
          <a:xfrm>
            <a:off x="3850443" y="0"/>
            <a:ext cx="2945659" cy="496332"/>
          </a:xfrm>
          <a:prstGeom prst="rect">
            <a:avLst/>
          </a:prstGeom>
        </p:spPr>
        <p:txBody>
          <a:bodyPr vert="horz" lIns="96661" tIns="48331" rIns="96661" bIns="48331" rtlCol="0"/>
          <a:lstStyle>
            <a:lvl1pPr algn="r">
              <a:defRPr sz="1300"/>
            </a:lvl1pPr>
          </a:lstStyle>
          <a:p>
            <a:fld id="{09EE8D23-8D1B-4A16-A7C0-99D9387D5C71}" type="datetimeFigureOut">
              <a:rPr lang="en-CA" smtClean="0"/>
              <a:t>05/11/2018</a:t>
            </a:fld>
            <a:endParaRPr lang="en-CA"/>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6661" tIns="48331" rIns="96661" bIns="48331" rtlCol="0" anchor="ctr"/>
          <a:lstStyle/>
          <a:p>
            <a:endParaRPr lang="en-CA"/>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6661" tIns="48331" rIns="96661" bIns="48331"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6" name="Espace réservé du pied de page 5"/>
          <p:cNvSpPr>
            <a:spLocks noGrp="1"/>
          </p:cNvSpPr>
          <p:nvPr>
            <p:ph type="ftr" sz="quarter" idx="4"/>
          </p:nvPr>
        </p:nvSpPr>
        <p:spPr>
          <a:xfrm>
            <a:off x="0" y="9428584"/>
            <a:ext cx="2945659" cy="496332"/>
          </a:xfrm>
          <a:prstGeom prst="rect">
            <a:avLst/>
          </a:prstGeom>
        </p:spPr>
        <p:txBody>
          <a:bodyPr vert="horz" lIns="96661" tIns="48331" rIns="96661" bIns="48331" rtlCol="0" anchor="b"/>
          <a:lstStyle>
            <a:lvl1pPr algn="l">
              <a:defRPr sz="1300"/>
            </a:lvl1pPr>
          </a:lstStyle>
          <a:p>
            <a:endParaRPr lang="en-CA"/>
          </a:p>
        </p:txBody>
      </p:sp>
      <p:sp>
        <p:nvSpPr>
          <p:cNvPr id="7" name="Espace réservé du numéro de diapositive 6"/>
          <p:cNvSpPr>
            <a:spLocks noGrp="1"/>
          </p:cNvSpPr>
          <p:nvPr>
            <p:ph type="sldNum" sz="quarter" idx="5"/>
          </p:nvPr>
        </p:nvSpPr>
        <p:spPr>
          <a:xfrm>
            <a:off x="3850443" y="9428584"/>
            <a:ext cx="2945659" cy="496332"/>
          </a:xfrm>
          <a:prstGeom prst="rect">
            <a:avLst/>
          </a:prstGeom>
        </p:spPr>
        <p:txBody>
          <a:bodyPr vert="horz" lIns="96661" tIns="48331" rIns="96661" bIns="48331" rtlCol="0" anchor="b"/>
          <a:lstStyle>
            <a:lvl1pPr algn="r">
              <a:defRPr sz="1300"/>
            </a:lvl1pPr>
          </a:lstStyle>
          <a:p>
            <a:fld id="{216B3927-5DBD-4D6D-ACF5-70E2F55B68C3}" type="slidenum">
              <a:rPr lang="en-CA" smtClean="0"/>
              <a:t>‹#›</a:t>
            </a:fld>
            <a:endParaRPr lang="en-CA"/>
          </a:p>
        </p:txBody>
      </p:sp>
    </p:spTree>
    <p:extLst>
      <p:ext uri="{BB962C8B-B14F-4D97-AF65-F5344CB8AC3E}">
        <p14:creationId xmlns:p14="http://schemas.microsoft.com/office/powerpoint/2010/main" val="246491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10"/>
          </p:nvPr>
        </p:nvSpPr>
        <p:spPr/>
        <p:txBody>
          <a:bodyPr/>
          <a:lstStyle/>
          <a:p>
            <a:pPr>
              <a:defRPr/>
            </a:pPr>
            <a:fld id="{6E83A58C-1743-4A3B-89E9-954B4D005C13}" type="slidenum">
              <a:rPr lang="en-US" altLang="en-US" smtClean="0"/>
              <a:pPr>
                <a:defRPr/>
              </a:pPr>
              <a:t>1</a:t>
            </a:fld>
            <a:endParaRPr lang="en-US" altLang="en-US"/>
          </a:p>
        </p:txBody>
      </p:sp>
    </p:spTree>
    <p:extLst>
      <p:ext uri="{BB962C8B-B14F-4D97-AF65-F5344CB8AC3E}">
        <p14:creationId xmlns:p14="http://schemas.microsoft.com/office/powerpoint/2010/main" val="308598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Rot="1" noChangeAspect="1" noChangeArrowheads="1" noTextEdit="1"/>
          </p:cNvSpPr>
          <p:nvPr>
            <p:ph type="sldImg"/>
          </p:nvPr>
        </p:nvSpPr>
        <p:spPr>
          <a:ln/>
        </p:spPr>
      </p:sp>
      <p:sp>
        <p:nvSpPr>
          <p:cNvPr id="21507" name="Rectangle 2"/>
          <p:cNvSpPr>
            <a:spLocks noGrp="1" noChangeArrowheads="1"/>
          </p:cNvSpPr>
          <p:nvPr>
            <p:ph type="body" idx="1"/>
          </p:nvPr>
        </p:nvSpPr>
        <p:spPr>
          <a:xfrm>
            <a:off x="849709" y="4490622"/>
            <a:ext cx="4673402" cy="42542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Canada is a country of significant weather and climate extremes, from ice storms and blizzards, to heat waves and hurricanes.</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057843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Or </a:t>
            </a:r>
            <a:r>
              <a:rPr lang="fr-CA" dirty="0" err="1" smtClean="0"/>
              <a:t>Aeronautical</a:t>
            </a:r>
            <a:r>
              <a:rPr lang="fr-CA" dirty="0" smtClean="0"/>
              <a:t> </a:t>
            </a:r>
            <a:r>
              <a:rPr lang="fr-CA" dirty="0" err="1" smtClean="0"/>
              <a:t>Meteorolo</a:t>
            </a:r>
            <a:endParaRPr lang="fr-CA" dirty="0"/>
          </a:p>
        </p:txBody>
      </p:sp>
      <p:sp>
        <p:nvSpPr>
          <p:cNvPr id="4" name="Espace réservé du numéro de diapositive 3"/>
          <p:cNvSpPr>
            <a:spLocks noGrp="1"/>
          </p:cNvSpPr>
          <p:nvPr>
            <p:ph type="sldNum" sz="quarter" idx="10"/>
          </p:nvPr>
        </p:nvSpPr>
        <p:spPr/>
        <p:txBody>
          <a:bodyPr/>
          <a:lstStyle/>
          <a:p>
            <a:fld id="{216B3927-5DBD-4D6D-ACF5-70E2F55B68C3}" type="slidenum">
              <a:rPr lang="en-CA" smtClean="0"/>
              <a:t>15</a:t>
            </a:fld>
            <a:endParaRPr lang="en-CA"/>
          </a:p>
        </p:txBody>
      </p:sp>
    </p:spTree>
    <p:extLst>
      <p:ext uri="{BB962C8B-B14F-4D97-AF65-F5344CB8AC3E}">
        <p14:creationId xmlns:p14="http://schemas.microsoft.com/office/powerpoint/2010/main" val="1432831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216B3927-5DBD-4D6D-ACF5-70E2F55B68C3}" type="slidenum">
              <a:rPr lang="en-CA" smtClean="0"/>
              <a:t>16</a:t>
            </a:fld>
            <a:endParaRPr lang="en-CA"/>
          </a:p>
        </p:txBody>
      </p:sp>
    </p:spTree>
    <p:extLst>
      <p:ext uri="{BB962C8B-B14F-4D97-AF65-F5344CB8AC3E}">
        <p14:creationId xmlns:p14="http://schemas.microsoft.com/office/powerpoint/2010/main" val="2160277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CA"/>
          </a:p>
        </p:txBody>
      </p:sp>
      <p:sp>
        <p:nvSpPr>
          <p:cNvPr id="4" name="Espace réservé de la date 3"/>
          <p:cNvSpPr>
            <a:spLocks noGrp="1"/>
          </p:cNvSpPr>
          <p:nvPr>
            <p:ph type="dt" sz="half" idx="10"/>
          </p:nvPr>
        </p:nvSpPr>
        <p:spPr/>
        <p:txBody>
          <a:bodyPr/>
          <a:lstStyle/>
          <a:p>
            <a:fld id="{5D41B267-2826-486D-9F4F-28BFDFDEE99F}" type="datetimeFigureOut">
              <a:rPr lang="en-CA" smtClean="0"/>
              <a:t>05/11/2018</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8E86D6C6-EF8A-429C-8961-003D5D54C2BA}" type="slidenum">
              <a:rPr lang="en-CA" smtClean="0"/>
              <a:t>‹#›</a:t>
            </a:fld>
            <a:endParaRPr lang="en-CA"/>
          </a:p>
        </p:txBody>
      </p:sp>
    </p:spTree>
    <p:extLst>
      <p:ext uri="{BB962C8B-B14F-4D97-AF65-F5344CB8AC3E}">
        <p14:creationId xmlns:p14="http://schemas.microsoft.com/office/powerpoint/2010/main" val="2796349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5D41B267-2826-486D-9F4F-28BFDFDEE99F}" type="datetimeFigureOut">
              <a:rPr lang="en-CA" smtClean="0"/>
              <a:t>05/11/2018</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8E86D6C6-EF8A-429C-8961-003D5D54C2BA}" type="slidenum">
              <a:rPr lang="en-CA" smtClean="0"/>
              <a:t>‹#›</a:t>
            </a:fld>
            <a:endParaRPr lang="en-CA"/>
          </a:p>
        </p:txBody>
      </p:sp>
    </p:spTree>
    <p:extLst>
      <p:ext uri="{BB962C8B-B14F-4D97-AF65-F5344CB8AC3E}">
        <p14:creationId xmlns:p14="http://schemas.microsoft.com/office/powerpoint/2010/main" val="354253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5D41B267-2826-486D-9F4F-28BFDFDEE99F}" type="datetimeFigureOut">
              <a:rPr lang="en-CA" smtClean="0"/>
              <a:t>05/11/2018</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8E86D6C6-EF8A-429C-8961-003D5D54C2BA}" type="slidenum">
              <a:rPr lang="en-CA" smtClean="0"/>
              <a:t>‹#›</a:t>
            </a:fld>
            <a:endParaRPr lang="en-CA"/>
          </a:p>
        </p:txBody>
      </p:sp>
    </p:spTree>
    <p:extLst>
      <p:ext uri="{BB962C8B-B14F-4D97-AF65-F5344CB8AC3E}">
        <p14:creationId xmlns:p14="http://schemas.microsoft.com/office/powerpoint/2010/main" val="2743731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22380"/>
      </p:ext>
    </p:extLst>
  </p:cSld>
  <p:clrMapOvr>
    <a:masterClrMapping/>
  </p:clrMapOvr>
  <p:timing>
    <p:tnLst>
      <p:par>
        <p:cTn id="1" dur="indefinite" restart="never" nodeType="tmRoot"/>
      </p:par>
    </p:tnLst>
  </p:timing>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952853"/>
      </p:ext>
    </p:extLst>
  </p:cSld>
  <p:clrMapOvr>
    <a:masterClrMapping/>
  </p:clrMapOvr>
  <p:timing>
    <p:tnLst>
      <p:par>
        <p:cTn id="1" dur="indefinite" restart="never" nodeType="tmRoot"/>
      </p:par>
    </p:tnLst>
  </p:timing>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787208" cy="1143000"/>
          </a:xfrm>
        </p:spPr>
        <p:txBody>
          <a:bodyPr/>
          <a:lstStyle>
            <a:lvl1pPr>
              <a:lnSpc>
                <a:spcPts val="3000"/>
              </a:lnSpc>
              <a:defRPr sz="3000">
                <a:solidFill>
                  <a:srgbClr val="004364"/>
                </a:solidFill>
              </a:defRPr>
            </a:lvl1pPr>
          </a:lstStyle>
          <a:p>
            <a:r>
              <a:rPr lang="en-US" dirty="0" smtClean="0"/>
              <a:t>Click to edit Master title style</a:t>
            </a:r>
            <a:endParaRPr lang="en-CA" dirty="0"/>
          </a:p>
        </p:txBody>
      </p:sp>
      <p:sp>
        <p:nvSpPr>
          <p:cNvPr id="3" name="Content Placeholder 2"/>
          <p:cNvSpPr>
            <a:spLocks noGrp="1"/>
          </p:cNvSpPr>
          <p:nvPr>
            <p:ph idx="1"/>
          </p:nvPr>
        </p:nvSpPr>
        <p:spPr>
          <a:xfrm>
            <a:off x="827584" y="1484784"/>
            <a:ext cx="7859216" cy="4641379"/>
          </a:xfrm>
        </p:spPr>
        <p:txBody>
          <a:bodyPr/>
          <a:lstStyle>
            <a:lvl1pPr>
              <a:buClr>
                <a:srgbClr val="005480"/>
              </a:buClr>
              <a:defRPr/>
            </a:lvl1pPr>
            <a:lvl2pPr marL="61200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75486930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30292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74758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5068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870759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723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5D41B267-2826-486D-9F4F-28BFDFDEE99F}" type="datetimeFigureOut">
              <a:rPr lang="en-CA" smtClean="0"/>
              <a:t>05/11/2018</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8E86D6C6-EF8A-429C-8961-003D5D54C2BA}" type="slidenum">
              <a:rPr lang="en-CA" smtClean="0"/>
              <a:t>‹#›</a:t>
            </a:fld>
            <a:endParaRPr lang="en-CA"/>
          </a:p>
        </p:txBody>
      </p:sp>
    </p:spTree>
    <p:extLst>
      <p:ext uri="{BB962C8B-B14F-4D97-AF65-F5344CB8AC3E}">
        <p14:creationId xmlns:p14="http://schemas.microsoft.com/office/powerpoint/2010/main" val="2708734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9458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0520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2284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37199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6"/>
          <p:cNvSpPr>
            <a:spLocks noGrp="1" noChangeArrowheads="1"/>
          </p:cNvSpPr>
          <p:nvPr>
            <p:ph type="sldNum" sz="quarter" idx="10"/>
          </p:nvPr>
        </p:nvSpPr>
        <p:spPr>
          <a:xfrm>
            <a:off x="3419475" y="6237288"/>
            <a:ext cx="2133600" cy="476250"/>
          </a:xfrm>
          <a:prstGeom prst="rect">
            <a:avLst/>
          </a:prstGeom>
          <a:ln/>
        </p:spPr>
        <p:txBody>
          <a:bodyPr/>
          <a:lstStyle>
            <a:lvl1pPr>
              <a:defRPr/>
            </a:lvl1pPr>
          </a:lstStyle>
          <a:p>
            <a:pPr fontAlgn="base">
              <a:spcBef>
                <a:spcPct val="0"/>
              </a:spcBef>
              <a:spcAft>
                <a:spcPct val="0"/>
              </a:spcAft>
              <a:defRPr/>
            </a:pPr>
            <a:fld id="{431AF235-0D1E-4E02-8326-8D0CB2F2CAFB}" type="slidenum">
              <a:rPr kumimoji="1" lang="en-CA" altLang="en-US">
                <a:solidFill>
                  <a:srgbClr val="000000"/>
                </a:solidFill>
              </a:rPr>
              <a:pPr fontAlgn="base">
                <a:spcBef>
                  <a:spcPct val="0"/>
                </a:spcBef>
                <a:spcAft>
                  <a:spcPct val="0"/>
                </a:spcAft>
                <a:defRPr/>
              </a:pPr>
              <a:t>‹#›</a:t>
            </a:fld>
            <a:endParaRPr kumimoji="1" lang="en-CA" altLang="en-US">
              <a:solidFill>
                <a:srgbClr val="000000"/>
              </a:solidFill>
            </a:endParaRPr>
          </a:p>
        </p:txBody>
      </p:sp>
    </p:spTree>
    <p:extLst>
      <p:ext uri="{BB962C8B-B14F-4D97-AF65-F5344CB8AC3E}">
        <p14:creationId xmlns:p14="http://schemas.microsoft.com/office/powerpoint/2010/main" val="398595164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274637"/>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5565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665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3395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5565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5565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4665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1187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D41B267-2826-486D-9F4F-28BFDFDEE99F}" type="datetimeFigureOut">
              <a:rPr lang="en-CA" smtClean="0"/>
              <a:t>05/11/2018</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8E86D6C6-EF8A-429C-8961-003D5D54C2BA}" type="slidenum">
              <a:rPr lang="en-CA" smtClean="0"/>
              <a:t>‹#›</a:t>
            </a:fld>
            <a:endParaRPr lang="en-CA"/>
          </a:p>
        </p:txBody>
      </p:sp>
    </p:spTree>
    <p:extLst>
      <p:ext uri="{BB962C8B-B14F-4D97-AF65-F5344CB8AC3E}">
        <p14:creationId xmlns:p14="http://schemas.microsoft.com/office/powerpoint/2010/main" val="1121505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e la date 4"/>
          <p:cNvSpPr>
            <a:spLocks noGrp="1"/>
          </p:cNvSpPr>
          <p:nvPr>
            <p:ph type="dt" sz="half" idx="10"/>
          </p:nvPr>
        </p:nvSpPr>
        <p:spPr/>
        <p:txBody>
          <a:bodyPr/>
          <a:lstStyle/>
          <a:p>
            <a:fld id="{5D41B267-2826-486D-9F4F-28BFDFDEE99F}" type="datetimeFigureOut">
              <a:rPr lang="en-CA" smtClean="0"/>
              <a:t>05/11/2018</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8E86D6C6-EF8A-429C-8961-003D5D54C2BA}" type="slidenum">
              <a:rPr lang="en-CA" smtClean="0"/>
              <a:t>‹#›</a:t>
            </a:fld>
            <a:endParaRPr lang="en-CA"/>
          </a:p>
        </p:txBody>
      </p:sp>
    </p:spTree>
    <p:extLst>
      <p:ext uri="{BB962C8B-B14F-4D97-AF65-F5344CB8AC3E}">
        <p14:creationId xmlns:p14="http://schemas.microsoft.com/office/powerpoint/2010/main" val="188062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7" name="Espace réservé de la date 6"/>
          <p:cNvSpPr>
            <a:spLocks noGrp="1"/>
          </p:cNvSpPr>
          <p:nvPr>
            <p:ph type="dt" sz="half" idx="10"/>
          </p:nvPr>
        </p:nvSpPr>
        <p:spPr/>
        <p:txBody>
          <a:bodyPr/>
          <a:lstStyle/>
          <a:p>
            <a:fld id="{5D41B267-2826-486D-9F4F-28BFDFDEE99F}" type="datetimeFigureOut">
              <a:rPr lang="en-CA" smtClean="0"/>
              <a:t>05/11/2018</a:t>
            </a:fld>
            <a:endParaRPr lang="en-CA"/>
          </a:p>
        </p:txBody>
      </p:sp>
      <p:sp>
        <p:nvSpPr>
          <p:cNvPr id="8" name="Espace réservé du pied de page 7"/>
          <p:cNvSpPr>
            <a:spLocks noGrp="1"/>
          </p:cNvSpPr>
          <p:nvPr>
            <p:ph type="ftr" sz="quarter" idx="11"/>
          </p:nvPr>
        </p:nvSpPr>
        <p:spPr/>
        <p:txBody>
          <a:bodyPr/>
          <a:lstStyle/>
          <a:p>
            <a:endParaRPr lang="en-CA"/>
          </a:p>
        </p:txBody>
      </p:sp>
      <p:sp>
        <p:nvSpPr>
          <p:cNvPr id="9" name="Espace réservé du numéro de diapositive 8"/>
          <p:cNvSpPr>
            <a:spLocks noGrp="1"/>
          </p:cNvSpPr>
          <p:nvPr>
            <p:ph type="sldNum" sz="quarter" idx="12"/>
          </p:nvPr>
        </p:nvSpPr>
        <p:spPr/>
        <p:txBody>
          <a:bodyPr/>
          <a:lstStyle/>
          <a:p>
            <a:fld id="{8E86D6C6-EF8A-429C-8961-003D5D54C2BA}" type="slidenum">
              <a:rPr lang="en-CA" smtClean="0"/>
              <a:t>‹#›</a:t>
            </a:fld>
            <a:endParaRPr lang="en-CA"/>
          </a:p>
        </p:txBody>
      </p:sp>
    </p:spTree>
    <p:extLst>
      <p:ext uri="{BB962C8B-B14F-4D97-AF65-F5344CB8AC3E}">
        <p14:creationId xmlns:p14="http://schemas.microsoft.com/office/powerpoint/2010/main" val="330917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e la date 2"/>
          <p:cNvSpPr>
            <a:spLocks noGrp="1"/>
          </p:cNvSpPr>
          <p:nvPr>
            <p:ph type="dt" sz="half" idx="10"/>
          </p:nvPr>
        </p:nvSpPr>
        <p:spPr/>
        <p:txBody>
          <a:bodyPr/>
          <a:lstStyle/>
          <a:p>
            <a:fld id="{5D41B267-2826-486D-9F4F-28BFDFDEE99F}" type="datetimeFigureOut">
              <a:rPr lang="en-CA" smtClean="0"/>
              <a:t>05/11/2018</a:t>
            </a:fld>
            <a:endParaRPr lang="en-CA"/>
          </a:p>
        </p:txBody>
      </p:sp>
      <p:sp>
        <p:nvSpPr>
          <p:cNvPr id="4" name="Espace réservé du pied de page 3"/>
          <p:cNvSpPr>
            <a:spLocks noGrp="1"/>
          </p:cNvSpPr>
          <p:nvPr>
            <p:ph type="ftr" sz="quarter" idx="11"/>
          </p:nvPr>
        </p:nvSpPr>
        <p:spPr/>
        <p:txBody>
          <a:bodyPr/>
          <a:lstStyle/>
          <a:p>
            <a:endParaRPr lang="en-CA"/>
          </a:p>
        </p:txBody>
      </p:sp>
      <p:sp>
        <p:nvSpPr>
          <p:cNvPr id="5" name="Espace réservé du numéro de diapositive 4"/>
          <p:cNvSpPr>
            <a:spLocks noGrp="1"/>
          </p:cNvSpPr>
          <p:nvPr>
            <p:ph type="sldNum" sz="quarter" idx="12"/>
          </p:nvPr>
        </p:nvSpPr>
        <p:spPr/>
        <p:txBody>
          <a:bodyPr/>
          <a:lstStyle/>
          <a:p>
            <a:fld id="{8E86D6C6-EF8A-429C-8961-003D5D54C2BA}" type="slidenum">
              <a:rPr lang="en-CA" smtClean="0"/>
              <a:t>‹#›</a:t>
            </a:fld>
            <a:endParaRPr lang="en-CA"/>
          </a:p>
        </p:txBody>
      </p:sp>
    </p:spTree>
    <p:extLst>
      <p:ext uri="{BB962C8B-B14F-4D97-AF65-F5344CB8AC3E}">
        <p14:creationId xmlns:p14="http://schemas.microsoft.com/office/powerpoint/2010/main" val="2704561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D41B267-2826-486D-9F4F-28BFDFDEE99F}" type="datetimeFigureOut">
              <a:rPr lang="en-CA" smtClean="0"/>
              <a:t>05/11/2018</a:t>
            </a:fld>
            <a:endParaRPr lang="en-CA"/>
          </a:p>
        </p:txBody>
      </p:sp>
      <p:sp>
        <p:nvSpPr>
          <p:cNvPr id="3" name="Espace réservé du pied de page 2"/>
          <p:cNvSpPr>
            <a:spLocks noGrp="1"/>
          </p:cNvSpPr>
          <p:nvPr>
            <p:ph type="ftr" sz="quarter" idx="11"/>
          </p:nvPr>
        </p:nvSpPr>
        <p:spPr/>
        <p:txBody>
          <a:bodyPr/>
          <a:lstStyle/>
          <a:p>
            <a:endParaRPr lang="en-CA"/>
          </a:p>
        </p:txBody>
      </p:sp>
      <p:sp>
        <p:nvSpPr>
          <p:cNvPr id="4" name="Espace réservé du numéro de diapositive 3"/>
          <p:cNvSpPr>
            <a:spLocks noGrp="1"/>
          </p:cNvSpPr>
          <p:nvPr>
            <p:ph type="sldNum" sz="quarter" idx="12"/>
          </p:nvPr>
        </p:nvSpPr>
        <p:spPr/>
        <p:txBody>
          <a:bodyPr/>
          <a:lstStyle/>
          <a:p>
            <a:fld id="{8E86D6C6-EF8A-429C-8961-003D5D54C2BA}" type="slidenum">
              <a:rPr lang="en-CA" smtClean="0"/>
              <a:t>‹#›</a:t>
            </a:fld>
            <a:endParaRPr lang="en-CA"/>
          </a:p>
        </p:txBody>
      </p:sp>
    </p:spTree>
    <p:extLst>
      <p:ext uri="{BB962C8B-B14F-4D97-AF65-F5344CB8AC3E}">
        <p14:creationId xmlns:p14="http://schemas.microsoft.com/office/powerpoint/2010/main" val="124330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D41B267-2826-486D-9F4F-28BFDFDEE99F}" type="datetimeFigureOut">
              <a:rPr lang="en-CA" smtClean="0"/>
              <a:t>05/11/2018</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8E86D6C6-EF8A-429C-8961-003D5D54C2BA}" type="slidenum">
              <a:rPr lang="en-CA" smtClean="0"/>
              <a:t>‹#›</a:t>
            </a:fld>
            <a:endParaRPr lang="en-CA"/>
          </a:p>
        </p:txBody>
      </p:sp>
    </p:spTree>
    <p:extLst>
      <p:ext uri="{BB962C8B-B14F-4D97-AF65-F5344CB8AC3E}">
        <p14:creationId xmlns:p14="http://schemas.microsoft.com/office/powerpoint/2010/main" val="2450055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D41B267-2826-486D-9F4F-28BFDFDEE99F}" type="datetimeFigureOut">
              <a:rPr lang="en-CA" smtClean="0"/>
              <a:t>05/11/2018</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8E86D6C6-EF8A-429C-8961-003D5D54C2BA}" type="slidenum">
              <a:rPr lang="en-CA" smtClean="0"/>
              <a:t>‹#›</a:t>
            </a:fld>
            <a:endParaRPr lang="en-CA"/>
          </a:p>
        </p:txBody>
      </p:sp>
    </p:spTree>
    <p:extLst>
      <p:ext uri="{BB962C8B-B14F-4D97-AF65-F5344CB8AC3E}">
        <p14:creationId xmlns:p14="http://schemas.microsoft.com/office/powerpoint/2010/main" val="216967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en-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1B267-2826-486D-9F4F-28BFDFDEE99F}" type="datetimeFigureOut">
              <a:rPr lang="en-CA" smtClean="0"/>
              <a:t>05/11/2018</a:t>
            </a:fld>
            <a:endParaRPr lang="en-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6D6C6-EF8A-429C-8961-003D5D54C2BA}" type="slidenum">
              <a:rPr lang="en-CA" smtClean="0"/>
              <a:t>‹#›</a:t>
            </a:fld>
            <a:endParaRPr lang="en-CA"/>
          </a:p>
        </p:txBody>
      </p:sp>
    </p:spTree>
    <p:extLst>
      <p:ext uri="{BB962C8B-B14F-4D97-AF65-F5344CB8AC3E}">
        <p14:creationId xmlns:p14="http://schemas.microsoft.com/office/powerpoint/2010/main" val="2006589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Box 24"/>
          <p:cNvSpPr txBox="1">
            <a:spLocks noChangeArrowheads="1"/>
          </p:cNvSpPr>
          <p:nvPr/>
        </p:nvSpPr>
        <p:spPr bwMode="auto">
          <a:xfrm>
            <a:off x="755650" y="6525924"/>
            <a:ext cx="83883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Arial Unicode MS" pitchFamily="34" charset="-128"/>
                <a:cs typeface="Arial Unicode MS" pitchFamily="34" charset="-128"/>
              </a:defRPr>
            </a:lvl1pPr>
            <a:lvl2pPr marL="742950" indent="-285750" eaLnBrk="0" hangingPunct="0">
              <a:defRPr kumimoji="1">
                <a:solidFill>
                  <a:schemeClr val="tx1"/>
                </a:solidFill>
                <a:latin typeface="Arial" charset="0"/>
                <a:ea typeface="Arial Unicode MS" pitchFamily="34" charset="-128"/>
                <a:cs typeface="Arial Unicode MS" pitchFamily="34" charset="-128"/>
              </a:defRPr>
            </a:lvl2pPr>
            <a:lvl3pPr marL="1143000" indent="-228600" eaLnBrk="0" hangingPunct="0">
              <a:defRPr kumimoji="1">
                <a:solidFill>
                  <a:schemeClr val="tx1"/>
                </a:solidFill>
                <a:latin typeface="Arial" charset="0"/>
                <a:ea typeface="Arial Unicode MS" pitchFamily="34" charset="-128"/>
                <a:cs typeface="Arial Unicode MS" pitchFamily="34" charset="-128"/>
              </a:defRPr>
            </a:lvl3pPr>
            <a:lvl4pPr marL="1600200" indent="-228600" eaLnBrk="0" hangingPunct="0">
              <a:defRPr kumimoji="1">
                <a:solidFill>
                  <a:schemeClr val="tx1"/>
                </a:solidFill>
                <a:latin typeface="Arial" charset="0"/>
                <a:ea typeface="Arial Unicode MS" pitchFamily="34" charset="-128"/>
                <a:cs typeface="Arial Unicode MS" pitchFamily="34" charset="-128"/>
              </a:defRPr>
            </a:lvl4pPr>
            <a:lvl5pPr marL="2057400" indent="-228600" eaLnBrk="0" hangingPunct="0">
              <a:defRPr kumimoji="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algn="ctr" eaLnBrk="1" fontAlgn="base" hangingPunct="1">
              <a:spcBef>
                <a:spcPct val="0"/>
              </a:spcBef>
              <a:spcAft>
                <a:spcPct val="0"/>
              </a:spcAft>
              <a:defRPr/>
            </a:pPr>
            <a:r>
              <a:rPr lang="en-CA" altLang="en-US" sz="800" dirty="0" smtClean="0">
                <a:solidFill>
                  <a:srgbClr val="000000"/>
                </a:solidFill>
              </a:rPr>
              <a:t>Page </a:t>
            </a:r>
            <a:fld id="{2F0C79B4-9096-4663-BEAF-918CD2158241}" type="slidenum">
              <a:rPr lang="en-CA" altLang="en-US" sz="800" smtClean="0">
                <a:solidFill>
                  <a:srgbClr val="000000"/>
                </a:solidFill>
              </a:rPr>
              <a:pPr algn="ctr" eaLnBrk="1" fontAlgn="base" hangingPunct="1">
                <a:spcBef>
                  <a:spcPct val="0"/>
                </a:spcBef>
                <a:spcAft>
                  <a:spcPct val="0"/>
                </a:spcAft>
                <a:defRPr/>
              </a:pPr>
              <a:t>‹#›</a:t>
            </a:fld>
            <a:r>
              <a:rPr lang="en-CA" altLang="en-US" sz="800" dirty="0" smtClean="0">
                <a:solidFill>
                  <a:srgbClr val="000000"/>
                </a:solidFill>
              </a:rPr>
              <a:t> – </a:t>
            </a:r>
            <a:fld id="{DD65E962-8B0C-4223-A535-29E8006BC80B}" type="datetime4">
              <a:rPr kumimoji="0" lang="en-CA" altLang="en-US" sz="800" smtClean="0">
                <a:solidFill>
                  <a:srgbClr val="000000"/>
                </a:solidFill>
              </a:rPr>
              <a:pPr algn="ctr" eaLnBrk="1" fontAlgn="base" hangingPunct="1">
                <a:spcBef>
                  <a:spcPct val="0"/>
                </a:spcBef>
                <a:spcAft>
                  <a:spcPct val="0"/>
                </a:spcAft>
                <a:defRPr/>
              </a:pPr>
              <a:t>November-5-18</a:t>
            </a:fld>
            <a:endParaRPr kumimoji="0" lang="en-CA" altLang="en-US" sz="800" dirty="0" smtClean="0">
              <a:solidFill>
                <a:srgbClr val="000000"/>
              </a:solidFill>
            </a:endParaRPr>
          </a:p>
        </p:txBody>
      </p:sp>
      <p:sp>
        <p:nvSpPr>
          <p:cNvPr id="1027" name="Rectangle 28"/>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028" name="Rectangle 29"/>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1029" name="Line 30"/>
          <p:cNvSpPr>
            <a:spLocks noChangeShapeType="1"/>
          </p:cNvSpPr>
          <p:nvPr/>
        </p:nvSpPr>
        <p:spPr bwMode="auto">
          <a:xfrm>
            <a:off x="827088" y="1268413"/>
            <a:ext cx="8316912" cy="0"/>
          </a:xfrm>
          <a:prstGeom prst="line">
            <a:avLst/>
          </a:prstGeom>
          <a:noFill/>
          <a:ln w="28575">
            <a:solidFill>
              <a:srgbClr val="3A60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n-US">
              <a:solidFill>
                <a:srgbClr val="000000"/>
              </a:solidFill>
            </a:endParaRPr>
          </a:p>
        </p:txBody>
      </p:sp>
    </p:spTree>
    <p:extLst>
      <p:ext uri="{BB962C8B-B14F-4D97-AF65-F5344CB8AC3E}">
        <p14:creationId xmlns:p14="http://schemas.microsoft.com/office/powerpoint/2010/main" val="13036098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iming>
    <p:tnLst>
      <p:par>
        <p:cTn id="1" dur="indefinite" restart="never" nodeType="tmRoot"/>
      </p:par>
    </p:tnLst>
  </p:timing>
  <p:hf sldNum="0" hdr="0" dt="0"/>
  <p:txStyles>
    <p:titleStyle>
      <a:lvl1pPr algn="l" rtl="0" eaLnBrk="1" fontAlgn="base" hangingPunct="1">
        <a:spcBef>
          <a:spcPct val="0"/>
        </a:spcBef>
        <a:spcAft>
          <a:spcPct val="0"/>
        </a:spcAft>
        <a:defRPr kumimoji="1" sz="3600" b="1">
          <a:solidFill>
            <a:srgbClr val="3A601B"/>
          </a:solidFill>
          <a:latin typeface="+mj-lt"/>
          <a:ea typeface="+mj-ea"/>
          <a:cs typeface="+mj-cs"/>
        </a:defRPr>
      </a:lvl1pPr>
      <a:lvl2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p:titleStyle>
    <p:bodyStyle>
      <a:lvl1pPr marL="287338" indent="-287338" algn="l" rtl="0" eaLnBrk="1" fontAlgn="base" hangingPunct="1">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1" fontAlgn="base" hangingPunct="1">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1" fontAlgn="base" hangingPunct="1">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1" fontAlgn="base" hangingPunct="1">
        <a:spcBef>
          <a:spcPct val="20000"/>
        </a:spcBef>
        <a:spcAft>
          <a:spcPct val="0"/>
        </a:spcAft>
        <a:buChar char="–"/>
        <a:defRPr kumimoji="1" sz="1600">
          <a:solidFill>
            <a:schemeClr val="tx1"/>
          </a:solidFill>
          <a:latin typeface="+mn-lt"/>
          <a:ea typeface="+mn-ea"/>
          <a:cs typeface="+mn-cs"/>
        </a:defRPr>
      </a:lvl4pPr>
      <a:lvl5pPr marL="2000250" indent="-190500" algn="l" rtl="0" eaLnBrk="1" fontAlgn="base" hangingPunct="1">
        <a:spcBef>
          <a:spcPct val="20000"/>
        </a:spcBef>
        <a:spcAft>
          <a:spcPct val="0"/>
        </a:spcAft>
        <a:buChar char="»"/>
        <a:defRPr kumimoji="1" sz="1400">
          <a:solidFill>
            <a:schemeClr val="tx1"/>
          </a:solidFill>
          <a:latin typeface="+mn-lt"/>
          <a:ea typeface="+mn-ea"/>
          <a:cs typeface="+mn-cs"/>
        </a:defRPr>
      </a:lvl5pPr>
      <a:lvl6pPr marL="2457450" indent="-190500" algn="l" rtl="0" eaLnBrk="1" fontAlgn="base" hangingPunct="1">
        <a:spcBef>
          <a:spcPct val="20000"/>
        </a:spcBef>
        <a:spcAft>
          <a:spcPct val="0"/>
        </a:spcAft>
        <a:buChar char="»"/>
        <a:defRPr kumimoji="1" sz="1400">
          <a:solidFill>
            <a:schemeClr val="tx1"/>
          </a:solidFill>
          <a:latin typeface="+mn-lt"/>
          <a:ea typeface="+mn-ea"/>
          <a:cs typeface="+mn-cs"/>
        </a:defRPr>
      </a:lvl6pPr>
      <a:lvl7pPr marL="2914650" indent="-190500" algn="l" rtl="0" eaLnBrk="1" fontAlgn="base" hangingPunct="1">
        <a:spcBef>
          <a:spcPct val="20000"/>
        </a:spcBef>
        <a:spcAft>
          <a:spcPct val="0"/>
        </a:spcAft>
        <a:buChar char="»"/>
        <a:defRPr kumimoji="1" sz="1400">
          <a:solidFill>
            <a:schemeClr val="tx1"/>
          </a:solidFill>
          <a:latin typeface="+mn-lt"/>
          <a:ea typeface="+mn-ea"/>
          <a:cs typeface="+mn-cs"/>
        </a:defRPr>
      </a:lvl7pPr>
      <a:lvl8pPr marL="3371850" indent="-190500" algn="l" rtl="0" eaLnBrk="1" fontAlgn="base" hangingPunct="1">
        <a:spcBef>
          <a:spcPct val="20000"/>
        </a:spcBef>
        <a:spcAft>
          <a:spcPct val="0"/>
        </a:spcAft>
        <a:buChar char="»"/>
        <a:defRPr kumimoji="1" sz="1400">
          <a:solidFill>
            <a:schemeClr val="tx1"/>
          </a:solidFill>
          <a:latin typeface="+mn-lt"/>
          <a:ea typeface="+mn-ea"/>
          <a:cs typeface="+mn-cs"/>
        </a:defRPr>
      </a:lvl8pPr>
      <a:lvl9pPr marL="3829050" indent="-190500" algn="l" rtl="0" eaLnBrk="1" fontAlgn="base" hangingPunct="1">
        <a:spcBef>
          <a:spcPct val="20000"/>
        </a:spcBef>
        <a:spcAft>
          <a:spcPct val="0"/>
        </a:spcAft>
        <a:buChar char="»"/>
        <a:defRPr kumimoji="1"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4.png"/><Relationship Id="rId4" Type="http://schemas.openxmlformats.org/officeDocument/2006/relationships/diagramQuickStyle" Target="../diagrams/quickStyle1.xml"/><Relationship Id="rId9" Type="http://schemas.openxmlformats.org/officeDocument/2006/relationships/image" Target="../media/image23.gif"/></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30.png"/><Relationship Id="rId4" Type="http://schemas.openxmlformats.org/officeDocument/2006/relationships/diagramQuickStyle" Target="../diagrams/quickStyle2.xml"/><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764704"/>
            <a:ext cx="9144000" cy="18722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p:txBody>
      </p:sp>
      <p:pic>
        <p:nvPicPr>
          <p:cNvPr id="8" name="Picture 7"/>
          <p:cNvPicPr>
            <a:picLocks noChangeAspect="1"/>
          </p:cNvPicPr>
          <p:nvPr/>
        </p:nvPicPr>
        <p:blipFill>
          <a:blip r:embed="rId3"/>
          <a:stretch>
            <a:fillRect/>
          </a:stretch>
        </p:blipFill>
        <p:spPr>
          <a:xfrm>
            <a:off x="0" y="908720"/>
            <a:ext cx="9144000" cy="1401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8"/>
          <p:cNvSpPr txBox="1">
            <a:spLocks noChangeArrowheads="1"/>
          </p:cNvSpPr>
          <p:nvPr/>
        </p:nvSpPr>
        <p:spPr bwMode="auto">
          <a:xfrm>
            <a:off x="-22678" y="2815894"/>
            <a:ext cx="9144000" cy="1470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kumimoji="1" sz="3600" b="1">
                <a:solidFill>
                  <a:srgbClr val="3A601B"/>
                </a:solidFill>
                <a:latin typeface="+mj-lt"/>
                <a:ea typeface="+mj-ea"/>
                <a:cs typeface="+mj-cs"/>
              </a:defRPr>
            </a:lvl1pPr>
            <a:lvl2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pPr algn="ctr" eaLnBrk="1" hangingPunct="1">
              <a:defRPr/>
            </a:pPr>
            <a:r>
              <a:rPr lang="en-US" altLang="zh-TW" sz="3200" kern="0" dirty="0" smtClean="0">
                <a:solidFill>
                  <a:schemeClr val="accent1">
                    <a:lumMod val="75000"/>
                  </a:schemeClr>
                </a:solidFill>
                <a:latin typeface="Calibri" panose="020F0502020204030204" pitchFamily="34" charset="0"/>
              </a:rPr>
              <a:t>Hiring and Preparing NMHS Meteorologists</a:t>
            </a:r>
          </a:p>
          <a:p>
            <a:pPr algn="ctr" eaLnBrk="1" hangingPunct="1">
              <a:defRPr/>
            </a:pPr>
            <a:r>
              <a:rPr lang="en-US" altLang="zh-TW" sz="3200" kern="0" dirty="0" smtClean="0">
                <a:solidFill>
                  <a:schemeClr val="accent1">
                    <a:lumMod val="75000"/>
                  </a:schemeClr>
                </a:solidFill>
                <a:latin typeface="Calibri" panose="020F0502020204030204" pitchFamily="34" charset="0"/>
              </a:rPr>
              <a:t>for the Future: </a:t>
            </a:r>
          </a:p>
          <a:p>
            <a:pPr algn="ctr" eaLnBrk="1" hangingPunct="1">
              <a:defRPr/>
            </a:pPr>
            <a:r>
              <a:rPr lang="en-US" altLang="zh-TW" sz="3200" kern="0" dirty="0" smtClean="0">
                <a:solidFill>
                  <a:schemeClr val="accent1">
                    <a:lumMod val="75000"/>
                  </a:schemeClr>
                </a:solidFill>
                <a:latin typeface="Calibri" panose="020F0502020204030204" pitchFamily="34" charset="0"/>
              </a:rPr>
              <a:t>Drivers and Considerations</a:t>
            </a:r>
            <a:endParaRPr lang="fr-CA" altLang="en-US" sz="3200" kern="0" dirty="0" smtClean="0">
              <a:solidFill>
                <a:schemeClr val="accent1">
                  <a:lumMod val="75000"/>
                </a:schemeClr>
              </a:solidFill>
              <a:latin typeface="Calibri" panose="020F0502020204030204" pitchFamily="34" charset="0"/>
            </a:endParaRPr>
          </a:p>
        </p:txBody>
      </p:sp>
      <p:sp>
        <p:nvSpPr>
          <p:cNvPr id="5" name="Rectangle 10"/>
          <p:cNvSpPr txBox="1">
            <a:spLocks noChangeArrowheads="1"/>
          </p:cNvSpPr>
          <p:nvPr/>
        </p:nvSpPr>
        <p:spPr bwMode="auto">
          <a:xfrm>
            <a:off x="4139952" y="4516978"/>
            <a:ext cx="4716462" cy="1655763"/>
          </a:xfrm>
          <a:prstGeom prst="rect">
            <a:avLst/>
          </a:prstGeom>
          <a:noFill/>
          <a:ln>
            <a:noFill/>
          </a:ln>
          <a:extLst/>
        </p:spPr>
        <p:txBody>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marL="0" indent="0" eaLnBrk="1" hangingPunct="1">
              <a:buFontTx/>
              <a:buNone/>
              <a:defRPr/>
            </a:pPr>
            <a:r>
              <a:rPr lang="en-US" altLang="zh-TW" sz="1600" b="1" kern="0" dirty="0" smtClean="0">
                <a:latin typeface="Calibri" panose="020F0502020204030204" pitchFamily="34" charset="0"/>
              </a:rPr>
              <a:t>Jennifer Milton</a:t>
            </a:r>
          </a:p>
          <a:p>
            <a:pPr marL="0" indent="0" eaLnBrk="1" hangingPunct="1">
              <a:buFontTx/>
              <a:buNone/>
              <a:defRPr/>
            </a:pPr>
            <a:r>
              <a:rPr lang="en-CA" altLang="zh-TW" sz="1600" b="1" kern="0" dirty="0" smtClean="0">
                <a:latin typeface="Calibri" panose="020F0502020204030204" pitchFamily="34" charset="0"/>
              </a:rPr>
              <a:t>Director, National Operations</a:t>
            </a:r>
          </a:p>
          <a:p>
            <a:pPr marL="0" indent="0" eaLnBrk="1" hangingPunct="1">
              <a:buFontTx/>
              <a:buNone/>
              <a:defRPr/>
            </a:pPr>
            <a:r>
              <a:rPr lang="en-US" altLang="zh-TW" sz="1600" b="1" kern="0" dirty="0" smtClean="0">
                <a:latin typeface="Calibri" panose="020F0502020204030204" pitchFamily="34" charset="0"/>
              </a:rPr>
              <a:t>Meteorological Service of Canada</a:t>
            </a:r>
          </a:p>
          <a:p>
            <a:pPr marL="0" indent="0" eaLnBrk="1" hangingPunct="1">
              <a:buFontTx/>
              <a:buNone/>
              <a:defRPr/>
            </a:pPr>
            <a:r>
              <a:rPr lang="en-US" altLang="zh-TW" sz="1600" b="1" kern="0" dirty="0" smtClean="0">
                <a:latin typeface="Calibri" panose="020F0502020204030204" pitchFamily="34" charset="0"/>
              </a:rPr>
              <a:t>PWS Competencies Coordinator</a:t>
            </a:r>
          </a:p>
          <a:p>
            <a:pPr marL="0" indent="0" eaLnBrk="1" hangingPunct="1">
              <a:buFontTx/>
              <a:buNone/>
              <a:defRPr/>
            </a:pPr>
            <a:r>
              <a:rPr lang="fr-CA" altLang="zh-TW" sz="1600" b="1" kern="0" dirty="0" err="1" smtClean="0">
                <a:latin typeface="Calibri" panose="020F0502020204030204" pitchFamily="34" charset="0"/>
              </a:rPr>
              <a:t>Weather</a:t>
            </a:r>
            <a:r>
              <a:rPr lang="fr-CA" altLang="zh-TW" sz="1600" b="1" kern="0" dirty="0" smtClean="0">
                <a:latin typeface="Calibri" panose="020F0502020204030204" pitchFamily="34" charset="0"/>
              </a:rPr>
              <a:t> </a:t>
            </a:r>
            <a:r>
              <a:rPr lang="fr-CA" altLang="zh-TW" sz="1600" b="1" kern="0" dirty="0" err="1" smtClean="0">
                <a:latin typeface="Calibri" panose="020F0502020204030204" pitchFamily="34" charset="0"/>
              </a:rPr>
              <a:t>Ready</a:t>
            </a:r>
            <a:r>
              <a:rPr lang="fr-CA" altLang="zh-TW" sz="1600" b="1" kern="0" dirty="0" smtClean="0">
                <a:latin typeface="Calibri" panose="020F0502020204030204" pitchFamily="34" charset="0"/>
              </a:rPr>
              <a:t> Nations </a:t>
            </a:r>
            <a:r>
              <a:rPr lang="fr-CA" altLang="zh-TW" sz="1600" b="1" kern="0" dirty="0" err="1" smtClean="0">
                <a:latin typeface="Calibri" panose="020F0502020204030204" pitchFamily="34" charset="0"/>
              </a:rPr>
              <a:t>Steering</a:t>
            </a:r>
            <a:r>
              <a:rPr lang="fr-CA" altLang="zh-TW" sz="1600" b="1" kern="0" dirty="0" smtClean="0">
                <a:latin typeface="Calibri" panose="020F0502020204030204" pitchFamily="34" charset="0"/>
              </a:rPr>
              <a:t> Committee</a:t>
            </a:r>
          </a:p>
          <a:p>
            <a:pPr marL="0" indent="0" eaLnBrk="1" hangingPunct="1">
              <a:buFontTx/>
              <a:buNone/>
              <a:defRPr/>
            </a:pPr>
            <a:r>
              <a:rPr lang="fr-CA" altLang="zh-TW" sz="1600" b="1" kern="0" dirty="0" smtClean="0">
                <a:latin typeface="Calibri" panose="020F0502020204030204" pitchFamily="34" charset="0"/>
              </a:rPr>
              <a:t>WMO, Geneva</a:t>
            </a:r>
            <a:endParaRPr lang="en-CA" altLang="zh-TW" sz="1600" b="1" kern="0" dirty="0" smtClean="0">
              <a:latin typeface="Calibri" panose="020F0502020204030204" pitchFamily="34" charset="0"/>
            </a:endParaRPr>
          </a:p>
          <a:p>
            <a:pPr marL="0" indent="0" eaLnBrk="1" hangingPunct="1">
              <a:buFontTx/>
              <a:buNone/>
              <a:defRPr/>
            </a:pPr>
            <a:r>
              <a:rPr lang="en-CA" altLang="zh-TW" sz="1600" b="1" kern="0" dirty="0" smtClean="0">
                <a:latin typeface="Calibri" panose="020F0502020204030204" pitchFamily="34" charset="0"/>
              </a:rPr>
              <a:t>October 23 – 24, 2018</a:t>
            </a:r>
            <a:endParaRPr lang="en-US" altLang="zh-TW" sz="1600" b="1" kern="0" dirty="0" smtClean="0">
              <a:latin typeface="Calibri" panose="020F0502020204030204" pitchFamily="34" charset="0"/>
            </a:endParaRPr>
          </a:p>
        </p:txBody>
      </p:sp>
      <p:sp>
        <p:nvSpPr>
          <p:cNvPr id="3" name="TextBox 2"/>
          <p:cNvSpPr txBox="1"/>
          <p:nvPr/>
        </p:nvSpPr>
        <p:spPr>
          <a:xfrm>
            <a:off x="0" y="2310680"/>
            <a:ext cx="9144000" cy="307777"/>
          </a:xfrm>
          <a:prstGeom prst="rect">
            <a:avLst/>
          </a:prstGeom>
          <a:noFill/>
        </p:spPr>
        <p:txBody>
          <a:bodyPr wrap="square" rtlCol="0">
            <a:spAutoFit/>
          </a:bodyPr>
          <a:lstStyle/>
          <a:p>
            <a:r>
              <a:rPr lang="en-CA" sz="1400" b="1" dirty="0" smtClean="0">
                <a:solidFill>
                  <a:schemeClr val="tx1">
                    <a:lumMod val="85000"/>
                    <a:lumOff val="15000"/>
                  </a:schemeClr>
                </a:solidFill>
                <a:latin typeface="Calibri" panose="020F0502020204030204" pitchFamily="34" charset="0"/>
              </a:rPr>
              <a:t>Weather</a:t>
            </a:r>
            <a:r>
              <a:rPr lang="en-CA" sz="1400" b="1" dirty="0">
                <a:solidFill>
                  <a:schemeClr val="tx1">
                    <a:lumMod val="85000"/>
                    <a:lumOff val="15000"/>
                  </a:schemeClr>
                </a:solidFill>
                <a:latin typeface="Calibri" panose="020F0502020204030204" pitchFamily="34" charset="0"/>
              </a:rPr>
              <a:t> </a:t>
            </a:r>
            <a:r>
              <a:rPr lang="en-CA" sz="1400" b="1" dirty="0" smtClean="0">
                <a:solidFill>
                  <a:schemeClr val="tx1">
                    <a:lumMod val="85000"/>
                    <a:lumOff val="15000"/>
                  </a:schemeClr>
                </a:solidFill>
                <a:latin typeface="Calibri" panose="020F0502020204030204" pitchFamily="34" charset="0"/>
              </a:rPr>
              <a:t>and Climate	      Air Quality	               Ice	                      Water Availability</a:t>
            </a:r>
            <a:r>
              <a:rPr lang="en-CA" sz="1400" b="1" dirty="0">
                <a:solidFill>
                  <a:schemeClr val="tx1">
                    <a:lumMod val="85000"/>
                    <a:lumOff val="15000"/>
                  </a:schemeClr>
                </a:solidFill>
                <a:latin typeface="Calibri" panose="020F0502020204030204" pitchFamily="34" charset="0"/>
              </a:rPr>
              <a:t> </a:t>
            </a:r>
            <a:r>
              <a:rPr lang="en-CA" sz="1400" b="1" dirty="0" smtClean="0">
                <a:solidFill>
                  <a:schemeClr val="tx1">
                    <a:lumMod val="85000"/>
                    <a:lumOff val="15000"/>
                  </a:schemeClr>
                </a:solidFill>
                <a:latin typeface="Calibri" panose="020F0502020204030204" pitchFamily="34" charset="0"/>
              </a:rPr>
              <a:t>                      Extremes</a:t>
            </a:r>
            <a:endParaRPr lang="en-US" sz="1400" b="1" dirty="0">
              <a:solidFill>
                <a:schemeClr val="tx1">
                  <a:lumMod val="85000"/>
                  <a:lumOff val="15000"/>
                </a:schemeClr>
              </a:solidFill>
              <a:latin typeface="Calibri" panose="020F0502020204030204" pitchFamily="34" charset="0"/>
            </a:endParaRPr>
          </a:p>
        </p:txBody>
      </p:sp>
    </p:spTree>
    <p:extLst>
      <p:ext uri="{BB962C8B-B14F-4D97-AF65-F5344CB8AC3E}">
        <p14:creationId xmlns:p14="http://schemas.microsoft.com/office/powerpoint/2010/main" val="2375756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a:xfrm>
            <a:off x="600745" y="404664"/>
            <a:ext cx="8712994" cy="772715"/>
          </a:xfrm>
        </p:spPr>
        <p:txBody>
          <a:bodyPr/>
          <a:lstStyle/>
          <a:p>
            <a:r>
              <a:rPr lang="en-IE" altLang="en-US" dirty="0" smtClean="0">
                <a:solidFill>
                  <a:srgbClr val="000066"/>
                </a:solidFill>
                <a:latin typeface="Arial" panose="020B0604020202020204" pitchFamily="34" charset="0"/>
              </a:rPr>
              <a:t>Top </a:t>
            </a:r>
            <a:r>
              <a:rPr lang="en-IE" altLang="en-US" dirty="0">
                <a:solidFill>
                  <a:srgbClr val="000066"/>
                </a:solidFill>
                <a:latin typeface="Arial" panose="020B0604020202020204" pitchFamily="34" charset="0"/>
              </a:rPr>
              <a:t>Level </a:t>
            </a:r>
            <a:r>
              <a:rPr lang="en-IE" altLang="en-US" dirty="0" smtClean="0">
                <a:solidFill>
                  <a:srgbClr val="000066"/>
                </a:solidFill>
                <a:latin typeface="Arial" panose="020B0604020202020204" pitchFamily="34" charset="0"/>
              </a:rPr>
              <a:t>Competencies in PWSD</a:t>
            </a:r>
            <a:endParaRPr lang="en-IE" altLang="en-US" dirty="0">
              <a:solidFill>
                <a:srgbClr val="000066"/>
              </a:solidFill>
              <a:latin typeface="Arial" panose="020B0604020202020204" pitchFamily="34" charset="0"/>
            </a:endParaRPr>
          </a:p>
        </p:txBody>
      </p:sp>
      <p:graphicFrame>
        <p:nvGraphicFramePr>
          <p:cNvPr id="6" name="Content Placeholder 5">
            <a:extLst>
              <a:ext uri="{FF2B5EF4-FFF2-40B4-BE49-F238E27FC236}">
                <a16:creationId xmlns:a16="http://schemas.microsoft.com/office/drawing/2014/main" xmlns="" id="{802D1409-CEDB-4FE3-8A2D-262091BF527E}"/>
              </a:ext>
            </a:extLst>
          </p:cNvPr>
          <p:cNvGraphicFramePr>
            <a:graphicFrameLocks noGrp="1"/>
          </p:cNvGraphicFramePr>
          <p:nvPr>
            <p:ph idx="1"/>
            <p:extLst>
              <p:ext uri="{D42A27DB-BD31-4B8C-83A1-F6EECF244321}">
                <p14:modId xmlns:p14="http://schemas.microsoft.com/office/powerpoint/2010/main" val="1961428133"/>
              </p:ext>
            </p:extLst>
          </p:nvPr>
        </p:nvGraphicFramePr>
        <p:xfrm>
          <a:off x="827584" y="1371389"/>
          <a:ext cx="8259316" cy="4471240"/>
        </p:xfrm>
        <a:graphic>
          <a:graphicData uri="http://schemas.openxmlformats.org/drawingml/2006/table">
            <a:tbl>
              <a:tblPr/>
              <a:tblGrid>
                <a:gridCol w="2064829">
                  <a:extLst>
                    <a:ext uri="{9D8B030D-6E8A-4147-A177-3AD203B41FA5}">
                      <a16:colId xmlns:a16="http://schemas.microsoft.com/office/drawing/2014/main" xmlns="" val="288453613"/>
                    </a:ext>
                  </a:extLst>
                </a:gridCol>
                <a:gridCol w="2064829">
                  <a:extLst>
                    <a:ext uri="{9D8B030D-6E8A-4147-A177-3AD203B41FA5}">
                      <a16:colId xmlns:a16="http://schemas.microsoft.com/office/drawing/2014/main" xmlns="" val="154597349"/>
                    </a:ext>
                  </a:extLst>
                </a:gridCol>
                <a:gridCol w="2064829">
                  <a:extLst>
                    <a:ext uri="{9D8B030D-6E8A-4147-A177-3AD203B41FA5}">
                      <a16:colId xmlns:a16="http://schemas.microsoft.com/office/drawing/2014/main" xmlns="" val="2090115708"/>
                    </a:ext>
                  </a:extLst>
                </a:gridCol>
                <a:gridCol w="2064829">
                  <a:extLst>
                    <a:ext uri="{9D8B030D-6E8A-4147-A177-3AD203B41FA5}">
                      <a16:colId xmlns:a16="http://schemas.microsoft.com/office/drawing/2014/main" xmlns="" val="286563584"/>
                    </a:ext>
                  </a:extLst>
                </a:gridCol>
              </a:tblGrid>
              <a:tr h="908909">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altLang="en-US"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Public Weather Forecaster (Fundamental)</a:t>
                      </a:r>
                      <a:endParaRPr kumimoji="0" lang="en-IE"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Weather broadcasters and communicators</a:t>
                      </a:r>
                      <a:endParaRPr kumimoji="0" lang="en-IE"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CA" altLang="en-US" sz="12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IE"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90488">
                        <a:spcBef>
                          <a:spcPct val="20000"/>
                        </a:spcBef>
                        <a:buClr>
                          <a:srgbClr val="FF9900"/>
                        </a:buClr>
                        <a:buFont typeface="Wingdings" panose="05000000000000000000" pitchFamily="2" charset="2"/>
                        <a:tabLst>
                          <a:tab pos="90488" algn="l"/>
                        </a:tabLst>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tabLst>
                          <a:tab pos="90488" algn="l"/>
                        </a:tabLst>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tabLst>
                          <a:tab pos="90488" algn="l"/>
                        </a:tabLst>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tabLst>
                          <a:tab pos="90488" algn="l"/>
                        </a:tabLst>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tabLst>
                          <a:tab pos="90488" algn="l"/>
                        </a:tabLst>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tabLst>
                          <a:tab pos="90488" algn="l"/>
                        </a:tabLst>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tabLst>
                          <a:tab pos="90488" algn="l"/>
                        </a:tabLst>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tabLst>
                          <a:tab pos="90488" algn="l"/>
                        </a:tabLst>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tabLst>
                          <a:tab pos="90488" algn="l"/>
                        </a:tabLst>
                        <a:defRPr>
                          <a:solidFill>
                            <a:schemeClr val="tx1"/>
                          </a:solidFill>
                          <a:latin typeface="Arial" panose="020B0604020202020204" pitchFamily="34" charset="0"/>
                        </a:defRPr>
                      </a:lvl9pPr>
                    </a:lstStyle>
                    <a:p>
                      <a:pPr marL="90488" marR="0" lvl="0" indent="0" algn="l" defTabSz="914400" rtl="0" eaLnBrk="1" fontAlgn="base" latinLnBrk="0" hangingPunct="1">
                        <a:lnSpc>
                          <a:spcPct val="103000"/>
                        </a:lnSpc>
                        <a:spcBef>
                          <a:spcPct val="0"/>
                        </a:spcBef>
                        <a:spcAft>
                          <a:spcPct val="0"/>
                        </a:spcAft>
                        <a:buClrTx/>
                        <a:buSzTx/>
                        <a:buFontTx/>
                        <a:buNone/>
                        <a:tabLst>
                          <a:tab pos="90488" algn="l"/>
                        </a:tabLst>
                      </a:pPr>
                      <a:r>
                        <a:rPr kumimoji="0" lang="en-CA"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PWS Advisers supporting disaster prevention and mitigation and other user activities.</a:t>
                      </a:r>
                      <a:endParaRPr kumimoji="0" lang="en-IE"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90488" marR="0" lvl="0" indent="0" algn="ctr" defTabSz="914400" rtl="0" eaLnBrk="1" fontAlgn="base" latinLnBrk="0" hangingPunct="1">
                        <a:lnSpc>
                          <a:spcPct val="103000"/>
                        </a:lnSpc>
                        <a:spcBef>
                          <a:spcPct val="0"/>
                        </a:spcBef>
                        <a:spcAft>
                          <a:spcPct val="0"/>
                        </a:spcAft>
                        <a:buClrTx/>
                        <a:buSzTx/>
                        <a:buFontTx/>
                        <a:buNone/>
                        <a:tabLst>
                          <a:tab pos="90488" algn="l"/>
                        </a:tabLst>
                      </a:pPr>
                      <a:r>
                        <a:rPr kumimoji="0" lang="en-CA"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IE"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77800">
                        <a:spcBef>
                          <a:spcPct val="20000"/>
                        </a:spcBef>
                        <a:buClr>
                          <a:srgbClr val="FF9900"/>
                        </a:buClr>
                        <a:buFont typeface="Wingdings" panose="05000000000000000000" pitchFamily="2" charset="2"/>
                        <a:tabLst>
                          <a:tab pos="177800" algn="l"/>
                        </a:tabLst>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tabLst>
                          <a:tab pos="177800" algn="l"/>
                        </a:tabLst>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tabLst>
                          <a:tab pos="177800" algn="l"/>
                        </a:tabLst>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tabLst>
                          <a:tab pos="177800" algn="l"/>
                        </a:tabLst>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tabLst>
                          <a:tab pos="177800" algn="l"/>
                        </a:tabLst>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tabLst>
                          <a:tab pos="177800" algn="l"/>
                        </a:tabLst>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tabLst>
                          <a:tab pos="177800" algn="l"/>
                        </a:tabLst>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tabLst>
                          <a:tab pos="177800" algn="l"/>
                        </a:tabLst>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tabLst>
                          <a:tab pos="177800" algn="l"/>
                        </a:tabLst>
                        <a:defRPr>
                          <a:solidFill>
                            <a:schemeClr val="tx1"/>
                          </a:solidFill>
                          <a:latin typeface="Arial" panose="020B0604020202020204" pitchFamily="34" charset="0"/>
                        </a:defRPr>
                      </a:lvl9pPr>
                    </a:lstStyle>
                    <a:p>
                      <a:pPr marL="177800" marR="0" lvl="0" indent="0" algn="l" defTabSz="914400" rtl="0" eaLnBrk="1" fontAlgn="base" latinLnBrk="0" hangingPunct="1">
                        <a:lnSpc>
                          <a:spcPct val="105000"/>
                        </a:lnSpc>
                        <a:spcBef>
                          <a:spcPct val="0"/>
                        </a:spcBef>
                        <a:spcAft>
                          <a:spcPct val="0"/>
                        </a:spcAft>
                        <a:buClrTx/>
                        <a:buSzTx/>
                        <a:buFontTx/>
                        <a:buNone/>
                        <a:tabLst>
                          <a:tab pos="177800" algn="l"/>
                        </a:tabLst>
                      </a:pPr>
                      <a:r>
                        <a:rPr kumimoji="0" lang="en-CA"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Persons engaged in the development and delivery of meteorological and hydrological products and services</a:t>
                      </a:r>
                      <a:endParaRPr kumimoji="0" lang="en-IE"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052973226"/>
                  </a:ext>
                </a:extLst>
              </a:tr>
              <a:tr h="841037">
                <a:tc>
                  <a:txBody>
                    <a:bodyPr/>
                    <a:lstStyle>
                      <a:lvl1pPr marL="698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tabLst>
                          <a:tab pos="528638" algn="l"/>
                        </a:tabLst>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9pPr>
                    </a:lstStyle>
                    <a:p>
                      <a:pPr marL="69850" marR="0" lvl="0" indent="0" algn="l" defTabSz="914400" rtl="0" eaLnBrk="1" fontAlgn="base" latinLnBrk="0" hangingPunct="1">
                        <a:lnSpc>
                          <a:spcPct val="100000"/>
                        </a:lnSpc>
                        <a:spcBef>
                          <a:spcPct val="0"/>
                        </a:spcBef>
                        <a:spcAft>
                          <a:spcPct val="0"/>
                        </a:spcAft>
                        <a:buClrTx/>
                        <a:buSzTx/>
                        <a:buFontTx/>
                        <a:buNone/>
                        <a:tabLst>
                          <a:tab pos="528638" algn="l"/>
                        </a:tabLst>
                      </a:pPr>
                      <a:r>
                        <a:rPr kumimoji="0" lang="en-US" altLang="en-US" sz="1000" b="0" i="0" u="none" strike="noStrike" cap="none" normalizeH="0" baseline="0" dirty="0" err="1">
                          <a:ln>
                            <a:noFill/>
                          </a:ln>
                          <a:solidFill>
                            <a:schemeClr val="tx1"/>
                          </a:solidFill>
                          <a:effectLst/>
                          <a:latin typeface="Calibri" panose="020F0502020204030204" pitchFamily="34" charset="0"/>
                          <a:ea typeface="Arial" panose="020B0604020202020204" pitchFamily="34" charset="0"/>
                          <a:cs typeface="Times New Roman" panose="02020603050405020304" pitchFamily="18" charset="0"/>
                        </a:rPr>
                        <a:t>Analyse</a:t>
                      </a:r>
                      <a:r>
                        <a:rPr kumimoji="0" lang="en-US" altLang="en-US" sz="10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Times New Roman" panose="02020603050405020304" pitchFamily="18" charset="0"/>
                        </a:rPr>
                        <a:t> and monitor continually the evolving meteorological and/or hydrological situation.</a:t>
                      </a:r>
                      <a:endParaRPr kumimoji="0" lang="en-IE" altLang="en-US" sz="1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698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tabLst>
                          <a:tab pos="528638" algn="l"/>
                        </a:tabLst>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9pPr>
                    </a:lstStyle>
                    <a:p>
                      <a:pPr marL="69850" marR="0" lvl="0" indent="0" algn="l" defTabSz="914400" rtl="0" eaLnBrk="1" fontAlgn="base" latinLnBrk="0" hangingPunct="1">
                        <a:lnSpc>
                          <a:spcPct val="100000"/>
                        </a:lnSpc>
                        <a:spcBef>
                          <a:spcPct val="0"/>
                        </a:spcBef>
                        <a:spcAft>
                          <a:spcPct val="0"/>
                        </a:spcAft>
                        <a:buClrTx/>
                        <a:buSzTx/>
                        <a:buFontTx/>
                        <a:buNone/>
                        <a:tabLst>
                          <a:tab pos="528638" algn="l"/>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Times New Roman" panose="02020603050405020304" pitchFamily="18" charset="0"/>
                        </a:rPr>
                        <a:t>Maintain awareness of the evolving meteorological and/or hydrological situation, updated forecasts and warnings, </a:t>
                      </a:r>
                      <a:r>
                        <a:rPr kumimoji="0" lang="en-US" altLang="en-US" sz="1000" b="1"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Times New Roman" panose="02020603050405020304" pitchFamily="18" charset="0"/>
                        </a:rPr>
                        <a:t>and impacts of anticipated conditions.</a:t>
                      </a:r>
                      <a:endParaRPr kumimoji="0" lang="en-IE" altLang="en-US" sz="10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t>
                      </a:r>
                      <a:r>
                        <a:rPr kumimoji="0" lang="en-CA" altLang="en-US" sz="10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onitor</a:t>
                      </a: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continually the evolving meteorological and/or hydrological situation, updated forecasts and warnings, </a:t>
                      </a:r>
                      <a:r>
                        <a:rPr kumimoji="0" lang="en-CA"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and impacts of anticipated conditions.</a:t>
                      </a:r>
                      <a:endParaRPr kumimoji="0" lang="en-IE"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Maintain awareness of developments in technology, and science which facilitate the development and improvement of products and services to meet user requirements. </a:t>
                      </a:r>
                      <a:endParaRPr kumimoji="0" lang="en-IE"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931527102"/>
                  </a:ext>
                </a:extLst>
              </a:tr>
              <a:tr h="549625">
                <a:tc>
                  <a:txBody>
                    <a:bodyPr/>
                    <a:lstStyle>
                      <a:lvl1pPr marL="698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tabLst>
                          <a:tab pos="528638" algn="l"/>
                        </a:tabLst>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9pPr>
                    </a:lstStyle>
                    <a:p>
                      <a:pPr marL="69850" marR="0" lvl="0" indent="0" algn="l" defTabSz="914400" rtl="0" eaLnBrk="1" fontAlgn="base" latinLnBrk="0" hangingPunct="1">
                        <a:lnSpc>
                          <a:spcPct val="100000"/>
                        </a:lnSpc>
                        <a:spcBef>
                          <a:spcPct val="0"/>
                        </a:spcBef>
                        <a:spcAft>
                          <a:spcPct val="0"/>
                        </a:spcAft>
                        <a:buClrTx/>
                        <a:buSzTx/>
                        <a:buFontTx/>
                        <a:buNone/>
                        <a:tabLst>
                          <a:tab pos="528638" algn="l"/>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Times New Roman" panose="02020603050405020304" pitchFamily="18" charset="0"/>
                        </a:rPr>
                        <a:t>Forecast meteorological and hydrological phenomena and parameters.</a:t>
                      </a:r>
                      <a:endParaRPr kumimoji="0" lang="en-IE" altLang="en-US" sz="1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698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tabLst>
                          <a:tab pos="528638" algn="l"/>
                        </a:tabLst>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9pPr>
                    </a:lstStyle>
                    <a:p>
                      <a:pPr marL="69850" marR="0" lvl="0" indent="0" algn="l" defTabSz="914400" rtl="0" eaLnBrk="1" fontAlgn="base" latinLnBrk="0" hangingPunct="1">
                        <a:lnSpc>
                          <a:spcPct val="105000"/>
                        </a:lnSpc>
                        <a:spcBef>
                          <a:spcPct val="0"/>
                        </a:spcBef>
                        <a:spcAft>
                          <a:spcPct val="0"/>
                        </a:spcAft>
                        <a:buClrTx/>
                        <a:buSzTx/>
                        <a:buFontTx/>
                        <a:buNone/>
                        <a:tabLst>
                          <a:tab pos="528638" algn="l"/>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Times New Roman" panose="02020603050405020304" pitchFamily="18" charset="0"/>
                        </a:rPr>
                        <a:t>Assemble meteorological and hydrological information that meet user needs for communication and delivery.</a:t>
                      </a:r>
                      <a:endParaRPr kumimoji="0" lang="en-IE" altLang="en-US" sz="1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Develop and adopt procedures and services to </a:t>
                      </a:r>
                      <a:r>
                        <a:rPr kumimoji="0" lang="en-CA"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meet user needs and facilitate impact assessments.</a:t>
                      </a:r>
                      <a:endParaRPr kumimoji="0" lang="en-IE"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Develop applications, products and services that meet user requirements.</a:t>
                      </a:r>
                      <a:endParaRPr kumimoji="0" lang="en-IE"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787544789"/>
                  </a:ext>
                </a:extLst>
              </a:tr>
              <a:tr h="491834">
                <a:tc>
                  <a:txBody>
                    <a:bodyPr/>
                    <a:lstStyle>
                      <a:lvl1pPr marL="698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tabLst>
                          <a:tab pos="528638" algn="l"/>
                        </a:tabLst>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9pPr>
                    </a:lstStyle>
                    <a:p>
                      <a:pPr marL="69850" marR="0" lvl="0" indent="0" algn="l" defTabSz="914400" rtl="0" eaLnBrk="1" fontAlgn="base" latinLnBrk="0" hangingPunct="1">
                        <a:lnSpc>
                          <a:spcPct val="100000"/>
                        </a:lnSpc>
                        <a:spcBef>
                          <a:spcPct val="0"/>
                        </a:spcBef>
                        <a:spcAft>
                          <a:spcPct val="0"/>
                        </a:spcAft>
                        <a:buClrTx/>
                        <a:buSzTx/>
                        <a:buFontTx/>
                        <a:buNone/>
                        <a:tabLst>
                          <a:tab pos="528638" algn="l"/>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Times New Roman" panose="02020603050405020304" pitchFamily="18" charset="0"/>
                        </a:rPr>
                        <a:t>Warn of hazardous meteorological and hydrological phenomena.</a:t>
                      </a:r>
                      <a:endParaRPr kumimoji="0" lang="en-IE" altLang="en-US" sz="1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IE"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IE"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Develop and manage relationships </a:t>
                      </a: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with Disaster Prevention Mitigation users and other stakeholders.</a:t>
                      </a:r>
                      <a:endParaRPr kumimoji="0" lang="en-IE"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Develop and manage relationships with users and other stakeholders.</a:t>
                      </a:r>
                      <a:endParaRPr kumimoji="0" lang="en-IE"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933363731"/>
                  </a:ext>
                </a:extLst>
              </a:tr>
              <a:tr h="655370">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Communicate meteorological and hydrological </a:t>
                      </a:r>
                      <a:r>
                        <a:rPr kumimoji="0" lang="en-CA"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information and potential impacts to internal and external users.</a:t>
                      </a:r>
                      <a:endParaRPr kumimoji="0" lang="en-IE"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Communicate meteorological and hydrological </a:t>
                      </a:r>
                      <a:r>
                        <a:rPr kumimoji="0" lang="en-CA"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information and potential impacts </a:t>
                      </a: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via broadcast and other media.</a:t>
                      </a:r>
                      <a:endParaRPr kumimoji="0" lang="en-IE"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IE"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Communicate</a:t>
                      </a: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meteorological and hydrological</a:t>
                      </a:r>
                      <a:r>
                        <a:rPr kumimoji="0" lang="en-CA"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information and potential impacts to internal and external users </a:t>
                      </a: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and engage in outreach activities.</a:t>
                      </a:r>
                      <a:endParaRPr kumimoji="0" lang="en-IE"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IE" alt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954615931"/>
                  </a:ext>
                </a:extLst>
              </a:tr>
              <a:tr h="592660">
                <a:tc>
                  <a:txBody>
                    <a:bodyPr/>
                    <a:lstStyle>
                      <a:lvl1pPr marL="698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tabLst>
                          <a:tab pos="528638" algn="l"/>
                        </a:tabLst>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tabLst>
                          <a:tab pos="528638" algn="l"/>
                        </a:tabLst>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tabLst>
                          <a:tab pos="528638" algn="l"/>
                        </a:tabLst>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tabLst>
                          <a:tab pos="528638" algn="l"/>
                        </a:tabLst>
                        <a:defRPr>
                          <a:solidFill>
                            <a:schemeClr val="tx1"/>
                          </a:solidFill>
                          <a:latin typeface="Arial" panose="020B0604020202020204" pitchFamily="34" charset="0"/>
                        </a:defRPr>
                      </a:lvl9pPr>
                    </a:lstStyle>
                    <a:p>
                      <a:pPr marL="69850" marR="0" lvl="0" indent="0" algn="l" defTabSz="914400" rtl="0" eaLnBrk="1" fontAlgn="base" latinLnBrk="0" hangingPunct="1">
                        <a:lnSpc>
                          <a:spcPct val="100000"/>
                        </a:lnSpc>
                        <a:spcBef>
                          <a:spcPct val="0"/>
                        </a:spcBef>
                        <a:spcAft>
                          <a:spcPct val="0"/>
                        </a:spcAft>
                        <a:buClrTx/>
                        <a:buSzTx/>
                        <a:buFontTx/>
                        <a:buNone/>
                        <a:tabLst>
                          <a:tab pos="528638" algn="l"/>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Times New Roman" panose="02020603050405020304" pitchFamily="18" charset="0"/>
                        </a:rPr>
                        <a:t>Ensure the quality of meteorological and hydrological information and services. </a:t>
                      </a:r>
                      <a:endParaRPr kumimoji="0" lang="en-IE" altLang="en-US" sz="10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Ensure the quality of meteorological and hydrological information and services. </a:t>
                      </a:r>
                      <a:endParaRPr kumimoji="0" lang="en-IE"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Ensure the quality of meteorological and hydrological information and services.</a:t>
                      </a:r>
                      <a:endParaRPr kumimoji="0" lang="en-IE"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rgbClr val="FF9900"/>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FF9900"/>
                        </a:buClr>
                        <a:buFont typeface="Wingdings" panose="05000000000000000000" pitchFamily="2" charset="2"/>
                        <a:defRPr sz="2000">
                          <a:solidFill>
                            <a:schemeClr val="tx1"/>
                          </a:solidFill>
                          <a:latin typeface="Arial" panose="020B0604020202020204" pitchFamily="34" charset="0"/>
                        </a:defRPr>
                      </a:lvl3pPr>
                      <a:lvl4pPr marL="16002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rgbClr val="FF9900"/>
                        </a:buClr>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9900"/>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Ensure the quality of meteorological and hydrological information and services.</a:t>
                      </a:r>
                      <a:endParaRPr kumimoji="0" lang="en-IE"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318" marR="3231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622474474"/>
                  </a:ext>
                </a:extLst>
              </a:tr>
            </a:tbl>
          </a:graphicData>
        </a:graphic>
      </p:graphicFrame>
      <p:sp>
        <p:nvSpPr>
          <p:cNvPr id="34856" name="Footer Placeholder 3"/>
          <p:cNvSpPr>
            <a:spLocks noGrp="1" noChangeArrowheads="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defRPr>
            </a:lvl1pPr>
            <a:lvl2pPr marL="557213" indent="-214313">
              <a:defRPr sz="1800">
                <a:solidFill>
                  <a:schemeClr val="tx1"/>
                </a:solidFill>
                <a:latin typeface="Arial" panose="020B0604020202020204" pitchFamily="34" charset="0"/>
              </a:defRPr>
            </a:lvl2pPr>
            <a:lvl3pPr marL="857250" indent="-171450">
              <a:defRPr sz="1800">
                <a:solidFill>
                  <a:schemeClr val="tx1"/>
                </a:solidFill>
                <a:latin typeface="Arial" panose="020B0604020202020204" pitchFamily="34" charset="0"/>
              </a:defRPr>
            </a:lvl3pPr>
            <a:lvl4pPr marL="1200150" indent="-171450">
              <a:defRPr sz="1800">
                <a:solidFill>
                  <a:schemeClr val="tx1"/>
                </a:solidFill>
                <a:latin typeface="Arial" panose="020B0604020202020204" pitchFamily="34" charset="0"/>
              </a:defRPr>
            </a:lvl4pPr>
            <a:lvl5pPr marL="1543050" indent="-17145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r>
              <a:rPr lang="en-US" altLang="en-US" sz="900"/>
              <a:t>test footer</a:t>
            </a:r>
          </a:p>
        </p:txBody>
      </p:sp>
      <p:sp>
        <p:nvSpPr>
          <p:cNvPr id="34857" name="Slide Number Placeholder 4"/>
          <p:cNvSpPr>
            <a:spLocks noGrp="1" noChangeArrowheads="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defRPr>
            </a:lvl1pPr>
            <a:lvl2pPr marL="557213" indent="-214313">
              <a:defRPr sz="1800">
                <a:solidFill>
                  <a:schemeClr val="tx1"/>
                </a:solidFill>
                <a:latin typeface="Arial" panose="020B0604020202020204" pitchFamily="34" charset="0"/>
              </a:defRPr>
            </a:lvl2pPr>
            <a:lvl3pPr marL="857250" indent="-171450">
              <a:defRPr sz="1800">
                <a:solidFill>
                  <a:schemeClr val="tx1"/>
                </a:solidFill>
                <a:latin typeface="Arial" panose="020B0604020202020204" pitchFamily="34" charset="0"/>
              </a:defRPr>
            </a:lvl3pPr>
            <a:lvl4pPr marL="1200150" indent="-171450">
              <a:defRPr sz="1800">
                <a:solidFill>
                  <a:schemeClr val="tx1"/>
                </a:solidFill>
                <a:latin typeface="Arial" panose="020B0604020202020204" pitchFamily="34" charset="0"/>
              </a:defRPr>
            </a:lvl4pPr>
            <a:lvl5pPr marL="1543050" indent="-17145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fld id="{43AB1CF4-5861-406F-94CC-2D357BA9B563}" type="slidenum">
              <a:rPr lang="en-US" altLang="en-US" sz="900"/>
              <a:pPr/>
              <a:t>10</a:t>
            </a:fld>
            <a:endParaRPr lang="en-US" altLang="en-US" sz="900"/>
          </a:p>
        </p:txBody>
      </p:sp>
      <p:sp>
        <p:nvSpPr>
          <p:cNvPr id="2" name="ZoneTexte 1"/>
          <p:cNvSpPr txBox="1"/>
          <p:nvPr/>
        </p:nvSpPr>
        <p:spPr>
          <a:xfrm>
            <a:off x="755576" y="6021288"/>
            <a:ext cx="7992888" cy="646331"/>
          </a:xfrm>
          <a:prstGeom prst="rect">
            <a:avLst/>
          </a:prstGeom>
          <a:noFill/>
        </p:spPr>
        <p:txBody>
          <a:bodyPr wrap="square" rtlCol="0">
            <a:spAutoFit/>
          </a:bodyPr>
          <a:lstStyle/>
          <a:p>
            <a:r>
              <a:rPr lang="fr-CA" sz="1200" b="1" i="1" dirty="0" smtClean="0"/>
              <a:t>EC.70:</a:t>
            </a:r>
            <a:r>
              <a:rPr lang="en-US" sz="1200" b="1" i="1" u="dash" dirty="0"/>
              <a:t>A PWS Forecaster should have successfully completed the Basic Instructional Package for Meteorologists (BIP-M) </a:t>
            </a:r>
            <a:r>
              <a:rPr lang="en-US" sz="1200" b="1" i="1" u="dash" dirty="0" smtClean="0"/>
              <a:t>.</a:t>
            </a:r>
            <a:endParaRPr lang="fr-CA" sz="1200" b="1" i="1" dirty="0"/>
          </a:p>
          <a:p>
            <a:r>
              <a:rPr lang="fr-CA" sz="1200" dirty="0" smtClean="0"/>
              <a:t> </a:t>
            </a:r>
            <a:endParaRPr lang="fr-CA" sz="1200" dirty="0"/>
          </a:p>
        </p:txBody>
      </p:sp>
    </p:spTree>
    <p:extLst>
      <p:ext uri="{BB962C8B-B14F-4D97-AF65-F5344CB8AC3E}">
        <p14:creationId xmlns:p14="http://schemas.microsoft.com/office/powerpoint/2010/main" val="3928630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BIP-M (Basic Instruction Package – </a:t>
            </a:r>
            <a:r>
              <a:rPr lang="fr-CA" dirty="0" err="1" smtClean="0"/>
              <a:t>Meteorologists</a:t>
            </a:r>
            <a:r>
              <a:rPr lang="fr-CA" dirty="0" smtClean="0"/>
              <a:t>)</a:t>
            </a:r>
            <a:endParaRPr lang="fr-CA" dirty="0"/>
          </a:p>
        </p:txBody>
      </p:sp>
      <p:sp>
        <p:nvSpPr>
          <p:cNvPr id="3" name="Espace réservé du contenu 2"/>
          <p:cNvSpPr>
            <a:spLocks noGrp="1"/>
          </p:cNvSpPr>
          <p:nvPr>
            <p:ph idx="1"/>
          </p:nvPr>
        </p:nvSpPr>
        <p:spPr/>
        <p:txBody>
          <a:bodyPr/>
          <a:lstStyle/>
          <a:p>
            <a:endParaRPr lang="en-US" sz="1600" dirty="0" smtClean="0"/>
          </a:p>
          <a:p>
            <a:r>
              <a:rPr lang="en-US" sz="1600" dirty="0" smtClean="0"/>
              <a:t>The </a:t>
            </a:r>
            <a:r>
              <a:rPr lang="en-US" sz="1600" dirty="0"/>
              <a:t>acquisition of knowledge concerning physical principles and atmospheric interactions, methods of measurement and data analysis, </a:t>
            </a:r>
            <a:r>
              <a:rPr lang="en-US" sz="1600" dirty="0" err="1"/>
              <a:t>behaviour</a:t>
            </a:r>
            <a:r>
              <a:rPr lang="en-US" sz="1600" dirty="0"/>
              <a:t> of weather systems (through the synthesis of current weather data with conceptual models), and the general circulation of the atmosphere and climate variations;</a:t>
            </a:r>
          </a:p>
          <a:p>
            <a:endParaRPr lang="en-US" sz="1600" dirty="0"/>
          </a:p>
          <a:p>
            <a:r>
              <a:rPr lang="en-US" sz="1600" dirty="0" smtClean="0"/>
              <a:t>The </a:t>
            </a:r>
            <a:r>
              <a:rPr lang="en-US" sz="1600" dirty="0"/>
              <a:t>ability to apply knowledge based on the use of scientific reasoning to solve problems in atmospheric science and to participate in the analysis, prediction and communication of the impacts of weather and climate on society.</a:t>
            </a:r>
            <a:endParaRPr lang="fr-CA" sz="1600" dirty="0"/>
          </a:p>
          <a:p>
            <a:pPr marL="324662" lvl="1" indent="0">
              <a:buNone/>
            </a:pPr>
            <a:endParaRPr lang="en-US" sz="1400" dirty="0" smtClean="0"/>
          </a:p>
          <a:p>
            <a:pPr marL="324662" lvl="1" indent="0">
              <a:buNone/>
            </a:pPr>
            <a:r>
              <a:rPr lang="en-US" sz="1400" dirty="0" smtClean="0"/>
              <a:t>.. Basis for the development of expertise and further specialization..</a:t>
            </a:r>
          </a:p>
          <a:p>
            <a:pPr marL="324662" lvl="1" indent="0">
              <a:buNone/>
            </a:pPr>
            <a:endParaRPr lang="en-US" sz="1400" dirty="0"/>
          </a:p>
          <a:p>
            <a:pPr marL="324662" lvl="1" indent="0">
              <a:buNone/>
            </a:pPr>
            <a:r>
              <a:rPr lang="en-US" sz="1400" dirty="0" smtClean="0"/>
              <a:t>WMO-No</a:t>
            </a:r>
            <a:r>
              <a:rPr lang="en-US" sz="1400" dirty="0"/>
              <a:t>. </a:t>
            </a:r>
            <a:r>
              <a:rPr lang="en-US" sz="1400" dirty="0" smtClean="0"/>
              <a:t>49, </a:t>
            </a:r>
            <a:r>
              <a:rPr lang="en-US" sz="1400" b="1" i="1" dirty="0"/>
              <a:t>Technical Regulations, Volume I: General Meteorological Standards and Recommended Practices</a:t>
            </a:r>
          </a:p>
          <a:p>
            <a:pPr marL="324662" lvl="1" indent="0">
              <a:buNone/>
            </a:pPr>
            <a:r>
              <a:rPr lang="en-US" sz="1400" i="1" dirty="0" smtClean="0"/>
              <a:t>(2015 – updated 2017)</a:t>
            </a:r>
            <a:endParaRPr lang="fr-CA" sz="1400" i="1" dirty="0"/>
          </a:p>
          <a:p>
            <a:pPr lvl="1"/>
            <a:endParaRPr lang="fr-CA" dirty="0"/>
          </a:p>
        </p:txBody>
      </p:sp>
    </p:spTree>
    <p:extLst>
      <p:ext uri="{BB962C8B-B14F-4D97-AF65-F5344CB8AC3E}">
        <p14:creationId xmlns:p14="http://schemas.microsoft.com/office/powerpoint/2010/main" val="3113800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BIP-M (Basic Instruction Package – </a:t>
            </a:r>
            <a:r>
              <a:rPr lang="fr-CA" dirty="0" err="1" smtClean="0"/>
              <a:t>Meteorologists</a:t>
            </a:r>
            <a:r>
              <a:rPr lang="fr-CA" dirty="0" smtClean="0"/>
              <a:t>)</a:t>
            </a:r>
            <a:endParaRPr lang="fr-CA" dirty="0"/>
          </a:p>
        </p:txBody>
      </p:sp>
      <p:sp>
        <p:nvSpPr>
          <p:cNvPr id="3" name="Espace réservé du contenu 2"/>
          <p:cNvSpPr>
            <a:spLocks noGrp="1"/>
          </p:cNvSpPr>
          <p:nvPr>
            <p:ph idx="1"/>
          </p:nvPr>
        </p:nvSpPr>
        <p:spPr/>
        <p:txBody>
          <a:bodyPr/>
          <a:lstStyle/>
          <a:p>
            <a:r>
              <a:rPr lang="fr-CA" sz="2200" dirty="0" smtClean="0"/>
              <a:t>Basis for Classification as </a:t>
            </a:r>
            <a:r>
              <a:rPr lang="fr-CA" sz="2200" dirty="0" err="1" smtClean="0"/>
              <a:t>Meteorologists</a:t>
            </a:r>
            <a:r>
              <a:rPr lang="fr-CA" sz="2200" dirty="0" smtClean="0"/>
              <a:t>:</a:t>
            </a:r>
            <a:r>
              <a:rPr lang="fr-CA" sz="2200" dirty="0"/>
              <a:t> </a:t>
            </a:r>
            <a:endParaRPr lang="fr-CA" sz="1600" dirty="0"/>
          </a:p>
          <a:p>
            <a:pPr lvl="1"/>
            <a:r>
              <a:rPr lang="fr-CA" sz="1600" dirty="0" err="1"/>
              <a:t>Completion</a:t>
            </a:r>
            <a:r>
              <a:rPr lang="fr-CA" sz="1600" dirty="0"/>
              <a:t> of </a:t>
            </a:r>
            <a:r>
              <a:rPr lang="fr-CA" sz="1600" dirty="0" err="1"/>
              <a:t>university</a:t>
            </a:r>
            <a:r>
              <a:rPr lang="fr-CA" sz="1600" dirty="0"/>
              <a:t> </a:t>
            </a:r>
            <a:r>
              <a:rPr lang="fr-CA" sz="1600" dirty="0" err="1"/>
              <a:t>degree</a:t>
            </a:r>
            <a:r>
              <a:rPr lang="fr-CA" sz="1600" dirty="0"/>
              <a:t> – </a:t>
            </a:r>
            <a:r>
              <a:rPr lang="fr-CA" sz="1600" dirty="0" err="1" smtClean="0"/>
              <a:t>BSc</a:t>
            </a:r>
            <a:r>
              <a:rPr lang="fr-CA" sz="1600" dirty="0" smtClean="0"/>
              <a:t> and/or post-</a:t>
            </a:r>
            <a:r>
              <a:rPr lang="fr-CA" sz="1600" dirty="0" err="1" smtClean="0"/>
              <a:t>grad</a:t>
            </a:r>
            <a:r>
              <a:rPr lang="fr-CA" sz="1600" dirty="0" smtClean="0"/>
              <a:t> in </a:t>
            </a:r>
            <a:r>
              <a:rPr lang="fr-CA" sz="1600" dirty="0" err="1" smtClean="0"/>
              <a:t>meteorology</a:t>
            </a:r>
            <a:endParaRPr lang="fr-CA" sz="1600" dirty="0"/>
          </a:p>
          <a:p>
            <a:pPr lvl="1"/>
            <a:r>
              <a:rPr lang="fr-CA" sz="1600" dirty="0" err="1" smtClean="0"/>
              <a:t>Required</a:t>
            </a:r>
            <a:r>
              <a:rPr lang="fr-CA" sz="1600" dirty="0" smtClean="0"/>
              <a:t> (AMP)/</a:t>
            </a:r>
            <a:r>
              <a:rPr lang="fr-CA" sz="1600" dirty="0" err="1" smtClean="0"/>
              <a:t>recommended</a:t>
            </a:r>
            <a:r>
              <a:rPr lang="fr-CA" sz="1600" dirty="0" smtClean="0"/>
              <a:t> </a:t>
            </a:r>
            <a:r>
              <a:rPr lang="fr-CA" sz="1600" dirty="0"/>
              <a:t>qualifications</a:t>
            </a:r>
          </a:p>
          <a:p>
            <a:pPr lvl="1"/>
            <a:r>
              <a:rPr lang="fr-CA" sz="1600" dirty="0" err="1"/>
              <a:t>Requirements</a:t>
            </a:r>
            <a:r>
              <a:rPr lang="fr-CA" sz="1600" dirty="0"/>
              <a:t> are </a:t>
            </a:r>
            <a:r>
              <a:rPr lang="fr-CA" sz="1600" dirty="0" err="1"/>
              <a:t>defined</a:t>
            </a:r>
            <a:r>
              <a:rPr lang="fr-CA" sz="1600" dirty="0"/>
              <a:t> as </a:t>
            </a:r>
            <a:r>
              <a:rPr lang="fr-CA" sz="1600" dirty="0" err="1"/>
              <a:t>learning</a:t>
            </a:r>
            <a:r>
              <a:rPr lang="fr-CA" sz="1600" dirty="0"/>
              <a:t> </a:t>
            </a:r>
            <a:r>
              <a:rPr lang="fr-CA" sz="1600" dirty="0" err="1" smtClean="0"/>
              <a:t>outcomes</a:t>
            </a:r>
            <a:r>
              <a:rPr lang="fr-CA" sz="1600" dirty="0" smtClean="0"/>
              <a:t>: </a:t>
            </a:r>
            <a:r>
              <a:rPr lang="fr-CA" sz="1600" dirty="0" err="1" smtClean="0"/>
              <a:t>Study</a:t>
            </a:r>
            <a:r>
              <a:rPr lang="fr-CA" sz="1600" dirty="0" smtClean="0"/>
              <a:t>/</a:t>
            </a:r>
            <a:r>
              <a:rPr lang="fr-CA" sz="1600" dirty="0" err="1" smtClean="0"/>
              <a:t>educational</a:t>
            </a:r>
            <a:r>
              <a:rPr lang="fr-CA" sz="1600" dirty="0" smtClean="0"/>
              <a:t> programmes</a:t>
            </a:r>
          </a:p>
          <a:p>
            <a:pPr lvl="1"/>
            <a:endParaRPr lang="fr-CA" sz="1600" dirty="0"/>
          </a:p>
          <a:p>
            <a:r>
              <a:rPr lang="fr-CA" sz="2200" dirty="0" smtClean="0"/>
              <a:t>Main components:</a:t>
            </a:r>
            <a:endParaRPr lang="fr-CA" sz="1600" dirty="0" smtClean="0"/>
          </a:p>
          <a:p>
            <a:pPr lvl="1"/>
            <a:r>
              <a:rPr lang="fr-CA" sz="1600" dirty="0" err="1" smtClean="0"/>
              <a:t>Foundation</a:t>
            </a:r>
            <a:r>
              <a:rPr lang="fr-CA" sz="1600" dirty="0" smtClean="0"/>
              <a:t> </a:t>
            </a:r>
            <a:r>
              <a:rPr lang="fr-CA" sz="1600" dirty="0"/>
              <a:t>topics in math, </a:t>
            </a:r>
            <a:r>
              <a:rPr lang="fr-CA" sz="1600" dirty="0" err="1"/>
              <a:t>physics</a:t>
            </a:r>
            <a:r>
              <a:rPr lang="fr-CA" sz="1600" dirty="0"/>
              <a:t> + </a:t>
            </a:r>
            <a:r>
              <a:rPr lang="fr-CA" sz="1600" dirty="0" err="1"/>
              <a:t>additional</a:t>
            </a:r>
            <a:r>
              <a:rPr lang="fr-CA" sz="1600" dirty="0"/>
              <a:t> </a:t>
            </a:r>
            <a:r>
              <a:rPr lang="fr-CA" sz="1600" dirty="0" err="1"/>
              <a:t>related</a:t>
            </a:r>
            <a:r>
              <a:rPr lang="fr-CA" sz="1600" dirty="0"/>
              <a:t> </a:t>
            </a:r>
            <a:r>
              <a:rPr lang="fr-CA" sz="1600" dirty="0" smtClean="0"/>
              <a:t>sciences </a:t>
            </a:r>
            <a:endParaRPr lang="fr-CA" sz="1600" dirty="0"/>
          </a:p>
          <a:p>
            <a:pPr lvl="1"/>
            <a:r>
              <a:rPr lang="fr-CA" sz="1600" dirty="0" err="1"/>
              <a:t>Atmospheric</a:t>
            </a:r>
            <a:r>
              <a:rPr lang="fr-CA" sz="1600" dirty="0"/>
              <a:t> sciences </a:t>
            </a:r>
            <a:r>
              <a:rPr lang="fr-CA" sz="1600" dirty="0" smtClean="0"/>
              <a:t>(</a:t>
            </a:r>
            <a:r>
              <a:rPr lang="fr-CA" sz="1600" dirty="0" err="1" smtClean="0"/>
              <a:t>physical</a:t>
            </a:r>
            <a:r>
              <a:rPr lang="fr-CA" sz="1600" dirty="0" smtClean="0"/>
              <a:t> met, </a:t>
            </a:r>
            <a:r>
              <a:rPr lang="fr-CA" sz="1600" dirty="0" err="1" smtClean="0"/>
              <a:t>dynamic</a:t>
            </a:r>
            <a:r>
              <a:rPr lang="fr-CA" sz="1600" dirty="0" smtClean="0"/>
              <a:t>, </a:t>
            </a:r>
            <a:r>
              <a:rPr lang="fr-CA" sz="1600" dirty="0" err="1" smtClean="0"/>
              <a:t>synoptic</a:t>
            </a:r>
            <a:r>
              <a:rPr lang="fr-CA" sz="1600" dirty="0" smtClean="0"/>
              <a:t>, </a:t>
            </a:r>
            <a:r>
              <a:rPr lang="fr-CA" sz="1600" dirty="0" err="1" smtClean="0"/>
              <a:t>climatology</a:t>
            </a:r>
            <a:r>
              <a:rPr lang="fr-CA" sz="1600" dirty="0" smtClean="0"/>
              <a:t>)</a:t>
            </a:r>
          </a:p>
          <a:p>
            <a:pPr lvl="1"/>
            <a:r>
              <a:rPr lang="fr-CA" sz="1600" dirty="0" err="1" smtClean="0"/>
              <a:t>Overarching</a:t>
            </a:r>
            <a:r>
              <a:rPr lang="fr-CA" sz="1600" dirty="0" smtClean="0"/>
              <a:t> </a:t>
            </a:r>
            <a:r>
              <a:rPr lang="fr-CA" sz="1600" dirty="0" err="1" smtClean="0"/>
              <a:t>understanding</a:t>
            </a:r>
            <a:r>
              <a:rPr lang="fr-CA" sz="1600" dirty="0" smtClean="0"/>
              <a:t> of non-</a:t>
            </a:r>
            <a:r>
              <a:rPr lang="fr-CA" sz="1600" dirty="0" err="1" smtClean="0"/>
              <a:t>independent</a:t>
            </a:r>
            <a:r>
              <a:rPr lang="fr-CA" sz="1600" dirty="0" smtClean="0"/>
              <a:t> </a:t>
            </a:r>
            <a:r>
              <a:rPr lang="fr-CA" sz="1600" dirty="0" err="1" smtClean="0"/>
              <a:t>processes</a:t>
            </a:r>
            <a:r>
              <a:rPr lang="fr-CA" sz="1600" dirty="0" smtClean="0"/>
              <a:t> (system)</a:t>
            </a:r>
            <a:endParaRPr lang="fr-CA" sz="1600" dirty="0"/>
          </a:p>
          <a:p>
            <a:pPr lvl="1"/>
            <a:r>
              <a:rPr lang="fr-CA" sz="1600" dirty="0" smtClean="0"/>
              <a:t>(And </a:t>
            </a:r>
            <a:r>
              <a:rPr lang="fr-CA" sz="1600" dirty="0"/>
              <a:t>communication, data </a:t>
            </a:r>
            <a:r>
              <a:rPr lang="fr-CA" sz="1600" dirty="0" err="1"/>
              <a:t>analysis</a:t>
            </a:r>
            <a:r>
              <a:rPr lang="fr-CA" sz="1600" dirty="0"/>
              <a:t> and </a:t>
            </a:r>
            <a:r>
              <a:rPr lang="fr-CA" sz="1600" dirty="0" smtClean="0"/>
              <a:t>use of data)</a:t>
            </a:r>
          </a:p>
          <a:p>
            <a:pPr lvl="1"/>
            <a:endParaRPr lang="fr-CA" sz="1600" dirty="0" smtClean="0"/>
          </a:p>
          <a:p>
            <a:r>
              <a:rPr lang="fr-CA" sz="2200" dirty="0" err="1" smtClean="0"/>
              <a:t>These</a:t>
            </a:r>
            <a:r>
              <a:rPr lang="fr-CA" sz="2200" dirty="0" smtClean="0"/>
              <a:t> are not the </a:t>
            </a:r>
            <a:r>
              <a:rPr lang="fr-CA" sz="2200" dirty="0" err="1" smtClean="0"/>
              <a:t>competency</a:t>
            </a:r>
            <a:r>
              <a:rPr lang="fr-CA" sz="2200" dirty="0" smtClean="0"/>
              <a:t> </a:t>
            </a:r>
            <a:r>
              <a:rPr lang="fr-CA" sz="2200" dirty="0" err="1" smtClean="0"/>
              <a:t>frameworks</a:t>
            </a:r>
            <a:r>
              <a:rPr lang="fr-CA" sz="2200" dirty="0" smtClean="0"/>
              <a:t>:</a:t>
            </a:r>
            <a:endParaRPr lang="fr-CA" sz="1600" dirty="0" smtClean="0"/>
          </a:p>
          <a:p>
            <a:pPr lvl="1"/>
            <a:r>
              <a:rPr lang="fr-CA" sz="1600" dirty="0" smtClean="0"/>
              <a:t>Support </a:t>
            </a:r>
            <a:r>
              <a:rPr lang="fr-CA" sz="1600" dirty="0"/>
              <a:t>/</a:t>
            </a:r>
            <a:r>
              <a:rPr lang="fr-CA" sz="1600" dirty="0" err="1"/>
              <a:t>enable</a:t>
            </a:r>
            <a:r>
              <a:rPr lang="fr-CA" sz="1600" dirty="0"/>
              <a:t> </a:t>
            </a:r>
            <a:r>
              <a:rPr lang="fr-CA" sz="1600" dirty="0" err="1"/>
              <a:t>these</a:t>
            </a:r>
            <a:r>
              <a:rPr lang="fr-CA" sz="1600" dirty="0"/>
              <a:t> in </a:t>
            </a:r>
            <a:r>
              <a:rPr lang="fr-CA" sz="1600" dirty="0" err="1"/>
              <a:t>being</a:t>
            </a:r>
            <a:r>
              <a:rPr lang="fr-CA" sz="1600" dirty="0"/>
              <a:t> </a:t>
            </a:r>
            <a:r>
              <a:rPr lang="fr-CA" sz="1600" dirty="0" err="1"/>
              <a:t>developed</a:t>
            </a:r>
            <a:r>
              <a:rPr lang="fr-CA" sz="1600" dirty="0"/>
              <a:t> and </a:t>
            </a:r>
            <a:r>
              <a:rPr lang="fr-CA" sz="1600" dirty="0" err="1"/>
              <a:t>implemented</a:t>
            </a:r>
            <a:endParaRPr lang="fr-CA" sz="1600" dirty="0" smtClean="0"/>
          </a:p>
          <a:p>
            <a:pPr marL="324662" lvl="1" indent="0">
              <a:buNone/>
            </a:pPr>
            <a:endParaRPr lang="en-US" sz="1400" dirty="0" smtClean="0"/>
          </a:p>
          <a:p>
            <a:pPr marL="324662" lvl="1" indent="0">
              <a:buNone/>
            </a:pPr>
            <a:r>
              <a:rPr lang="en-US" sz="1400" dirty="0" smtClean="0"/>
              <a:t>WMO-No</a:t>
            </a:r>
            <a:r>
              <a:rPr lang="en-US" sz="1400" dirty="0"/>
              <a:t>. 1083, </a:t>
            </a:r>
            <a:r>
              <a:rPr lang="en-US" sz="1400" i="1" dirty="0"/>
              <a:t>Manual on the implementation of education and training standards in Meteorology and Hydrology, Volume I – Meteorology (2012)</a:t>
            </a:r>
            <a:endParaRPr lang="fr-CA" sz="1400" i="1" dirty="0"/>
          </a:p>
          <a:p>
            <a:pPr lvl="1"/>
            <a:endParaRPr lang="fr-CA" dirty="0"/>
          </a:p>
        </p:txBody>
      </p:sp>
    </p:spTree>
    <p:extLst>
      <p:ext uri="{BB962C8B-B14F-4D97-AF65-F5344CB8AC3E}">
        <p14:creationId xmlns:p14="http://schemas.microsoft.com/office/powerpoint/2010/main" val="3785669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Is </a:t>
            </a:r>
            <a:r>
              <a:rPr lang="fr-CA" dirty="0" err="1" smtClean="0"/>
              <a:t>there</a:t>
            </a:r>
            <a:r>
              <a:rPr lang="fr-CA" dirty="0" smtClean="0"/>
              <a:t> a </a:t>
            </a:r>
            <a:r>
              <a:rPr lang="fr-CA" dirty="0" err="1" smtClean="0"/>
              <a:t>need</a:t>
            </a:r>
            <a:r>
              <a:rPr lang="fr-CA" dirty="0" smtClean="0"/>
              <a:t> to </a:t>
            </a:r>
            <a:r>
              <a:rPr lang="fr-CA" dirty="0" err="1" smtClean="0"/>
              <a:t>review</a:t>
            </a:r>
            <a:r>
              <a:rPr lang="fr-CA" dirty="0" smtClean="0"/>
              <a:t> the BIP-M?</a:t>
            </a:r>
            <a:endParaRPr lang="fr-CA" dirty="0"/>
          </a:p>
        </p:txBody>
      </p:sp>
      <p:sp>
        <p:nvSpPr>
          <p:cNvPr id="3" name="Espace réservé du contenu 2"/>
          <p:cNvSpPr>
            <a:spLocks noGrp="1"/>
          </p:cNvSpPr>
          <p:nvPr>
            <p:ph idx="1"/>
          </p:nvPr>
        </p:nvSpPr>
        <p:spPr/>
        <p:txBody>
          <a:bodyPr/>
          <a:lstStyle/>
          <a:p>
            <a:r>
              <a:rPr lang="fr-CA" sz="2000" dirty="0"/>
              <a:t>Are </a:t>
            </a:r>
            <a:r>
              <a:rPr lang="fr-CA" sz="2000" dirty="0" err="1"/>
              <a:t>we</a:t>
            </a:r>
            <a:r>
              <a:rPr lang="fr-CA" sz="2000" dirty="0"/>
              <a:t> </a:t>
            </a:r>
            <a:r>
              <a:rPr lang="fr-CA" sz="2000" dirty="0" err="1"/>
              <a:t>hiring</a:t>
            </a:r>
            <a:r>
              <a:rPr lang="fr-CA" sz="2000" dirty="0"/>
              <a:t> people </a:t>
            </a:r>
            <a:r>
              <a:rPr lang="fr-CA" sz="2000" dirty="0" err="1"/>
              <a:t>with</a:t>
            </a:r>
            <a:r>
              <a:rPr lang="fr-CA" sz="2000" dirty="0"/>
              <a:t> the </a:t>
            </a:r>
            <a:r>
              <a:rPr lang="fr-CA" sz="2000" dirty="0" err="1"/>
              <a:t>adequate</a:t>
            </a:r>
            <a:r>
              <a:rPr lang="fr-CA" sz="2000" dirty="0"/>
              <a:t> </a:t>
            </a:r>
            <a:r>
              <a:rPr lang="fr-CA" sz="2000" dirty="0" err="1"/>
              <a:t>educational</a:t>
            </a:r>
            <a:r>
              <a:rPr lang="fr-CA" sz="2000" dirty="0"/>
              <a:t> background and qualifications to </a:t>
            </a:r>
            <a:r>
              <a:rPr lang="fr-CA" sz="2000" dirty="0" err="1"/>
              <a:t>address</a:t>
            </a:r>
            <a:r>
              <a:rPr lang="fr-CA" sz="2000" dirty="0"/>
              <a:t> </a:t>
            </a:r>
            <a:r>
              <a:rPr lang="fr-CA" sz="2000" dirty="0" err="1"/>
              <a:t>these</a:t>
            </a:r>
            <a:r>
              <a:rPr lang="fr-CA" sz="2000" dirty="0"/>
              <a:t> changes?</a:t>
            </a:r>
          </a:p>
          <a:p>
            <a:endParaRPr lang="fr-CA" sz="2000" dirty="0"/>
          </a:p>
          <a:p>
            <a:r>
              <a:rPr lang="fr-CA" sz="2000" dirty="0"/>
              <a:t>Is </a:t>
            </a:r>
            <a:r>
              <a:rPr lang="fr-CA" sz="2000" dirty="0" err="1"/>
              <a:t>there</a:t>
            </a:r>
            <a:r>
              <a:rPr lang="fr-CA" sz="2000" dirty="0"/>
              <a:t> a </a:t>
            </a:r>
            <a:r>
              <a:rPr lang="fr-CA" sz="2000" dirty="0" err="1"/>
              <a:t>need</a:t>
            </a:r>
            <a:r>
              <a:rPr lang="fr-CA" sz="2000" dirty="0"/>
              <a:t> to </a:t>
            </a:r>
            <a:r>
              <a:rPr lang="fr-CA" sz="2000" dirty="0" err="1"/>
              <a:t>review</a:t>
            </a:r>
            <a:r>
              <a:rPr lang="fr-CA" sz="2000" dirty="0"/>
              <a:t> the </a:t>
            </a:r>
            <a:r>
              <a:rPr lang="fr-CA" sz="2000" dirty="0" err="1"/>
              <a:t>requirements</a:t>
            </a:r>
            <a:r>
              <a:rPr lang="fr-CA" sz="2000" dirty="0"/>
              <a:t> of the basic qualifications of </a:t>
            </a:r>
            <a:r>
              <a:rPr lang="fr-CA" sz="2000" dirty="0" err="1"/>
              <a:t>meteorologists</a:t>
            </a:r>
            <a:r>
              <a:rPr lang="fr-CA" sz="2000" dirty="0"/>
              <a:t>?</a:t>
            </a:r>
          </a:p>
          <a:p>
            <a:endParaRPr lang="fr-CA" dirty="0" smtClean="0"/>
          </a:p>
          <a:p>
            <a:r>
              <a:rPr lang="fr-CA" sz="2000" i="1" dirty="0" smtClean="0"/>
              <a:t>EC-70 – </a:t>
            </a:r>
            <a:r>
              <a:rPr lang="fr-CA" sz="2000" i="1" dirty="0" err="1" smtClean="0"/>
              <a:t>Resolution</a:t>
            </a:r>
            <a:r>
              <a:rPr lang="fr-CA" sz="2000" i="1" dirty="0" smtClean="0"/>
              <a:t> 32: </a:t>
            </a:r>
            <a:r>
              <a:rPr lang="fr-CA" sz="2000" i="1" dirty="0" err="1" smtClean="0"/>
              <a:t>Review</a:t>
            </a:r>
            <a:r>
              <a:rPr lang="fr-CA" sz="2000" i="1" dirty="0" smtClean="0"/>
              <a:t> the BIP-M and BIP-MT </a:t>
            </a:r>
            <a:r>
              <a:rPr lang="fr-CA" sz="2000" i="1" dirty="0" err="1" smtClean="0"/>
              <a:t>through</a:t>
            </a:r>
            <a:r>
              <a:rPr lang="fr-CA" sz="2000" i="1" dirty="0" smtClean="0"/>
              <a:t> the EC Panel of Experts in ETR</a:t>
            </a:r>
          </a:p>
          <a:p>
            <a:pPr lvl="1"/>
            <a:r>
              <a:rPr lang="fr-CA" sz="1600" i="1" dirty="0" smtClean="0"/>
              <a:t>Workshop </a:t>
            </a:r>
            <a:r>
              <a:rPr lang="fr-CA" sz="1600" i="1" dirty="0" err="1" smtClean="0"/>
              <a:t>planned</a:t>
            </a:r>
            <a:r>
              <a:rPr lang="fr-CA" sz="1600" i="1" dirty="0" smtClean="0"/>
              <a:t> 27-28/11/2018:</a:t>
            </a:r>
          </a:p>
          <a:p>
            <a:pPr lvl="1"/>
            <a:r>
              <a:rPr lang="fr-CA" sz="1600" i="1" dirty="0" err="1" smtClean="0"/>
              <a:t>Identify</a:t>
            </a:r>
            <a:r>
              <a:rPr lang="fr-CA" sz="1600" i="1" dirty="0" smtClean="0"/>
              <a:t> if </a:t>
            </a:r>
            <a:r>
              <a:rPr lang="fr-CA" sz="1600" i="1" dirty="0" err="1" smtClean="0"/>
              <a:t>they</a:t>
            </a:r>
            <a:r>
              <a:rPr lang="fr-CA" sz="1600" i="1" dirty="0" smtClean="0"/>
              <a:t> </a:t>
            </a:r>
            <a:r>
              <a:rPr lang="fr-CA" sz="1600" i="1" dirty="0" err="1" smtClean="0"/>
              <a:t>still</a:t>
            </a:r>
            <a:r>
              <a:rPr lang="fr-CA" sz="1600" i="1" dirty="0" smtClean="0"/>
              <a:t> </a:t>
            </a:r>
            <a:r>
              <a:rPr lang="fr-CA" sz="1600" i="1" dirty="0" err="1" smtClean="0"/>
              <a:t>meet</a:t>
            </a:r>
            <a:r>
              <a:rPr lang="fr-CA" sz="1600" i="1" dirty="0" smtClean="0"/>
              <a:t> </a:t>
            </a:r>
            <a:r>
              <a:rPr lang="fr-CA" sz="1600" i="1" dirty="0" err="1" smtClean="0"/>
              <a:t>professional</a:t>
            </a:r>
            <a:r>
              <a:rPr lang="fr-CA" sz="1600" i="1" dirty="0" smtClean="0"/>
              <a:t> </a:t>
            </a:r>
            <a:r>
              <a:rPr lang="fr-CA" sz="1600" i="1" dirty="0" err="1" smtClean="0"/>
              <a:t>requirements</a:t>
            </a:r>
            <a:r>
              <a:rPr lang="fr-CA" sz="1600" i="1" dirty="0" smtClean="0"/>
              <a:t>?</a:t>
            </a:r>
          </a:p>
          <a:p>
            <a:pPr lvl="1"/>
            <a:r>
              <a:rPr lang="fr-CA" sz="1600" i="1" dirty="0" err="1" smtClean="0"/>
              <a:t>Develop</a:t>
            </a:r>
            <a:r>
              <a:rPr lang="fr-CA" sz="1600" i="1" dirty="0"/>
              <a:t> </a:t>
            </a:r>
            <a:r>
              <a:rPr lang="fr-CA" sz="1600" i="1" dirty="0" smtClean="0"/>
              <a:t>a </a:t>
            </a:r>
            <a:r>
              <a:rPr lang="fr-CA" sz="1600" i="1" dirty="0" err="1" smtClean="0"/>
              <a:t>protocol</a:t>
            </a:r>
            <a:r>
              <a:rPr lang="fr-CA" sz="1600" i="1" dirty="0" smtClean="0"/>
              <a:t> for the </a:t>
            </a:r>
            <a:r>
              <a:rPr lang="fr-CA" sz="1600" i="1" dirty="0" err="1" smtClean="0"/>
              <a:t>review</a:t>
            </a:r>
            <a:r>
              <a:rPr lang="fr-CA" sz="1600" i="1" dirty="0" smtClean="0"/>
              <a:t> of the BIP-M and BIP-MT</a:t>
            </a:r>
          </a:p>
          <a:p>
            <a:pPr lvl="1"/>
            <a:r>
              <a:rPr lang="fr-CA" sz="1600" i="1" dirty="0" err="1" smtClean="0"/>
              <a:t>Identify</a:t>
            </a:r>
            <a:r>
              <a:rPr lang="fr-CA" sz="1600" i="1" dirty="0" smtClean="0"/>
              <a:t> </a:t>
            </a:r>
            <a:r>
              <a:rPr lang="fr-CA" sz="1600" i="1" dirty="0" err="1" smtClean="0"/>
              <a:t>potential</a:t>
            </a:r>
            <a:r>
              <a:rPr lang="fr-CA" sz="1600" i="1" dirty="0" smtClean="0"/>
              <a:t> issues </a:t>
            </a:r>
            <a:r>
              <a:rPr lang="fr-CA" sz="1600" i="1" dirty="0" err="1" smtClean="0"/>
              <a:t>with</a:t>
            </a:r>
            <a:r>
              <a:rPr lang="fr-CA" sz="1600" i="1" dirty="0" smtClean="0"/>
              <a:t> </a:t>
            </a:r>
            <a:r>
              <a:rPr lang="fr-CA" sz="1600" i="1" dirty="0" err="1" smtClean="0"/>
              <a:t>modifying</a:t>
            </a:r>
            <a:r>
              <a:rPr lang="fr-CA" sz="1600" i="1" dirty="0" smtClean="0"/>
              <a:t> or </a:t>
            </a:r>
            <a:r>
              <a:rPr lang="fr-CA" sz="1600" i="1" dirty="0" err="1" smtClean="0"/>
              <a:t>with</a:t>
            </a:r>
            <a:r>
              <a:rPr lang="fr-CA" sz="1600" i="1" dirty="0" smtClean="0"/>
              <a:t> </a:t>
            </a:r>
            <a:r>
              <a:rPr lang="fr-CA" sz="1600" i="1" dirty="0" err="1" smtClean="0"/>
              <a:t>current</a:t>
            </a:r>
            <a:r>
              <a:rPr lang="fr-CA" sz="1600" i="1" dirty="0" smtClean="0"/>
              <a:t> </a:t>
            </a:r>
            <a:r>
              <a:rPr lang="fr-CA" sz="1600" i="1" dirty="0" err="1" smtClean="0"/>
              <a:t>BIPs</a:t>
            </a:r>
            <a:r>
              <a:rPr lang="fr-CA" sz="1600" i="1" dirty="0" smtClean="0"/>
              <a:t> </a:t>
            </a:r>
          </a:p>
          <a:p>
            <a:pPr lvl="1"/>
            <a:r>
              <a:rPr lang="fr-CA" sz="1600" i="1" dirty="0" smtClean="0"/>
              <a:t>Survey questions sent to National Focal Points on BIP-M (and MT).. Consultant </a:t>
            </a:r>
            <a:r>
              <a:rPr lang="fr-CA" sz="1600" i="1" dirty="0" err="1" smtClean="0"/>
              <a:t>working</a:t>
            </a:r>
            <a:r>
              <a:rPr lang="fr-CA" sz="1600" i="1" dirty="0" smtClean="0"/>
              <a:t> </a:t>
            </a:r>
            <a:r>
              <a:rPr lang="fr-CA" sz="1600" i="1" dirty="0" err="1" smtClean="0"/>
              <a:t>with</a:t>
            </a:r>
            <a:r>
              <a:rPr lang="fr-CA" sz="1600" i="1" dirty="0" smtClean="0"/>
              <a:t> WMO-ETRP</a:t>
            </a:r>
          </a:p>
          <a:p>
            <a:pPr lvl="1"/>
            <a:endParaRPr lang="fr-CA" sz="1600" i="1" dirty="0"/>
          </a:p>
          <a:p>
            <a:pPr lvl="1"/>
            <a:endParaRPr lang="fr-CA" sz="1600" i="1" dirty="0"/>
          </a:p>
          <a:p>
            <a:pPr marL="324662" lvl="1" indent="0">
              <a:buNone/>
            </a:pPr>
            <a:endParaRPr lang="fr-CA" sz="1600" i="1" dirty="0" smtClean="0"/>
          </a:p>
          <a:p>
            <a:pPr marL="324662" lvl="1" indent="0">
              <a:buNone/>
            </a:pPr>
            <a:endParaRPr lang="fr-CA" sz="1600" i="1" dirty="0"/>
          </a:p>
        </p:txBody>
      </p:sp>
    </p:spTree>
    <p:extLst>
      <p:ext uri="{BB962C8B-B14F-4D97-AF65-F5344CB8AC3E}">
        <p14:creationId xmlns:p14="http://schemas.microsoft.com/office/powerpoint/2010/main" val="18247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Is </a:t>
            </a:r>
            <a:r>
              <a:rPr lang="fr-CA" dirty="0" err="1" smtClean="0"/>
              <a:t>there</a:t>
            </a:r>
            <a:r>
              <a:rPr lang="fr-CA" dirty="0" smtClean="0"/>
              <a:t> a </a:t>
            </a:r>
            <a:r>
              <a:rPr lang="fr-CA" dirty="0" err="1" smtClean="0"/>
              <a:t>need</a:t>
            </a:r>
            <a:r>
              <a:rPr lang="fr-CA" dirty="0" smtClean="0"/>
              <a:t> to </a:t>
            </a:r>
            <a:r>
              <a:rPr lang="fr-CA" dirty="0" err="1" smtClean="0"/>
              <a:t>review</a:t>
            </a:r>
            <a:r>
              <a:rPr lang="fr-CA" dirty="0" smtClean="0"/>
              <a:t> the BIP-M?</a:t>
            </a:r>
            <a:endParaRPr lang="fr-CA" dirty="0"/>
          </a:p>
        </p:txBody>
      </p:sp>
      <p:sp>
        <p:nvSpPr>
          <p:cNvPr id="3" name="Espace réservé du contenu 2"/>
          <p:cNvSpPr>
            <a:spLocks noGrp="1"/>
          </p:cNvSpPr>
          <p:nvPr>
            <p:ph idx="1"/>
          </p:nvPr>
        </p:nvSpPr>
        <p:spPr>
          <a:xfrm>
            <a:off x="824136" y="1417638"/>
            <a:ext cx="7859216" cy="4641379"/>
          </a:xfrm>
        </p:spPr>
        <p:txBody>
          <a:bodyPr/>
          <a:lstStyle/>
          <a:p>
            <a:r>
              <a:rPr lang="en-GB" sz="2000" dirty="0" smtClean="0"/>
              <a:t>Preliminary observations:</a:t>
            </a:r>
          </a:p>
          <a:p>
            <a:pPr lvl="1">
              <a:buFontTx/>
              <a:buChar char="-"/>
            </a:pPr>
            <a:r>
              <a:rPr lang="en-US" sz="1600" dirty="0" smtClean="0"/>
              <a:t>Only </a:t>
            </a:r>
            <a:r>
              <a:rPr lang="en-US" sz="1600" dirty="0"/>
              <a:t>some indications of understanding of the impacts of weather hazards &amp; climate. </a:t>
            </a:r>
          </a:p>
          <a:p>
            <a:pPr lvl="1">
              <a:buFontTx/>
              <a:buChar char="-"/>
            </a:pPr>
            <a:r>
              <a:rPr lang="en-US" sz="1600" dirty="0"/>
              <a:t>Very little indication of understanding of users of meteorological information in </a:t>
            </a:r>
            <a:r>
              <a:rPr lang="en-US" sz="1600" dirty="0" smtClean="0"/>
              <a:t>BIP-M</a:t>
            </a:r>
          </a:p>
          <a:p>
            <a:pPr lvl="1">
              <a:buFontTx/>
              <a:buChar char="-"/>
            </a:pPr>
            <a:r>
              <a:rPr lang="en-US" sz="1600" dirty="0" smtClean="0"/>
              <a:t>References to Teamwork </a:t>
            </a:r>
            <a:r>
              <a:rPr lang="en-US" sz="1600" dirty="0"/>
              <a:t>is related to organizational teams</a:t>
            </a:r>
          </a:p>
          <a:p>
            <a:pPr lvl="1">
              <a:buFontTx/>
              <a:buChar char="-"/>
            </a:pPr>
            <a:r>
              <a:rPr lang="en-US" sz="1600" dirty="0" smtClean="0"/>
              <a:t>Developments in Data analytics </a:t>
            </a:r>
          </a:p>
          <a:p>
            <a:pPr lvl="1">
              <a:buFontTx/>
              <a:buChar char="-"/>
            </a:pPr>
            <a:r>
              <a:rPr lang="en-US" sz="1600" dirty="0" smtClean="0"/>
              <a:t>Risk assessments</a:t>
            </a:r>
            <a:endParaRPr lang="en-US" sz="1600" dirty="0"/>
          </a:p>
          <a:p>
            <a:pPr marL="324662" lvl="1" indent="0">
              <a:buNone/>
            </a:pPr>
            <a:r>
              <a:rPr lang="en-GB" sz="1600" i="1" dirty="0" smtClean="0"/>
              <a:t> </a:t>
            </a:r>
          </a:p>
          <a:p>
            <a:pPr lvl="1"/>
            <a:r>
              <a:rPr lang="en-GB" sz="1600" i="1" dirty="0"/>
              <a:t>Evolution of functions (as through IBF, and increase potential for use of data) will require a variety of educational background and mastering of complementary skills.</a:t>
            </a:r>
          </a:p>
          <a:p>
            <a:pPr lvl="1"/>
            <a:endParaRPr lang="en-GB" sz="1600" i="1" dirty="0" smtClean="0"/>
          </a:p>
          <a:p>
            <a:pPr lvl="1"/>
            <a:r>
              <a:rPr lang="en-GB" sz="1600" i="1" dirty="0" smtClean="0"/>
              <a:t>Communication (within BIP-M) is defined with respect to transmission of info in a timely manner as per format</a:t>
            </a:r>
          </a:p>
          <a:p>
            <a:pPr lvl="1"/>
            <a:r>
              <a:rPr lang="en-GB" sz="1600" dirty="0" smtClean="0"/>
              <a:t>But Communication is more than format.. It is about relevant content.</a:t>
            </a:r>
          </a:p>
          <a:p>
            <a:pPr marL="324662" lvl="1" indent="0">
              <a:buNone/>
            </a:pPr>
            <a:r>
              <a:rPr lang="en-GB" sz="1600" dirty="0" smtClean="0"/>
              <a:t> </a:t>
            </a:r>
            <a:r>
              <a:rPr lang="en-US" sz="1600" dirty="0"/>
              <a:t>‘personnel engaged in transmitting or exchanging information effectively’ </a:t>
            </a:r>
            <a:r>
              <a:rPr lang="en-US" sz="1200" dirty="0"/>
              <a:t>(</a:t>
            </a:r>
            <a:r>
              <a:rPr lang="en-US" sz="1200" dirty="0" smtClean="0"/>
              <a:t>Merriam Webster))</a:t>
            </a:r>
          </a:p>
          <a:p>
            <a:pPr lvl="1">
              <a:buFontTx/>
              <a:buChar char="-"/>
            </a:pPr>
            <a:r>
              <a:rPr lang="en-GB" sz="1600" i="1" dirty="0"/>
              <a:t>Range of global requirements may need to be parsed per career streams</a:t>
            </a:r>
          </a:p>
          <a:p>
            <a:pPr lvl="1">
              <a:buFontTx/>
              <a:buChar char="-"/>
            </a:pPr>
            <a:endParaRPr lang="en-US" sz="1600" dirty="0" smtClean="0"/>
          </a:p>
          <a:p>
            <a:pPr marL="324662" lvl="1" indent="0">
              <a:buNone/>
            </a:pPr>
            <a:endParaRPr lang="fr-CA" dirty="0"/>
          </a:p>
          <a:p>
            <a:pPr marL="0" indent="0">
              <a:buNone/>
            </a:pPr>
            <a:endParaRPr lang="en-US" sz="1400" i="1" dirty="0"/>
          </a:p>
          <a:p>
            <a:r>
              <a:rPr lang="fr-CA" dirty="0"/>
              <a:t>	</a:t>
            </a:r>
          </a:p>
          <a:p>
            <a:pPr marL="324662" lvl="1" indent="0">
              <a:buNone/>
            </a:pPr>
            <a:endParaRPr lang="fr-CA" sz="1600" i="1" dirty="0" smtClean="0"/>
          </a:p>
          <a:p>
            <a:pPr marL="324662" lvl="1" indent="0">
              <a:buNone/>
            </a:pPr>
            <a:endParaRPr lang="fr-CA" sz="1600" i="1" dirty="0"/>
          </a:p>
        </p:txBody>
      </p:sp>
    </p:spTree>
    <p:extLst>
      <p:ext uri="{BB962C8B-B14F-4D97-AF65-F5344CB8AC3E}">
        <p14:creationId xmlns:p14="http://schemas.microsoft.com/office/powerpoint/2010/main" val="2210199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Is </a:t>
            </a:r>
            <a:r>
              <a:rPr lang="fr-CA" dirty="0" err="1" smtClean="0"/>
              <a:t>there</a:t>
            </a:r>
            <a:r>
              <a:rPr lang="fr-CA" dirty="0" smtClean="0"/>
              <a:t> a </a:t>
            </a:r>
            <a:r>
              <a:rPr lang="fr-CA" dirty="0" err="1" smtClean="0"/>
              <a:t>need</a:t>
            </a:r>
            <a:r>
              <a:rPr lang="fr-CA" dirty="0" smtClean="0"/>
              <a:t> to </a:t>
            </a:r>
            <a:r>
              <a:rPr lang="fr-CA" dirty="0" err="1" smtClean="0"/>
              <a:t>review</a:t>
            </a:r>
            <a:r>
              <a:rPr lang="fr-CA" dirty="0" smtClean="0"/>
              <a:t> the BIP-M?</a:t>
            </a:r>
            <a:endParaRPr lang="fr-CA" dirty="0"/>
          </a:p>
        </p:txBody>
      </p:sp>
      <p:sp>
        <p:nvSpPr>
          <p:cNvPr id="3" name="Espace réservé du contenu 2"/>
          <p:cNvSpPr>
            <a:spLocks noGrp="1"/>
          </p:cNvSpPr>
          <p:nvPr>
            <p:ph idx="1"/>
          </p:nvPr>
        </p:nvSpPr>
        <p:spPr>
          <a:xfrm>
            <a:off x="827584" y="1484784"/>
            <a:ext cx="7859216" cy="5373216"/>
          </a:xfrm>
          <a:solidFill>
            <a:schemeClr val="bg1"/>
          </a:solidFill>
        </p:spPr>
        <p:txBody>
          <a:bodyPr/>
          <a:lstStyle/>
          <a:p>
            <a:r>
              <a:rPr lang="fr-CA" sz="2000" u="sng" dirty="0" err="1" smtClean="0"/>
              <a:t>Users</a:t>
            </a:r>
            <a:r>
              <a:rPr lang="fr-CA" sz="2000" u="sng" dirty="0" smtClean="0"/>
              <a:t>:</a:t>
            </a:r>
          </a:p>
          <a:p>
            <a:endParaRPr lang="fr-CA" sz="2000" dirty="0"/>
          </a:p>
          <a:p>
            <a:endParaRPr lang="fr-CA" sz="2000" dirty="0" smtClean="0"/>
          </a:p>
          <a:p>
            <a:endParaRPr lang="fr-CA" sz="2000" dirty="0"/>
          </a:p>
          <a:p>
            <a:endParaRPr lang="fr-CA" sz="2000" dirty="0" smtClean="0"/>
          </a:p>
          <a:p>
            <a:endParaRPr lang="fr-CA" sz="2000" dirty="0"/>
          </a:p>
          <a:p>
            <a:pPr marL="0" indent="0">
              <a:buNone/>
            </a:pPr>
            <a:endParaRPr lang="fr-CA" sz="2000" dirty="0"/>
          </a:p>
          <a:p>
            <a:pPr marL="0" indent="0">
              <a:buNone/>
            </a:pPr>
            <a:r>
              <a:rPr lang="en-GB" sz="1400" dirty="0" smtClean="0"/>
              <a:t>(Coordinating </a:t>
            </a:r>
            <a:r>
              <a:rPr lang="en-GB" sz="1400" dirty="0"/>
              <a:t>Committee (</a:t>
            </a:r>
            <a:r>
              <a:rPr lang="en-GB" sz="1400" dirty="0" err="1"/>
              <a:t>CoCOM</a:t>
            </a:r>
            <a:r>
              <a:rPr lang="en-GB" sz="1400" dirty="0"/>
              <a:t>) for the Standing Committee of Heads of Training Institutions (SCHOTI</a:t>
            </a:r>
            <a:r>
              <a:rPr lang="en-GB" sz="1400" dirty="0" smtClean="0"/>
              <a:t>), 2018)</a:t>
            </a:r>
            <a:endParaRPr lang="fr-CA" sz="1400" dirty="0" smtClean="0"/>
          </a:p>
          <a:p>
            <a:endParaRPr lang="fr-CA" sz="2000" dirty="0"/>
          </a:p>
          <a:p>
            <a:r>
              <a:rPr lang="fr-CA" sz="2000" dirty="0" err="1" smtClean="0"/>
              <a:t>Potential</a:t>
            </a:r>
            <a:r>
              <a:rPr lang="fr-CA" sz="2000" dirty="0" smtClean="0"/>
              <a:t> Impacts of </a:t>
            </a:r>
            <a:r>
              <a:rPr lang="fr-CA" sz="2000" dirty="0" err="1" smtClean="0"/>
              <a:t>reviewing</a:t>
            </a:r>
            <a:r>
              <a:rPr lang="fr-CA" sz="2000" dirty="0" smtClean="0"/>
              <a:t> BIP-M:</a:t>
            </a:r>
            <a:endParaRPr lang="fr-CA" sz="1800" dirty="0" smtClean="0"/>
          </a:p>
          <a:p>
            <a:pPr lvl="1"/>
            <a:r>
              <a:rPr lang="fr-CA" sz="1800" dirty="0" smtClean="0"/>
              <a:t>On </a:t>
            </a:r>
            <a:r>
              <a:rPr lang="fr-CA" sz="1800" dirty="0" err="1" smtClean="0"/>
              <a:t>university</a:t>
            </a:r>
            <a:r>
              <a:rPr lang="fr-CA" sz="1800" dirty="0" smtClean="0"/>
              <a:t> curricula and </a:t>
            </a:r>
            <a:r>
              <a:rPr lang="fr-CA" sz="1800" dirty="0" err="1" smtClean="0"/>
              <a:t>degrees</a:t>
            </a:r>
            <a:endParaRPr lang="fr-CA" sz="1800" dirty="0" smtClean="0"/>
          </a:p>
          <a:p>
            <a:pPr lvl="1"/>
            <a:r>
              <a:rPr lang="fr-CA" sz="1800" dirty="0" smtClean="0"/>
              <a:t>On </a:t>
            </a:r>
            <a:r>
              <a:rPr lang="fr-CA" sz="1800" dirty="0" err="1" smtClean="0"/>
              <a:t>hiring</a:t>
            </a:r>
            <a:r>
              <a:rPr lang="fr-CA" sz="1800" dirty="0" smtClean="0"/>
              <a:t> </a:t>
            </a:r>
            <a:r>
              <a:rPr lang="fr-CA" sz="1800" dirty="0" err="1" smtClean="0"/>
              <a:t>requirements</a:t>
            </a:r>
            <a:r>
              <a:rPr lang="fr-CA" sz="1800" dirty="0" smtClean="0"/>
              <a:t> and </a:t>
            </a:r>
            <a:r>
              <a:rPr lang="fr-CA" sz="1800" dirty="0" err="1" smtClean="0"/>
              <a:t>criteria</a:t>
            </a:r>
            <a:endParaRPr lang="fr-CA" sz="1800" dirty="0" smtClean="0"/>
          </a:p>
          <a:p>
            <a:pPr lvl="1"/>
            <a:r>
              <a:rPr lang="fr-CA" sz="1800" dirty="0" smtClean="0"/>
              <a:t>On </a:t>
            </a:r>
            <a:r>
              <a:rPr lang="fr-CA" sz="1800" dirty="0" err="1" smtClean="0"/>
              <a:t>continuous</a:t>
            </a:r>
            <a:r>
              <a:rPr lang="fr-CA" sz="1800" dirty="0" smtClean="0"/>
              <a:t> training</a:t>
            </a:r>
          </a:p>
          <a:p>
            <a:pPr lvl="1"/>
            <a:r>
              <a:rPr lang="fr-CA" sz="1800" dirty="0" smtClean="0"/>
              <a:t>On </a:t>
            </a:r>
            <a:r>
              <a:rPr lang="fr-CA" sz="1800" dirty="0" err="1" smtClean="0"/>
              <a:t>current</a:t>
            </a:r>
            <a:r>
              <a:rPr lang="fr-CA" sz="1800" dirty="0" smtClean="0"/>
              <a:t> </a:t>
            </a:r>
            <a:r>
              <a:rPr lang="fr-CA" sz="1800" dirty="0" err="1" smtClean="0"/>
              <a:t>competency</a:t>
            </a:r>
            <a:r>
              <a:rPr lang="fr-CA" sz="1800" dirty="0" smtClean="0"/>
              <a:t> </a:t>
            </a:r>
            <a:r>
              <a:rPr lang="fr-CA" sz="1800" dirty="0" err="1" smtClean="0"/>
              <a:t>frameworks</a:t>
            </a:r>
            <a:r>
              <a:rPr lang="fr-CA" sz="1800" dirty="0" smtClean="0"/>
              <a:t> </a:t>
            </a:r>
            <a:r>
              <a:rPr lang="fr-CA" sz="1800" dirty="0" err="1" smtClean="0"/>
              <a:t>referring</a:t>
            </a:r>
            <a:r>
              <a:rPr lang="fr-CA" sz="1800" dirty="0" smtClean="0"/>
              <a:t> to the BIP-M as </a:t>
            </a:r>
            <a:r>
              <a:rPr lang="fr-CA" sz="1800" dirty="0" err="1" smtClean="0"/>
              <a:t>required</a:t>
            </a:r>
            <a:r>
              <a:rPr lang="fr-CA" sz="1800" dirty="0" smtClean="0"/>
              <a:t> or </a:t>
            </a:r>
            <a:r>
              <a:rPr lang="fr-CA" sz="1800" dirty="0" err="1" smtClean="0"/>
              <a:t>recommended</a:t>
            </a:r>
            <a:r>
              <a:rPr lang="fr-CA" sz="1800" dirty="0" smtClean="0"/>
              <a:t> qualifications. On the BIP-MT</a:t>
            </a:r>
          </a:p>
          <a:p>
            <a:pPr marL="324662" lvl="1" indent="0">
              <a:buNone/>
            </a:pPr>
            <a:endParaRPr lang="fr-CA" sz="1600" dirty="0"/>
          </a:p>
          <a:p>
            <a:pPr lvl="1"/>
            <a:endParaRPr lang="fr-CA" sz="1600" dirty="0" smtClean="0"/>
          </a:p>
          <a:p>
            <a:endParaRPr lang="en-GB" sz="1600" dirty="0" smtClean="0"/>
          </a:p>
          <a:p>
            <a:pPr marL="0" indent="0">
              <a:buNone/>
            </a:pPr>
            <a:endParaRPr lang="en-US" sz="1400" i="1" dirty="0"/>
          </a:p>
          <a:p>
            <a:pPr marL="0" indent="0">
              <a:buNone/>
            </a:pPr>
            <a:r>
              <a:rPr lang="fr-CA" dirty="0"/>
              <a:t>	</a:t>
            </a:r>
          </a:p>
          <a:p>
            <a:pPr marL="324662" lvl="1" indent="0">
              <a:buNone/>
            </a:pPr>
            <a:endParaRPr lang="fr-CA" sz="1600" i="1" dirty="0" smtClean="0"/>
          </a:p>
          <a:p>
            <a:pPr marL="324662" lvl="1" indent="0">
              <a:buNone/>
            </a:pPr>
            <a:endParaRPr lang="fr-CA" sz="1600" i="1" dirty="0"/>
          </a:p>
        </p:txBody>
      </p:sp>
      <p:pic>
        <p:nvPicPr>
          <p:cNvPr id="4" name="Image 3"/>
          <p:cNvPicPr>
            <a:picLocks noChangeAspect="1"/>
          </p:cNvPicPr>
          <p:nvPr/>
        </p:nvPicPr>
        <p:blipFill>
          <a:blip r:embed="rId3"/>
          <a:stretch>
            <a:fillRect/>
          </a:stretch>
        </p:blipFill>
        <p:spPr>
          <a:xfrm>
            <a:off x="971600" y="1916832"/>
            <a:ext cx="6809822" cy="2182557"/>
          </a:xfrm>
          <a:prstGeom prst="rect">
            <a:avLst/>
          </a:prstGeom>
        </p:spPr>
      </p:pic>
    </p:spTree>
    <p:extLst>
      <p:ext uri="{BB962C8B-B14F-4D97-AF65-F5344CB8AC3E}">
        <p14:creationId xmlns:p14="http://schemas.microsoft.com/office/powerpoint/2010/main" val="84617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uage 6"/>
          <p:cNvSpPr/>
          <p:nvPr/>
        </p:nvSpPr>
        <p:spPr bwMode="auto">
          <a:xfrm>
            <a:off x="6300192" y="4425208"/>
            <a:ext cx="2232248" cy="1944216"/>
          </a:xfrm>
          <a:prstGeom prst="clou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fr-CA"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2" name="Titre 1"/>
          <p:cNvSpPr>
            <a:spLocks noGrp="1"/>
          </p:cNvSpPr>
          <p:nvPr>
            <p:ph type="title"/>
          </p:nvPr>
        </p:nvSpPr>
        <p:spPr/>
        <p:txBody>
          <a:bodyPr/>
          <a:lstStyle/>
          <a:p>
            <a:r>
              <a:rPr lang="fr-CA" dirty="0" err="1" smtClean="0"/>
              <a:t>Summary</a:t>
            </a:r>
            <a:endParaRPr lang="fr-CA"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374512494"/>
              </p:ext>
            </p:extLst>
          </p:nvPr>
        </p:nvGraphicFramePr>
        <p:xfrm>
          <a:off x="827088" y="1484313"/>
          <a:ext cx="7859712" cy="4641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p:cNvSpPr txBox="1"/>
          <p:nvPr/>
        </p:nvSpPr>
        <p:spPr>
          <a:xfrm>
            <a:off x="6538198" y="4648835"/>
            <a:ext cx="2078454" cy="1384995"/>
          </a:xfrm>
          <a:prstGeom prst="rect">
            <a:avLst/>
          </a:prstGeom>
          <a:solidFill>
            <a:schemeClr val="accent1"/>
          </a:solidFill>
          <a:ln>
            <a:solidFill>
              <a:schemeClr val="tx1"/>
            </a:solidFill>
          </a:ln>
          <a:effectLst>
            <a:softEdge rad="63500"/>
          </a:effectLst>
        </p:spPr>
        <p:txBody>
          <a:bodyPr wrap="square" rtlCol="0">
            <a:spAutoFit/>
          </a:bodyPr>
          <a:lstStyle/>
          <a:p>
            <a:endParaRPr lang="fr-CA" sz="1200" dirty="0" smtClean="0"/>
          </a:p>
          <a:p>
            <a:endParaRPr lang="fr-CA" sz="1200" dirty="0"/>
          </a:p>
          <a:p>
            <a:endParaRPr lang="fr-CA" sz="1200" dirty="0" smtClean="0"/>
          </a:p>
          <a:p>
            <a:r>
              <a:rPr lang="fr-CA" sz="1200" dirty="0" smtClean="0"/>
              <a:t>- </a:t>
            </a:r>
            <a:r>
              <a:rPr lang="fr-CA" sz="1200" dirty="0" err="1" smtClean="0"/>
              <a:t>RTCs</a:t>
            </a:r>
            <a:endParaRPr lang="fr-CA" sz="1200" dirty="0" smtClean="0"/>
          </a:p>
          <a:p>
            <a:r>
              <a:rPr lang="fr-CA" sz="1200" dirty="0" smtClean="0"/>
              <a:t>- </a:t>
            </a:r>
            <a:r>
              <a:rPr lang="fr-CA" sz="1200" dirty="0" err="1" smtClean="0"/>
              <a:t>Affiliated</a:t>
            </a:r>
            <a:r>
              <a:rPr lang="fr-CA" sz="1200" dirty="0" smtClean="0"/>
              <a:t> training</a:t>
            </a:r>
          </a:p>
          <a:p>
            <a:r>
              <a:rPr lang="fr-CA" sz="1200" dirty="0" smtClean="0"/>
              <a:t> providers</a:t>
            </a:r>
          </a:p>
          <a:p>
            <a:r>
              <a:rPr lang="fr-CA" sz="1200" dirty="0" smtClean="0"/>
              <a:t>- IBF </a:t>
            </a:r>
            <a:r>
              <a:rPr lang="fr-CA" sz="1200" dirty="0" err="1" smtClean="0"/>
              <a:t>community</a:t>
            </a:r>
            <a:endParaRPr lang="fr-CA" sz="1200" dirty="0"/>
          </a:p>
        </p:txBody>
      </p:sp>
      <p:cxnSp>
        <p:nvCxnSpPr>
          <p:cNvPr id="9" name="Connecteur droit avec flèche 8"/>
          <p:cNvCxnSpPr/>
          <p:nvPr/>
        </p:nvCxnSpPr>
        <p:spPr bwMode="auto">
          <a:xfrm>
            <a:off x="5436096" y="5661248"/>
            <a:ext cx="1100242"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2" name="Rectangle 11"/>
          <p:cNvSpPr/>
          <p:nvPr/>
        </p:nvSpPr>
        <p:spPr>
          <a:xfrm>
            <a:off x="5580112" y="6309972"/>
            <a:ext cx="3201859" cy="246221"/>
          </a:xfrm>
          <a:prstGeom prst="rect">
            <a:avLst/>
          </a:prstGeom>
        </p:spPr>
        <p:txBody>
          <a:bodyPr wrap="square">
            <a:spAutoFit/>
          </a:bodyPr>
          <a:lstStyle/>
          <a:p>
            <a:r>
              <a:rPr lang="fr-CA" sz="1000" dirty="0"/>
              <a:t>https://public.wmo.int/en/resources/training/wmolearn</a:t>
            </a:r>
          </a:p>
        </p:txBody>
      </p:sp>
      <p:pic>
        <p:nvPicPr>
          <p:cNvPr id="13" name="Imag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591" y="4648835"/>
            <a:ext cx="1263593" cy="522009"/>
          </a:xfrm>
          <a:prstGeom prst="rect">
            <a:avLst/>
          </a:prstGeom>
        </p:spPr>
      </p:pic>
      <p:sp>
        <p:nvSpPr>
          <p:cNvPr id="14" name="ZoneTexte 13"/>
          <p:cNvSpPr txBox="1"/>
          <p:nvPr/>
        </p:nvSpPr>
        <p:spPr>
          <a:xfrm>
            <a:off x="1187624" y="1844824"/>
            <a:ext cx="1296144" cy="1200329"/>
          </a:xfrm>
          <a:prstGeom prst="rect">
            <a:avLst/>
          </a:prstGeom>
          <a:noFill/>
        </p:spPr>
        <p:txBody>
          <a:bodyPr wrap="square" rtlCol="0">
            <a:spAutoFit/>
          </a:bodyPr>
          <a:lstStyle/>
          <a:p>
            <a:r>
              <a:rPr lang="fr-CA" dirty="0">
                <a:solidFill>
                  <a:srgbClr val="0070C0"/>
                </a:solidFill>
              </a:rPr>
              <a:t>R&amp;D and </a:t>
            </a:r>
            <a:r>
              <a:rPr lang="fr-CA" dirty="0" err="1">
                <a:solidFill>
                  <a:srgbClr val="0070C0"/>
                </a:solidFill>
              </a:rPr>
              <a:t>Technical</a:t>
            </a:r>
            <a:r>
              <a:rPr lang="fr-CA" dirty="0">
                <a:solidFill>
                  <a:srgbClr val="0070C0"/>
                </a:solidFill>
              </a:rPr>
              <a:t> Transfer</a:t>
            </a:r>
            <a:endParaRPr lang="fr-CA" sz="1600" dirty="0">
              <a:solidFill>
                <a:srgbClr val="0070C0"/>
              </a:solidFill>
            </a:endParaRPr>
          </a:p>
          <a:p>
            <a:endParaRPr lang="fr-CA" dirty="0"/>
          </a:p>
        </p:txBody>
      </p:sp>
      <p:sp>
        <p:nvSpPr>
          <p:cNvPr id="15" name="ZoneTexte 14"/>
          <p:cNvSpPr txBox="1"/>
          <p:nvPr/>
        </p:nvSpPr>
        <p:spPr>
          <a:xfrm>
            <a:off x="791084" y="4247514"/>
            <a:ext cx="1944712" cy="923330"/>
          </a:xfrm>
          <a:prstGeom prst="rect">
            <a:avLst/>
          </a:prstGeom>
          <a:noFill/>
        </p:spPr>
        <p:txBody>
          <a:bodyPr wrap="square" rtlCol="0">
            <a:spAutoFit/>
          </a:bodyPr>
          <a:lstStyle/>
          <a:p>
            <a:r>
              <a:rPr lang="fr-CA" dirty="0">
                <a:solidFill>
                  <a:srgbClr val="0070C0"/>
                </a:solidFill>
              </a:rPr>
              <a:t>Innovations &amp; Technologies </a:t>
            </a:r>
            <a:endParaRPr lang="fr-CA" sz="1600" dirty="0">
              <a:solidFill>
                <a:srgbClr val="0070C0"/>
              </a:solidFill>
            </a:endParaRPr>
          </a:p>
          <a:p>
            <a:endParaRPr lang="fr-CA" dirty="0"/>
          </a:p>
        </p:txBody>
      </p:sp>
      <p:sp>
        <p:nvSpPr>
          <p:cNvPr id="16" name="ZoneTexte 15"/>
          <p:cNvSpPr txBox="1"/>
          <p:nvPr/>
        </p:nvSpPr>
        <p:spPr>
          <a:xfrm>
            <a:off x="1763440" y="5387499"/>
            <a:ext cx="1800200" cy="923330"/>
          </a:xfrm>
          <a:prstGeom prst="rect">
            <a:avLst/>
          </a:prstGeom>
          <a:noFill/>
        </p:spPr>
        <p:txBody>
          <a:bodyPr wrap="square" rtlCol="0">
            <a:spAutoFit/>
          </a:bodyPr>
          <a:lstStyle/>
          <a:p>
            <a:r>
              <a:rPr lang="fr-CA" dirty="0" err="1">
                <a:solidFill>
                  <a:srgbClr val="0070C0"/>
                </a:solidFill>
              </a:rPr>
              <a:t>Big</a:t>
            </a:r>
            <a:r>
              <a:rPr lang="fr-CA" dirty="0">
                <a:solidFill>
                  <a:srgbClr val="0070C0"/>
                </a:solidFill>
              </a:rPr>
              <a:t> Data/Open Data</a:t>
            </a:r>
          </a:p>
          <a:p>
            <a:endParaRPr lang="fr-CA" dirty="0"/>
          </a:p>
        </p:txBody>
      </p:sp>
      <p:sp>
        <p:nvSpPr>
          <p:cNvPr id="17" name="ZoneTexte 16"/>
          <p:cNvSpPr txBox="1"/>
          <p:nvPr/>
        </p:nvSpPr>
        <p:spPr>
          <a:xfrm>
            <a:off x="6444208" y="1772816"/>
            <a:ext cx="1687976" cy="1477328"/>
          </a:xfrm>
          <a:prstGeom prst="rect">
            <a:avLst/>
          </a:prstGeom>
          <a:noFill/>
        </p:spPr>
        <p:txBody>
          <a:bodyPr wrap="square" rtlCol="0">
            <a:spAutoFit/>
          </a:bodyPr>
          <a:lstStyle/>
          <a:p>
            <a:r>
              <a:rPr lang="fr-CA" dirty="0" smtClean="0">
                <a:solidFill>
                  <a:srgbClr val="0070C0"/>
                </a:solidFill>
              </a:rPr>
              <a:t>Society </a:t>
            </a:r>
            <a:r>
              <a:rPr lang="fr-CA" dirty="0" err="1" smtClean="0">
                <a:solidFill>
                  <a:srgbClr val="0070C0"/>
                </a:solidFill>
              </a:rPr>
              <a:t>requirements</a:t>
            </a:r>
            <a:r>
              <a:rPr lang="fr-CA" dirty="0" smtClean="0">
                <a:solidFill>
                  <a:srgbClr val="0070C0"/>
                </a:solidFill>
              </a:rPr>
              <a:t> (&amp; </a:t>
            </a:r>
            <a:r>
              <a:rPr lang="fr-CA" dirty="0">
                <a:solidFill>
                  <a:srgbClr val="0070C0"/>
                </a:solidFill>
              </a:rPr>
              <a:t>the </a:t>
            </a:r>
            <a:r>
              <a:rPr lang="fr-CA" dirty="0" err="1" smtClean="0">
                <a:solidFill>
                  <a:srgbClr val="0070C0"/>
                </a:solidFill>
              </a:rPr>
              <a:t>environment</a:t>
            </a:r>
            <a:r>
              <a:rPr lang="fr-CA" smtClean="0">
                <a:solidFill>
                  <a:srgbClr val="0070C0"/>
                </a:solidFill>
              </a:rPr>
              <a:t>)</a:t>
            </a:r>
            <a:endParaRPr lang="fr-CA" dirty="0">
              <a:solidFill>
                <a:srgbClr val="0070C0"/>
              </a:solidFill>
            </a:endParaRPr>
          </a:p>
          <a:p>
            <a:endParaRPr lang="fr-CA" dirty="0"/>
          </a:p>
        </p:txBody>
      </p:sp>
      <p:sp>
        <p:nvSpPr>
          <p:cNvPr id="18" name="ZoneTexte 17"/>
          <p:cNvSpPr txBox="1"/>
          <p:nvPr/>
        </p:nvSpPr>
        <p:spPr>
          <a:xfrm>
            <a:off x="4265548" y="2870106"/>
            <a:ext cx="1296144" cy="2308324"/>
          </a:xfrm>
          <a:prstGeom prst="rect">
            <a:avLst/>
          </a:prstGeom>
          <a:noFill/>
        </p:spPr>
        <p:txBody>
          <a:bodyPr wrap="square" rtlCol="0">
            <a:spAutoFit/>
          </a:bodyPr>
          <a:lstStyle/>
          <a:p>
            <a:r>
              <a:rPr lang="fr-CA" dirty="0" err="1">
                <a:solidFill>
                  <a:srgbClr val="0070C0"/>
                </a:solidFill>
              </a:rPr>
              <a:t>Decision</a:t>
            </a:r>
            <a:r>
              <a:rPr lang="fr-CA" dirty="0">
                <a:solidFill>
                  <a:srgbClr val="0070C0"/>
                </a:solidFill>
              </a:rPr>
              <a:t> support and user focus </a:t>
            </a:r>
            <a:endParaRPr lang="fr-CA" dirty="0" smtClean="0">
              <a:solidFill>
                <a:srgbClr val="0070C0"/>
              </a:solidFill>
            </a:endParaRPr>
          </a:p>
          <a:p>
            <a:endParaRPr lang="fr-CA" dirty="0">
              <a:solidFill>
                <a:srgbClr val="0070C0"/>
              </a:solidFill>
            </a:endParaRPr>
          </a:p>
          <a:p>
            <a:r>
              <a:rPr lang="fr-CA" dirty="0" err="1">
                <a:solidFill>
                  <a:srgbClr val="0070C0"/>
                </a:solidFill>
              </a:rPr>
              <a:t>Workforce</a:t>
            </a:r>
            <a:endParaRPr lang="fr-CA" dirty="0">
              <a:solidFill>
                <a:srgbClr val="0070C0"/>
              </a:solidFill>
            </a:endParaRPr>
          </a:p>
          <a:p>
            <a:endParaRPr lang="fr-FR" dirty="0"/>
          </a:p>
          <a:p>
            <a:endParaRPr lang="fr-CA" dirty="0"/>
          </a:p>
        </p:txBody>
      </p:sp>
    </p:spTree>
    <p:extLst>
      <p:ext uri="{BB962C8B-B14F-4D97-AF65-F5344CB8AC3E}">
        <p14:creationId xmlns:p14="http://schemas.microsoft.com/office/powerpoint/2010/main" val="15820318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title" idx="4294967295"/>
          </p:nvPr>
        </p:nvSpPr>
        <p:spPr>
          <a:xfrm>
            <a:off x="750888" y="260350"/>
            <a:ext cx="8229600" cy="1143000"/>
          </a:xfrm>
        </p:spPr>
        <p:txBody>
          <a:bodyPr lIns="88896" tIns="50798" rIns="88896" bIns="50798"/>
          <a:lstStyle/>
          <a:p>
            <a:pPr defTabSz="1300163" eaLnBrk="1"/>
            <a:r>
              <a:rPr lang="en-CA" altLang="en-US" sz="2800" dirty="0" smtClean="0">
                <a:solidFill>
                  <a:srgbClr val="002060"/>
                </a:solidFill>
              </a:rPr>
              <a:t>Multi-scale information for multiple hazards </a:t>
            </a:r>
            <a:endParaRPr lang="en-CA" altLang="en-US" sz="1400" dirty="0" smtClean="0">
              <a:solidFill>
                <a:srgbClr val="002060"/>
              </a:solidFill>
            </a:endParaRPr>
          </a:p>
        </p:txBody>
      </p:sp>
      <p:graphicFrame>
        <p:nvGraphicFramePr>
          <p:cNvPr id="6" name="Tableau 5"/>
          <p:cNvGraphicFramePr>
            <a:graphicFrameLocks noGrp="1"/>
          </p:cNvGraphicFramePr>
          <p:nvPr/>
        </p:nvGraphicFramePr>
        <p:xfrm>
          <a:off x="827088" y="1397000"/>
          <a:ext cx="8316912" cy="4192587"/>
        </p:xfrm>
        <a:graphic>
          <a:graphicData uri="http://schemas.openxmlformats.org/drawingml/2006/table">
            <a:tbl>
              <a:tblPr firstRow="1" bandRow="1">
                <a:tableStyleId>{5C22544A-7EE6-4342-B048-85BDC9FD1C3A}</a:tableStyleId>
              </a:tblPr>
              <a:tblGrid>
                <a:gridCol w="2079228">
                  <a:extLst>
                    <a:ext uri="{9D8B030D-6E8A-4147-A177-3AD203B41FA5}">
                      <a16:colId xmlns:a16="http://schemas.microsoft.com/office/drawing/2014/main" xmlns="" val="20000"/>
                    </a:ext>
                  </a:extLst>
                </a:gridCol>
                <a:gridCol w="2079228">
                  <a:extLst>
                    <a:ext uri="{9D8B030D-6E8A-4147-A177-3AD203B41FA5}">
                      <a16:colId xmlns:a16="http://schemas.microsoft.com/office/drawing/2014/main" xmlns="" val="20001"/>
                    </a:ext>
                  </a:extLst>
                </a:gridCol>
                <a:gridCol w="2079228">
                  <a:extLst>
                    <a:ext uri="{9D8B030D-6E8A-4147-A177-3AD203B41FA5}">
                      <a16:colId xmlns:a16="http://schemas.microsoft.com/office/drawing/2014/main" xmlns="" val="20002"/>
                    </a:ext>
                  </a:extLst>
                </a:gridCol>
                <a:gridCol w="2079228">
                  <a:extLst>
                    <a:ext uri="{9D8B030D-6E8A-4147-A177-3AD203B41FA5}">
                      <a16:colId xmlns:a16="http://schemas.microsoft.com/office/drawing/2014/main" xmlns="" val="20003"/>
                    </a:ext>
                  </a:extLst>
                </a:gridCol>
              </a:tblGrid>
              <a:tr h="1397529">
                <a:tc>
                  <a:txBody>
                    <a:bodyPr/>
                    <a:lstStyle/>
                    <a:p>
                      <a:endParaRPr lang="en-CA" sz="1800" dirty="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A" sz="1800" dirty="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A" sz="1800" dirty="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A" sz="1800" dirty="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397529">
                <a:tc>
                  <a:txBody>
                    <a:bodyPr/>
                    <a:lstStyle/>
                    <a:p>
                      <a:endParaRPr lang="en-CA" sz="180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A" sz="1800" dirty="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A" sz="1800" dirty="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A" sz="1800" dirty="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397529">
                <a:tc>
                  <a:txBody>
                    <a:bodyPr/>
                    <a:lstStyle/>
                    <a:p>
                      <a:endParaRPr lang="en-CA" sz="1800" dirty="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A" sz="1800" dirty="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A" sz="1800" dirty="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A" sz="1800" dirty="0"/>
                    </a:p>
                  </a:txBody>
                  <a:tcPr marL="91445" marR="9144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pic>
        <p:nvPicPr>
          <p:cNvPr id="23" name="Imag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428750"/>
            <a:ext cx="20081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0613" y="1428750"/>
            <a:ext cx="1417637" cy="130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1" descr="Satellite image of Hurricane Alex. Photo: NO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4338" y="1428750"/>
            <a:ext cx="1985962"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richelie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938" y="2865438"/>
            <a:ext cx="197802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32113" y="4254500"/>
            <a:ext cx="20288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3800" y="2852738"/>
            <a:ext cx="2016125"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pic>
        <p:nvPicPr>
          <p:cNvPr id="29" name="Imag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7413" y="4221163"/>
            <a:ext cx="1966912"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2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3800" y="4221163"/>
            <a:ext cx="201612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LAB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4338" y="2884488"/>
            <a:ext cx="195421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56450" y="4221163"/>
            <a:ext cx="1985963"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59363" y="1428750"/>
            <a:ext cx="1960562" cy="133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58025" y="2801938"/>
            <a:ext cx="208597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5785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nodeType="afterGroup">
                            <p:stCondLst>
                              <p:cond delay="2000"/>
                            </p:stCondLst>
                            <p:childTnLst>
                              <p:par>
                                <p:cTn id="20" presetID="1" presetClass="entr" presetSubtype="0" fill="hold" nodeType="afterEffect">
                                  <p:stCondLst>
                                    <p:cond delay="10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1000"/>
                                  </p:stCondLst>
                                  <p:childTnLst>
                                    <p:set>
                                      <p:cBhvr>
                                        <p:cTn id="24" dur="1" fill="hold">
                                          <p:stCondLst>
                                            <p:cond delay="0"/>
                                          </p:stCondLst>
                                        </p:cTn>
                                        <p:tgtEl>
                                          <p:spTgt spid="29"/>
                                        </p:tgtEl>
                                        <p:attrNameLst>
                                          <p:attrName>style.visibility</p:attrName>
                                        </p:attrNameLst>
                                      </p:cBhvr>
                                      <p:to>
                                        <p:strVal val="visible"/>
                                      </p:to>
                                    </p:set>
                                  </p:childTnLst>
                                </p:cTn>
                              </p:par>
                            </p:childTnLst>
                          </p:cTn>
                        </p:par>
                        <p:par>
                          <p:cTn id="25" fill="hold" nodeType="afterGroup">
                            <p:stCondLst>
                              <p:cond delay="4000"/>
                            </p:stCondLst>
                            <p:childTnLst>
                              <p:par>
                                <p:cTn id="26" presetID="1"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nodeType="afterEffect">
                                  <p:stCondLst>
                                    <p:cond delay="100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nodeType="afterGroup">
                            <p:stCondLst>
                              <p:cond delay="5000"/>
                            </p:stCondLst>
                            <p:childTnLst>
                              <p:par>
                                <p:cTn id="32" presetID="1"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33"/>
                                        </p:tgtEl>
                                        <p:attrNameLst>
                                          <p:attrName>style.visibility</p:attrName>
                                        </p:attrNameLst>
                                      </p:cBhvr>
                                      <p:to>
                                        <p:strVal val="visible"/>
                                      </p:to>
                                    </p:set>
                                  </p:child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Impact-</a:t>
            </a:r>
            <a:r>
              <a:rPr lang="fr-CA" dirty="0" err="1" smtClean="0"/>
              <a:t>based</a:t>
            </a:r>
            <a:r>
              <a:rPr lang="fr-CA" dirty="0" smtClean="0"/>
              <a:t> </a:t>
            </a:r>
            <a:r>
              <a:rPr lang="fr-CA" dirty="0" err="1" smtClean="0"/>
              <a:t>Forecasting</a:t>
            </a:r>
            <a:endParaRPr lang="fr-CA" dirty="0"/>
          </a:p>
        </p:txBody>
      </p:sp>
      <p:sp>
        <p:nvSpPr>
          <p:cNvPr id="3" name="Espace réservé du contenu 2"/>
          <p:cNvSpPr>
            <a:spLocks noGrp="1"/>
          </p:cNvSpPr>
          <p:nvPr>
            <p:ph idx="1"/>
          </p:nvPr>
        </p:nvSpPr>
        <p:spPr/>
        <p:txBody>
          <a:bodyPr/>
          <a:lstStyle/>
          <a:p>
            <a:pPr marL="0" indent="0">
              <a:buNone/>
            </a:pPr>
            <a:r>
              <a:rPr lang="en-CA" sz="2000" i="1" dirty="0" smtClean="0"/>
              <a:t>… Having </a:t>
            </a:r>
            <a:r>
              <a:rPr lang="en-CA" sz="2000" i="1" dirty="0"/>
              <a:t>the most powerful dissemination tool (or hazard based warnings) does not imply the warning system will convey the most understandable, complete and useful information needed to support users in their decision making </a:t>
            </a:r>
            <a:r>
              <a:rPr lang="en-CA" sz="2000" i="1" dirty="0" smtClean="0"/>
              <a:t>process… </a:t>
            </a:r>
            <a:r>
              <a:rPr lang="en-CA" sz="1400" i="1" dirty="0" smtClean="0"/>
              <a:t>(MSC- vigilance project)</a:t>
            </a:r>
          </a:p>
          <a:p>
            <a:pPr marL="0" indent="0">
              <a:buNone/>
            </a:pPr>
            <a:endParaRPr lang="en-CA" sz="1400" i="1" dirty="0"/>
          </a:p>
          <a:p>
            <a:pPr marL="0" indent="0">
              <a:buNone/>
            </a:pPr>
            <a:r>
              <a:rPr lang="en-CA" sz="2000" i="1" dirty="0" smtClean="0"/>
              <a:t>… From </a:t>
            </a:r>
            <a:r>
              <a:rPr lang="en-CA" sz="2000" i="1" dirty="0"/>
              <a:t>‘‘What the weather will be’’ to ‘‘what the weather will do’’ – </a:t>
            </a:r>
            <a:r>
              <a:rPr lang="en-CA" sz="1400" i="1" dirty="0" smtClean="0"/>
              <a:t>(Weather </a:t>
            </a:r>
            <a:r>
              <a:rPr lang="en-CA" sz="1400" i="1" dirty="0"/>
              <a:t>Ready </a:t>
            </a:r>
            <a:r>
              <a:rPr lang="en-CA" sz="1400" i="1" dirty="0" smtClean="0"/>
              <a:t>Nations)</a:t>
            </a:r>
            <a:r>
              <a:rPr lang="en-CA" sz="1800" i="1" dirty="0" smtClean="0"/>
              <a:t> </a:t>
            </a:r>
          </a:p>
          <a:p>
            <a:pPr marL="0" indent="0">
              <a:buNone/>
            </a:pPr>
            <a:endParaRPr lang="en-CA" sz="1800" i="1" dirty="0"/>
          </a:p>
          <a:p>
            <a:pPr marL="0" indent="0">
              <a:buNone/>
            </a:pPr>
            <a:endParaRPr lang="en-CA" sz="1800" i="1" dirty="0"/>
          </a:p>
          <a:p>
            <a:pPr marL="0" indent="0">
              <a:buNone/>
            </a:pPr>
            <a:endParaRPr lang="en-CA" sz="1800" i="1" dirty="0" smtClean="0"/>
          </a:p>
          <a:p>
            <a:pPr marL="0" indent="0">
              <a:buNone/>
            </a:pPr>
            <a:endParaRPr lang="en-CA" sz="1800" i="1" dirty="0"/>
          </a:p>
          <a:p>
            <a:endParaRPr lang="fr-CA" dirty="0"/>
          </a:p>
        </p:txBody>
      </p:sp>
    </p:spTree>
    <p:extLst>
      <p:ext uri="{BB962C8B-B14F-4D97-AF65-F5344CB8AC3E}">
        <p14:creationId xmlns:p14="http://schemas.microsoft.com/office/powerpoint/2010/main" val="2216090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1"/>
          <p:cNvSpPr>
            <a:spLocks noGrp="1"/>
          </p:cNvSpPr>
          <p:nvPr>
            <p:ph type="ftr" sz="quarter" idx="4294967295"/>
          </p:nvPr>
        </p:nvSpPr>
        <p:spPr>
          <a:xfrm>
            <a:off x="307504" y="801266"/>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9900"/>
              </a:buClr>
              <a:buFont typeface="Wingdings" panose="05000000000000000000" pitchFamily="2" charset="2"/>
              <a:buChar char="§"/>
              <a:defRPr sz="2100">
                <a:solidFill>
                  <a:schemeClr val="tx1"/>
                </a:solidFill>
                <a:latin typeface="Arial" panose="020B0604020202020204" pitchFamily="34" charset="0"/>
              </a:defRPr>
            </a:lvl1pPr>
            <a:lvl2pPr marL="557213" indent="-214313">
              <a:spcBef>
                <a:spcPct val="20000"/>
              </a:spcBef>
              <a:buClr>
                <a:srgbClr val="FF9900"/>
              </a:buClr>
              <a:buFont typeface="Wingdings" panose="05000000000000000000" pitchFamily="2" charset="2"/>
              <a:buChar char="§"/>
              <a:defRPr sz="2100">
                <a:solidFill>
                  <a:schemeClr val="tx1"/>
                </a:solidFill>
                <a:latin typeface="Arial" panose="020B0604020202020204" pitchFamily="34" charset="0"/>
              </a:defRPr>
            </a:lvl2pPr>
            <a:lvl3pPr marL="857250" indent="-171450">
              <a:spcBef>
                <a:spcPct val="20000"/>
              </a:spcBef>
              <a:buClr>
                <a:srgbClr val="FF9900"/>
              </a:buClr>
              <a:buFont typeface="Wingdings" panose="05000000000000000000" pitchFamily="2" charset="2"/>
              <a:buChar char="§"/>
              <a:defRPr sz="1800">
                <a:solidFill>
                  <a:schemeClr val="tx1"/>
                </a:solidFill>
                <a:latin typeface="Arial" panose="020B0604020202020204" pitchFamily="34" charset="0"/>
              </a:defRPr>
            </a:lvl3pPr>
            <a:lvl4pPr marL="1200150" indent="-171450">
              <a:spcBef>
                <a:spcPct val="20000"/>
              </a:spcBef>
              <a:buClr>
                <a:srgbClr val="FF9900"/>
              </a:buClr>
              <a:buFont typeface="Wingdings" panose="05000000000000000000" pitchFamily="2" charset="2"/>
              <a:buChar char="§"/>
              <a:defRPr sz="1500">
                <a:solidFill>
                  <a:schemeClr val="tx1"/>
                </a:solidFill>
                <a:latin typeface="Arial" panose="020B0604020202020204" pitchFamily="34" charset="0"/>
              </a:defRPr>
            </a:lvl4pPr>
            <a:lvl5pPr marL="1543050" indent="-171450">
              <a:spcBef>
                <a:spcPct val="20000"/>
              </a:spcBef>
              <a:buClr>
                <a:srgbClr val="FF9900"/>
              </a:buClr>
              <a:buFont typeface="Wingdings" panose="05000000000000000000" pitchFamily="2" charset="2"/>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lr>
                <a:srgbClr val="FF9900"/>
              </a:buClr>
              <a:buFont typeface="Wingdings" panose="05000000000000000000" pitchFamily="2" charset="2"/>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lr>
                <a:srgbClr val="FF9900"/>
              </a:buClr>
              <a:buFont typeface="Wingdings" panose="05000000000000000000" pitchFamily="2" charset="2"/>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lr>
                <a:srgbClr val="FF9900"/>
              </a:buClr>
              <a:buFont typeface="Wingdings" panose="05000000000000000000" pitchFamily="2" charset="2"/>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lr>
                <a:srgbClr val="FF9900"/>
              </a:buClr>
              <a:buFont typeface="Wingdings" panose="05000000000000000000" pitchFamily="2" charset="2"/>
              <a:buChar char="§"/>
              <a:defRPr sz="1500">
                <a:solidFill>
                  <a:schemeClr val="tx1"/>
                </a:solidFill>
                <a:latin typeface="Arial" panose="020B0604020202020204" pitchFamily="34" charset="0"/>
              </a:defRPr>
            </a:lvl9pPr>
          </a:lstStyle>
          <a:p>
            <a:pPr>
              <a:spcBef>
                <a:spcPct val="0"/>
              </a:spcBef>
              <a:buClrTx/>
              <a:buFontTx/>
              <a:buNone/>
            </a:pPr>
            <a:endParaRPr lang="en-US" altLang="en-US" sz="900" dirty="0"/>
          </a:p>
        </p:txBody>
      </p:sp>
      <p:sp>
        <p:nvSpPr>
          <p:cNvPr id="14339" name="Slide Number Placeholder 2"/>
          <p:cNvSpPr>
            <a:spLocks noGrp="1"/>
          </p:cNvSpPr>
          <p:nvPr>
            <p:ph type="sldNum" sz="quarter" idx="4294967295"/>
          </p:nvPr>
        </p:nvSpPr>
        <p:spPr>
          <a:xfrm>
            <a:off x="307504" y="801266"/>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9900"/>
              </a:buClr>
              <a:buFont typeface="Wingdings" panose="05000000000000000000" pitchFamily="2" charset="2"/>
              <a:buChar char="§"/>
              <a:defRPr sz="2100">
                <a:solidFill>
                  <a:schemeClr val="tx1"/>
                </a:solidFill>
                <a:latin typeface="Arial" panose="020B0604020202020204" pitchFamily="34" charset="0"/>
              </a:defRPr>
            </a:lvl1pPr>
            <a:lvl2pPr marL="557213" indent="-214313">
              <a:spcBef>
                <a:spcPct val="20000"/>
              </a:spcBef>
              <a:buClr>
                <a:srgbClr val="FF9900"/>
              </a:buClr>
              <a:buFont typeface="Wingdings" panose="05000000000000000000" pitchFamily="2" charset="2"/>
              <a:buChar char="§"/>
              <a:defRPr sz="2100">
                <a:solidFill>
                  <a:schemeClr val="tx1"/>
                </a:solidFill>
                <a:latin typeface="Arial" panose="020B0604020202020204" pitchFamily="34" charset="0"/>
              </a:defRPr>
            </a:lvl2pPr>
            <a:lvl3pPr marL="857250" indent="-171450">
              <a:spcBef>
                <a:spcPct val="20000"/>
              </a:spcBef>
              <a:buClr>
                <a:srgbClr val="FF9900"/>
              </a:buClr>
              <a:buFont typeface="Wingdings" panose="05000000000000000000" pitchFamily="2" charset="2"/>
              <a:buChar char="§"/>
              <a:defRPr sz="1800">
                <a:solidFill>
                  <a:schemeClr val="tx1"/>
                </a:solidFill>
                <a:latin typeface="Arial" panose="020B0604020202020204" pitchFamily="34" charset="0"/>
              </a:defRPr>
            </a:lvl3pPr>
            <a:lvl4pPr marL="1200150" indent="-171450">
              <a:spcBef>
                <a:spcPct val="20000"/>
              </a:spcBef>
              <a:buClr>
                <a:srgbClr val="FF9900"/>
              </a:buClr>
              <a:buFont typeface="Wingdings" panose="05000000000000000000" pitchFamily="2" charset="2"/>
              <a:buChar char="§"/>
              <a:defRPr sz="1500">
                <a:solidFill>
                  <a:schemeClr val="tx1"/>
                </a:solidFill>
                <a:latin typeface="Arial" panose="020B0604020202020204" pitchFamily="34" charset="0"/>
              </a:defRPr>
            </a:lvl4pPr>
            <a:lvl5pPr marL="1543050" indent="-171450">
              <a:spcBef>
                <a:spcPct val="20000"/>
              </a:spcBef>
              <a:buClr>
                <a:srgbClr val="FF9900"/>
              </a:buClr>
              <a:buFont typeface="Wingdings" panose="05000000000000000000" pitchFamily="2" charset="2"/>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lr>
                <a:srgbClr val="FF9900"/>
              </a:buClr>
              <a:buFont typeface="Wingdings" panose="05000000000000000000" pitchFamily="2" charset="2"/>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lr>
                <a:srgbClr val="FF9900"/>
              </a:buClr>
              <a:buFont typeface="Wingdings" panose="05000000000000000000" pitchFamily="2" charset="2"/>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lr>
                <a:srgbClr val="FF9900"/>
              </a:buClr>
              <a:buFont typeface="Wingdings" panose="05000000000000000000" pitchFamily="2" charset="2"/>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lr>
                <a:srgbClr val="FF9900"/>
              </a:buClr>
              <a:buFont typeface="Wingdings" panose="05000000000000000000" pitchFamily="2" charset="2"/>
              <a:buChar char="§"/>
              <a:defRPr sz="1500">
                <a:solidFill>
                  <a:schemeClr val="tx1"/>
                </a:solidFill>
                <a:latin typeface="Arial" panose="020B0604020202020204" pitchFamily="34" charset="0"/>
              </a:defRPr>
            </a:lvl9pPr>
          </a:lstStyle>
          <a:p>
            <a:pPr>
              <a:spcBef>
                <a:spcPct val="0"/>
              </a:spcBef>
              <a:buClrTx/>
              <a:buFontTx/>
              <a:buNone/>
            </a:pPr>
            <a:fld id="{8287B7E2-78D8-470B-9A7E-3B1F3177F924}" type="slidenum">
              <a:rPr lang="en-US" altLang="en-US" sz="900"/>
              <a:pPr>
                <a:spcBef>
                  <a:spcPct val="0"/>
                </a:spcBef>
                <a:buClrTx/>
                <a:buFontTx/>
                <a:buNone/>
              </a:pPr>
              <a:t>4</a:t>
            </a:fld>
            <a:endParaRPr lang="en-US" altLang="en-US" sz="900" dirty="0"/>
          </a:p>
        </p:txBody>
      </p:sp>
      <p:pic>
        <p:nvPicPr>
          <p:cNvPr id="143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772816"/>
            <a:ext cx="5685235" cy="462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xmlns="" id="{D895766C-8857-4CA4-8927-D72444F53CF4}"/>
              </a:ext>
            </a:extLst>
          </p:cNvPr>
          <p:cNvSpPr/>
          <p:nvPr/>
        </p:nvSpPr>
        <p:spPr>
          <a:xfrm>
            <a:off x="1736254" y="1672803"/>
            <a:ext cx="2343150" cy="21002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buClr>
                <a:srgbClr val="FF9900"/>
              </a:buClr>
              <a:buFont typeface="Wingdings" panose="05000000000000000000" pitchFamily="2" charset="2"/>
              <a:buNone/>
              <a:defRPr/>
            </a:pPr>
            <a:endParaRPr lang="en-IE" sz="1350"/>
          </a:p>
        </p:txBody>
      </p:sp>
      <p:sp>
        <p:nvSpPr>
          <p:cNvPr id="6" name="Pie 5">
            <a:extLst>
              <a:ext uri="{FF2B5EF4-FFF2-40B4-BE49-F238E27FC236}">
                <a16:creationId xmlns:a16="http://schemas.microsoft.com/office/drawing/2014/main" xmlns="" id="{02026A6C-AFEF-4532-A089-F4AB3B640547}"/>
              </a:ext>
            </a:extLst>
          </p:cNvPr>
          <p:cNvSpPr/>
          <p:nvPr/>
        </p:nvSpPr>
        <p:spPr>
          <a:xfrm rot="10800000">
            <a:off x="3279304" y="1672804"/>
            <a:ext cx="5029200" cy="1715691"/>
          </a:xfrm>
          <a:prstGeom prst="pie">
            <a:avLst>
              <a:gd name="adj1" fmla="val 0"/>
              <a:gd name="adj2" fmla="val 16156111"/>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buClr>
                <a:srgbClr val="FF9900"/>
              </a:buClr>
              <a:buFont typeface="Wingdings" panose="05000000000000000000" pitchFamily="2" charset="2"/>
              <a:buNone/>
              <a:defRPr/>
            </a:pPr>
            <a:endParaRPr lang="en-IE" sz="1350">
              <a:solidFill>
                <a:schemeClr val="tx1"/>
              </a:solidFill>
            </a:endParaRPr>
          </a:p>
        </p:txBody>
      </p:sp>
      <p:sp>
        <p:nvSpPr>
          <p:cNvPr id="7" name="Titre 1"/>
          <p:cNvSpPr txBox="1">
            <a:spLocks/>
          </p:cNvSpPr>
          <p:nvPr/>
        </p:nvSpPr>
        <p:spPr>
          <a:xfrm>
            <a:off x="827584" y="274638"/>
            <a:ext cx="7787208" cy="1143000"/>
          </a:xfrm>
          <a:prstGeom prst="rect">
            <a:avLst/>
          </a:prstGeom>
        </p:spPr>
        <p:txBody>
          <a:bodyPr/>
          <a:lstStyle>
            <a:lvl1pPr algn="l" rtl="0" eaLnBrk="1" fontAlgn="base" hangingPunct="1">
              <a:spcBef>
                <a:spcPct val="0"/>
              </a:spcBef>
              <a:spcAft>
                <a:spcPct val="0"/>
              </a:spcAft>
              <a:defRPr kumimoji="1" sz="3600" b="1">
                <a:solidFill>
                  <a:srgbClr val="3A601B"/>
                </a:solidFill>
                <a:latin typeface="+mj-lt"/>
                <a:ea typeface="+mj-ea"/>
                <a:cs typeface="+mj-cs"/>
              </a:defRPr>
            </a:lvl1pPr>
            <a:lvl2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r>
              <a:rPr lang="fr-CA" kern="0" dirty="0" smtClean="0"/>
              <a:t>Impact-</a:t>
            </a:r>
            <a:r>
              <a:rPr lang="fr-CA" kern="0" dirty="0" err="1" smtClean="0"/>
              <a:t>based</a:t>
            </a:r>
            <a:r>
              <a:rPr lang="fr-CA" kern="0" dirty="0" smtClean="0"/>
              <a:t> </a:t>
            </a:r>
            <a:r>
              <a:rPr lang="fr-CA" kern="0" dirty="0" err="1" smtClean="0"/>
              <a:t>forecasting</a:t>
            </a:r>
            <a:endParaRPr lang="fr-CA" kern="0" dirty="0"/>
          </a:p>
        </p:txBody>
      </p:sp>
    </p:spTree>
    <p:extLst>
      <p:ext uri="{BB962C8B-B14F-4D97-AF65-F5344CB8AC3E}">
        <p14:creationId xmlns:p14="http://schemas.microsoft.com/office/powerpoint/2010/main" val="2989705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Impact-</a:t>
            </a:r>
            <a:r>
              <a:rPr lang="fr-CA" dirty="0" err="1" smtClean="0"/>
              <a:t>based</a:t>
            </a:r>
            <a:r>
              <a:rPr lang="fr-CA" dirty="0" smtClean="0"/>
              <a:t> </a:t>
            </a:r>
            <a:r>
              <a:rPr lang="fr-CA" dirty="0" err="1" smtClean="0"/>
              <a:t>Forecasting</a:t>
            </a:r>
            <a:endParaRPr lang="fr-CA" dirty="0"/>
          </a:p>
        </p:txBody>
      </p:sp>
      <p:sp>
        <p:nvSpPr>
          <p:cNvPr id="3" name="Espace réservé du contenu 2"/>
          <p:cNvSpPr>
            <a:spLocks noGrp="1"/>
          </p:cNvSpPr>
          <p:nvPr>
            <p:ph idx="1"/>
          </p:nvPr>
        </p:nvSpPr>
        <p:spPr/>
        <p:txBody>
          <a:bodyPr/>
          <a:lstStyle/>
          <a:p>
            <a:pPr marL="0" indent="0">
              <a:buNone/>
            </a:pPr>
            <a:r>
              <a:rPr lang="en-CA" sz="1800" i="1" dirty="0" smtClean="0"/>
              <a:t>What was said…</a:t>
            </a:r>
          </a:p>
          <a:p>
            <a:pPr marL="0" indent="0">
              <a:buNone/>
            </a:pPr>
            <a:endParaRPr lang="en-CA" sz="1800" i="1" dirty="0"/>
          </a:p>
          <a:p>
            <a:pPr marL="0" indent="0">
              <a:buNone/>
            </a:pPr>
            <a:r>
              <a:rPr lang="en-CA" sz="1800" i="1" dirty="0" smtClean="0"/>
              <a:t>- Establish or work in collaboration with other experts and Partners (multi-disciplinary)</a:t>
            </a:r>
          </a:p>
          <a:p>
            <a:pPr marL="0" indent="0">
              <a:buNone/>
            </a:pPr>
            <a:r>
              <a:rPr lang="en-CA" sz="1800" i="1" dirty="0" smtClean="0"/>
              <a:t>- Scope of information, data sharing, archiving and representation of this information</a:t>
            </a:r>
          </a:p>
          <a:p>
            <a:pPr marL="0" indent="0">
              <a:buNone/>
            </a:pPr>
            <a:r>
              <a:rPr lang="en-CA" sz="1800" i="1" dirty="0" smtClean="0"/>
              <a:t>- Integrate </a:t>
            </a:r>
            <a:r>
              <a:rPr lang="en-CA" sz="1800" i="1" dirty="0"/>
              <a:t>knowledge of potential impacts and risks in prediction process</a:t>
            </a:r>
          </a:p>
          <a:p>
            <a:pPr marL="0" indent="0">
              <a:buNone/>
            </a:pPr>
            <a:r>
              <a:rPr lang="en-CA" sz="1800" i="1" dirty="0" smtClean="0"/>
              <a:t>- Adapt </a:t>
            </a:r>
            <a:r>
              <a:rPr lang="en-CA" sz="1800" i="1" dirty="0"/>
              <a:t>and communicate information as a function of vulnerability/exposure of </a:t>
            </a:r>
            <a:r>
              <a:rPr lang="en-CA" sz="1800" i="1" dirty="0" smtClean="0"/>
              <a:t>users. Provide information about uncertainties.</a:t>
            </a:r>
          </a:p>
          <a:p>
            <a:pPr marL="0" indent="0">
              <a:buNone/>
            </a:pPr>
            <a:r>
              <a:rPr lang="en-CA" sz="1800" i="1" dirty="0" smtClean="0"/>
              <a:t>- Perception of risk- social sciences</a:t>
            </a:r>
          </a:p>
          <a:p>
            <a:pPr marL="0" indent="0">
              <a:buNone/>
            </a:pPr>
            <a:r>
              <a:rPr lang="en-CA" sz="1800" i="1" dirty="0" smtClean="0"/>
              <a:t>- Verification of content and usefulness of information received and communicated</a:t>
            </a:r>
            <a:endParaRPr lang="en-CA" sz="1800" i="1" dirty="0"/>
          </a:p>
          <a:p>
            <a:pPr marL="0" indent="0">
              <a:buNone/>
            </a:pPr>
            <a:r>
              <a:rPr lang="en-CA" sz="1800" i="1" dirty="0" smtClean="0"/>
              <a:t>- Use of data analytics within the services</a:t>
            </a:r>
          </a:p>
          <a:p>
            <a:pPr marL="0" indent="0">
              <a:buNone/>
            </a:pPr>
            <a:endParaRPr lang="en-CA" sz="1800" i="1" dirty="0"/>
          </a:p>
          <a:p>
            <a:endParaRPr lang="fr-CA" dirty="0"/>
          </a:p>
        </p:txBody>
      </p:sp>
    </p:spTree>
    <p:extLst>
      <p:ext uri="{BB962C8B-B14F-4D97-AF65-F5344CB8AC3E}">
        <p14:creationId xmlns:p14="http://schemas.microsoft.com/office/powerpoint/2010/main" val="26064125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Preparing</a:t>
            </a:r>
            <a:r>
              <a:rPr lang="fr-CA" dirty="0" smtClean="0"/>
              <a:t> for the </a:t>
            </a:r>
            <a:r>
              <a:rPr lang="fr-CA" dirty="0" err="1" smtClean="0"/>
              <a:t>present</a:t>
            </a:r>
            <a:r>
              <a:rPr lang="fr-CA" dirty="0" smtClean="0"/>
              <a:t> and future</a:t>
            </a:r>
            <a:endParaRPr lang="fr-CA" dirty="0"/>
          </a:p>
        </p:txBody>
      </p:sp>
      <p:sp>
        <p:nvSpPr>
          <p:cNvPr id="3" name="Espace réservé du contenu 2"/>
          <p:cNvSpPr>
            <a:spLocks noGrp="1"/>
          </p:cNvSpPr>
          <p:nvPr>
            <p:ph idx="1"/>
          </p:nvPr>
        </p:nvSpPr>
        <p:spPr>
          <a:xfrm>
            <a:off x="827584" y="1340768"/>
            <a:ext cx="7859216" cy="5373216"/>
          </a:xfrm>
          <a:solidFill>
            <a:schemeClr val="bg1"/>
          </a:solidFill>
        </p:spPr>
        <p:txBody>
          <a:bodyPr/>
          <a:lstStyle/>
          <a:p>
            <a:r>
              <a:rPr lang="fr-CA" sz="2200" dirty="0" smtClean="0"/>
              <a:t>Are </a:t>
            </a:r>
            <a:r>
              <a:rPr lang="fr-CA" sz="2200" dirty="0" err="1" smtClean="0"/>
              <a:t>there</a:t>
            </a:r>
            <a:r>
              <a:rPr lang="fr-CA" sz="2200" dirty="0" smtClean="0"/>
              <a:t> </a:t>
            </a:r>
            <a:r>
              <a:rPr lang="fr-CA" sz="2200" dirty="0" err="1" smtClean="0"/>
              <a:t>significant</a:t>
            </a:r>
            <a:r>
              <a:rPr lang="fr-CA" sz="2200" dirty="0" smtClean="0"/>
              <a:t> changes (</a:t>
            </a:r>
            <a:r>
              <a:rPr lang="fr-CA" sz="2200" dirty="0" err="1" smtClean="0"/>
              <a:t>ongoing</a:t>
            </a:r>
            <a:r>
              <a:rPr lang="fr-CA" sz="2200" dirty="0" smtClean="0"/>
              <a:t>/</a:t>
            </a:r>
            <a:r>
              <a:rPr lang="fr-CA" sz="2200" dirty="0" err="1" smtClean="0"/>
              <a:t>expected</a:t>
            </a:r>
            <a:r>
              <a:rPr lang="fr-CA" sz="2200" dirty="0" smtClean="0"/>
              <a:t>) </a:t>
            </a:r>
            <a:r>
              <a:rPr lang="fr-CA" sz="2200" dirty="0" err="1" smtClean="0"/>
              <a:t>within</a:t>
            </a:r>
            <a:r>
              <a:rPr lang="fr-CA" sz="2200" dirty="0" smtClean="0"/>
              <a:t> the </a:t>
            </a:r>
            <a:r>
              <a:rPr lang="fr-CA" sz="2200" dirty="0" err="1" smtClean="0"/>
              <a:t>meteorological</a:t>
            </a:r>
            <a:r>
              <a:rPr lang="fr-CA" sz="2200" dirty="0" smtClean="0"/>
              <a:t>/</a:t>
            </a:r>
            <a:r>
              <a:rPr lang="fr-CA" sz="2200" dirty="0" err="1" smtClean="0"/>
              <a:t>hydrological</a:t>
            </a:r>
            <a:r>
              <a:rPr lang="fr-CA" sz="2200" dirty="0" smtClean="0"/>
              <a:t> business (</a:t>
            </a:r>
            <a:r>
              <a:rPr lang="fr-CA" sz="2200" dirty="0" err="1" smtClean="0"/>
              <a:t>that</a:t>
            </a:r>
            <a:r>
              <a:rPr lang="fr-CA" sz="2200" dirty="0" smtClean="0"/>
              <a:t> </a:t>
            </a:r>
            <a:r>
              <a:rPr lang="fr-CA" sz="2200" dirty="0" err="1" smtClean="0"/>
              <a:t>will</a:t>
            </a:r>
            <a:r>
              <a:rPr lang="fr-CA" sz="2200" dirty="0" smtClean="0"/>
              <a:t> impact IBFS)?</a:t>
            </a:r>
          </a:p>
          <a:p>
            <a:endParaRPr lang="fr-CA" sz="2200" dirty="0"/>
          </a:p>
          <a:p>
            <a:r>
              <a:rPr lang="fr-CA" sz="2200" dirty="0"/>
              <a:t>Are </a:t>
            </a:r>
            <a:r>
              <a:rPr lang="fr-CA" sz="2200" dirty="0" err="1"/>
              <a:t>we</a:t>
            </a:r>
            <a:r>
              <a:rPr lang="fr-CA" sz="2200" dirty="0"/>
              <a:t> </a:t>
            </a:r>
            <a:r>
              <a:rPr lang="fr-CA" sz="2200" dirty="0" err="1"/>
              <a:t>hiring</a:t>
            </a:r>
            <a:r>
              <a:rPr lang="fr-CA" sz="2200" dirty="0"/>
              <a:t> people </a:t>
            </a:r>
            <a:r>
              <a:rPr lang="fr-CA" sz="2200" dirty="0" err="1"/>
              <a:t>with</a:t>
            </a:r>
            <a:r>
              <a:rPr lang="fr-CA" sz="2200" dirty="0"/>
              <a:t> the </a:t>
            </a:r>
            <a:r>
              <a:rPr lang="fr-CA" sz="2200" dirty="0" err="1" smtClean="0"/>
              <a:t>adequate</a:t>
            </a:r>
            <a:r>
              <a:rPr lang="fr-CA" sz="2200" dirty="0" smtClean="0"/>
              <a:t> </a:t>
            </a:r>
            <a:r>
              <a:rPr lang="fr-CA" sz="2200" dirty="0" err="1"/>
              <a:t>educational</a:t>
            </a:r>
            <a:r>
              <a:rPr lang="fr-CA" sz="2200" dirty="0"/>
              <a:t> background </a:t>
            </a:r>
            <a:r>
              <a:rPr lang="fr-CA" sz="2200" dirty="0" smtClean="0"/>
              <a:t>and qualifications and insight to </a:t>
            </a:r>
            <a:r>
              <a:rPr lang="fr-CA" sz="2200" dirty="0" err="1"/>
              <a:t>address</a:t>
            </a:r>
            <a:r>
              <a:rPr lang="fr-CA" sz="2200" dirty="0"/>
              <a:t> </a:t>
            </a:r>
            <a:r>
              <a:rPr lang="fr-CA" sz="2200" dirty="0" err="1"/>
              <a:t>these</a:t>
            </a:r>
            <a:r>
              <a:rPr lang="fr-CA" sz="2200" dirty="0"/>
              <a:t> changes</a:t>
            </a:r>
            <a:r>
              <a:rPr lang="fr-CA" sz="2200" dirty="0" smtClean="0"/>
              <a:t>?</a:t>
            </a:r>
          </a:p>
          <a:p>
            <a:endParaRPr lang="fr-CA" sz="2200" dirty="0"/>
          </a:p>
          <a:p>
            <a:r>
              <a:rPr lang="fr-CA" sz="2200" dirty="0"/>
              <a:t>Is </a:t>
            </a:r>
            <a:r>
              <a:rPr lang="fr-CA" sz="2200" dirty="0" err="1"/>
              <a:t>there</a:t>
            </a:r>
            <a:r>
              <a:rPr lang="fr-CA" sz="2200" dirty="0"/>
              <a:t> a </a:t>
            </a:r>
            <a:r>
              <a:rPr lang="fr-CA" sz="2200" dirty="0" err="1"/>
              <a:t>need</a:t>
            </a:r>
            <a:r>
              <a:rPr lang="fr-CA" sz="2200" dirty="0"/>
              <a:t> to </a:t>
            </a:r>
            <a:r>
              <a:rPr lang="fr-CA" sz="2200" dirty="0" err="1"/>
              <a:t>review</a:t>
            </a:r>
            <a:r>
              <a:rPr lang="fr-CA" sz="2200" dirty="0"/>
              <a:t> the </a:t>
            </a:r>
            <a:r>
              <a:rPr lang="fr-CA" sz="2200" dirty="0" err="1"/>
              <a:t>requirements</a:t>
            </a:r>
            <a:r>
              <a:rPr lang="fr-CA" sz="2200" dirty="0"/>
              <a:t> of the basic qualifications of </a:t>
            </a:r>
            <a:r>
              <a:rPr lang="fr-CA" sz="2200" dirty="0" err="1"/>
              <a:t>meteorologists</a:t>
            </a:r>
            <a:r>
              <a:rPr lang="fr-CA" sz="2200" dirty="0" smtClean="0"/>
              <a:t>? And </a:t>
            </a:r>
            <a:r>
              <a:rPr lang="fr-CA" sz="2200" dirty="0" err="1" smtClean="0"/>
              <a:t>will</a:t>
            </a:r>
            <a:r>
              <a:rPr lang="fr-CA" sz="2200" dirty="0" smtClean="0"/>
              <a:t> international </a:t>
            </a:r>
            <a:r>
              <a:rPr lang="fr-CA" sz="2200" dirty="0" err="1" smtClean="0"/>
              <a:t>references</a:t>
            </a:r>
            <a:r>
              <a:rPr lang="fr-CA" sz="2200" dirty="0" smtClean="0"/>
              <a:t> </a:t>
            </a:r>
            <a:r>
              <a:rPr lang="fr-CA" sz="2200" dirty="0" err="1" smtClean="0"/>
              <a:t>need</a:t>
            </a:r>
            <a:r>
              <a:rPr lang="fr-CA" sz="2200" dirty="0" smtClean="0"/>
              <a:t> to </a:t>
            </a:r>
            <a:r>
              <a:rPr lang="fr-CA" sz="2200" dirty="0" err="1" smtClean="0"/>
              <a:t>be</a:t>
            </a:r>
            <a:r>
              <a:rPr lang="fr-CA" sz="2200" dirty="0" smtClean="0"/>
              <a:t> </a:t>
            </a:r>
            <a:r>
              <a:rPr lang="fr-CA" sz="2200" dirty="0" err="1" smtClean="0"/>
              <a:t>adapted</a:t>
            </a:r>
            <a:r>
              <a:rPr lang="fr-CA" sz="2200" dirty="0" smtClean="0"/>
              <a:t>?</a:t>
            </a:r>
          </a:p>
          <a:p>
            <a:endParaRPr lang="fr-CA" sz="2200" dirty="0" smtClean="0"/>
          </a:p>
          <a:p>
            <a:r>
              <a:rPr lang="fr-CA" sz="2200" dirty="0" smtClean="0"/>
              <a:t>As </a:t>
            </a:r>
            <a:r>
              <a:rPr lang="fr-CA" sz="2200" dirty="0"/>
              <a:t>new </a:t>
            </a:r>
            <a:r>
              <a:rPr lang="fr-CA" sz="2200" dirty="0" err="1"/>
              <a:t>work</a:t>
            </a:r>
            <a:r>
              <a:rPr lang="fr-CA" sz="2200" dirty="0"/>
              <a:t> </a:t>
            </a:r>
            <a:r>
              <a:rPr lang="fr-CA" sz="2200" dirty="0" err="1"/>
              <a:t>functions</a:t>
            </a:r>
            <a:r>
              <a:rPr lang="fr-CA" sz="2200" dirty="0"/>
              <a:t> are put in place, </a:t>
            </a:r>
            <a:r>
              <a:rPr lang="fr-CA" sz="2200" dirty="0" err="1"/>
              <a:t>is</a:t>
            </a:r>
            <a:r>
              <a:rPr lang="fr-CA" sz="2200" dirty="0"/>
              <a:t> </a:t>
            </a:r>
            <a:r>
              <a:rPr lang="fr-CA" sz="2200" dirty="0" err="1" smtClean="0"/>
              <a:t>hired</a:t>
            </a:r>
            <a:r>
              <a:rPr lang="fr-CA" sz="2200" dirty="0" smtClean="0"/>
              <a:t> staff </a:t>
            </a:r>
            <a:r>
              <a:rPr lang="fr-CA" sz="2200" dirty="0" err="1"/>
              <a:t>well</a:t>
            </a:r>
            <a:r>
              <a:rPr lang="fr-CA" sz="2200" dirty="0"/>
              <a:t> </a:t>
            </a:r>
            <a:r>
              <a:rPr lang="fr-CA" sz="2200" dirty="0" err="1"/>
              <a:t>tooled</a:t>
            </a:r>
            <a:r>
              <a:rPr lang="fr-CA" sz="2200" dirty="0"/>
              <a:t>? (background </a:t>
            </a:r>
            <a:r>
              <a:rPr lang="fr-CA" sz="2200" dirty="0" err="1"/>
              <a:t>knowledge</a:t>
            </a:r>
            <a:r>
              <a:rPr lang="fr-CA" sz="2200" dirty="0"/>
              <a:t>, </a:t>
            </a:r>
            <a:r>
              <a:rPr lang="fr-CA" sz="2200" dirty="0" err="1"/>
              <a:t>identified</a:t>
            </a:r>
            <a:r>
              <a:rPr lang="fr-CA" sz="2200" dirty="0"/>
              <a:t> </a:t>
            </a:r>
            <a:r>
              <a:rPr lang="fr-CA" sz="2200" dirty="0" err="1" smtClean="0"/>
              <a:t>competencies</a:t>
            </a:r>
            <a:r>
              <a:rPr lang="fr-CA" sz="2200" dirty="0" smtClean="0"/>
              <a:t>, training </a:t>
            </a:r>
            <a:r>
              <a:rPr lang="fr-CA" sz="2200" dirty="0" err="1" smtClean="0"/>
              <a:t>requirements</a:t>
            </a:r>
            <a:r>
              <a:rPr lang="fr-CA" sz="2200" dirty="0" smtClean="0"/>
              <a:t>)</a:t>
            </a:r>
          </a:p>
          <a:p>
            <a:pPr marL="0" indent="0">
              <a:buNone/>
            </a:pPr>
            <a:r>
              <a:rPr lang="fr-CA" sz="2200" dirty="0" smtClean="0"/>
              <a:t> </a:t>
            </a:r>
            <a:endParaRPr lang="fr-CA" dirty="0"/>
          </a:p>
        </p:txBody>
      </p:sp>
    </p:spTree>
    <p:extLst>
      <p:ext uri="{BB962C8B-B14F-4D97-AF65-F5344CB8AC3E}">
        <p14:creationId xmlns:p14="http://schemas.microsoft.com/office/powerpoint/2010/main" val="2991044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Drivers in the </a:t>
            </a:r>
            <a:r>
              <a:rPr lang="fr-CA" dirty="0" err="1" smtClean="0"/>
              <a:t>evolution</a:t>
            </a:r>
            <a:r>
              <a:rPr lang="fr-CA" dirty="0" smtClean="0"/>
              <a:t> of services</a:t>
            </a:r>
            <a:endParaRPr lang="en-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556146841"/>
              </p:ext>
            </p:extLst>
          </p:nvPr>
        </p:nvGraphicFramePr>
        <p:xfrm>
          <a:off x="827088" y="1268760"/>
          <a:ext cx="785971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4" descr="fig10"/>
          <p:cNvPicPr>
            <a:picLocks noChangeAspect="1" noChangeArrowheads="1"/>
          </p:cNvPicPr>
          <p:nvPr/>
        </p:nvPicPr>
        <p:blipFill>
          <a:blip r:embed="rId7" cstate="print">
            <a:extLst>
              <a:ext uri="{28A0092B-C50C-407E-A947-70E740481C1C}">
                <a14:useLocalDpi xmlns:a14="http://schemas.microsoft.com/office/drawing/2010/main" val="0"/>
              </a:ext>
            </a:extLst>
          </a:blip>
          <a:srcRect l="1117" t="1282" r="1117" b="1154"/>
          <a:stretch>
            <a:fillRect/>
          </a:stretch>
        </p:blipFill>
        <p:spPr bwMode="auto">
          <a:xfrm>
            <a:off x="2704964" y="1366266"/>
            <a:ext cx="648072" cy="5632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à coins arrondis 9"/>
          <p:cNvSpPr/>
          <p:nvPr/>
        </p:nvSpPr>
        <p:spPr>
          <a:xfrm>
            <a:off x="1043608" y="2411760"/>
            <a:ext cx="858924" cy="555805"/>
          </a:xfrm>
          <a:prstGeom prst="roundRect">
            <a:avLst>
              <a:gd name="adj" fmla="val 10000"/>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1" name="Picture 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032" y="1908342"/>
            <a:ext cx="1008112" cy="63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louds_glob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0732" y="1280474"/>
            <a:ext cx="1152976" cy="73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796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1694667735"/>
              </p:ext>
            </p:extLst>
          </p:nvPr>
        </p:nvGraphicFramePr>
        <p:xfrm>
          <a:off x="827088" y="1268760"/>
          <a:ext cx="7859712" cy="5112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6903" y="1309346"/>
            <a:ext cx="1040041" cy="863478"/>
          </a:xfrm>
          <a:prstGeom prst="rect">
            <a:avLst/>
          </a:prstGeom>
        </p:spPr>
      </p:pic>
      <p:pic>
        <p:nvPicPr>
          <p:cNvPr id="6" name="Picture 40" descr="COG-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0937" y="1967782"/>
            <a:ext cx="1142330" cy="86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CA" dirty="0" smtClean="0"/>
              <a:t>Drivers in the </a:t>
            </a:r>
            <a:r>
              <a:rPr lang="fr-CA" dirty="0" err="1" smtClean="0"/>
              <a:t>evolution</a:t>
            </a:r>
            <a:r>
              <a:rPr lang="fr-CA" dirty="0" smtClean="0"/>
              <a:t> of services</a:t>
            </a:r>
            <a:endParaRPr lang="en-CA" dirty="0"/>
          </a:p>
        </p:txBody>
      </p:sp>
      <p:pic>
        <p:nvPicPr>
          <p:cNvPr id="9" name="Picture 5" descr="C:\Users\miltonj\AppData\Local\Microsoft\Windows\Temporary Internet Files\Content.Outlook\ZEQZNZZX\20130728_CGDXPHOTO_M1102_Iceberg-7240N-07424W1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0424" y="1325509"/>
            <a:ext cx="985711" cy="83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9822" y="1309346"/>
            <a:ext cx="1041089" cy="152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311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Public </a:t>
            </a:r>
            <a:r>
              <a:rPr lang="fr-CA" dirty="0" err="1" smtClean="0"/>
              <a:t>Weather</a:t>
            </a:r>
            <a:r>
              <a:rPr lang="fr-CA" dirty="0" smtClean="0"/>
              <a:t> Service Delivery </a:t>
            </a:r>
            <a:r>
              <a:rPr lang="fr-CA" dirty="0" err="1" smtClean="0"/>
              <a:t>Competency</a:t>
            </a:r>
            <a:r>
              <a:rPr lang="fr-CA" dirty="0" smtClean="0"/>
              <a:t> Framework</a:t>
            </a:r>
            <a:endParaRPr lang="en-CA" dirty="0"/>
          </a:p>
        </p:txBody>
      </p:sp>
      <p:sp>
        <p:nvSpPr>
          <p:cNvPr id="3" name="Espace réservé du contenu 2"/>
          <p:cNvSpPr>
            <a:spLocks noGrp="1"/>
          </p:cNvSpPr>
          <p:nvPr>
            <p:ph idx="1"/>
          </p:nvPr>
        </p:nvSpPr>
        <p:spPr/>
        <p:txBody>
          <a:bodyPr/>
          <a:lstStyle/>
          <a:p>
            <a:r>
              <a:rPr lang="en-GB" sz="2000" dirty="0" smtClean="0"/>
              <a:t>Revision of PWSD Competencies (2018)</a:t>
            </a:r>
          </a:p>
          <a:p>
            <a:pPr lvl="1"/>
            <a:r>
              <a:rPr lang="en-GB" sz="1600" dirty="0"/>
              <a:t>T</a:t>
            </a:r>
            <a:r>
              <a:rPr lang="en-GB" sz="1600" dirty="0" smtClean="0"/>
              <a:t>op level competencies</a:t>
            </a:r>
          </a:p>
          <a:p>
            <a:pPr lvl="1"/>
            <a:r>
              <a:rPr lang="en-GB" sz="1600" dirty="0" smtClean="0"/>
              <a:t>Second level competencies/performance indicators</a:t>
            </a:r>
          </a:p>
          <a:p>
            <a:pPr lvl="1"/>
            <a:r>
              <a:rPr lang="en-GB" sz="1600" dirty="0" smtClean="0"/>
              <a:t>Background knowledge</a:t>
            </a:r>
          </a:p>
          <a:p>
            <a:pPr marL="324662" lvl="1" indent="0">
              <a:buNone/>
            </a:pPr>
            <a:endParaRPr lang="en-GB" sz="1600" dirty="0"/>
          </a:p>
          <a:p>
            <a:pPr marL="324662" lvl="1" indent="0">
              <a:buNone/>
            </a:pPr>
            <a:r>
              <a:rPr lang="en-GB" sz="1600" dirty="0" smtClean="0"/>
              <a:t>Main changes to wording, and integrating from initial 1+4 sub sections to 1+3</a:t>
            </a:r>
          </a:p>
          <a:p>
            <a:pPr marL="324662" lvl="1" indent="0">
              <a:buNone/>
            </a:pPr>
            <a:endParaRPr lang="en-GB" sz="1600" dirty="0" smtClean="0"/>
          </a:p>
          <a:p>
            <a:r>
              <a:rPr lang="en-GB" sz="2000" dirty="0"/>
              <a:t>Recommendation (CBS-MG) (Geneva, 29 March 2018)</a:t>
            </a:r>
          </a:p>
          <a:p>
            <a:endParaRPr lang="en-GB" sz="2000" dirty="0"/>
          </a:p>
          <a:p>
            <a:r>
              <a:rPr lang="en-GB" sz="2000" dirty="0"/>
              <a:t>EC-70 </a:t>
            </a:r>
            <a:r>
              <a:rPr lang="en-GB" sz="2000" dirty="0" smtClean="0"/>
              <a:t>approved (2018)</a:t>
            </a:r>
          </a:p>
          <a:p>
            <a:endParaRPr lang="en-GB" sz="2000" dirty="0" smtClean="0"/>
          </a:p>
          <a:p>
            <a:r>
              <a:rPr lang="en-GB" sz="2000" dirty="0" smtClean="0"/>
              <a:t>Consistent </a:t>
            </a:r>
            <a:r>
              <a:rPr lang="en-GB" sz="2000" dirty="0"/>
              <a:t>with the </a:t>
            </a:r>
            <a:r>
              <a:rPr lang="en-GB" sz="2000" dirty="0" smtClean="0"/>
              <a:t>approach of </a:t>
            </a:r>
            <a:r>
              <a:rPr lang="en-GB" sz="2000" i="1" dirty="0" smtClean="0"/>
              <a:t>WMO </a:t>
            </a:r>
            <a:r>
              <a:rPr lang="en-GB" sz="2000" i="1" dirty="0"/>
              <a:t>Guide to Competency</a:t>
            </a:r>
            <a:r>
              <a:rPr lang="en-GB" sz="2000" dirty="0"/>
              <a:t> (WMO‑No. 1205</a:t>
            </a:r>
            <a:r>
              <a:rPr lang="en-GB" sz="2000" dirty="0" smtClean="0"/>
              <a:t>)</a:t>
            </a:r>
          </a:p>
          <a:p>
            <a:endParaRPr lang="en-GB" sz="2000" dirty="0" smtClean="0"/>
          </a:p>
          <a:p>
            <a:r>
              <a:rPr lang="en-GB" sz="2000" dirty="0" smtClean="0"/>
              <a:t>Facilitate assessment </a:t>
            </a:r>
            <a:r>
              <a:rPr lang="en-GB" sz="2000" dirty="0"/>
              <a:t>of competency levels </a:t>
            </a:r>
            <a:r>
              <a:rPr lang="en-GB" sz="2000" dirty="0" smtClean="0"/>
              <a:t>for work </a:t>
            </a:r>
            <a:r>
              <a:rPr lang="en-GB" sz="2000" dirty="0"/>
              <a:t>associated with the provision of Public Weather Services</a:t>
            </a:r>
            <a:endParaRPr lang="en-GB" sz="2000" dirty="0" smtClean="0"/>
          </a:p>
          <a:p>
            <a:endParaRPr lang="en-GB" sz="2000" dirty="0"/>
          </a:p>
          <a:p>
            <a:pPr marL="0" indent="0">
              <a:buNone/>
            </a:pPr>
            <a:endParaRPr lang="fr-CA" dirty="0" smtClean="0"/>
          </a:p>
          <a:p>
            <a:endParaRPr lang="en-CA" dirty="0"/>
          </a:p>
        </p:txBody>
      </p:sp>
    </p:spTree>
    <p:extLst>
      <p:ext uri="{BB962C8B-B14F-4D97-AF65-F5344CB8AC3E}">
        <p14:creationId xmlns:p14="http://schemas.microsoft.com/office/powerpoint/2010/main" val="4049140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C GENERAL_E_2009 (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3009</TotalTime>
  <Words>1560</Words>
  <Application>Microsoft Office PowerPoint</Application>
  <PresentationFormat>On-screen Show (4:3)</PresentationFormat>
  <Paragraphs>236</Paragraphs>
  <Slides>16</Slides>
  <Notes>4</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Thème Office</vt:lpstr>
      <vt:lpstr>EC GENERAL_E_2009 (2)</vt:lpstr>
      <vt:lpstr>PowerPoint Presentation</vt:lpstr>
      <vt:lpstr>Multi-scale information for multiple hazards </vt:lpstr>
      <vt:lpstr>Impact-based Forecasting</vt:lpstr>
      <vt:lpstr>PowerPoint Presentation</vt:lpstr>
      <vt:lpstr>Impact-based Forecasting</vt:lpstr>
      <vt:lpstr>Preparing for the present and future</vt:lpstr>
      <vt:lpstr>Drivers in the evolution of services</vt:lpstr>
      <vt:lpstr>Drivers in the evolution of services</vt:lpstr>
      <vt:lpstr>Public Weather Service Delivery Competency Framework</vt:lpstr>
      <vt:lpstr>Top Level Competencies in PWSD</vt:lpstr>
      <vt:lpstr>BIP-M (Basic Instruction Package – Meteorologists)</vt:lpstr>
      <vt:lpstr>BIP-M (Basic Instruction Package – Meteorologists)</vt:lpstr>
      <vt:lpstr>Is there a need to review the BIP-M?</vt:lpstr>
      <vt:lpstr>Is there a need to review the BIP-M?</vt:lpstr>
      <vt:lpstr>Is there a need to review the BIP-M?</vt:lpstr>
      <vt:lpstr>Summary</vt:lpstr>
    </vt:vector>
  </TitlesOfParts>
  <Company>Environment Canada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Milton,Jennifer [Montreal]</dc:creator>
  <cp:lastModifiedBy>Patrick Parrish</cp:lastModifiedBy>
  <cp:revision>157</cp:revision>
  <cp:lastPrinted>2018-11-05T15:55:17Z</cp:lastPrinted>
  <dcterms:created xsi:type="dcterms:W3CDTF">2016-07-07T19:04:00Z</dcterms:created>
  <dcterms:modified xsi:type="dcterms:W3CDTF">2018-11-06T07:18:30Z</dcterms:modified>
</cp:coreProperties>
</file>