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3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4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5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8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8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3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1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3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8F90-A892-43DC-848F-CB156F18DA59}" type="datetimeFigureOut">
              <a:rPr lang="en-US" smtClean="0"/>
              <a:t>27/11/2018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8EBD-AD55-4E5F-853E-617D4C71D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6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618301" y="380152"/>
            <a:ext cx="1343531" cy="4732570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963302" y="382610"/>
            <a:ext cx="3061619" cy="473257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7504" y="380152"/>
            <a:ext cx="4523083" cy="473257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349355"/>
            <a:ext cx="122413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Core Meteorology</a:t>
            </a:r>
            <a:br>
              <a:rPr lang="en-US" sz="1200" dirty="0" smtClean="0"/>
            </a:br>
            <a:r>
              <a:rPr lang="en-US" sz="1200" dirty="0" smtClean="0"/>
              <a:t>Qualifications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560736"/>
            <a:ext cx="1224136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Core Meteorology (Technician-level) Qualifications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519523"/>
            <a:ext cx="1331912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Advanced Meteorological Theory and Quantitative Methods Qualifications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1995686"/>
            <a:ext cx="133191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Applied Meteorology  Qualifications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3741007"/>
            <a:ext cx="133191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Additional Technical   Qualifications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887385"/>
            <a:ext cx="122413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 &amp; D Meteorologist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176985"/>
            <a:ext cx="122413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Operational</a:t>
            </a:r>
            <a:endParaRPr lang="en-US" sz="1200" dirty="0" smtClean="0"/>
          </a:p>
          <a:p>
            <a:r>
              <a:rPr lang="en-US" sz="1200" dirty="0" smtClean="0"/>
              <a:t>Meteorologist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16016" y="3835585"/>
            <a:ext cx="122413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Meteorologist</a:t>
            </a:r>
          </a:p>
          <a:p>
            <a:r>
              <a:rPr lang="en-US" sz="1200" dirty="0" smtClean="0"/>
              <a:t>Technician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920448" y="453901"/>
            <a:ext cx="19581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Research Meteorologist/Professor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920448" y="987574"/>
            <a:ext cx="1958124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 Development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919116" y="1256191"/>
            <a:ext cx="19581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Managing Meteorologist</a:t>
            </a:r>
            <a:endParaRPr lang="en-US" sz="1200" dirty="0"/>
          </a:p>
          <a:p>
            <a:r>
              <a:rPr lang="en-US" sz="1200" dirty="0" smtClean="0"/>
              <a:t>(may require both paths)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4356" y="1922278"/>
            <a:ext cx="19581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Public/DRR Forecaster &amp; Advisor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34356" y="2385553"/>
            <a:ext cx="19581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Aeronautical Forecaster &amp; Advisor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932023" y="2845734"/>
            <a:ext cx="1958400" cy="284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Marine Forecaster &amp; Advisor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934356" y="3129865"/>
            <a:ext cx="195812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Environmental Forecaster &amp; Advisor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934356" y="3747028"/>
            <a:ext cx="195812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Meteorologist Technician / </a:t>
            </a:r>
            <a:r>
              <a:rPr lang="en-US" sz="1200" dirty="0" smtClean="0"/>
              <a:t>Observer/ Possible at multiple  Levels</a:t>
            </a:r>
            <a:endParaRPr lang="en-US" sz="1200" dirty="0"/>
          </a:p>
        </p:txBody>
      </p:sp>
      <p:cxnSp>
        <p:nvCxnSpPr>
          <p:cNvPr id="21" name="Straight Arrow Connector 20"/>
          <p:cNvCxnSpPr>
            <a:stCxn id="4" idx="3"/>
            <a:endCxn id="6" idx="1"/>
          </p:cNvCxnSpPr>
          <p:nvPr/>
        </p:nvCxnSpPr>
        <p:spPr>
          <a:xfrm flipV="1">
            <a:off x="1475656" y="1119688"/>
            <a:ext cx="576064" cy="552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  <a:endCxn id="7" idx="1"/>
          </p:cNvCxnSpPr>
          <p:nvPr/>
        </p:nvCxnSpPr>
        <p:spPr>
          <a:xfrm>
            <a:off x="1475656" y="1672521"/>
            <a:ext cx="576064" cy="646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8" idx="1"/>
          </p:cNvCxnSpPr>
          <p:nvPr/>
        </p:nvCxnSpPr>
        <p:spPr>
          <a:xfrm flipV="1">
            <a:off x="1475656" y="4064173"/>
            <a:ext cx="576064" cy="4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47864" y="566924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University</a:t>
            </a:r>
            <a:br>
              <a:rPr lang="en-US" sz="1100" dirty="0" smtClean="0"/>
            </a:br>
            <a:r>
              <a:rPr lang="en-US" sz="1100" dirty="0" smtClean="0"/>
              <a:t>Degree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3347864" y="2563242"/>
            <a:ext cx="1282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University Degree </a:t>
            </a:r>
            <a:br>
              <a:rPr lang="en-US" sz="1100" dirty="0" smtClean="0"/>
            </a:br>
            <a:r>
              <a:rPr lang="en-US" sz="1100" dirty="0" smtClean="0"/>
              <a:t>or </a:t>
            </a:r>
            <a:br>
              <a:rPr lang="en-US" sz="1100" dirty="0" smtClean="0"/>
            </a:br>
            <a:r>
              <a:rPr lang="en-US" sz="1100" dirty="0" smtClean="0"/>
              <a:t>Advanced Studies </a:t>
            </a:r>
            <a:br>
              <a:rPr lang="en-US" sz="1100" dirty="0" smtClean="0"/>
            </a:br>
            <a:r>
              <a:rPr lang="en-US" sz="1100" dirty="0" smtClean="0"/>
              <a:t>and/or Assessment</a:t>
            </a:r>
            <a:endParaRPr lang="en-US" sz="1100" dirty="0"/>
          </a:p>
        </p:txBody>
      </p:sp>
      <p:cxnSp>
        <p:nvCxnSpPr>
          <p:cNvPr id="29" name="Straight Arrow Connector 28"/>
          <p:cNvCxnSpPr>
            <a:stCxn id="6" idx="3"/>
            <a:endCxn id="9" idx="1"/>
          </p:cNvCxnSpPr>
          <p:nvPr/>
        </p:nvCxnSpPr>
        <p:spPr>
          <a:xfrm flipV="1">
            <a:off x="3383632" y="1118218"/>
            <a:ext cx="1332384" cy="1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  <a:endCxn id="10" idx="1"/>
          </p:cNvCxnSpPr>
          <p:nvPr/>
        </p:nvCxnSpPr>
        <p:spPr>
          <a:xfrm>
            <a:off x="3383632" y="2318852"/>
            <a:ext cx="1332384" cy="8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47864" y="4257551"/>
            <a:ext cx="12827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Degree, </a:t>
            </a:r>
            <a:br>
              <a:rPr lang="en-US" sz="1100" dirty="0" smtClean="0"/>
            </a:br>
            <a:r>
              <a:rPr lang="en-US" sz="1100" dirty="0" smtClean="0"/>
              <a:t>Advanced Studies </a:t>
            </a:r>
            <a:br>
              <a:rPr lang="en-US" sz="1100" dirty="0" smtClean="0"/>
            </a:br>
            <a:r>
              <a:rPr lang="en-US" sz="1100" dirty="0" smtClean="0"/>
              <a:t>and/or Assessment</a:t>
            </a:r>
            <a:endParaRPr lang="en-US" sz="1100" dirty="0"/>
          </a:p>
        </p:txBody>
      </p:sp>
      <p:cxnSp>
        <p:nvCxnSpPr>
          <p:cNvPr id="34" name="Straight Arrow Connector 33"/>
          <p:cNvCxnSpPr>
            <a:stCxn id="8" idx="3"/>
            <a:endCxn id="11" idx="1"/>
          </p:cNvCxnSpPr>
          <p:nvPr/>
        </p:nvCxnSpPr>
        <p:spPr>
          <a:xfrm>
            <a:off x="3383632" y="4064173"/>
            <a:ext cx="1332384" cy="2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2386" y="1995686"/>
            <a:ext cx="91082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University</a:t>
            </a:r>
            <a:br>
              <a:rPr lang="en-US" sz="1100" dirty="0" smtClean="0"/>
            </a:br>
            <a:r>
              <a:rPr lang="en-US" sz="1100" dirty="0" smtClean="0"/>
              <a:t>Degree-level</a:t>
            </a:r>
          </a:p>
          <a:p>
            <a:r>
              <a:rPr lang="en-US" sz="1100" dirty="0" smtClean="0"/>
              <a:t>BIP-M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348805" y="3003798"/>
            <a:ext cx="10374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Professional or</a:t>
            </a:r>
            <a:br>
              <a:rPr lang="en-US" sz="1100" dirty="0" smtClean="0"/>
            </a:br>
            <a:r>
              <a:rPr lang="en-US" sz="1100" dirty="0" smtClean="0"/>
              <a:t>University</a:t>
            </a:r>
            <a:br>
              <a:rPr lang="en-US" sz="1100" dirty="0" smtClean="0"/>
            </a:br>
            <a:r>
              <a:rPr lang="en-US" sz="1100" dirty="0" smtClean="0"/>
              <a:t>BIP-MT</a:t>
            </a:r>
            <a:endParaRPr lang="en-US" sz="1100" dirty="0"/>
          </a:p>
        </p:txBody>
      </p:sp>
      <p:cxnSp>
        <p:nvCxnSpPr>
          <p:cNvPr id="38" name="Straight Arrow Connector 37"/>
          <p:cNvCxnSpPr>
            <a:stCxn id="10" idx="3"/>
            <a:endCxn id="16" idx="1"/>
          </p:cNvCxnSpPr>
          <p:nvPr/>
        </p:nvCxnSpPr>
        <p:spPr>
          <a:xfrm>
            <a:off x="5940152" y="2407818"/>
            <a:ext cx="994204" cy="208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3"/>
          </p:cNvCxnSpPr>
          <p:nvPr/>
        </p:nvCxnSpPr>
        <p:spPr>
          <a:xfrm flipV="1">
            <a:off x="5940152" y="2153110"/>
            <a:ext cx="978964" cy="254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3"/>
            <a:endCxn id="17" idx="1"/>
          </p:cNvCxnSpPr>
          <p:nvPr/>
        </p:nvCxnSpPr>
        <p:spPr>
          <a:xfrm>
            <a:off x="5940152" y="2407818"/>
            <a:ext cx="991871" cy="579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" idx="3"/>
            <a:endCxn id="18" idx="1"/>
          </p:cNvCxnSpPr>
          <p:nvPr/>
        </p:nvCxnSpPr>
        <p:spPr>
          <a:xfrm>
            <a:off x="5940152" y="2407818"/>
            <a:ext cx="994204" cy="95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94082" y="3075806"/>
            <a:ext cx="9268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Additional </a:t>
            </a:r>
          </a:p>
          <a:p>
            <a:r>
              <a:rPr lang="en-US" sz="1100" dirty="0" smtClean="0"/>
              <a:t>Competency</a:t>
            </a:r>
          </a:p>
          <a:p>
            <a:r>
              <a:rPr lang="en-US" sz="1100" dirty="0" smtClean="0"/>
              <a:t>Training and </a:t>
            </a:r>
          </a:p>
          <a:p>
            <a:r>
              <a:rPr lang="en-US" sz="1100" dirty="0" smtClean="0"/>
              <a:t>OJT</a:t>
            </a:r>
            <a:endParaRPr lang="en-US" sz="1100" dirty="0"/>
          </a:p>
        </p:txBody>
      </p:sp>
      <p:cxnSp>
        <p:nvCxnSpPr>
          <p:cNvPr id="47" name="Straight Arrow Connector 46"/>
          <p:cNvCxnSpPr>
            <a:stCxn id="9" idx="3"/>
            <a:endCxn id="12" idx="1"/>
          </p:cNvCxnSpPr>
          <p:nvPr/>
        </p:nvCxnSpPr>
        <p:spPr>
          <a:xfrm flipV="1">
            <a:off x="5940152" y="684734"/>
            <a:ext cx="980296" cy="433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3"/>
            <a:endCxn id="13" idx="1"/>
          </p:cNvCxnSpPr>
          <p:nvPr/>
        </p:nvCxnSpPr>
        <p:spPr>
          <a:xfrm>
            <a:off x="5940152" y="1118218"/>
            <a:ext cx="980296" cy="7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" idx="3"/>
            <a:endCxn id="14" idx="1"/>
          </p:cNvCxnSpPr>
          <p:nvPr/>
        </p:nvCxnSpPr>
        <p:spPr>
          <a:xfrm>
            <a:off x="5940152" y="1118218"/>
            <a:ext cx="978964" cy="368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0" idx="3"/>
            <a:endCxn id="14" idx="1"/>
          </p:cNvCxnSpPr>
          <p:nvPr/>
        </p:nvCxnSpPr>
        <p:spPr>
          <a:xfrm flipV="1">
            <a:off x="5940152" y="1487024"/>
            <a:ext cx="978964" cy="920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3"/>
            <a:endCxn id="19" idx="1"/>
          </p:cNvCxnSpPr>
          <p:nvPr/>
        </p:nvCxnSpPr>
        <p:spPr>
          <a:xfrm>
            <a:off x="5940152" y="4066418"/>
            <a:ext cx="994204" cy="3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91744" y="4227934"/>
            <a:ext cx="113364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Additional </a:t>
            </a:r>
          </a:p>
          <a:p>
            <a:r>
              <a:rPr lang="en-US" sz="1100" dirty="0" smtClean="0"/>
              <a:t>Competencies</a:t>
            </a:r>
          </a:p>
          <a:p>
            <a:r>
              <a:rPr lang="en-US" sz="1100" dirty="0" smtClean="0"/>
              <a:t>Training and OJT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8" idx="0"/>
            <a:endCxn id="7" idx="2"/>
          </p:cNvCxnSpPr>
          <p:nvPr/>
        </p:nvCxnSpPr>
        <p:spPr>
          <a:xfrm flipV="1">
            <a:off x="2717676" y="2642017"/>
            <a:ext cx="0" cy="1098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" idx="0"/>
            <a:endCxn id="6" idx="2"/>
          </p:cNvCxnSpPr>
          <p:nvPr/>
        </p:nvCxnSpPr>
        <p:spPr>
          <a:xfrm flipV="1">
            <a:off x="2717676" y="1719852"/>
            <a:ext cx="0" cy="275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881425" y="1323514"/>
            <a:ext cx="90441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Additional </a:t>
            </a:r>
          </a:p>
          <a:p>
            <a:r>
              <a:rPr lang="en-US" sz="1100" dirty="0" smtClean="0"/>
              <a:t>Competency</a:t>
            </a:r>
          </a:p>
          <a:p>
            <a:r>
              <a:rPr lang="en-US" sz="1100" dirty="0" smtClean="0"/>
              <a:t>Training</a:t>
            </a:r>
            <a:endParaRPr lang="en-US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1914251" y="2859782"/>
            <a:ext cx="78579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Degree or </a:t>
            </a:r>
          </a:p>
          <a:p>
            <a:r>
              <a:rPr lang="en-US" sz="1100" dirty="0" smtClean="0"/>
              <a:t>Advanced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Studies</a:t>
            </a:r>
            <a:endParaRPr lang="en-US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2756401" y="1746098"/>
            <a:ext cx="1455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Additional Studies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226135" y="10820"/>
            <a:ext cx="339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Proposed Pathways BIP-M and MT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5551" y="4774168"/>
            <a:ext cx="3280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Qualification Studies and Preparation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639482" y="4793070"/>
            <a:ext cx="1322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Qualifications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506260" y="4793070"/>
            <a:ext cx="2142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Example Job Categories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5893852" y="410560"/>
            <a:ext cx="8883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May require</a:t>
            </a:r>
          </a:p>
          <a:p>
            <a:r>
              <a:rPr lang="en-US" sz="1100" dirty="0" smtClean="0"/>
              <a:t>PhD</a:t>
            </a:r>
            <a:endParaRPr lang="en-US" sz="1100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5940152" y="1126074"/>
            <a:ext cx="978964" cy="1229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74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6479</TotalTime>
  <Words>109</Words>
  <Application>Microsoft Office PowerPoint</Application>
  <PresentationFormat>On-screen Show (16:9)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16</cp:revision>
  <cp:lastPrinted>2018-11-01T09:24:47Z</cp:lastPrinted>
  <dcterms:created xsi:type="dcterms:W3CDTF">2018-10-27T07:36:30Z</dcterms:created>
  <dcterms:modified xsi:type="dcterms:W3CDTF">2018-11-28T13:16:58Z</dcterms:modified>
</cp:coreProperties>
</file>