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70" r:id="rId3"/>
    <p:sldId id="269" r:id="rId4"/>
    <p:sldId id="293" r:id="rId5"/>
    <p:sldId id="286" r:id="rId6"/>
    <p:sldId id="287" r:id="rId7"/>
    <p:sldId id="288" r:id="rId8"/>
    <p:sldId id="290" r:id="rId9"/>
    <p:sldId id="291" r:id="rId10"/>
    <p:sldId id="292" r:id="rId11"/>
    <p:sldId id="294" r:id="rId12"/>
    <p:sldId id="295" r:id="rId13"/>
    <p:sldId id="298" r:id="rId14"/>
    <p:sldId id="299" r:id="rId15"/>
    <p:sldId id="297" r:id="rId16"/>
    <p:sldId id="296" r:id="rId17"/>
    <p:sldId id="258" r:id="rId1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50" autoAdjust="0"/>
    <p:restoredTop sz="98335" autoAdjust="0"/>
  </p:normalViewPr>
  <p:slideViewPr>
    <p:cSldViewPr snapToGrid="0" snapToObjects="1">
      <p:cViewPr>
        <p:scale>
          <a:sx n="75" d="100"/>
          <a:sy n="75" d="100"/>
        </p:scale>
        <p:origin x="-108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mo.webex.com/webappng/sites/wmo/recording/6cbe11f2dddc415da75b0f49fac34ab0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oscardepl.wmo.int/surface" TargetMode="External"/><Relationship Id="rId2" Type="http://schemas.openxmlformats.org/officeDocument/2006/relationships/hyperlink" Target="http://etrp.wmo.int/moodle/course/view.php?id=146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mo.projecthut.com/svn/wmdr/" TargetMode="External"/><Relationship Id="rId2" Type="http://schemas.openxmlformats.org/officeDocument/2006/relationships/hyperlink" Target="https://library.wmo.int/opac/doc_num.php?explnum_id=365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open?id=1rbCY6IfCcp2-Djt4548TPt__1eZJwpEj2A3w0f7Vi94" TargetMode="External"/><Relationship Id="rId5" Type="http://schemas.openxmlformats.org/officeDocument/2006/relationships/hyperlink" Target="http://test.wmocodes.info/wmdr/" TargetMode="External"/><Relationship Id="rId4" Type="http://schemas.openxmlformats.org/officeDocument/2006/relationships/hyperlink" Target="http://www.wmo.int/pages/prog/www/wigos/WGM.htm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71238" y="5898887"/>
            <a:ext cx="4172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smtClean="0">
                <a:solidFill>
                  <a:srgbClr val="011993"/>
                </a:solidFill>
                <a:ea typeface="Arial"/>
                <a:cs typeface="Arial"/>
                <a:sym typeface="Arial"/>
              </a:rPr>
              <a:t>OSCASR/Surface </a:t>
            </a:r>
            <a:r>
              <a:rPr lang="en-US" sz="2000" i="1" dirty="0">
                <a:solidFill>
                  <a:srgbClr val="011993"/>
                </a:solidFill>
                <a:ea typeface="Arial"/>
                <a:cs typeface="Arial"/>
                <a:sym typeface="Arial"/>
              </a:rPr>
              <a:t>Webinar </a:t>
            </a:r>
            <a:r>
              <a:rPr lang="en-US" sz="2000" i="1">
                <a:solidFill>
                  <a:srgbClr val="011993"/>
                </a:solidFill>
                <a:ea typeface="Arial"/>
                <a:cs typeface="Arial"/>
                <a:sym typeface="Arial"/>
              </a:rPr>
              <a:t/>
            </a:r>
            <a:br>
              <a:rPr lang="en-US" sz="2000" i="1">
                <a:solidFill>
                  <a:srgbClr val="011993"/>
                </a:solidFill>
                <a:ea typeface="Arial"/>
                <a:cs typeface="Arial"/>
                <a:sym typeface="Arial"/>
              </a:rPr>
            </a:br>
            <a:r>
              <a:rPr lang="en-US" sz="2000" i="1" smtClean="0">
                <a:solidFill>
                  <a:srgbClr val="011993"/>
                </a:solidFill>
                <a:ea typeface="Arial"/>
                <a:cs typeface="Arial"/>
                <a:sym typeface="Arial"/>
              </a:rPr>
              <a:t>1 Oct 2018</a:t>
            </a:r>
            <a:endParaRPr lang="en-US" sz="2000" i="1" dirty="0"/>
          </a:p>
        </p:txBody>
      </p:sp>
      <p:sp>
        <p:nvSpPr>
          <p:cNvPr id="7" name="Shape 231"/>
          <p:cNvSpPr txBox="1">
            <a:spLocks/>
          </p:cNvSpPr>
          <p:nvPr/>
        </p:nvSpPr>
        <p:spPr>
          <a:xfrm>
            <a:off x="120649" y="1002683"/>
            <a:ext cx="8865446" cy="1108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5700" b="1">
                <a:solidFill>
                  <a:srgbClr val="000090"/>
                </a:solidFill>
              </a:rPr>
              <a:t>OSCAR/Surface: Closing </a:t>
            </a:r>
            <a:r>
              <a:rPr lang="en-US" sz="5700" b="1">
                <a:solidFill>
                  <a:srgbClr val="000090"/>
                </a:solidFill>
              </a:rPr>
              <a:t>a </a:t>
            </a:r>
            <a:r>
              <a:rPr lang="en-US" sz="5700" b="1" smtClean="0">
                <a:solidFill>
                  <a:srgbClr val="000090"/>
                </a:solidFill>
              </a:rPr>
              <a:t>station</a:t>
            </a:r>
            <a:endParaRPr lang="en-US" sz="57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rgbClr val="000090"/>
                </a:solidFill>
              </a:rPr>
              <a:t> </a:t>
            </a:r>
            <a:endParaRPr lang="en-US" sz="4000" b="1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67059" y="2101743"/>
            <a:ext cx="430919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  <a:t>OSCAR/Surface Webinar </a:t>
            </a:r>
            <a:r>
              <a:rPr lang="en-US" sz="3200" i="1" smtClean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  <a:t/>
            </a:r>
            <a:br>
              <a:rPr lang="en-US" sz="3200" i="1" smtClean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</a:br>
            <a:r>
              <a:rPr lang="en-US" sz="3200" i="1" smtClean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  <a:t>1 October 2018</a:t>
            </a:r>
          </a:p>
          <a:p>
            <a:pPr algn="ctr"/>
            <a:endParaRPr lang="fr-CH" sz="3200" i="1">
              <a:solidFill>
                <a:srgbClr val="011993"/>
              </a:solidFill>
              <a:latin typeface="+mj-lt"/>
              <a:cs typeface="Arial"/>
              <a:sym typeface="Arial"/>
            </a:endParaRPr>
          </a:p>
          <a:p>
            <a:pPr algn="ctr"/>
            <a:endParaRPr lang="fr-CH" sz="3200" i="1" smtClean="0">
              <a:solidFill>
                <a:srgbClr val="011993"/>
              </a:solidFill>
              <a:latin typeface="+mj-lt"/>
              <a:cs typeface="Arial"/>
              <a:sym typeface="Arial"/>
            </a:endParaRPr>
          </a:p>
          <a:p>
            <a:pPr algn="ctr"/>
            <a:r>
              <a:rPr lang="fr-CH" sz="3200" i="1" smtClean="0">
                <a:solidFill>
                  <a:srgbClr val="011993"/>
                </a:solidFill>
                <a:latin typeface="+mj-lt"/>
                <a:cs typeface="Arial"/>
                <a:sym typeface="Arial"/>
                <a:hlinkClick r:id="rId3"/>
              </a:rPr>
              <a:t>Online recording</a:t>
            </a:r>
            <a:endParaRPr lang="en-US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700" y="2055814"/>
            <a:ext cx="3721100" cy="266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smtClean="0">
                <a:solidFill>
                  <a:srgbClr val="000090"/>
                </a:solidFill>
              </a:rPr>
              <a:t>Update states of program / network affiliation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874961"/>
          </a:xfrm>
        </p:spPr>
        <p:txBody>
          <a:bodyPr>
            <a:normAutofit fontScale="92500" lnSpcReduction="20000"/>
          </a:bodyPr>
          <a:lstStyle/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Update </a:t>
            </a:r>
            <a:r>
              <a:rPr lang="fr-CH" sz="2400"/>
              <a:t>program / </a:t>
            </a:r>
            <a:r>
              <a:rPr lang="fr-CH" sz="2400"/>
              <a:t>network </a:t>
            </a:r>
            <a:r>
              <a:rPr lang="fr-CH" sz="2400" smtClean="0"/>
              <a:t>affiliation</a:t>
            </a:r>
          </a:p>
          <a:p>
            <a:pPr marL="1082675" lvl="1" indent="-682625">
              <a:buFont typeface="+mj-lt"/>
              <a:buAutoNum type="romanUcPeriod"/>
            </a:pPr>
            <a:r>
              <a:rPr lang="fr-CH" sz="2000" smtClean="0"/>
              <a:t>Correct «</a:t>
            </a:r>
            <a:r>
              <a:rPr lang="fr-CH" sz="2000" b="1" smtClean="0"/>
              <a:t>To</a:t>
            </a:r>
            <a:r>
              <a:rPr lang="fr-CH" sz="2000" smtClean="0"/>
              <a:t>» date of </a:t>
            </a:r>
            <a:br>
              <a:rPr lang="fr-CH" sz="2000" smtClean="0"/>
            </a:br>
            <a:r>
              <a:rPr lang="fr-CH" sz="2000" smtClean="0"/>
              <a:t>current «</a:t>
            </a:r>
            <a:r>
              <a:rPr lang="fr-CH" sz="2000" b="1" smtClean="0"/>
              <a:t>operational</a:t>
            </a:r>
            <a:r>
              <a:rPr lang="fr-CH" sz="2000" smtClean="0"/>
              <a:t>» </a:t>
            </a:r>
            <a:br>
              <a:rPr lang="fr-CH" sz="2000" smtClean="0"/>
            </a:br>
            <a:r>
              <a:rPr lang="fr-CH" sz="2000" smtClean="0"/>
              <a:t>reporting status</a:t>
            </a:r>
          </a:p>
          <a:p>
            <a:pPr marL="1082675" lvl="1" indent="-682625">
              <a:buFont typeface="+mj-lt"/>
              <a:buAutoNum type="romanUcPeriod"/>
            </a:pPr>
            <a:r>
              <a:rPr lang="fr-CH" sz="2000" smtClean="0"/>
              <a:t>Insert new </a:t>
            </a:r>
            <a:r>
              <a:rPr lang="fr-CH" sz="2000" b="1" smtClean="0"/>
              <a:t>status</a:t>
            </a:r>
            <a:r>
              <a:rPr lang="fr-CH" sz="2000" smtClean="0"/>
              <a:t> </a:t>
            </a:r>
            <a:br>
              <a:rPr lang="fr-CH" sz="2000" smtClean="0"/>
            </a:br>
            <a:r>
              <a:rPr lang="fr-CH" sz="2000" smtClean="0"/>
              <a:t>with status «</a:t>
            </a:r>
            <a:r>
              <a:rPr lang="fr-CH" sz="2000" b="1" smtClean="0"/>
              <a:t>closed</a:t>
            </a:r>
            <a:r>
              <a:rPr lang="fr-CH" sz="2000" smtClean="0"/>
              <a:t>» </a:t>
            </a:r>
            <a:br>
              <a:rPr lang="fr-CH" sz="2000" smtClean="0"/>
            </a:br>
            <a:r>
              <a:rPr lang="fr-CH" sz="2000" smtClean="0"/>
              <a:t>reporting status </a:t>
            </a:r>
          </a:p>
          <a:p>
            <a:pPr marL="1082675" lvl="1" indent="-682625">
              <a:buFont typeface="+mj-lt"/>
              <a:buAutoNum type="romanUcPeriod"/>
            </a:pPr>
            <a:r>
              <a:rPr lang="fr-CH" sz="2000" smtClean="0"/>
              <a:t>Hint: insering a new status </a:t>
            </a:r>
            <a:br>
              <a:rPr lang="fr-CH" sz="2000" smtClean="0"/>
            </a:br>
            <a:r>
              <a:rPr lang="fr-CH" sz="2000" smtClean="0"/>
              <a:t>with status closed automatically</a:t>
            </a:r>
            <a:br>
              <a:rPr lang="fr-CH" sz="2000" smtClean="0"/>
            </a:br>
            <a:r>
              <a:rPr lang="fr-CH" sz="2000" smtClean="0"/>
              <a:t>updates the previous status</a:t>
            </a:r>
          </a:p>
          <a:p>
            <a:pPr marL="0" indent="0">
              <a:buNone/>
            </a:pPr>
            <a:endParaRPr lang="fr-CH" sz="2400" b="1" smtClean="0"/>
          </a:p>
          <a:p>
            <a:pPr marL="0" indent="0">
              <a:buNone/>
            </a:pPr>
            <a:endParaRPr lang="fr-CH" sz="2400" b="1" smtClean="0"/>
          </a:p>
        </p:txBody>
      </p:sp>
      <p:sp>
        <p:nvSpPr>
          <p:cNvPr id="4" name="AutoShape 2" descr="https://mail.google.com/mail/u/0?ui=2&amp;ik=07accd0ca7&amp;attid=0.1&amp;permmsgid=msg-f:1613105347675648207&amp;th=1662e6c4617d70cf&amp;view=fimg&amp;sz=s0-l75-ft&amp;attbid=ANGjdJ-K6Mu6PvjGw4QWOejOLOhWo7_budKK19wPUag7FOjbWijH5jRo_3aAp29lH6fZ2SrMN1c90fXfVvHqb1vO6oeGWDns7OvLtZba_jJ8tOhHXpBE0eewo8R4gWc&amp;disp=e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https://mail.google.com/mail/u/0?ui=2&amp;ik=07accd0ca7&amp;attid=0.1&amp;permmsgid=msg-f:1613105347675648207&amp;th=1662e6c4617d70cf&amp;view=fimg&amp;sz=s0-l75-ft&amp;attbid=ANGjdJ-K6Mu6PvjGw4QWOejOLOhWo7_budKK19wPUag7FOjbWijH5jRo_3aAp29lH6fZ2SrMN1c90fXfVvHqb1vO6oeGWDns7OvLtZba_jJ8tOhHXpBE0eewo8R4gWc&amp;disp=emb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5" name="Picture 5" descr="C:\Users\Timo\Pictures\declared-status-station-clos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864100"/>
            <a:ext cx="790575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918200" y="5372100"/>
            <a:ext cx="2768600" cy="8826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92700" y="3873500"/>
            <a:ext cx="1752600" cy="2952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140575" y="3424032"/>
            <a:ext cx="641350" cy="4494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9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smtClean="0">
                <a:solidFill>
                  <a:srgbClr val="000090"/>
                </a:solidFill>
              </a:rPr>
              <a:t>Advanced: how to close a station with the API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Craft a suitable XML file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Submit the file to the OSCAR/Surface API</a:t>
            </a:r>
            <a:endParaRPr lang="en-US" sz="1100" smtClean="0"/>
          </a:p>
          <a:p>
            <a:pPr marL="0" indent="0">
              <a:buNone/>
            </a:pPr>
            <a:endParaRPr lang="fr-CH" sz="2400" smtClean="0"/>
          </a:p>
        </p:txBody>
      </p:sp>
    </p:spTree>
    <p:extLst>
      <p:ext uri="{BB962C8B-B14F-4D97-AF65-F5344CB8AC3E}">
        <p14:creationId xmlns:p14="http://schemas.microsoft.com/office/powerpoint/2010/main" val="156245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smtClean="0">
                <a:solidFill>
                  <a:srgbClr val="000090"/>
                </a:solidFill>
              </a:rPr>
              <a:t>Advanced: how to close a station with the API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Insert new reporting status into programme affiliation element with reporting-status closed and start-date of closure date</a:t>
            </a:r>
          </a:p>
          <a:p>
            <a:pPr marL="400050" lvl="1" indent="0">
              <a:buNone/>
            </a:pPr>
            <a:r>
              <a:rPr lang="en-US" sz="1400" smtClean="0"/>
              <a:t>			</a:t>
            </a:r>
            <a:r>
              <a:rPr lang="en-US" sz="1100" smtClean="0"/>
              <a:t>&lt;</a:t>
            </a:r>
            <a:r>
              <a:rPr lang="en-US" sz="1100"/>
              <a:t>wmdr:programAffiliation&gt;</a:t>
            </a:r>
            <a:endParaRPr lang="fr-CH" sz="1100"/>
          </a:p>
          <a:p>
            <a:pPr marL="400050" lvl="1" indent="0">
              <a:buNone/>
            </a:pPr>
            <a:r>
              <a:rPr lang="en-US" sz="1100" smtClean="0"/>
              <a:t>			&lt;</a:t>
            </a:r>
            <a:r>
              <a:rPr lang="en-US" sz="1100"/>
              <a:t>wmdr:reportingStatus</a:t>
            </a:r>
            <a:endParaRPr lang="fr-CH" sz="1100" smtClean="0"/>
          </a:p>
          <a:p>
            <a:pPr marL="0" indent="0">
              <a:buNone/>
            </a:pPr>
            <a:r>
              <a:rPr lang="fr-CH" sz="1200" smtClean="0"/>
              <a:t>			</a:t>
            </a:r>
            <a:r>
              <a:rPr lang="en-US" sz="1100"/>
              <a:t>	&lt;wmdr:validPeriod&gt;</a:t>
            </a:r>
          </a:p>
          <a:p>
            <a:pPr marL="0" indent="0">
              <a:buNone/>
            </a:pPr>
            <a:r>
              <a:rPr lang="en-US" sz="1100"/>
              <a:t>					</a:t>
            </a:r>
            <a:r>
              <a:rPr lang="en-US" sz="1100"/>
              <a:t>	</a:t>
            </a:r>
            <a:r>
              <a:rPr lang="en-US" sz="1100" smtClean="0"/>
              <a:t>&lt;</a:t>
            </a:r>
            <a:r>
              <a:rPr lang="en-US" sz="1100"/>
              <a:t>gml:TimePeriod gml:id="pa_cl_1"&gt;</a:t>
            </a:r>
          </a:p>
          <a:p>
            <a:pPr marL="0" indent="0">
              <a:buNone/>
            </a:pPr>
            <a:r>
              <a:rPr lang="en-US" sz="1100"/>
              <a:t>					</a:t>
            </a:r>
            <a:r>
              <a:rPr lang="en-US" sz="1100"/>
              <a:t>	</a:t>
            </a:r>
            <a:r>
              <a:rPr lang="en-US" sz="1100" smtClean="0"/>
              <a:t>&lt;</a:t>
            </a:r>
            <a:r>
              <a:rPr lang="en-US" sz="1100"/>
              <a:t>gml:beginPosition&gt;2018-10-1&lt;/gml:beginPosition&gt;</a:t>
            </a:r>
          </a:p>
          <a:p>
            <a:pPr marL="0" indent="0">
              <a:buNone/>
            </a:pPr>
            <a:r>
              <a:rPr lang="en-US" sz="1100"/>
              <a:t>					</a:t>
            </a:r>
            <a:r>
              <a:rPr lang="en-US" sz="1100"/>
              <a:t>	</a:t>
            </a:r>
            <a:r>
              <a:rPr lang="en-US" sz="1100" smtClean="0"/>
              <a:t>&lt;</a:t>
            </a:r>
            <a:r>
              <a:rPr lang="en-US" sz="1100"/>
              <a:t>gml:endPosition/&gt;</a:t>
            </a:r>
          </a:p>
          <a:p>
            <a:pPr marL="0" indent="0">
              <a:buNone/>
            </a:pPr>
            <a:r>
              <a:rPr lang="en-US" sz="1100"/>
              <a:t>					</a:t>
            </a:r>
            <a:r>
              <a:rPr lang="en-US" sz="1100"/>
              <a:t>	</a:t>
            </a:r>
            <a:r>
              <a:rPr lang="en-US" sz="1100" smtClean="0"/>
              <a:t>&lt;/</a:t>
            </a:r>
            <a:r>
              <a:rPr lang="en-US" sz="1100"/>
              <a:t>gml:TimePeriod&gt;</a:t>
            </a:r>
          </a:p>
          <a:p>
            <a:pPr marL="0" indent="0">
              <a:buNone/>
            </a:pPr>
            <a:r>
              <a:rPr lang="en-US" sz="1100"/>
              <a:t>			</a:t>
            </a:r>
            <a:r>
              <a:rPr lang="en-US" sz="1100"/>
              <a:t>	</a:t>
            </a:r>
            <a:r>
              <a:rPr lang="en-US" sz="1100" smtClean="0"/>
              <a:t>&lt;/</a:t>
            </a:r>
            <a:r>
              <a:rPr lang="en-US" sz="1100"/>
              <a:t>wmdr:validPeriod&gt;</a:t>
            </a:r>
            <a:endParaRPr lang="fr-CH" sz="1100" smtClean="0"/>
          </a:p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Set end dates</a:t>
            </a:r>
            <a:br>
              <a:rPr lang="fr-CH" sz="2400" smtClean="0"/>
            </a:br>
            <a:r>
              <a:rPr lang="fr-CH" sz="2400" smtClean="0"/>
              <a:t>of data-</a:t>
            </a:r>
            <a:br>
              <a:rPr lang="fr-CH" sz="2400" smtClean="0"/>
            </a:br>
            <a:r>
              <a:rPr lang="fr-CH" sz="2400" smtClean="0"/>
              <a:t>generations and</a:t>
            </a:r>
            <a:br>
              <a:rPr lang="fr-CH" sz="2400" smtClean="0"/>
            </a:br>
            <a:r>
              <a:rPr lang="fr-CH" sz="2400" smtClean="0"/>
              <a:t>deplyoments </a:t>
            </a:r>
          </a:p>
          <a:p>
            <a:pPr marL="0" indent="0">
              <a:buNone/>
            </a:pPr>
            <a:endParaRPr lang="fr-CH" sz="240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350311"/>
            <a:ext cx="4857750" cy="227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59225" y="4524375"/>
            <a:ext cx="2768600" cy="5905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5545138"/>
            <a:ext cx="2768600" cy="5905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2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Diff view between files</a:t>
            </a:r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35175"/>
            <a:ext cx="8451850" cy="3796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2365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Diff view between files (2)</a:t>
            </a:r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530351"/>
            <a:ext cx="8385175" cy="127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3848100"/>
            <a:ext cx="8385175" cy="1512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311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smtClean="0">
                <a:solidFill>
                  <a:srgbClr val="000090"/>
                </a:solidFill>
              </a:rPr>
              <a:t>Advanced: how to close a station with the API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Demo XML files on the </a:t>
            </a:r>
            <a:r>
              <a:rPr lang="fr-CH" sz="2400" smtClean="0">
                <a:hlinkClick r:id="rId2"/>
              </a:rPr>
              <a:t>moodle site</a:t>
            </a:r>
            <a:endParaRPr lang="fr-CH" sz="2400" smtClean="0"/>
          </a:p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API currently accessible only on </a:t>
            </a:r>
            <a:r>
              <a:rPr lang="fr-CH" sz="2400" smtClean="0">
                <a:hlinkClick r:id="rId3"/>
              </a:rPr>
              <a:t>http://oscardepl.wmo.int/surface</a:t>
            </a:r>
            <a:endParaRPr lang="fr-CH" sz="2400" smtClean="0"/>
          </a:p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Use «management» «XML submission» menu to submit test file files 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May have to adjust Territory Name to match your country’s ISO3 code</a:t>
            </a:r>
            <a:endParaRPr lang="en-US" sz="1100" smtClean="0"/>
          </a:p>
          <a:p>
            <a:pPr marL="0" indent="0">
              <a:buNone/>
            </a:pPr>
            <a:endParaRPr lang="fr-CH" sz="2400" smtClean="0"/>
          </a:p>
        </p:txBody>
      </p:sp>
    </p:spTree>
    <p:extLst>
      <p:ext uri="{BB962C8B-B14F-4D97-AF65-F5344CB8AC3E}">
        <p14:creationId xmlns:p14="http://schemas.microsoft.com/office/powerpoint/2010/main" val="232872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Reference </a:t>
            </a:r>
            <a:r>
              <a:rPr lang="de-CH" dirty="0" err="1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CH" dirty="0" smtClean="0"/>
              <a:t>WIGOS </a:t>
            </a:r>
            <a:r>
              <a:rPr lang="de-CH" dirty="0" err="1" smtClean="0"/>
              <a:t>Metadata</a:t>
            </a:r>
            <a:r>
              <a:rPr lang="de-CH" dirty="0" smtClean="0"/>
              <a:t> Standard</a:t>
            </a:r>
          </a:p>
          <a:p>
            <a:pPr lvl="1"/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library.wmo.int/opac/doc_num.php?explnum_id=3653</a:t>
            </a:r>
            <a:endParaRPr lang="de-CH" dirty="0" smtClean="0"/>
          </a:p>
          <a:p>
            <a:r>
              <a:rPr lang="de-CH" dirty="0" smtClean="0"/>
              <a:t>WIGOS </a:t>
            </a:r>
            <a:r>
              <a:rPr lang="de-CH" dirty="0" err="1" smtClean="0"/>
              <a:t>Metadata</a:t>
            </a:r>
            <a:r>
              <a:rPr lang="de-CH" dirty="0" smtClean="0"/>
              <a:t> Schema</a:t>
            </a:r>
          </a:p>
          <a:p>
            <a:pPr lvl="1" fontAlgn="ctr"/>
            <a:r>
              <a:rPr lang="en-US" dirty="0" smtClean="0">
                <a:hlinkClick r:id="rId3"/>
              </a:rPr>
              <a:t>schemas.wmo.int/</a:t>
            </a:r>
            <a:r>
              <a:rPr lang="en-US" dirty="0" err="1" smtClean="0">
                <a:hlinkClick r:id="rId3"/>
              </a:rPr>
              <a:t>wmdr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  <a:p>
            <a:r>
              <a:rPr lang="de-CH" dirty="0" smtClean="0"/>
              <a:t>WIGOS Guide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www.wmo.int/pages/prog/www/wigos/WGM.html</a:t>
            </a:r>
            <a:endParaRPr lang="en-US" dirty="0" smtClean="0"/>
          </a:p>
          <a:p>
            <a:r>
              <a:rPr lang="de-CH" dirty="0" smtClean="0"/>
              <a:t>WMDS Code Lists</a:t>
            </a:r>
          </a:p>
          <a:p>
            <a:pPr lvl="1"/>
            <a:r>
              <a:rPr lang="en-US" dirty="0">
                <a:hlinkClick r:id="rId5"/>
              </a:rPr>
              <a:t>http://test.wmocodes.info/wmdr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(will be pushed to http://codes.wmo.int/)</a:t>
            </a:r>
          </a:p>
          <a:p>
            <a:pPr lvl="1"/>
            <a:r>
              <a:rPr lang="en-US" dirty="0">
                <a:hlinkClick r:id="rId6"/>
              </a:rPr>
              <a:t>https://drive.google.com/open?id=1rbCY6IfCcp2-Djt4548TPt__</a:t>
            </a:r>
            <a:r>
              <a:rPr lang="en-US" dirty="0" smtClean="0">
                <a:hlinkClick r:id="rId6"/>
              </a:rPr>
              <a:t>1eZJwpEj2A3w0f7Vi94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(more code lists for approval)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2098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 dirty="0" smtClean="0">
                <a:solidFill>
                  <a:srgbClr val="000090"/>
                </a:solidFill>
              </a:rPr>
              <a:t>Thank you</a:t>
            </a:r>
          </a:p>
          <a:p>
            <a:endParaRPr lang="en-US" sz="4800" dirty="0" smtClean="0">
              <a:solidFill>
                <a:srgbClr val="000090"/>
              </a:solidFill>
            </a:endParaRPr>
          </a:p>
          <a:p>
            <a:r>
              <a:rPr lang="en-US" sz="3100" dirty="0" smtClean="0">
                <a:solidFill>
                  <a:srgbClr val="000090"/>
                </a:solidFill>
              </a:rPr>
              <a:t>Questions? </a:t>
            </a:r>
          </a:p>
          <a:p>
            <a:r>
              <a:rPr lang="en-US" sz="3100" dirty="0" smtClean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The </a:t>
            </a:r>
            <a:r>
              <a:rPr lang="en-US" sz="3600" b="1" dirty="0">
                <a:solidFill>
                  <a:srgbClr val="000090"/>
                </a:solidFill>
              </a:rPr>
              <a:t>OSCAR/Surface </a:t>
            </a:r>
            <a:r>
              <a:rPr lang="en-US" sz="3600" b="1" dirty="0" smtClean="0">
                <a:solidFill>
                  <a:srgbClr val="000090"/>
                </a:solidFill>
              </a:rPr>
              <a:t>webinar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en-US" sz="2400" dirty="0" smtClean="0"/>
              <a:t>Monthly  webinar with varying topic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400" dirty="0" smtClean="0"/>
              <a:t>Audience are OSCAR/Surface Focal Points and </a:t>
            </a:r>
            <a:r>
              <a:rPr lang="fr-CH" sz="2400" dirty="0" err="1" smtClean="0"/>
              <a:t>Users</a:t>
            </a:r>
            <a:endParaRPr lang="fr-CH" sz="24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Every first Monday of </a:t>
            </a:r>
            <a:r>
              <a:rPr lang="fr-CH" sz="2400" dirty="0" smtClean="0"/>
              <a:t>the </a:t>
            </a:r>
            <a:r>
              <a:rPr lang="fr-CH" sz="2400" err="1" smtClean="0"/>
              <a:t>month</a:t>
            </a:r>
            <a:r>
              <a:rPr lang="fr-CH" sz="2400" smtClean="0"/>
              <a:t> </a:t>
            </a:r>
            <a:r>
              <a:rPr lang="fr-CH" sz="2400" smtClean="0"/>
              <a:t>11 </a:t>
            </a:r>
            <a:r>
              <a:rPr lang="fr-CH" sz="2400" dirty="0" smtClean="0"/>
              <a:t>UTC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400" dirty="0" err="1" smtClean="0"/>
              <a:t>Hosted</a:t>
            </a:r>
            <a:r>
              <a:rPr lang="fr-CH" sz="2400" dirty="0" smtClean="0"/>
              <a:t> in the WMO </a:t>
            </a:r>
            <a:r>
              <a:rPr lang="fr-CH" sz="2400" dirty="0" err="1" smtClean="0"/>
              <a:t>Webex</a:t>
            </a:r>
            <a:endParaRPr lang="fr-CH" sz="24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400" dirty="0" err="1" smtClean="0"/>
              <a:t>Please</a:t>
            </a:r>
            <a:r>
              <a:rPr lang="fr-CH" sz="2400" dirty="0" smtClean="0"/>
              <a:t> </a:t>
            </a:r>
            <a:r>
              <a:rPr lang="fr-CH" sz="2400" dirty="0" err="1" smtClean="0"/>
              <a:t>suggest</a:t>
            </a:r>
            <a:r>
              <a:rPr lang="fr-CH" sz="2400" dirty="0" smtClean="0"/>
              <a:t> topics</a:t>
            </a:r>
          </a:p>
          <a:p>
            <a:pPr marL="682625" indent="-682625">
              <a:buFont typeface="+mj-lt"/>
              <a:buAutoNum type="romanUcPeriod"/>
            </a:pPr>
            <a:endParaRPr lang="fr-CH" sz="2400" dirty="0" smtClean="0"/>
          </a:p>
        </p:txBody>
      </p:sp>
    </p:spTree>
    <p:extLst>
      <p:ext uri="{BB962C8B-B14F-4D97-AF65-F5344CB8AC3E}">
        <p14:creationId xmlns:p14="http://schemas.microsoft.com/office/powerpoint/2010/main" val="308669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arabicPeriod"/>
            </a:pPr>
            <a:r>
              <a:rPr lang="en-US" sz="2400" smtClean="0"/>
              <a:t>The OSCAR/Surface webinar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2400" smtClean="0"/>
              <a:t>Stations in OSCAR/Surface</a:t>
            </a:r>
          </a:p>
          <a:p>
            <a:pPr marL="1082675" lvl="1" indent="-682625">
              <a:buFont typeface="+mj-lt"/>
              <a:buAutoNum type="arabicPeriod"/>
            </a:pPr>
            <a:r>
              <a:rPr lang="en-US" sz="2000" smtClean="0"/>
              <a:t>Affiliations and network status</a:t>
            </a:r>
          </a:p>
          <a:p>
            <a:pPr marL="1082675" lvl="1" indent="-682625">
              <a:buFont typeface="+mj-lt"/>
              <a:buAutoNum type="arabicPeriod"/>
            </a:pPr>
            <a:r>
              <a:rPr lang="fr-CH" sz="2000" smtClean="0"/>
              <a:t>Data-series and deployments</a:t>
            </a:r>
          </a:p>
          <a:p>
            <a:pPr marL="1082675" lvl="1" indent="-682625">
              <a:buFont typeface="+mj-lt"/>
              <a:buAutoNum type="arabicPeriod"/>
            </a:pPr>
            <a:r>
              <a:rPr lang="fr-CH" sz="2000" smtClean="0"/>
              <a:t>Historization</a:t>
            </a:r>
            <a:endParaRPr lang="en-US" sz="2000" smtClean="0"/>
          </a:p>
          <a:p>
            <a:pPr marL="682625" indent="-682625">
              <a:buFont typeface="+mj-lt"/>
              <a:buAutoNum type="arabicPeriod"/>
            </a:pPr>
            <a:r>
              <a:rPr lang="fr-CH" sz="2400" smtClean="0"/>
              <a:t>How to close a station</a:t>
            </a:r>
          </a:p>
          <a:p>
            <a:pPr marL="682625" indent="-682625">
              <a:buFont typeface="+mj-lt"/>
              <a:buAutoNum type="arabicPeriod"/>
            </a:pPr>
            <a:r>
              <a:rPr lang="fr-CH" sz="2400" smtClean="0"/>
              <a:t>Advanced: close a station with XML</a:t>
            </a:r>
          </a:p>
          <a:p>
            <a:pPr marL="682625" indent="-682625">
              <a:buFont typeface="+mj-lt"/>
              <a:buAutoNum type="arabicPeriod"/>
            </a:pPr>
            <a:r>
              <a:rPr lang="fr-CH" sz="2400" smtClean="0"/>
              <a:t>Q&amp;A</a:t>
            </a:r>
          </a:p>
          <a:p>
            <a:pPr marL="682625" indent="-682625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439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>
                <a:solidFill>
                  <a:srgbClr val="000090"/>
                </a:solidFill>
              </a:rPr>
              <a:t>Stations in OSCAR/Surface</a:t>
            </a:r>
            <a:endParaRPr lang="en-US" sz="3100" dirty="0">
              <a:solidFill>
                <a:srgbClr val="000090"/>
              </a:solidFill>
            </a:endParaRP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1214438"/>
            <a:ext cx="4470399" cy="2751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4447304"/>
            <a:ext cx="6462712" cy="1855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007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>
                <a:solidFill>
                  <a:srgbClr val="000090"/>
                </a:solidFill>
              </a:rPr>
              <a:t>Stations OSCAR/Surface API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The OSCAR/Surface data model</a:t>
            </a:r>
          </a:p>
          <a:p>
            <a:pPr marL="1082675" lvl="1" indent="-682625">
              <a:buFont typeface="+mj-lt"/>
              <a:buAutoNum type="romanUcPeriod"/>
            </a:pPr>
            <a:r>
              <a:rPr lang="fr-CH" sz="2000" smtClean="0"/>
              <a:t>Based </a:t>
            </a:r>
            <a:r>
              <a:rPr lang="fr-CH" sz="2000"/>
              <a:t>on the WIGOS </a:t>
            </a:r>
            <a:r>
              <a:rPr lang="fr-CH" sz="2000"/>
              <a:t>metadata </a:t>
            </a:r>
            <a:r>
              <a:rPr lang="fr-CH" sz="2000" smtClean="0"/>
              <a:t>standard</a:t>
            </a:r>
          </a:p>
          <a:p>
            <a:pPr marL="1082675" lvl="1" indent="-682625">
              <a:buFont typeface="+mj-lt"/>
              <a:buAutoNum type="romanUcPeriod"/>
            </a:pPr>
            <a:r>
              <a:rPr lang="fr-CH" sz="2000" smtClean="0"/>
              <a:t>«Historizes» information </a:t>
            </a:r>
          </a:p>
          <a:p>
            <a:pPr marL="1082675" lvl="1" indent="-682625">
              <a:buFont typeface="+mj-lt"/>
              <a:buAutoNum type="romanUcPeriod"/>
            </a:pPr>
            <a:endParaRPr lang="fr-CH" sz="2000" smtClean="0"/>
          </a:p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Relevant elements for station closure </a:t>
            </a:r>
            <a:endParaRPr lang="fr-CH" sz="2400" dirty="0" smtClean="0"/>
          </a:p>
          <a:p>
            <a:pPr marL="1082675" lvl="1" indent="-682625">
              <a:buFont typeface="+mj-lt"/>
              <a:buAutoNum type="romanUcPeriod"/>
            </a:pPr>
            <a:r>
              <a:rPr lang="fr-CH" sz="2000" smtClean="0"/>
              <a:t>Program / network affiliation</a:t>
            </a:r>
          </a:p>
          <a:p>
            <a:pPr marL="1082675" lvl="1" indent="-682625">
              <a:buFont typeface="+mj-lt"/>
              <a:buAutoNum type="romanUcPeriod"/>
            </a:pPr>
            <a:r>
              <a:rPr lang="fr-CH" sz="2000" smtClean="0"/>
              <a:t>Deployment  (Observations-&gt; Data Series)</a:t>
            </a:r>
            <a:endParaRPr lang="fr-CH" sz="2000" smtClean="0"/>
          </a:p>
          <a:p>
            <a:pPr marL="1082675" lvl="1" indent="-682625">
              <a:buFont typeface="+mj-lt"/>
              <a:buAutoNum type="romanUcPeriod"/>
            </a:pPr>
            <a:r>
              <a:rPr lang="fr-CH" sz="2000" smtClean="0"/>
              <a:t>Data-generation ( Observations -&gt; Data Series - &gt; Deployment )</a:t>
            </a:r>
          </a:p>
          <a:p>
            <a:pPr marL="400050" lvl="1" indent="0">
              <a:buNone/>
            </a:pPr>
            <a:endParaRPr lang="fr-CH" sz="2000" dirty="0" smtClean="0"/>
          </a:p>
        </p:txBody>
      </p:sp>
    </p:spTree>
    <p:extLst>
      <p:ext uri="{BB962C8B-B14F-4D97-AF65-F5344CB8AC3E}">
        <p14:creationId xmlns:p14="http://schemas.microsoft.com/office/powerpoint/2010/main" val="2260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>
                <a:solidFill>
                  <a:srgbClr val="000090"/>
                </a:solidFill>
              </a:rPr>
              <a:t>OSCAR/Surface Historization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fr-CH" sz="2400"/>
              <a:t>Implizit </a:t>
            </a:r>
            <a:r>
              <a:rPr lang="fr-CH" sz="2400" smtClean="0"/>
              <a:t>historization</a:t>
            </a:r>
            <a:endParaRPr lang="fr-CH" sz="2400"/>
          </a:p>
          <a:p>
            <a:pPr marL="1082675" lvl="1" indent="-682625">
              <a:buFont typeface="+mj-lt"/>
              <a:buAutoNum type="romanUcPeriod"/>
            </a:pPr>
            <a:r>
              <a:rPr lang="fr-CH" sz="2000"/>
              <a:t>Location</a:t>
            </a:r>
          </a:p>
          <a:p>
            <a:pPr marL="1082675" lvl="1" indent="-682625">
              <a:buFont typeface="+mj-lt"/>
              <a:buAutoNum type="romanUcPeriod"/>
            </a:pPr>
            <a:r>
              <a:rPr lang="fr-CH" sz="2000"/>
              <a:t>Country</a:t>
            </a:r>
          </a:p>
          <a:p>
            <a:pPr marL="1082675" lvl="1" indent="-682625">
              <a:buFont typeface="+mj-lt"/>
              <a:buAutoNum type="romanUcPeriod"/>
            </a:pPr>
            <a:r>
              <a:rPr lang="fr-CH" sz="2000"/>
              <a:t>..</a:t>
            </a:r>
          </a:p>
          <a:p>
            <a:pPr marL="682625" indent="-682625">
              <a:buFont typeface="+mj-lt"/>
              <a:buAutoNum type="romanUcPeriod"/>
            </a:pPr>
            <a:endParaRPr lang="fr-CH" sz="2400" smtClean="0"/>
          </a:p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Explizit historization</a:t>
            </a:r>
          </a:p>
          <a:p>
            <a:pPr marL="1082675" lvl="1" indent="-682625">
              <a:buFont typeface="+mj-lt"/>
              <a:buAutoNum type="romanUcPeriod"/>
            </a:pPr>
            <a:r>
              <a:rPr lang="fr-CH" sz="2000" smtClean="0"/>
              <a:t>Data Series</a:t>
            </a:r>
          </a:p>
          <a:p>
            <a:pPr marL="1082675" lvl="1" indent="-682625">
              <a:buFont typeface="+mj-lt"/>
              <a:buAutoNum type="romanUcPeriod"/>
            </a:pPr>
            <a:r>
              <a:rPr lang="fr-CH" sz="2000" smtClean="0"/>
              <a:t>Deployment</a:t>
            </a:r>
          </a:p>
          <a:p>
            <a:pPr marL="1082675" lvl="1" indent="-682625">
              <a:buFont typeface="+mj-lt"/>
              <a:buAutoNum type="romanUcPeriod"/>
            </a:pPr>
            <a:r>
              <a:rPr lang="fr-CH" sz="2000" smtClean="0"/>
              <a:t>..</a:t>
            </a:r>
            <a:endParaRPr lang="fr-CH" sz="20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095" y="1600200"/>
            <a:ext cx="5107903" cy="1689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899" y="3398542"/>
            <a:ext cx="3644901" cy="32981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1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>
                <a:solidFill>
                  <a:srgbClr val="000090"/>
                </a:solidFill>
              </a:rPr>
              <a:t>OSCAR/Surface - Elements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Program / network affiliation</a:t>
            </a:r>
            <a:endParaRPr lang="fr-CH" sz="2000"/>
          </a:p>
          <a:p>
            <a:pPr marL="682625" indent="-682625">
              <a:buFont typeface="+mj-lt"/>
              <a:buAutoNum type="romanUcPeriod"/>
            </a:pPr>
            <a:endParaRPr lang="fr-CH" sz="2400" smtClean="0"/>
          </a:p>
          <a:p>
            <a:pPr marL="682625" indent="-682625">
              <a:buFont typeface="+mj-lt"/>
              <a:buAutoNum type="romanUcPeriod"/>
            </a:pPr>
            <a:endParaRPr lang="fr-CH" sz="2400" smtClean="0"/>
          </a:p>
          <a:p>
            <a:pPr marL="682625" indent="-682625">
              <a:buFont typeface="+mj-lt"/>
              <a:buAutoNum type="romanUcPeriod"/>
            </a:pPr>
            <a:endParaRPr lang="fr-CH" sz="2400"/>
          </a:p>
          <a:p>
            <a:pPr marL="682625" indent="-682625">
              <a:buFont typeface="+mj-lt"/>
              <a:buAutoNum type="romanUcPeriod"/>
            </a:pPr>
            <a:endParaRPr lang="fr-CH" sz="2400" smtClean="0"/>
          </a:p>
          <a:p>
            <a:pPr marL="682625" indent="-682625">
              <a:buFont typeface="+mj-lt"/>
              <a:buAutoNum type="romanUcPeriod"/>
            </a:pPr>
            <a:endParaRPr lang="fr-CH" sz="2400" smtClean="0"/>
          </a:p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Deployment  / Data generation</a:t>
            </a:r>
            <a:endParaRPr lang="fr-CH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600" y="1887538"/>
            <a:ext cx="6618288" cy="202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048213"/>
            <a:ext cx="3189288" cy="25152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400" y="5702300"/>
            <a:ext cx="2124075" cy="1095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4666690"/>
            <a:ext cx="2687638" cy="12783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05000" y="5109011"/>
            <a:ext cx="647700" cy="2884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425700" y="2757205"/>
            <a:ext cx="647700" cy="2884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268244" y="2754899"/>
            <a:ext cx="647700" cy="2884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3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>
                <a:solidFill>
                  <a:srgbClr val="000090"/>
                </a:solidFill>
              </a:rPr>
              <a:t>Closing a station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Full closure</a:t>
            </a:r>
          </a:p>
          <a:p>
            <a:pPr marL="1082675" lvl="1" indent="-682625">
              <a:buFont typeface="+mj-lt"/>
              <a:buAutoNum type="romanUcPeriod"/>
            </a:pPr>
            <a:r>
              <a:rPr lang="fr-CH" sz="2000" smtClean="0"/>
              <a:t>Close all Data Series</a:t>
            </a:r>
          </a:p>
          <a:p>
            <a:pPr marL="1082675" lvl="1" indent="-682625">
              <a:buFont typeface="+mj-lt"/>
              <a:buAutoNum type="romanUcPeriod"/>
            </a:pPr>
            <a:r>
              <a:rPr lang="fr-CH" sz="2000" smtClean="0"/>
              <a:t>Close program / network affiliations </a:t>
            </a:r>
          </a:p>
          <a:p>
            <a:pPr marL="1082675" lvl="1" indent="-682625">
              <a:buFont typeface="+mj-lt"/>
              <a:buAutoNum type="romanUcPeriod"/>
            </a:pPr>
            <a:endParaRPr lang="fr-CH" sz="2000" smtClean="0"/>
          </a:p>
          <a:p>
            <a:pPr marL="1082675" lvl="1" indent="-682625">
              <a:buFont typeface="+mj-lt"/>
              <a:buAutoNum type="romanUcPeriod"/>
            </a:pPr>
            <a:endParaRPr lang="fr-CH" sz="2000" smtClean="0"/>
          </a:p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Closure of one or more program / network affiliation(s)</a:t>
            </a:r>
            <a:endParaRPr lang="fr-CH" sz="2400" dirty="0" smtClean="0"/>
          </a:p>
          <a:p>
            <a:pPr marL="1082675" lvl="1" indent="-682625">
              <a:buFont typeface="+mj-lt"/>
              <a:buAutoNum type="romanUcPeriod"/>
            </a:pPr>
            <a:r>
              <a:rPr lang="fr-CH" sz="2000" smtClean="0"/>
              <a:t>Close associated Data Series </a:t>
            </a:r>
          </a:p>
          <a:p>
            <a:pPr marL="1082675" lvl="1" indent="-682625">
              <a:buFont typeface="+mj-lt"/>
              <a:buAutoNum type="romanUcPeriod"/>
            </a:pPr>
            <a:r>
              <a:rPr lang="fr-CH" sz="2000" smtClean="0"/>
              <a:t>Close program / network affiliation(s)</a:t>
            </a:r>
            <a:endParaRPr lang="fr-CH" sz="2000"/>
          </a:p>
          <a:p>
            <a:pPr marL="1082675" lvl="1" indent="-682625">
              <a:buFont typeface="+mj-lt"/>
              <a:buAutoNum type="romanUcPeriod"/>
            </a:pPr>
            <a:endParaRPr lang="fr-CH" sz="2000" smtClean="0"/>
          </a:p>
          <a:p>
            <a:pPr marL="1082675" lvl="1" indent="-682625">
              <a:buFont typeface="+mj-lt"/>
              <a:buAutoNum type="romanUcPeriod"/>
            </a:pPr>
            <a:endParaRPr lang="fr-CH" sz="2000"/>
          </a:p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One-button click station closure will be implemented in one of the next releases</a:t>
            </a:r>
            <a:endParaRPr lang="fr-CH" sz="2400" smtClean="0"/>
          </a:p>
        </p:txBody>
      </p:sp>
    </p:spTree>
    <p:extLst>
      <p:ext uri="{BB962C8B-B14F-4D97-AF65-F5344CB8AC3E}">
        <p14:creationId xmlns:p14="http://schemas.microsoft.com/office/powerpoint/2010/main" val="129025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>
                <a:solidFill>
                  <a:srgbClr val="000090"/>
                </a:solidFill>
              </a:rPr>
              <a:t>Close a Data Series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Close Data Series: Put End-Date on all </a:t>
            </a:r>
            <a:r>
              <a:rPr lang="fr-CH" sz="2400" b="1" smtClean="0"/>
              <a:t>Deployments </a:t>
            </a:r>
            <a:r>
              <a:rPr lang="fr-CH" sz="2400" smtClean="0"/>
              <a:t>under the Data-Series</a:t>
            </a:r>
          </a:p>
          <a:p>
            <a:pPr marL="682625" indent="-682625">
              <a:buFont typeface="+mj-lt"/>
              <a:buAutoNum type="romanUcPeriod"/>
            </a:pPr>
            <a:endParaRPr lang="fr-CH" sz="2400" smtClean="0"/>
          </a:p>
          <a:p>
            <a:pPr marL="682625" indent="-682625">
              <a:buFont typeface="+mj-lt"/>
              <a:buAutoNum type="romanUcPeriod"/>
            </a:pPr>
            <a:endParaRPr lang="fr-CH" sz="2400"/>
          </a:p>
          <a:p>
            <a:pPr marL="682625" indent="-682625">
              <a:buFont typeface="+mj-lt"/>
              <a:buAutoNum type="romanUcPeriod"/>
            </a:pPr>
            <a:endParaRPr lang="fr-CH" sz="2400" smtClean="0"/>
          </a:p>
          <a:p>
            <a:pPr marL="682625" indent="-682625">
              <a:buFont typeface="+mj-lt"/>
              <a:buAutoNum type="romanUcPeriod"/>
            </a:pPr>
            <a:endParaRPr lang="fr-CH" sz="2400"/>
          </a:p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Put Deployment End-Date:  Set End-Date on </a:t>
            </a:r>
            <a:r>
              <a:rPr lang="fr-CH" sz="2400" b="1" smtClean="0"/>
              <a:t>Data-Generations </a:t>
            </a:r>
            <a:r>
              <a:rPr lang="fr-CH" sz="2400" smtClean="0"/>
              <a:t>under the Deployment (deployment End-date will be set automatically)</a:t>
            </a:r>
            <a:endParaRPr lang="fr-CH" sz="2400" b="1" smtClean="0"/>
          </a:p>
          <a:p>
            <a:pPr marL="682625" indent="-682625">
              <a:buFont typeface="+mj-lt"/>
              <a:buAutoNum type="romanUcPeriod"/>
            </a:pPr>
            <a:endParaRPr lang="fr-CH" sz="2400" b="1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694" y="1865314"/>
            <a:ext cx="3405188" cy="20661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978400" y="3668353"/>
            <a:ext cx="1333500" cy="2884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300" y="5251450"/>
            <a:ext cx="3086100" cy="1181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130800" y="5842000"/>
            <a:ext cx="2768600" cy="5905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2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17192</TotalTime>
  <Words>379</Words>
  <Application>Microsoft Office PowerPoint</Application>
  <PresentationFormat>On-screen Show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WMO_WHITE_Powerpoint_en_fr</vt:lpstr>
      <vt:lpstr>PowerPoint Presentation</vt:lpstr>
      <vt:lpstr>The OSCAR/Surface webinar</vt:lpstr>
      <vt:lpstr>Outline</vt:lpstr>
      <vt:lpstr>Stations in OSCAR/Surface</vt:lpstr>
      <vt:lpstr>Stations OSCAR/Surface API</vt:lpstr>
      <vt:lpstr>OSCAR/Surface Historization</vt:lpstr>
      <vt:lpstr>OSCAR/Surface - Elements</vt:lpstr>
      <vt:lpstr>Closing a station</vt:lpstr>
      <vt:lpstr>Close a Data Series</vt:lpstr>
      <vt:lpstr>Update states of program / network affiliation</vt:lpstr>
      <vt:lpstr>Advanced: how to close a station with the API </vt:lpstr>
      <vt:lpstr>Advanced: how to close a station with the API </vt:lpstr>
      <vt:lpstr>Diff view between files</vt:lpstr>
      <vt:lpstr>Diff view between files (2)</vt:lpstr>
      <vt:lpstr>Advanced: how to close a station with the API </vt:lpstr>
      <vt:lpstr>Reference documents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LFNunes</dc:creator>
  <cp:lastModifiedBy>Timo Proescholdt</cp:lastModifiedBy>
  <cp:revision>587</cp:revision>
  <cp:lastPrinted>2017-09-29T07:54:09Z</cp:lastPrinted>
  <dcterms:created xsi:type="dcterms:W3CDTF">2016-05-27T11:05:50Z</dcterms:created>
  <dcterms:modified xsi:type="dcterms:W3CDTF">2018-10-01T17:04:42Z</dcterms:modified>
</cp:coreProperties>
</file>