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69" r:id="rId3"/>
    <p:sldId id="270" r:id="rId4"/>
    <p:sldId id="271" r:id="rId5"/>
    <p:sldId id="277" r:id="rId6"/>
    <p:sldId id="281" r:id="rId7"/>
    <p:sldId id="278" r:id="rId8"/>
    <p:sldId id="279" r:id="rId9"/>
    <p:sldId id="276" r:id="rId10"/>
    <p:sldId id="280" r:id="rId11"/>
    <p:sldId id="275" r:id="rId12"/>
    <p:sldId id="272" r:id="rId13"/>
    <p:sldId id="282" r:id="rId14"/>
    <p:sldId id="283" r:id="rId15"/>
    <p:sldId id="258" r:id="rId1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99"/>
    <a:srgbClr val="FF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50" autoAdjust="0"/>
    <p:restoredTop sz="98335" autoAdjust="0"/>
  </p:normalViewPr>
  <p:slideViewPr>
    <p:cSldViewPr snapToGrid="0" snapToObjects="1">
      <p:cViewPr>
        <p:scale>
          <a:sx n="75" d="100"/>
          <a:sy n="75" d="100"/>
        </p:scale>
        <p:origin x="-109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C619D-49A1-43D3-A02C-742DF4F73657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6C61D-21BD-45CA-B920-B80C9B6DF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10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oscardepl.wmo.int/surfac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kurt-hectic/oscar-surface-clien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chemas.wmo.int/wmdr/1.0RC8/" TargetMode="External"/><Relationship Id="rId2" Type="http://schemas.openxmlformats.org/officeDocument/2006/relationships/hyperlink" Target="http://schemas.wmo.in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rive.google.com/open?id=1rbCY6IfCcp2-Djt4548TPt__1eZJwpEj2A3w0f7Vi94" TargetMode="External"/><Relationship Id="rId4" Type="http://schemas.openxmlformats.org/officeDocument/2006/relationships/hyperlink" Target="http://test.wmocodes.info/wmdr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6000" cy="691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71238" y="5898887"/>
            <a:ext cx="4172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>
                <a:solidFill>
                  <a:srgbClr val="011993"/>
                </a:solidFill>
                <a:ea typeface="Arial"/>
                <a:cs typeface="Arial"/>
                <a:sym typeface="Arial"/>
              </a:rPr>
              <a:t>OSCSR/Surface Webinar </a:t>
            </a:r>
            <a:br>
              <a:rPr lang="en-US" sz="2000" i="1" dirty="0">
                <a:solidFill>
                  <a:srgbClr val="011993"/>
                </a:solidFill>
                <a:ea typeface="Arial"/>
                <a:cs typeface="Arial"/>
                <a:sym typeface="Arial"/>
              </a:rPr>
            </a:br>
            <a:r>
              <a:rPr lang="en-US" sz="2000" i="1" dirty="0">
                <a:solidFill>
                  <a:srgbClr val="011993"/>
                </a:solidFill>
                <a:ea typeface="Arial"/>
                <a:cs typeface="Arial"/>
                <a:sym typeface="Arial"/>
              </a:rPr>
              <a:t>7 Sept 2018</a:t>
            </a:r>
            <a:endParaRPr lang="en-US" sz="2000" i="1" dirty="0"/>
          </a:p>
        </p:txBody>
      </p:sp>
      <p:sp>
        <p:nvSpPr>
          <p:cNvPr id="7" name="Shape 231"/>
          <p:cNvSpPr txBox="1">
            <a:spLocks/>
          </p:cNvSpPr>
          <p:nvPr/>
        </p:nvSpPr>
        <p:spPr>
          <a:xfrm>
            <a:off x="120649" y="1002683"/>
            <a:ext cx="8865446" cy="1108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5700" b="1" dirty="0" smtClean="0">
                <a:solidFill>
                  <a:srgbClr val="000090"/>
                </a:solidFill>
              </a:rPr>
              <a:t>The OSCAR/Surface API</a:t>
            </a:r>
            <a:endParaRPr lang="en-US" sz="5700" b="1" dirty="0">
              <a:solidFill>
                <a:srgbClr val="00009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4000" b="1" dirty="0" smtClean="0">
                <a:solidFill>
                  <a:srgbClr val="000090"/>
                </a:solidFill>
              </a:rPr>
              <a:t> </a:t>
            </a:r>
            <a:endParaRPr lang="en-US" sz="4000" b="1" dirty="0">
              <a:solidFill>
                <a:srgbClr val="00009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67059" y="2101743"/>
            <a:ext cx="430919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011993"/>
                </a:solidFill>
                <a:latin typeface="+mj-lt"/>
                <a:ea typeface="Arial"/>
                <a:cs typeface="Arial"/>
                <a:sym typeface="Arial"/>
              </a:rPr>
              <a:t>OSCAR/Surface Webinar </a:t>
            </a:r>
            <a:br>
              <a:rPr lang="en-US" sz="3200" i="1" dirty="0" smtClean="0">
                <a:solidFill>
                  <a:srgbClr val="011993"/>
                </a:solidFill>
                <a:latin typeface="+mj-lt"/>
                <a:ea typeface="Arial"/>
                <a:cs typeface="Arial"/>
                <a:sym typeface="Arial"/>
              </a:rPr>
            </a:br>
            <a:r>
              <a:rPr lang="en-US" sz="3200" i="1" dirty="0" smtClean="0">
                <a:solidFill>
                  <a:srgbClr val="011993"/>
                </a:solidFill>
                <a:latin typeface="+mj-lt"/>
                <a:ea typeface="Arial"/>
                <a:cs typeface="Arial"/>
                <a:sym typeface="Arial"/>
              </a:rPr>
              <a:t>7 Sept 2018</a:t>
            </a:r>
            <a:endParaRPr lang="en-US" sz="32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WMD XML </a:t>
            </a:r>
            <a:r>
              <a:rPr lang="de-CH" dirty="0" err="1" smtClean="0"/>
              <a:t>file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38" y="1679575"/>
            <a:ext cx="8162925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369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Schort </a:t>
            </a:r>
            <a:r>
              <a:rPr lang="de-CH" dirty="0" err="1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Test </a:t>
            </a:r>
            <a:r>
              <a:rPr lang="fr-CH" dirty="0" err="1" smtClean="0"/>
              <a:t>environment</a:t>
            </a:r>
            <a:r>
              <a:rPr lang="fr-CH" dirty="0" smtClean="0"/>
              <a:t> for </a:t>
            </a:r>
            <a:r>
              <a:rPr lang="fr-CH" dirty="0" err="1" smtClean="0"/>
              <a:t>experimentation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://oscardepl.wmo.int/surface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fr-CH" dirty="0" smtClean="0"/>
              <a:t>Can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accessed</a:t>
            </a:r>
            <a:r>
              <a:rPr lang="fr-CH" dirty="0" smtClean="0"/>
              <a:t> by all </a:t>
            </a:r>
            <a:r>
              <a:rPr lang="fr-CH" dirty="0" err="1" smtClean="0"/>
              <a:t>registered</a:t>
            </a:r>
            <a:r>
              <a:rPr lang="fr-CH" dirty="0" smtClean="0"/>
              <a:t> contacts </a:t>
            </a:r>
          </a:p>
          <a:p>
            <a:r>
              <a:rPr lang="fr-CH" dirty="0" smtClean="0"/>
              <a:t>API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acessible</a:t>
            </a:r>
            <a:r>
              <a:rPr lang="fr-CH" dirty="0" smtClean="0"/>
              <a:t> to all OSCAR/Surface </a:t>
            </a:r>
            <a:r>
              <a:rPr lang="fr-CH" dirty="0" err="1" smtClean="0"/>
              <a:t>NFPs</a:t>
            </a:r>
            <a:endParaRPr lang="fr-CH" dirty="0" smtClean="0"/>
          </a:p>
          <a:p>
            <a:r>
              <a:rPr lang="fr-CH" dirty="0" smtClean="0"/>
              <a:t>Management console -&gt; XML </a:t>
            </a:r>
            <a:r>
              <a:rPr lang="fr-CH" dirty="0" err="1" smtClean="0"/>
              <a:t>submission</a:t>
            </a:r>
            <a:endParaRPr lang="en-US" dirty="0" smtClean="0"/>
          </a:p>
          <a:p>
            <a:r>
              <a:rPr lang="fr-CH" dirty="0" smtClean="0"/>
              <a:t>Test </a:t>
            </a:r>
            <a:r>
              <a:rPr lang="fr-CH" dirty="0" err="1" smtClean="0"/>
              <a:t>environment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reset </a:t>
            </a:r>
            <a:r>
              <a:rPr lang="fr-CH" dirty="0" err="1" smtClean="0"/>
              <a:t>weekly</a:t>
            </a:r>
            <a:r>
              <a:rPr lang="fr-CH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02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OSCAR/Surface client </a:t>
            </a:r>
            <a:endParaRPr lang="en-US" sz="3600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682625" indent="-682625">
              <a:buFont typeface="+mj-lt"/>
              <a:buAutoNum type="romanUcPeriod"/>
            </a:pPr>
            <a:r>
              <a:rPr lang="fr-CH" sz="2800" dirty="0" smtClean="0"/>
              <a:t>Small application </a:t>
            </a:r>
            <a:r>
              <a:rPr lang="fr-CH" sz="2800" dirty="0" err="1" smtClean="0"/>
              <a:t>generating</a:t>
            </a:r>
            <a:r>
              <a:rPr lang="fr-CH" sz="2800" dirty="0" smtClean="0"/>
              <a:t> </a:t>
            </a:r>
            <a:r>
              <a:rPr lang="fr-CH" sz="2800" dirty="0" err="1" smtClean="0"/>
              <a:t>valid</a:t>
            </a:r>
            <a:r>
              <a:rPr lang="fr-CH" sz="2800" dirty="0" smtClean="0"/>
              <a:t> WMD XML files </a:t>
            </a:r>
            <a:r>
              <a:rPr lang="fr-CH" sz="2800" dirty="0" err="1" smtClean="0"/>
              <a:t>from</a:t>
            </a:r>
            <a:r>
              <a:rPr lang="fr-CH" sz="2800" dirty="0" smtClean="0"/>
              <a:t> an Excel </a:t>
            </a:r>
            <a:r>
              <a:rPr lang="fr-CH" sz="2800" dirty="0" err="1" smtClean="0"/>
              <a:t>list</a:t>
            </a:r>
            <a:endParaRPr lang="fr-CH" sz="2800" dirty="0" smtClean="0"/>
          </a:p>
          <a:p>
            <a:pPr marL="682625" indent="-682625">
              <a:buFont typeface="+mj-lt"/>
              <a:buAutoNum type="romanUcPeriod"/>
            </a:pPr>
            <a:r>
              <a:rPr lang="fr-CH" sz="2800" dirty="0" smtClean="0"/>
              <a:t>Uses an Excel file and a Windows application</a:t>
            </a:r>
          </a:p>
          <a:p>
            <a:pPr marL="682625" indent="-682625">
              <a:buFont typeface="+mj-lt"/>
              <a:buAutoNum type="romanUcPeriod"/>
            </a:pPr>
            <a:r>
              <a:rPr lang="fr-CH" sz="2800" dirty="0" err="1" smtClean="0"/>
              <a:t>Available</a:t>
            </a:r>
            <a:r>
              <a:rPr lang="fr-CH" sz="2800" dirty="0" smtClean="0"/>
              <a:t> on </a:t>
            </a:r>
            <a:r>
              <a:rPr lang="fr-CH" sz="2800" dirty="0" err="1" smtClean="0"/>
              <a:t>GitHub</a:t>
            </a:r>
            <a:r>
              <a:rPr lang="fr-CH" sz="2800" dirty="0" smtClean="0"/>
              <a:t> </a:t>
            </a:r>
            <a:r>
              <a:rPr lang="fr-CH" sz="2800" dirty="0" err="1" smtClean="0"/>
              <a:t>after</a:t>
            </a:r>
            <a:r>
              <a:rPr lang="fr-CH" sz="2800" dirty="0" smtClean="0"/>
              <a:t> </a:t>
            </a:r>
            <a:r>
              <a:rPr lang="fr-CH" sz="2800" dirty="0"/>
              <a:t>the session (</a:t>
            </a:r>
            <a:r>
              <a:rPr lang="fr-CH" sz="2800" dirty="0">
                <a:hlinkClick r:id="rId2"/>
              </a:rPr>
              <a:t>https://github.com/kurt-hectic/oscar-surface-client</a:t>
            </a:r>
            <a:r>
              <a:rPr lang="fr-CH" sz="2800" dirty="0" smtClean="0"/>
              <a:t>)</a:t>
            </a:r>
          </a:p>
          <a:p>
            <a:pPr marL="682625" indent="-682625">
              <a:buFont typeface="+mj-lt"/>
              <a:buAutoNum type="romanUcPeriod"/>
            </a:pPr>
            <a:r>
              <a:rPr lang="fr-CH" sz="2800" dirty="0" smtClean="0"/>
              <a:t>Files </a:t>
            </a:r>
            <a:r>
              <a:rPr lang="fr-CH" sz="2800" dirty="0" err="1" smtClean="0"/>
              <a:t>can</a:t>
            </a:r>
            <a:r>
              <a:rPr lang="fr-CH" sz="2800" dirty="0" smtClean="0"/>
              <a:t> </a:t>
            </a:r>
            <a:r>
              <a:rPr lang="fr-CH" sz="2800" dirty="0" err="1" smtClean="0"/>
              <a:t>then</a:t>
            </a:r>
            <a:r>
              <a:rPr lang="fr-CH" sz="2800" dirty="0" smtClean="0"/>
              <a:t> </a:t>
            </a:r>
            <a:r>
              <a:rPr lang="fr-CH" sz="2800" dirty="0" err="1" smtClean="0"/>
              <a:t>be</a:t>
            </a:r>
            <a:r>
              <a:rPr lang="fr-CH" sz="2800" dirty="0" smtClean="0"/>
              <a:t> </a:t>
            </a:r>
            <a:r>
              <a:rPr lang="fr-CH" sz="2800" dirty="0" err="1" smtClean="0"/>
              <a:t>uploaded</a:t>
            </a:r>
            <a:r>
              <a:rPr lang="fr-CH" sz="2800" dirty="0" smtClean="0"/>
              <a:t> to the API</a:t>
            </a:r>
            <a:endParaRPr lang="fr-CH" sz="2800" dirty="0"/>
          </a:p>
        </p:txBody>
      </p:sp>
    </p:spTree>
    <p:extLst>
      <p:ext uri="{BB962C8B-B14F-4D97-AF65-F5344CB8AC3E}">
        <p14:creationId xmlns:p14="http://schemas.microsoft.com/office/powerpoint/2010/main" val="179696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OSCAR/Surface client (II) - usage</a:t>
            </a:r>
            <a:endParaRPr lang="en-US" sz="3600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5219700" cy="4708525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fr-CH" sz="2800" dirty="0" err="1" smtClean="0"/>
              <a:t>Launch</a:t>
            </a:r>
            <a:r>
              <a:rPr lang="fr-CH" sz="2800" dirty="0" smtClean="0"/>
              <a:t> application, select Excel </a:t>
            </a:r>
            <a:r>
              <a:rPr lang="fr-CH" sz="2800" dirty="0" err="1" smtClean="0"/>
              <a:t>sheet</a:t>
            </a:r>
            <a:r>
              <a:rPr lang="fr-CH" sz="2800" dirty="0" smtClean="0"/>
              <a:t> and output </a:t>
            </a:r>
            <a:r>
              <a:rPr lang="fr-CH" sz="2800" dirty="0" err="1" smtClean="0"/>
              <a:t>folder</a:t>
            </a:r>
            <a:endParaRPr lang="fr-CH" sz="2800" dirty="0" smtClean="0"/>
          </a:p>
          <a:p>
            <a:pPr marL="571500" indent="-571500">
              <a:buFont typeface="+mj-lt"/>
              <a:buAutoNum type="romanUcPeriod"/>
            </a:pPr>
            <a:r>
              <a:rPr lang="fr-CH" sz="2800" dirty="0" err="1" smtClean="0"/>
              <a:t>Transform</a:t>
            </a:r>
            <a:r>
              <a:rPr lang="fr-CH" sz="2800" dirty="0" smtClean="0"/>
              <a:t> Excel to XML</a:t>
            </a:r>
          </a:p>
          <a:p>
            <a:pPr marL="571500" indent="-571500">
              <a:buFont typeface="+mj-lt"/>
              <a:buAutoNum type="romanUcPeriod"/>
            </a:pPr>
            <a:r>
              <a:rPr lang="fr-CH" sz="2800" dirty="0" err="1" smtClean="0"/>
              <a:t>Upload</a:t>
            </a:r>
            <a:r>
              <a:rPr lang="fr-CH" sz="2800" dirty="0" smtClean="0"/>
              <a:t> XML files </a:t>
            </a:r>
            <a:endParaRPr lang="fr-CH" sz="2800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325" y="3429000"/>
            <a:ext cx="3867150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7543800" y="3619500"/>
            <a:ext cx="1336675" cy="10795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rgbClr val="FF0000"/>
                </a:solidFill>
              </a:rPr>
              <a:t>1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156200" y="4375150"/>
            <a:ext cx="977900" cy="78105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b="1" dirty="0" smtClean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33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OSCAR/Surface client (III) – usage cont.</a:t>
            </a:r>
            <a:endParaRPr lang="en-US" sz="3600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682625" indent="-682625">
              <a:buFont typeface="+mj-lt"/>
              <a:buAutoNum type="romanUcPeriod"/>
            </a:pPr>
            <a:r>
              <a:rPr lang="fr-CH" sz="2800" dirty="0" smtClean="0"/>
              <a:t>Excel file </a:t>
            </a:r>
            <a:r>
              <a:rPr lang="fr-CH" sz="2800" dirty="0" err="1" smtClean="0"/>
              <a:t>needs</a:t>
            </a:r>
            <a:r>
              <a:rPr lang="fr-CH" sz="2800" dirty="0" smtClean="0"/>
              <a:t> to have the right </a:t>
            </a:r>
            <a:r>
              <a:rPr lang="fr-CH" sz="2800" b="1" dirty="0" smtClean="0"/>
              <a:t>headers</a:t>
            </a:r>
          </a:p>
          <a:p>
            <a:pPr marL="682625" indent="-682625">
              <a:buFont typeface="+mj-lt"/>
              <a:buAutoNum type="romanUcPeriod"/>
            </a:pPr>
            <a:endParaRPr lang="fr-CH" sz="2800" b="1" dirty="0"/>
          </a:p>
          <a:p>
            <a:pPr marL="682625" indent="-682625">
              <a:buFont typeface="+mj-lt"/>
              <a:buAutoNum type="romanUcPeriod"/>
            </a:pPr>
            <a:endParaRPr lang="fr-CH" sz="2800" b="1" dirty="0" smtClean="0"/>
          </a:p>
          <a:p>
            <a:pPr marL="682625" indent="-682625">
              <a:buFont typeface="+mj-lt"/>
              <a:buAutoNum type="romanUcPeriod"/>
            </a:pPr>
            <a:endParaRPr lang="fr-CH" sz="2800" b="1" dirty="0"/>
          </a:p>
          <a:p>
            <a:pPr marL="682625" indent="-682625">
              <a:buFont typeface="+mj-lt"/>
              <a:buAutoNum type="romanUcPeriod"/>
            </a:pPr>
            <a:r>
              <a:rPr lang="fr-CH" sz="2800" dirty="0" smtClean="0"/>
              <a:t>Station type and </a:t>
            </a:r>
            <a:r>
              <a:rPr lang="fr-CH" sz="2800" dirty="0" err="1" smtClean="0"/>
              <a:t>schedule</a:t>
            </a:r>
            <a:r>
              <a:rPr lang="fr-CH" sz="2800" dirty="0" smtClean="0"/>
              <a:t> </a:t>
            </a:r>
            <a:r>
              <a:rPr lang="fr-CH" sz="2800" dirty="0" err="1" smtClean="0"/>
              <a:t>need</a:t>
            </a:r>
            <a:r>
              <a:rPr lang="fr-CH" sz="2800" dirty="0" smtClean="0"/>
              <a:t> to correspond to </a:t>
            </a:r>
            <a:r>
              <a:rPr lang="fr-CH" sz="2800" dirty="0" err="1" smtClean="0"/>
              <a:t>what</a:t>
            </a:r>
            <a:r>
              <a:rPr lang="fr-CH" sz="2800" dirty="0" smtClean="0"/>
              <a:t> </a:t>
            </a:r>
            <a:r>
              <a:rPr lang="fr-CH" sz="2800" dirty="0" err="1" smtClean="0"/>
              <a:t>is</a:t>
            </a:r>
            <a:r>
              <a:rPr lang="fr-CH" sz="2800" dirty="0" smtClean="0"/>
              <a:t> in </a:t>
            </a:r>
            <a:r>
              <a:rPr lang="fr-CH" sz="2800" dirty="0" err="1" smtClean="0"/>
              <a:t>worksheet</a:t>
            </a:r>
            <a:r>
              <a:rPr lang="fr-CH" sz="2800" dirty="0" smtClean="0"/>
              <a:t> «</a:t>
            </a:r>
            <a:r>
              <a:rPr lang="fr-CH" sz="2800" dirty="0" err="1" smtClean="0"/>
              <a:t>definitions</a:t>
            </a:r>
            <a:r>
              <a:rPr lang="fr-CH" sz="2800" dirty="0" smtClean="0"/>
              <a:t>»</a:t>
            </a:r>
          </a:p>
          <a:p>
            <a:pPr marL="682625" indent="-682625">
              <a:buFont typeface="+mj-lt"/>
              <a:buAutoNum type="romanUcPeriod"/>
            </a:pPr>
            <a:r>
              <a:rPr lang="fr-CH" sz="2800" dirty="0" smtClean="0"/>
              <a:t>Station type </a:t>
            </a:r>
            <a:r>
              <a:rPr lang="fr-CH" sz="2800" dirty="0" err="1" smtClean="0"/>
              <a:t>is</a:t>
            </a:r>
            <a:r>
              <a:rPr lang="fr-CH" sz="2800" dirty="0" smtClean="0"/>
              <a:t> </a:t>
            </a:r>
            <a:r>
              <a:rPr lang="fr-CH" sz="2800" dirty="0" err="1" smtClean="0"/>
              <a:t>linked</a:t>
            </a:r>
            <a:r>
              <a:rPr lang="fr-CH" sz="2800" dirty="0" smtClean="0"/>
              <a:t> </a:t>
            </a:r>
            <a:r>
              <a:rPr lang="fr-CH" sz="2800" dirty="0" err="1" smtClean="0"/>
              <a:t>with</a:t>
            </a:r>
            <a:r>
              <a:rPr lang="fr-CH" sz="2800" dirty="0" smtClean="0"/>
              <a:t> variables </a:t>
            </a:r>
            <a:r>
              <a:rPr lang="fr-CH" sz="2800" dirty="0" err="1" smtClean="0"/>
              <a:t>using</a:t>
            </a:r>
            <a:r>
              <a:rPr lang="fr-CH" sz="2800" dirty="0" smtClean="0"/>
              <a:t> «</a:t>
            </a:r>
            <a:r>
              <a:rPr lang="fr-CH" sz="2800" dirty="0" err="1" smtClean="0"/>
              <a:t>defitions</a:t>
            </a:r>
            <a:r>
              <a:rPr lang="fr-CH" sz="2800" dirty="0" smtClean="0"/>
              <a:t>» </a:t>
            </a:r>
            <a:br>
              <a:rPr lang="fr-CH" sz="2800" dirty="0" smtClean="0"/>
            </a:br>
            <a:r>
              <a:rPr lang="fr-CH" sz="2800" dirty="0" err="1" smtClean="0"/>
              <a:t>worksheet</a:t>
            </a:r>
            <a:endParaRPr lang="fr-CH" sz="2800" dirty="0" smtClean="0"/>
          </a:p>
          <a:p>
            <a:pPr marL="0" indent="0">
              <a:buNone/>
            </a:pPr>
            <a:endParaRPr lang="fr-CH" sz="28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9252"/>
            <a:ext cx="8434388" cy="1263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200" y="2197100"/>
            <a:ext cx="8193088" cy="49371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914162"/>
            <a:ext cx="5373688" cy="1813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970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2098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400" dirty="0" smtClean="0">
                <a:solidFill>
                  <a:srgbClr val="000090"/>
                </a:solidFill>
              </a:rPr>
              <a:t>Thank you</a:t>
            </a:r>
          </a:p>
          <a:p>
            <a:endParaRPr lang="en-US" sz="4800" dirty="0" smtClean="0">
              <a:solidFill>
                <a:srgbClr val="000090"/>
              </a:solidFill>
            </a:endParaRPr>
          </a:p>
          <a:p>
            <a:r>
              <a:rPr lang="en-US" sz="3100" dirty="0" smtClean="0">
                <a:solidFill>
                  <a:srgbClr val="000090"/>
                </a:solidFill>
              </a:rPr>
              <a:t>Questions? </a:t>
            </a:r>
            <a:endParaRPr lang="en-US" sz="3100" dirty="0" smtClean="0">
              <a:solidFill>
                <a:srgbClr val="000090"/>
              </a:solidFill>
            </a:endParaRPr>
          </a:p>
          <a:p>
            <a:r>
              <a:rPr lang="en-US" sz="3100" dirty="0" smtClean="0">
                <a:solidFill>
                  <a:srgbClr val="00009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Outline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682625" indent="-682625">
              <a:buFont typeface="+mj-lt"/>
              <a:buAutoNum type="arabicPeriod"/>
            </a:pPr>
            <a:r>
              <a:rPr lang="en-US" sz="2400" dirty="0" smtClean="0"/>
              <a:t>The OSCAR/Surface webinar</a:t>
            </a:r>
            <a:endParaRPr lang="en-US" sz="2400" dirty="0"/>
          </a:p>
          <a:p>
            <a:pPr marL="682625" indent="-682625">
              <a:buFont typeface="+mj-lt"/>
              <a:buAutoNum type="arabicPeriod"/>
            </a:pPr>
            <a:r>
              <a:rPr lang="en-US" sz="2400" dirty="0" smtClean="0"/>
              <a:t>The OSCAR/Surface API</a:t>
            </a:r>
          </a:p>
          <a:p>
            <a:pPr marL="682625" indent="-682625">
              <a:buFont typeface="+mj-lt"/>
              <a:buAutoNum type="arabicPeriod"/>
            </a:pPr>
            <a:r>
              <a:rPr lang="fr-CH" sz="2400" dirty="0" smtClean="0"/>
              <a:t>WIGOS </a:t>
            </a:r>
            <a:r>
              <a:rPr lang="fr-CH" sz="2400" dirty="0" err="1" smtClean="0"/>
              <a:t>Metadata</a:t>
            </a:r>
            <a:r>
              <a:rPr lang="fr-CH" sz="2400" dirty="0" smtClean="0"/>
              <a:t> XML </a:t>
            </a:r>
          </a:p>
          <a:p>
            <a:pPr marL="682625" indent="-682625">
              <a:buFont typeface="+mj-lt"/>
              <a:buAutoNum type="arabicPeriod"/>
            </a:pPr>
            <a:r>
              <a:rPr lang="fr-CH" sz="2400" dirty="0" smtClean="0"/>
              <a:t>A short </a:t>
            </a:r>
            <a:r>
              <a:rPr lang="fr-CH" sz="2400" dirty="0" err="1" smtClean="0"/>
              <a:t>demo</a:t>
            </a:r>
            <a:endParaRPr lang="fr-CH" sz="2400" dirty="0" smtClean="0"/>
          </a:p>
          <a:p>
            <a:pPr marL="682625" indent="-682625">
              <a:buFont typeface="+mj-lt"/>
              <a:buAutoNum type="arabicPeriod"/>
            </a:pPr>
            <a:r>
              <a:rPr lang="fr-CH" sz="2400" dirty="0" smtClean="0"/>
              <a:t>The OSCAR/Surface client </a:t>
            </a:r>
          </a:p>
          <a:p>
            <a:pPr marL="682625" indent="-682625">
              <a:buFont typeface="+mj-lt"/>
              <a:buAutoNum type="arabicPeriod"/>
            </a:pPr>
            <a:r>
              <a:rPr lang="fr-CH" sz="2400" dirty="0" smtClean="0"/>
              <a:t>How </a:t>
            </a:r>
            <a:r>
              <a:rPr lang="fr-CH" sz="2400" dirty="0" err="1" smtClean="0"/>
              <a:t>you</a:t>
            </a:r>
            <a:r>
              <a:rPr lang="fr-CH" sz="2400" dirty="0" smtClean="0"/>
              <a:t> </a:t>
            </a:r>
            <a:r>
              <a:rPr lang="fr-CH" sz="2400" dirty="0" err="1" smtClean="0"/>
              <a:t>can</a:t>
            </a:r>
            <a:r>
              <a:rPr lang="fr-CH" sz="2400" dirty="0" smtClean="0"/>
              <a:t> </a:t>
            </a:r>
            <a:r>
              <a:rPr lang="fr-CH" sz="2400" dirty="0" err="1" smtClean="0"/>
              <a:t>access</a:t>
            </a:r>
            <a:r>
              <a:rPr lang="fr-CH" sz="2400" dirty="0" smtClean="0"/>
              <a:t> the API</a:t>
            </a:r>
          </a:p>
          <a:p>
            <a:pPr marL="682625" indent="-682625">
              <a:buFont typeface="+mj-lt"/>
              <a:buAutoNum type="arabicPeriod"/>
            </a:pPr>
            <a:r>
              <a:rPr lang="fr-CH" sz="2400" dirty="0" smtClean="0"/>
              <a:t>Q&amp;A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439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The </a:t>
            </a:r>
            <a:r>
              <a:rPr lang="en-US" sz="3600" b="1" dirty="0">
                <a:solidFill>
                  <a:srgbClr val="000090"/>
                </a:solidFill>
              </a:rPr>
              <a:t>OSCAR/Surface </a:t>
            </a:r>
            <a:r>
              <a:rPr lang="en-US" sz="3600" b="1" dirty="0" smtClean="0">
                <a:solidFill>
                  <a:srgbClr val="000090"/>
                </a:solidFill>
              </a:rPr>
              <a:t>webinar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682625" indent="-682625">
              <a:buFont typeface="+mj-lt"/>
              <a:buAutoNum type="romanUcPeriod"/>
            </a:pPr>
            <a:r>
              <a:rPr lang="en-US" sz="2400" dirty="0" smtClean="0"/>
              <a:t>Monthly  webinar with varying topic</a:t>
            </a:r>
          </a:p>
          <a:p>
            <a:pPr marL="682625" indent="-682625">
              <a:buFont typeface="+mj-lt"/>
              <a:buAutoNum type="romanUcPeriod"/>
            </a:pPr>
            <a:r>
              <a:rPr lang="fr-CH" sz="2400" dirty="0" smtClean="0"/>
              <a:t>Audience are OSCAR/Surface Focal Points and </a:t>
            </a:r>
            <a:r>
              <a:rPr lang="fr-CH" sz="2400" dirty="0" err="1" smtClean="0"/>
              <a:t>Users</a:t>
            </a:r>
            <a:endParaRPr lang="fr-CH" sz="2400" dirty="0" smtClean="0"/>
          </a:p>
          <a:p>
            <a:pPr marL="682625" indent="-682625">
              <a:buFont typeface="+mj-lt"/>
              <a:buAutoNum type="romanUcPeriod"/>
            </a:pPr>
            <a:r>
              <a:rPr lang="fr-CH" sz="2400" dirty="0" err="1" smtClean="0"/>
              <a:t>Currently</a:t>
            </a:r>
            <a:r>
              <a:rPr lang="fr-CH" sz="2400" dirty="0" smtClean="0"/>
              <a:t> on the first Friday of the </a:t>
            </a:r>
            <a:r>
              <a:rPr lang="fr-CH" sz="2400" dirty="0" err="1" smtClean="0"/>
              <a:t>month</a:t>
            </a:r>
            <a:r>
              <a:rPr lang="fr-CH" sz="2400" dirty="0" smtClean="0"/>
              <a:t> (</a:t>
            </a:r>
            <a:r>
              <a:rPr lang="fr-CH" sz="2400" dirty="0" err="1" smtClean="0"/>
              <a:t>may</a:t>
            </a:r>
            <a:r>
              <a:rPr lang="fr-CH" sz="2400" dirty="0" smtClean="0"/>
              <a:t> change to </a:t>
            </a:r>
            <a:r>
              <a:rPr lang="fr-CH" sz="2400" dirty="0" err="1" smtClean="0"/>
              <a:t>Monday</a:t>
            </a:r>
            <a:r>
              <a:rPr lang="fr-CH" sz="2400" dirty="0" smtClean="0"/>
              <a:t>) 11 UTC</a:t>
            </a:r>
          </a:p>
          <a:p>
            <a:pPr marL="682625" indent="-682625">
              <a:buFont typeface="+mj-lt"/>
              <a:buAutoNum type="romanUcPeriod"/>
            </a:pPr>
            <a:r>
              <a:rPr lang="fr-CH" sz="2400" dirty="0" err="1" smtClean="0"/>
              <a:t>Hosted</a:t>
            </a:r>
            <a:r>
              <a:rPr lang="fr-CH" sz="2400" dirty="0" smtClean="0"/>
              <a:t> in the WMO </a:t>
            </a:r>
            <a:r>
              <a:rPr lang="fr-CH" sz="2400" dirty="0" err="1" smtClean="0"/>
              <a:t>Webex</a:t>
            </a:r>
            <a:endParaRPr lang="fr-CH" sz="2400" dirty="0" smtClean="0"/>
          </a:p>
          <a:p>
            <a:pPr marL="682625" indent="-682625">
              <a:buFont typeface="+mj-lt"/>
              <a:buAutoNum type="romanUcPeriod"/>
            </a:pPr>
            <a:r>
              <a:rPr lang="fr-CH" sz="2400" dirty="0" err="1" smtClean="0"/>
              <a:t>Please</a:t>
            </a:r>
            <a:r>
              <a:rPr lang="fr-CH" sz="2400" dirty="0" smtClean="0"/>
              <a:t> </a:t>
            </a:r>
            <a:r>
              <a:rPr lang="fr-CH" sz="2400" dirty="0" err="1" smtClean="0"/>
              <a:t>suggest</a:t>
            </a:r>
            <a:r>
              <a:rPr lang="fr-CH" sz="2400" dirty="0" smtClean="0"/>
              <a:t> topics</a:t>
            </a:r>
          </a:p>
          <a:p>
            <a:pPr marL="682625" indent="-682625">
              <a:buFont typeface="+mj-lt"/>
              <a:buAutoNum type="romanUcPeriod"/>
            </a:pPr>
            <a:endParaRPr lang="fr-CH" sz="2400" dirty="0" smtClean="0"/>
          </a:p>
        </p:txBody>
      </p:sp>
    </p:spTree>
    <p:extLst>
      <p:ext uri="{BB962C8B-B14F-4D97-AF65-F5344CB8AC3E}">
        <p14:creationId xmlns:p14="http://schemas.microsoft.com/office/powerpoint/2010/main" val="308669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The OSCAR/Surface API (I)</a:t>
            </a:r>
            <a:endParaRPr lang="en-US" sz="310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682625" indent="-682625">
              <a:buFont typeface="+mj-lt"/>
              <a:buAutoNum type="romanUcPeriod"/>
            </a:pPr>
            <a:r>
              <a:rPr lang="en-US" sz="2800" dirty="0" smtClean="0"/>
              <a:t>Send and retrieve information</a:t>
            </a:r>
            <a:br>
              <a:rPr lang="en-US" sz="2800" dirty="0" smtClean="0"/>
            </a:br>
            <a:r>
              <a:rPr lang="en-US" sz="2800" dirty="0" smtClean="0"/>
              <a:t>from/to OSCAR/Surface in</a:t>
            </a:r>
            <a:br>
              <a:rPr lang="en-US" sz="2800" dirty="0" smtClean="0"/>
            </a:br>
            <a:r>
              <a:rPr lang="en-US" sz="2800" dirty="0" smtClean="0"/>
              <a:t>JSON/XML/CSV</a:t>
            </a:r>
            <a:endParaRPr lang="en-US" sz="2800" dirty="0" smtClean="0"/>
          </a:p>
          <a:p>
            <a:pPr marL="682625" indent="-682625">
              <a:buFont typeface="+mj-lt"/>
              <a:buAutoNum type="romanUcPeriod"/>
            </a:pPr>
            <a:r>
              <a:rPr lang="en-US" sz="2800" dirty="0" smtClean="0"/>
              <a:t>For example</a:t>
            </a:r>
          </a:p>
          <a:p>
            <a:pPr marL="400050" lvl="1" indent="0">
              <a:buNone/>
            </a:pPr>
            <a:r>
              <a:rPr lang="en-US" sz="2400" dirty="0" smtClean="0"/>
              <a:t> - Search stations: /rest/</a:t>
            </a:r>
            <a:r>
              <a:rPr lang="en-US" sz="2400" dirty="0" err="1" smtClean="0"/>
              <a:t>api</a:t>
            </a:r>
            <a:r>
              <a:rPr lang="en-US" sz="2400" dirty="0" smtClean="0"/>
              <a:t>/search/station</a:t>
            </a:r>
          </a:p>
          <a:p>
            <a:pPr marL="400050" lvl="1" indent="0">
              <a:buNone/>
            </a:pPr>
            <a:r>
              <a:rPr lang="fr-CH" sz="2400" dirty="0" smtClean="0"/>
              <a:t> - </a:t>
            </a:r>
            <a:r>
              <a:rPr lang="fr-CH" sz="2400" dirty="0" err="1" smtClean="0"/>
              <a:t>Download</a:t>
            </a:r>
            <a:r>
              <a:rPr lang="fr-CH" sz="2400" dirty="0" smtClean="0"/>
              <a:t> </a:t>
            </a:r>
            <a:r>
              <a:rPr lang="fr-CH" sz="2400" dirty="0" err="1" smtClean="0"/>
              <a:t>results</a:t>
            </a:r>
            <a:r>
              <a:rPr lang="fr-CH" sz="2400" dirty="0"/>
              <a:t>: </a:t>
            </a:r>
            <a:r>
              <a:rPr lang="fr-CH" sz="2400" dirty="0" smtClean="0"/>
              <a:t>/</a:t>
            </a:r>
            <a:r>
              <a:rPr lang="fr-CH" sz="2400" dirty="0" err="1" smtClean="0"/>
              <a:t>rest</a:t>
            </a:r>
            <a:r>
              <a:rPr lang="fr-CH" sz="2400" dirty="0" smtClean="0"/>
              <a:t>/</a:t>
            </a:r>
            <a:r>
              <a:rPr lang="fr-CH" sz="2400" dirty="0" err="1" smtClean="0"/>
              <a:t>search</a:t>
            </a:r>
            <a:r>
              <a:rPr lang="fr-CH" sz="2400" dirty="0" smtClean="0"/>
              <a:t>/</a:t>
            </a:r>
            <a:r>
              <a:rPr lang="fr-CH" sz="2400" dirty="0" err="1" smtClean="0"/>
              <a:t>download</a:t>
            </a:r>
            <a:r>
              <a:rPr lang="fr-CH" sz="2400" dirty="0" smtClean="0"/>
              <a:t>/</a:t>
            </a:r>
            <a:r>
              <a:rPr lang="fr-CH" sz="2400" dirty="0" err="1" smtClean="0"/>
              <a:t>stationSRs</a:t>
            </a:r>
            <a:endParaRPr lang="en-US" sz="2400" dirty="0" smtClean="0"/>
          </a:p>
          <a:p>
            <a:pPr marL="400050" lvl="1" indent="0">
              <a:buNone/>
            </a:pPr>
            <a:r>
              <a:rPr lang="fr-CH" sz="2400" dirty="0" smtClean="0"/>
              <a:t> - </a:t>
            </a:r>
            <a:r>
              <a:rPr lang="fr-CH" sz="2400" dirty="0" err="1" smtClean="0"/>
              <a:t>Download</a:t>
            </a:r>
            <a:r>
              <a:rPr lang="fr-CH" sz="2400" dirty="0" smtClean="0"/>
              <a:t> WMD XML </a:t>
            </a:r>
            <a:r>
              <a:rPr lang="fr-CH" sz="2400" dirty="0" err="1" smtClean="0"/>
              <a:t>representation</a:t>
            </a:r>
            <a:r>
              <a:rPr lang="fr-CH" sz="2400" dirty="0" smtClean="0"/>
              <a:t> of station</a:t>
            </a:r>
            <a:endParaRPr lang="en-US" sz="2400" dirty="0" smtClean="0"/>
          </a:p>
          <a:p>
            <a:pPr marL="682625" indent="-682625">
              <a:buFont typeface="+mj-lt"/>
              <a:buAutoNum type="romanUcPeriod"/>
            </a:pPr>
            <a:r>
              <a:rPr lang="fr-CH" sz="2800" b="1" dirty="0" err="1" smtClean="0"/>
              <a:t>Today</a:t>
            </a:r>
            <a:r>
              <a:rPr lang="fr-CH" sz="2800" b="1" dirty="0" smtClean="0"/>
              <a:t>: </a:t>
            </a:r>
            <a:r>
              <a:rPr lang="fr-CH" sz="2800" b="1" dirty="0" err="1" smtClean="0"/>
              <a:t>create</a:t>
            </a:r>
            <a:r>
              <a:rPr lang="fr-CH" sz="2800" b="1" dirty="0" smtClean="0"/>
              <a:t>/</a:t>
            </a:r>
            <a:r>
              <a:rPr lang="fr-CH" sz="2800" b="1" dirty="0" err="1" smtClean="0"/>
              <a:t>modify</a:t>
            </a:r>
            <a:r>
              <a:rPr lang="fr-CH" sz="2800" b="1" dirty="0" smtClean="0"/>
              <a:t> stations </a:t>
            </a:r>
            <a:br>
              <a:rPr lang="fr-CH" sz="2800" b="1" dirty="0" smtClean="0"/>
            </a:br>
            <a:r>
              <a:rPr lang="fr-CH" sz="2800" b="1" dirty="0" err="1" smtClean="0"/>
              <a:t>with</a:t>
            </a:r>
            <a:r>
              <a:rPr lang="fr-CH" sz="2800" b="1" dirty="0" smtClean="0"/>
              <a:t> the API</a:t>
            </a:r>
            <a:endParaRPr lang="fr-CH" sz="28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91358" y="1377994"/>
            <a:ext cx="2106273" cy="1149306"/>
          </a:xfrm>
          <a:prstGeom prst="rect">
            <a:avLst/>
          </a:prstGeom>
          <a:solidFill>
            <a:srgbClr val="ECF1F8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grpSp>
        <p:nvGrpSpPr>
          <p:cNvPr id="5" name="Group 4"/>
          <p:cNvGrpSpPr/>
          <p:nvPr/>
        </p:nvGrpSpPr>
        <p:grpSpPr>
          <a:xfrm>
            <a:off x="7685334" y="2334410"/>
            <a:ext cx="424444" cy="452329"/>
            <a:chOff x="650133" y="3191329"/>
            <a:chExt cx="539834" cy="544381"/>
          </a:xfrm>
        </p:grpSpPr>
        <p:sp>
          <p:nvSpPr>
            <p:cNvPr id="6" name="Rounded Rectangle 5"/>
            <p:cNvSpPr/>
            <p:nvPr/>
          </p:nvSpPr>
          <p:spPr>
            <a:xfrm>
              <a:off x="864588" y="3191329"/>
              <a:ext cx="116135" cy="129344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863952" y="3618125"/>
              <a:ext cx="116135" cy="117585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087964" y="3411890"/>
              <a:ext cx="102003" cy="11332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9" name="Rounded Rectangle 8"/>
            <p:cNvSpPr/>
            <p:nvPr/>
          </p:nvSpPr>
          <p:spPr>
            <a:xfrm rot="16200000">
              <a:off x="645513" y="3413190"/>
              <a:ext cx="116135" cy="106895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0" name="Rounded Rectangle 9"/>
            <p:cNvSpPr/>
            <p:nvPr/>
          </p:nvSpPr>
          <p:spPr>
            <a:xfrm rot="8072903">
              <a:off x="1023688" y="3582875"/>
              <a:ext cx="116135" cy="88343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1" name="Rounded Rectangle 10"/>
            <p:cNvSpPr/>
            <p:nvPr/>
          </p:nvSpPr>
          <p:spPr>
            <a:xfrm rot="18856932">
              <a:off x="702384" y="3260940"/>
              <a:ext cx="116135" cy="97177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2" name="Rounded Rectangle 11"/>
            <p:cNvSpPr/>
            <p:nvPr/>
          </p:nvSpPr>
          <p:spPr>
            <a:xfrm rot="2963693">
              <a:off x="1025713" y="3265356"/>
              <a:ext cx="116135" cy="88343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3" name="Rounded Rectangle 12"/>
            <p:cNvSpPr/>
            <p:nvPr/>
          </p:nvSpPr>
          <p:spPr>
            <a:xfrm rot="13854838">
              <a:off x="703464" y="3581954"/>
              <a:ext cx="116135" cy="88343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4" name="Donut 13"/>
            <p:cNvSpPr/>
            <p:nvPr/>
          </p:nvSpPr>
          <p:spPr>
            <a:xfrm>
              <a:off x="716280" y="3265883"/>
              <a:ext cx="411480" cy="401510"/>
            </a:xfrm>
            <a:prstGeom prst="donu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>
                <a:solidFill>
                  <a:schemeClr val="tx1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8109779" y="2514916"/>
            <a:ext cx="473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API</a:t>
            </a:r>
            <a:endParaRPr lang="de-CH" sz="1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Can 16"/>
          <p:cNvSpPr/>
          <p:nvPr/>
        </p:nvSpPr>
        <p:spPr>
          <a:xfrm>
            <a:off x="7143391" y="1528782"/>
            <a:ext cx="847449" cy="717830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200" dirty="0" smtClean="0"/>
              <a:t>OSCAR DB</a:t>
            </a:r>
            <a:endParaRPr lang="de-CH" sz="1200" dirty="0"/>
          </a:p>
        </p:txBody>
      </p:sp>
      <p:sp>
        <p:nvSpPr>
          <p:cNvPr id="18" name="Right Arrow 17"/>
          <p:cNvSpPr/>
          <p:nvPr/>
        </p:nvSpPr>
        <p:spPr>
          <a:xfrm rot="16200000">
            <a:off x="7708366" y="3126542"/>
            <a:ext cx="431634" cy="315151"/>
          </a:xfrm>
          <a:prstGeom prst="rightArrow">
            <a:avLst/>
          </a:prstGeom>
          <a:gradFill>
            <a:gsLst>
              <a:gs pos="0">
                <a:srgbClr val="00B050"/>
              </a:gs>
              <a:gs pos="100000">
                <a:srgbClr val="92D050"/>
              </a:gs>
            </a:gsLst>
          </a:gra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Right Arrow 18"/>
          <p:cNvSpPr/>
          <p:nvPr/>
        </p:nvSpPr>
        <p:spPr>
          <a:xfrm rot="5400000">
            <a:off x="8096910" y="3148782"/>
            <a:ext cx="414353" cy="287954"/>
          </a:xfrm>
          <a:prstGeom prst="rightArrow">
            <a:avLst/>
          </a:prstGeom>
          <a:gradFill>
            <a:gsLst>
              <a:gs pos="0">
                <a:srgbClr val="7030A0"/>
              </a:gs>
              <a:gs pos="100000">
                <a:schemeClr val="accent4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grpSp>
        <p:nvGrpSpPr>
          <p:cNvPr id="20" name="Group 19"/>
          <p:cNvGrpSpPr/>
          <p:nvPr/>
        </p:nvGrpSpPr>
        <p:grpSpPr>
          <a:xfrm>
            <a:off x="7710237" y="3915845"/>
            <a:ext cx="806768" cy="713529"/>
            <a:chOff x="3251200" y="1580002"/>
            <a:chExt cx="666750" cy="589694"/>
          </a:xfrm>
        </p:grpSpPr>
        <p:sp>
          <p:nvSpPr>
            <p:cNvPr id="21" name="Parallelogram 20"/>
            <p:cNvSpPr/>
            <p:nvPr/>
          </p:nvSpPr>
          <p:spPr>
            <a:xfrm rot="10800000">
              <a:off x="3251200" y="1988766"/>
              <a:ext cx="660400" cy="180930"/>
            </a:xfrm>
            <a:prstGeom prst="parallelogram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2" name="Flowchart: Manual Operation 21"/>
            <p:cNvSpPr/>
            <p:nvPr/>
          </p:nvSpPr>
          <p:spPr>
            <a:xfrm>
              <a:off x="3600449" y="1890309"/>
              <a:ext cx="63501" cy="66707"/>
            </a:xfrm>
            <a:prstGeom prst="flowChartManualOperati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3" name="Frame 22"/>
            <p:cNvSpPr/>
            <p:nvPr/>
          </p:nvSpPr>
          <p:spPr>
            <a:xfrm>
              <a:off x="3308350" y="1580002"/>
              <a:ext cx="609600" cy="321537"/>
            </a:xfrm>
            <a:prstGeom prst="fram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>
                <a:solidFill>
                  <a:schemeClr val="tx1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7353356" y="4899432"/>
            <a:ext cx="1642561" cy="3724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External system</a:t>
            </a:r>
            <a:endParaRPr lang="de-CH" sz="1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80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0090"/>
                </a:solidFill>
              </a:rPr>
              <a:t>The OSCAR/Surface API </a:t>
            </a:r>
            <a:r>
              <a:rPr lang="en-US" sz="3600" b="1" dirty="0" smtClean="0">
                <a:solidFill>
                  <a:srgbClr val="000090"/>
                </a:solidFill>
              </a:rPr>
              <a:t>(II)</a:t>
            </a:r>
            <a:br>
              <a:rPr lang="en-US" sz="3600" b="1" dirty="0" smtClean="0">
                <a:solidFill>
                  <a:srgbClr val="000090"/>
                </a:solidFill>
              </a:rPr>
            </a:br>
            <a:r>
              <a:rPr lang="en-US" sz="3600" b="1" dirty="0" smtClean="0">
                <a:solidFill>
                  <a:srgbClr val="000090"/>
                </a:solidFill>
              </a:rPr>
              <a:t>Status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682625" indent="-682625">
              <a:buFont typeface="+mj-lt"/>
              <a:buAutoNum type="romanUcPeriod"/>
            </a:pPr>
            <a:r>
              <a:rPr lang="fr-CH" sz="2400" dirty="0" smtClean="0"/>
              <a:t>Release 1.4.1 </a:t>
            </a:r>
            <a:r>
              <a:rPr lang="fr-CH" sz="2400" dirty="0" err="1" smtClean="0"/>
              <a:t>contained</a:t>
            </a:r>
            <a:r>
              <a:rPr lang="fr-CH" sz="2400" dirty="0" smtClean="0"/>
              <a:t> first version of API</a:t>
            </a:r>
          </a:p>
          <a:p>
            <a:pPr marL="1082675" lvl="1" indent="-682625">
              <a:buFont typeface="+mj-lt"/>
              <a:buAutoNum type="romanUcPeriod"/>
            </a:pPr>
            <a:r>
              <a:rPr lang="fr-CH" sz="2000" dirty="0" err="1" smtClean="0"/>
              <a:t>Manual</a:t>
            </a:r>
            <a:r>
              <a:rPr lang="fr-CH" sz="2000" dirty="0" smtClean="0"/>
              <a:t> </a:t>
            </a:r>
            <a:r>
              <a:rPr lang="fr-CH" sz="2000" dirty="0" err="1" smtClean="0"/>
              <a:t>upload</a:t>
            </a:r>
            <a:r>
              <a:rPr lang="fr-CH" sz="2000" dirty="0" smtClean="0"/>
              <a:t> </a:t>
            </a:r>
            <a:r>
              <a:rPr lang="fr-CH" sz="2000" dirty="0" err="1" smtClean="0"/>
              <a:t>only</a:t>
            </a:r>
            <a:endParaRPr lang="fr-CH" sz="2000" dirty="0" smtClean="0"/>
          </a:p>
          <a:p>
            <a:pPr marL="1082675" lvl="1" indent="-682625">
              <a:buFont typeface="+mj-lt"/>
              <a:buAutoNum type="romanUcPeriod"/>
            </a:pPr>
            <a:r>
              <a:rPr lang="fr-CH" sz="2000" dirty="0" err="1" smtClean="0"/>
              <a:t>Based</a:t>
            </a:r>
            <a:r>
              <a:rPr lang="fr-CH" sz="2000" dirty="0" smtClean="0"/>
              <a:t> on 1.0RC8 WMD </a:t>
            </a:r>
            <a:r>
              <a:rPr lang="fr-CH" sz="2000" dirty="0" err="1" smtClean="0"/>
              <a:t>schema</a:t>
            </a:r>
            <a:endParaRPr lang="fr-CH" sz="2000" dirty="0" smtClean="0"/>
          </a:p>
          <a:p>
            <a:pPr marL="682625" indent="-682625">
              <a:buFont typeface="+mj-lt"/>
              <a:buAutoNum type="romanUcPeriod"/>
            </a:pPr>
            <a:r>
              <a:rPr lang="fr-CH" sz="2400" dirty="0" smtClean="0"/>
              <a:t>Release 1.4.2 </a:t>
            </a:r>
            <a:r>
              <a:rPr lang="fr-CH" sz="2400" dirty="0" err="1" smtClean="0"/>
              <a:t>will</a:t>
            </a:r>
            <a:r>
              <a:rPr lang="fr-CH" sz="2400" dirty="0" smtClean="0"/>
              <a:t> </a:t>
            </a:r>
            <a:r>
              <a:rPr lang="fr-CH" sz="2400" dirty="0" err="1" smtClean="0"/>
              <a:t>bring</a:t>
            </a:r>
            <a:r>
              <a:rPr lang="fr-CH" sz="2400" dirty="0" smtClean="0"/>
              <a:t> </a:t>
            </a:r>
            <a:r>
              <a:rPr lang="fr-CH" sz="2400" dirty="0" err="1" smtClean="0"/>
              <a:t>additional</a:t>
            </a:r>
            <a:r>
              <a:rPr lang="fr-CH" sz="2400" dirty="0" smtClean="0"/>
              <a:t> </a:t>
            </a:r>
            <a:r>
              <a:rPr lang="fr-CH" sz="2400" dirty="0" err="1" smtClean="0"/>
              <a:t>features</a:t>
            </a:r>
            <a:endParaRPr lang="fr-CH" sz="2400" dirty="0" smtClean="0"/>
          </a:p>
          <a:p>
            <a:pPr marL="1082675" lvl="1" indent="-682625">
              <a:buFont typeface="+mj-lt"/>
              <a:buAutoNum type="romanUcPeriod"/>
            </a:pPr>
            <a:r>
              <a:rPr lang="fr-CH" sz="2000" dirty="0" err="1" smtClean="0"/>
              <a:t>Authentication</a:t>
            </a:r>
            <a:r>
              <a:rPr lang="fr-CH" sz="2000" dirty="0" smtClean="0"/>
              <a:t> </a:t>
            </a:r>
            <a:r>
              <a:rPr lang="fr-CH" sz="2000" dirty="0" err="1" smtClean="0"/>
              <a:t>token</a:t>
            </a:r>
            <a:endParaRPr lang="fr-CH" sz="2000" dirty="0" smtClean="0"/>
          </a:p>
          <a:p>
            <a:pPr marL="1082675" lvl="1" indent="-682625">
              <a:buFont typeface="+mj-lt"/>
              <a:buAutoNum type="romanUcPeriod"/>
            </a:pPr>
            <a:r>
              <a:rPr lang="fr-CH" sz="2000" dirty="0" err="1" smtClean="0"/>
              <a:t>Upload</a:t>
            </a:r>
            <a:r>
              <a:rPr lang="fr-CH" sz="2000" dirty="0" smtClean="0"/>
              <a:t> to </a:t>
            </a:r>
            <a:r>
              <a:rPr lang="fr-CH" sz="2000" dirty="0" err="1" smtClean="0"/>
              <a:t>propoer</a:t>
            </a:r>
            <a:r>
              <a:rPr lang="fr-CH" sz="2000" dirty="0" smtClean="0"/>
              <a:t> REST API </a:t>
            </a:r>
            <a:r>
              <a:rPr lang="fr-CH" sz="2000" dirty="0" err="1" smtClean="0"/>
              <a:t>endpoint</a:t>
            </a:r>
            <a:endParaRPr lang="fr-CH" sz="2000" dirty="0" smtClean="0"/>
          </a:p>
          <a:p>
            <a:pPr marL="1082675" lvl="1" indent="-682625">
              <a:buFont typeface="+mj-lt"/>
              <a:buAutoNum type="romanUcPeriod"/>
            </a:pPr>
            <a:r>
              <a:rPr lang="fr-CH" sz="2000" dirty="0" smtClean="0"/>
              <a:t>XML </a:t>
            </a:r>
            <a:r>
              <a:rPr lang="fr-CH" sz="2000" dirty="0" err="1" smtClean="0"/>
              <a:t>download</a:t>
            </a:r>
            <a:endParaRPr lang="fr-CH" sz="2000" dirty="0" smtClean="0"/>
          </a:p>
        </p:txBody>
      </p:sp>
    </p:spTree>
    <p:extLst>
      <p:ext uri="{BB962C8B-B14F-4D97-AF65-F5344CB8AC3E}">
        <p14:creationId xmlns:p14="http://schemas.microsoft.com/office/powerpoint/2010/main" val="1735109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0090"/>
                </a:solidFill>
              </a:rPr>
              <a:t>The OSCAR/Surface API </a:t>
            </a:r>
            <a:r>
              <a:rPr lang="en-US" sz="3600" b="1" dirty="0" smtClean="0">
                <a:solidFill>
                  <a:srgbClr val="000090"/>
                </a:solidFill>
              </a:rPr>
              <a:t>(III)</a:t>
            </a:r>
            <a:br>
              <a:rPr lang="en-US" sz="3600" b="1" dirty="0" smtClean="0">
                <a:solidFill>
                  <a:srgbClr val="000090"/>
                </a:solidFill>
              </a:rPr>
            </a:br>
            <a:r>
              <a:rPr lang="en-US" sz="3600" b="1" dirty="0" smtClean="0">
                <a:solidFill>
                  <a:srgbClr val="000090"/>
                </a:solidFill>
              </a:rPr>
              <a:t>Use cases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lnSpcReduction="10000"/>
          </a:bodyPr>
          <a:lstStyle/>
          <a:p>
            <a:pPr marL="682625" indent="-682625">
              <a:buFont typeface="+mj-lt"/>
              <a:buAutoNum type="romanUcPeriod"/>
            </a:pPr>
            <a:r>
              <a:rPr lang="fr-CH" sz="2400" dirty="0" err="1" smtClean="0"/>
              <a:t>Synchronize</a:t>
            </a:r>
            <a:r>
              <a:rPr lang="fr-CH" sz="2400" dirty="0" smtClean="0"/>
              <a:t> OSCAR/Surface </a:t>
            </a:r>
            <a:r>
              <a:rPr lang="fr-CH" sz="2400" dirty="0" err="1" smtClean="0"/>
              <a:t>with</a:t>
            </a:r>
            <a:r>
              <a:rPr lang="fr-CH" sz="2400" dirty="0" smtClean="0"/>
              <a:t> a local </a:t>
            </a:r>
            <a:r>
              <a:rPr lang="fr-CH" sz="2400" dirty="0" err="1" smtClean="0"/>
              <a:t>database</a:t>
            </a:r>
            <a:endParaRPr lang="fr-CH" sz="2400" dirty="0"/>
          </a:p>
          <a:p>
            <a:pPr marL="1082675" lvl="1" indent="-682625">
              <a:buFont typeface="+mj-lt"/>
              <a:buAutoNum type="romanUcPeriod"/>
            </a:pPr>
            <a:r>
              <a:rPr lang="fr-CH" sz="2000" dirty="0" smtClean="0"/>
              <a:t>Regular </a:t>
            </a:r>
            <a:r>
              <a:rPr lang="fr-CH" sz="2000" dirty="0" err="1" smtClean="0"/>
              <a:t>process</a:t>
            </a:r>
            <a:endParaRPr lang="fr-CH" sz="2000" dirty="0" smtClean="0"/>
          </a:p>
          <a:p>
            <a:pPr marL="1082675" lvl="1" indent="-682625">
              <a:buFont typeface="+mj-lt"/>
              <a:buAutoNum type="romanUcPeriod"/>
            </a:pPr>
            <a:r>
              <a:rPr lang="fr-CH" sz="2000" dirty="0" smtClean="0"/>
              <a:t>For countries </a:t>
            </a:r>
            <a:r>
              <a:rPr lang="fr-CH" sz="2000" dirty="0" err="1" smtClean="0"/>
              <a:t>with</a:t>
            </a:r>
            <a:r>
              <a:rPr lang="fr-CH" sz="2000" dirty="0" smtClean="0"/>
              <a:t> </a:t>
            </a:r>
            <a:r>
              <a:rPr lang="fr-CH" sz="2000" dirty="0" err="1" smtClean="0"/>
              <a:t>existing</a:t>
            </a:r>
            <a:r>
              <a:rPr lang="fr-CH" sz="2000" dirty="0" smtClean="0"/>
              <a:t> station </a:t>
            </a:r>
            <a:r>
              <a:rPr lang="fr-CH" sz="2000" dirty="0" err="1" smtClean="0"/>
              <a:t>database</a:t>
            </a:r>
            <a:endParaRPr lang="fr-CH" sz="2000" dirty="0" smtClean="0"/>
          </a:p>
          <a:p>
            <a:pPr marL="1082675" lvl="1" indent="-682625">
              <a:buFont typeface="+mj-lt"/>
              <a:buAutoNum type="romanUcPeriod"/>
            </a:pPr>
            <a:r>
              <a:rPr lang="fr-CH" sz="2000" dirty="0" err="1" smtClean="0"/>
              <a:t>Integrate</a:t>
            </a:r>
            <a:r>
              <a:rPr lang="fr-CH" sz="2000" dirty="0" smtClean="0"/>
              <a:t> </a:t>
            </a:r>
            <a:r>
              <a:rPr lang="fr-CH" sz="2000" dirty="0" err="1" smtClean="0"/>
              <a:t>into</a:t>
            </a:r>
            <a:r>
              <a:rPr lang="fr-CH" sz="2000" dirty="0" smtClean="0"/>
              <a:t> data </a:t>
            </a:r>
            <a:r>
              <a:rPr lang="fr-CH" sz="2000" dirty="0" err="1" smtClean="0"/>
              <a:t>warehouse</a:t>
            </a:r>
            <a:r>
              <a:rPr lang="fr-CH" sz="2000" dirty="0" smtClean="0"/>
              <a:t> workflow</a:t>
            </a:r>
          </a:p>
          <a:p>
            <a:pPr marL="682625" indent="-682625">
              <a:buFont typeface="+mj-lt"/>
              <a:buAutoNum type="romanUcPeriod"/>
            </a:pPr>
            <a:r>
              <a:rPr lang="fr-CH" sz="2400" dirty="0" err="1" smtClean="0"/>
              <a:t>Upload</a:t>
            </a:r>
            <a:r>
              <a:rPr lang="fr-CH" sz="2400" dirty="0" smtClean="0"/>
              <a:t> </a:t>
            </a:r>
            <a:r>
              <a:rPr lang="fr-CH" sz="2400" dirty="0" err="1" smtClean="0"/>
              <a:t>list</a:t>
            </a:r>
            <a:r>
              <a:rPr lang="fr-CH" sz="2400" dirty="0" smtClean="0"/>
              <a:t> of stations to OSCAR/Surface</a:t>
            </a:r>
          </a:p>
          <a:p>
            <a:pPr marL="1082675" lvl="1" indent="-682625">
              <a:buFont typeface="+mj-lt"/>
              <a:buAutoNum type="romanUcPeriod"/>
            </a:pPr>
            <a:r>
              <a:rPr lang="fr-CH" sz="2000" dirty="0" smtClean="0"/>
              <a:t>Initial </a:t>
            </a:r>
            <a:r>
              <a:rPr lang="fr-CH" sz="2000" dirty="0" err="1" smtClean="0"/>
              <a:t>seeding</a:t>
            </a:r>
            <a:endParaRPr lang="fr-CH" sz="2000" dirty="0" smtClean="0"/>
          </a:p>
          <a:p>
            <a:pPr marL="1082675" lvl="1" indent="-682625">
              <a:buFont typeface="+mj-lt"/>
              <a:buAutoNum type="romanUcPeriod"/>
            </a:pPr>
            <a:r>
              <a:rPr lang="fr-CH" sz="2000" dirty="0" smtClean="0"/>
              <a:t>Import stations </a:t>
            </a:r>
            <a:r>
              <a:rPr lang="fr-CH" sz="2000" dirty="0" err="1" smtClean="0"/>
              <a:t>from</a:t>
            </a:r>
            <a:r>
              <a:rPr lang="fr-CH" sz="2000" dirty="0" smtClean="0"/>
              <a:t> Excel etc. </a:t>
            </a:r>
            <a:r>
              <a:rPr lang="fr-CH" sz="2000" dirty="0" err="1" smtClean="0"/>
              <a:t>lists</a:t>
            </a:r>
            <a:r>
              <a:rPr lang="fr-CH" sz="2000" dirty="0" smtClean="0"/>
              <a:t> </a:t>
            </a:r>
          </a:p>
          <a:p>
            <a:pPr marL="1082675" lvl="1" indent="-682625">
              <a:buFont typeface="+mj-lt"/>
              <a:buAutoNum type="romanUcPeriod"/>
            </a:pPr>
            <a:r>
              <a:rPr lang="fr-CH" sz="2000" dirty="0" smtClean="0"/>
              <a:t>One-time action</a:t>
            </a:r>
          </a:p>
          <a:p>
            <a:pPr marL="682625" indent="-682625">
              <a:buFont typeface="+mj-lt"/>
              <a:buAutoNum type="romanUcPeriod"/>
            </a:pPr>
            <a:r>
              <a:rPr lang="fr-CH" sz="2400" dirty="0" err="1" smtClean="0"/>
              <a:t>Interactively</a:t>
            </a:r>
            <a:r>
              <a:rPr lang="fr-CH" sz="2400" dirty="0" smtClean="0"/>
              <a:t> and semi-</a:t>
            </a:r>
            <a:r>
              <a:rPr lang="fr-CH" sz="2400" dirty="0" err="1" smtClean="0"/>
              <a:t>automatically</a:t>
            </a:r>
            <a:r>
              <a:rPr lang="fr-CH" sz="2400" dirty="0" smtClean="0"/>
              <a:t> </a:t>
            </a:r>
            <a:r>
              <a:rPr lang="fr-CH" sz="2400" dirty="0" err="1" smtClean="0"/>
              <a:t>make</a:t>
            </a:r>
            <a:r>
              <a:rPr lang="fr-CH" sz="2400" dirty="0" smtClean="0"/>
              <a:t> batch changes </a:t>
            </a:r>
          </a:p>
          <a:p>
            <a:pPr marL="1082675" lvl="1" indent="-682625">
              <a:buFont typeface="+mj-lt"/>
              <a:buAutoNum type="romanUcPeriod"/>
            </a:pPr>
            <a:r>
              <a:rPr lang="fr-CH" sz="2000" dirty="0" err="1" smtClean="0"/>
              <a:t>Make</a:t>
            </a:r>
            <a:r>
              <a:rPr lang="fr-CH" sz="2000" dirty="0" smtClean="0"/>
              <a:t> batch </a:t>
            </a:r>
            <a:r>
              <a:rPr lang="fr-CH" sz="2000" dirty="0" err="1" smtClean="0"/>
              <a:t>correctionss</a:t>
            </a:r>
            <a:endParaRPr lang="fr-CH" sz="2000" dirty="0" smtClean="0"/>
          </a:p>
          <a:p>
            <a:pPr marL="1482725" lvl="2" indent="-682625">
              <a:buFont typeface="+mj-lt"/>
              <a:buAutoNum type="romanUcPeriod"/>
            </a:pPr>
            <a:r>
              <a:rPr lang="fr-CH" sz="1600" dirty="0" err="1" smtClean="0"/>
              <a:t>adding</a:t>
            </a:r>
            <a:r>
              <a:rPr lang="fr-CH" sz="1600" dirty="0" smtClean="0"/>
              <a:t> observations</a:t>
            </a:r>
          </a:p>
          <a:p>
            <a:pPr marL="1482725" lvl="2" indent="-682625">
              <a:buFont typeface="+mj-lt"/>
              <a:buAutoNum type="romanUcPeriod"/>
            </a:pPr>
            <a:r>
              <a:rPr lang="fr-CH" sz="1600" dirty="0" err="1" smtClean="0"/>
              <a:t>Correcting</a:t>
            </a:r>
            <a:r>
              <a:rPr lang="fr-CH" sz="1600" dirty="0" smtClean="0"/>
              <a:t> </a:t>
            </a:r>
            <a:r>
              <a:rPr lang="fr-CH" sz="1600" dirty="0" err="1" smtClean="0"/>
              <a:t>schedules</a:t>
            </a:r>
            <a:endParaRPr lang="fr-CH" sz="1600" dirty="0" smtClean="0"/>
          </a:p>
          <a:p>
            <a:pPr marL="1082675" lvl="1" indent="-682625">
              <a:buFont typeface="+mj-lt"/>
              <a:buAutoNum type="romanUcPeriod"/>
            </a:pPr>
            <a:r>
              <a:rPr lang="fr-CH" sz="2000" dirty="0" err="1" smtClean="0"/>
              <a:t>Semi-automatic</a:t>
            </a:r>
            <a:r>
              <a:rPr lang="fr-CH" sz="2000" dirty="0" smtClean="0"/>
              <a:t> and interactive usage</a:t>
            </a:r>
          </a:p>
          <a:p>
            <a:pPr marL="682625" indent="-682625">
              <a:buFont typeface="+mj-lt"/>
              <a:buAutoNum type="romanUcPeriod"/>
            </a:pPr>
            <a:endParaRPr lang="fr-CH" sz="2400" dirty="0" smtClean="0"/>
          </a:p>
        </p:txBody>
      </p:sp>
    </p:spTree>
    <p:extLst>
      <p:ext uri="{BB962C8B-B14F-4D97-AF65-F5344CB8AC3E}">
        <p14:creationId xmlns:p14="http://schemas.microsoft.com/office/powerpoint/2010/main" val="388526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0090"/>
                </a:solidFill>
              </a:rPr>
              <a:t>The OSCAR/Surface API </a:t>
            </a:r>
            <a:r>
              <a:rPr lang="en-US" sz="3600" b="1" dirty="0" smtClean="0">
                <a:solidFill>
                  <a:srgbClr val="000090"/>
                </a:solidFill>
              </a:rPr>
              <a:t>(IV)</a:t>
            </a:r>
            <a:br>
              <a:rPr lang="en-US" sz="3600" b="1" dirty="0" smtClean="0">
                <a:solidFill>
                  <a:srgbClr val="000090"/>
                </a:solidFill>
              </a:rPr>
            </a:br>
            <a:r>
              <a:rPr lang="en-US" sz="3600" b="1" dirty="0" smtClean="0">
                <a:solidFill>
                  <a:srgbClr val="000090"/>
                </a:solidFill>
              </a:rPr>
              <a:t>Usage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682625" indent="-682625">
              <a:buFont typeface="+mj-lt"/>
              <a:buAutoNum type="romanUcPeriod"/>
            </a:pPr>
            <a:r>
              <a:rPr lang="en-US" sz="2400" dirty="0" smtClean="0"/>
              <a:t>Obtain access to OSCAR/Surface API</a:t>
            </a:r>
          </a:p>
          <a:p>
            <a:pPr marL="1082675" lvl="1" indent="-682625">
              <a:buFont typeface="+mj-lt"/>
              <a:buAutoNum type="romanUcPeriod"/>
            </a:pPr>
            <a:r>
              <a:rPr lang="en-US" sz="2000" dirty="0" smtClean="0"/>
              <a:t>NFPs can create machine user and obtain security token</a:t>
            </a:r>
          </a:p>
          <a:p>
            <a:pPr marL="1082675" lvl="1" indent="-682625">
              <a:buFont typeface="+mj-lt"/>
              <a:buAutoNum type="romanUcPeriod"/>
            </a:pPr>
            <a:r>
              <a:rPr lang="en-US" sz="2000" dirty="0" smtClean="0"/>
              <a:t>Security token needed to access API</a:t>
            </a:r>
          </a:p>
          <a:p>
            <a:pPr marL="682625" indent="-682625">
              <a:buFont typeface="+mj-lt"/>
              <a:buAutoNum type="romanUcPeriod"/>
            </a:pPr>
            <a:r>
              <a:rPr lang="en-US" sz="2400" dirty="0" smtClean="0"/>
              <a:t>Encode station fully or partly in WMD XML</a:t>
            </a:r>
            <a:endParaRPr lang="en-US" sz="2000" dirty="0" smtClean="0"/>
          </a:p>
          <a:p>
            <a:pPr marL="682625" indent="-682625">
              <a:buFont typeface="+mj-lt"/>
              <a:buAutoNum type="romanUcPeriod"/>
            </a:pPr>
            <a:r>
              <a:rPr lang="en-US" sz="2400" dirty="0" smtClean="0"/>
              <a:t>Send WMD XML file (and token) to the API endpoint</a:t>
            </a:r>
          </a:p>
          <a:p>
            <a:pPr marL="1082675" lvl="1" indent="-682625">
              <a:buFont typeface="+mj-lt"/>
              <a:buAutoNum type="romanUcPeriod"/>
            </a:pPr>
            <a:r>
              <a:rPr lang="fr-CH" sz="2000" dirty="0" smtClean="0"/>
              <a:t>XML </a:t>
            </a:r>
            <a:r>
              <a:rPr lang="fr-CH" sz="2000" dirty="0" err="1" smtClean="0"/>
              <a:t>is</a:t>
            </a:r>
            <a:r>
              <a:rPr lang="fr-CH" sz="2000" dirty="0" smtClean="0"/>
              <a:t> first </a:t>
            </a:r>
            <a:r>
              <a:rPr lang="fr-CH" sz="2000" dirty="0" err="1" smtClean="0"/>
              <a:t>validated</a:t>
            </a:r>
            <a:r>
              <a:rPr lang="fr-CH" sz="2000" dirty="0" smtClean="0"/>
              <a:t>, </a:t>
            </a:r>
            <a:r>
              <a:rPr lang="fr-CH" sz="2000" dirty="0" err="1" smtClean="0"/>
              <a:t>only</a:t>
            </a:r>
            <a:r>
              <a:rPr lang="fr-CH" sz="2000" dirty="0" smtClean="0"/>
              <a:t> </a:t>
            </a:r>
            <a:r>
              <a:rPr lang="fr-CH" sz="2000" dirty="0" err="1" smtClean="0"/>
              <a:t>valid</a:t>
            </a:r>
            <a:r>
              <a:rPr lang="fr-CH" sz="2000" dirty="0" smtClean="0"/>
              <a:t> XML files are </a:t>
            </a:r>
            <a:r>
              <a:rPr lang="fr-CH" sz="2000" dirty="0" err="1" smtClean="0"/>
              <a:t>proccessed</a:t>
            </a:r>
            <a:endParaRPr lang="en-US" sz="2000" dirty="0" smtClean="0"/>
          </a:p>
          <a:p>
            <a:pPr marL="1082675" lvl="1" indent="-682625">
              <a:buFont typeface="+mj-lt"/>
              <a:buAutoNum type="romanUcPeriod"/>
            </a:pPr>
            <a:r>
              <a:rPr lang="en-US" sz="2000" dirty="0" smtClean="0"/>
              <a:t>New station is created if station does not exist yet (WIGOS ID!)</a:t>
            </a:r>
          </a:p>
          <a:p>
            <a:pPr marL="1082675" lvl="1" indent="-682625">
              <a:buFont typeface="+mj-lt"/>
              <a:buAutoNum type="romanUcPeriod"/>
            </a:pPr>
            <a:r>
              <a:rPr lang="en-US" sz="2000" dirty="0" smtClean="0"/>
              <a:t>Station is updated if already existing </a:t>
            </a:r>
          </a:p>
          <a:p>
            <a:pPr marL="1482725" lvl="2" indent="-682625">
              <a:buFont typeface="+mj-lt"/>
              <a:buAutoNum type="romanUcPeriod"/>
            </a:pPr>
            <a:r>
              <a:rPr lang="en-US" sz="1600" dirty="0" smtClean="0"/>
              <a:t>Add information if it does not exist already (</a:t>
            </a:r>
            <a:r>
              <a:rPr lang="en-US" sz="1600" dirty="0" err="1" smtClean="0"/>
              <a:t>gml</a:t>
            </a:r>
            <a:r>
              <a:rPr lang="en-US" sz="1600" dirty="0" smtClean="0"/>
              <a:t> id)</a:t>
            </a:r>
          </a:p>
          <a:p>
            <a:pPr marL="1482725" lvl="2" indent="-682625">
              <a:buFont typeface="+mj-lt"/>
              <a:buAutoNum type="romanUcPeriod"/>
            </a:pPr>
            <a:r>
              <a:rPr lang="en-US" sz="1600" dirty="0" smtClean="0"/>
              <a:t>Correct information if it exists already (</a:t>
            </a:r>
            <a:r>
              <a:rPr lang="en-US" sz="1600" dirty="0" err="1" smtClean="0"/>
              <a:t>gml</a:t>
            </a:r>
            <a:r>
              <a:rPr lang="en-US" sz="1600" dirty="0" smtClean="0"/>
              <a:t> id)</a:t>
            </a:r>
          </a:p>
          <a:p>
            <a:pPr marL="1082675" lvl="1" indent="-682625">
              <a:buFont typeface="+mj-lt"/>
              <a:buAutoNum type="romanUcPeriod"/>
            </a:pPr>
            <a:endParaRPr lang="en-US" sz="2000" dirty="0" smtClean="0"/>
          </a:p>
          <a:p>
            <a:pPr marL="682625" indent="-682625">
              <a:buFont typeface="+mj-lt"/>
              <a:buAutoNum type="romanUcPeriod"/>
            </a:pPr>
            <a:r>
              <a:rPr lang="en-US" sz="2400" dirty="0" smtClean="0"/>
              <a:t>Process status code to know if update succeeded</a:t>
            </a:r>
          </a:p>
        </p:txBody>
      </p:sp>
    </p:spTree>
    <p:extLst>
      <p:ext uri="{BB962C8B-B14F-4D97-AF65-F5344CB8AC3E}">
        <p14:creationId xmlns:p14="http://schemas.microsoft.com/office/powerpoint/2010/main" val="300673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0090"/>
                </a:solidFill>
              </a:rPr>
              <a:t>The OSCAR/Surface API </a:t>
            </a:r>
            <a:r>
              <a:rPr lang="en-US" sz="3600" b="1" dirty="0" smtClean="0">
                <a:solidFill>
                  <a:srgbClr val="000090"/>
                </a:solidFill>
              </a:rPr>
              <a:t>(V)</a:t>
            </a:r>
            <a:br>
              <a:rPr lang="en-US" sz="3600" b="1" dirty="0" smtClean="0">
                <a:solidFill>
                  <a:srgbClr val="000090"/>
                </a:solidFill>
              </a:rPr>
            </a:br>
            <a:r>
              <a:rPr lang="en-US" sz="3600" b="1" dirty="0" smtClean="0">
                <a:solidFill>
                  <a:srgbClr val="000090"/>
                </a:solidFill>
              </a:rPr>
              <a:t>WIGOS Metadata XML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682625" indent="-682625">
              <a:buFont typeface="+mj-lt"/>
              <a:buAutoNum type="romanUcPeriod"/>
            </a:pPr>
            <a:r>
              <a:rPr lang="fr-CH" sz="2400" dirty="0" smtClean="0"/>
              <a:t>XML </a:t>
            </a:r>
            <a:r>
              <a:rPr lang="fr-CH" sz="2400" dirty="0" err="1" smtClean="0"/>
              <a:t>representation</a:t>
            </a:r>
            <a:r>
              <a:rPr lang="fr-CH" sz="2400" dirty="0" smtClean="0"/>
              <a:t> of the WIGOS </a:t>
            </a:r>
            <a:r>
              <a:rPr lang="fr-CH" sz="2400" dirty="0" err="1" smtClean="0"/>
              <a:t>metadata</a:t>
            </a:r>
            <a:r>
              <a:rPr lang="fr-CH" sz="2400" dirty="0" smtClean="0"/>
              <a:t> standard</a:t>
            </a:r>
          </a:p>
          <a:p>
            <a:pPr marL="682625" indent="-682625">
              <a:buFont typeface="+mj-lt"/>
              <a:buAutoNum type="romanUcPeriod"/>
            </a:pPr>
            <a:r>
              <a:rPr lang="fr-CH" sz="2400" dirty="0" err="1" smtClean="0"/>
              <a:t>Formal</a:t>
            </a:r>
            <a:r>
              <a:rPr lang="fr-CH" sz="2400" dirty="0" smtClean="0"/>
              <a:t> model and XML </a:t>
            </a:r>
            <a:r>
              <a:rPr lang="fr-CH" sz="2400" dirty="0" err="1" smtClean="0"/>
              <a:t>schema</a:t>
            </a:r>
            <a:r>
              <a:rPr lang="fr-CH" sz="2400" dirty="0" smtClean="0"/>
              <a:t> are on </a:t>
            </a:r>
            <a:r>
              <a:rPr lang="fr-CH" sz="2400" dirty="0" smtClean="0">
                <a:hlinkClick r:id="rId2"/>
              </a:rPr>
              <a:t>http://schemas.wmo.int</a:t>
            </a:r>
            <a:endParaRPr lang="fr-CH" sz="2400" dirty="0" smtClean="0"/>
          </a:p>
          <a:p>
            <a:pPr marL="1082675" lvl="1" indent="-682625">
              <a:buFont typeface="+mj-lt"/>
              <a:buAutoNum type="romanUcPeriod"/>
            </a:pPr>
            <a:r>
              <a:rPr lang="fr-CH" sz="2000" dirty="0" err="1" smtClean="0"/>
              <a:t>Current</a:t>
            </a:r>
            <a:r>
              <a:rPr lang="fr-CH" sz="2000" dirty="0"/>
              <a:t> version: 1.0RC8 (</a:t>
            </a:r>
            <a:r>
              <a:rPr lang="fr-CH" sz="2000" dirty="0">
                <a:hlinkClick r:id="rId3"/>
              </a:rPr>
              <a:t>http://schemas.wmo.int/wmdr/1.0RC8</a:t>
            </a:r>
            <a:r>
              <a:rPr lang="fr-CH" sz="2000" dirty="0" smtClean="0">
                <a:hlinkClick r:id="rId3"/>
              </a:rPr>
              <a:t>/</a:t>
            </a:r>
            <a:r>
              <a:rPr lang="fr-CH" sz="2000" dirty="0" smtClean="0"/>
              <a:t>)</a:t>
            </a:r>
          </a:p>
          <a:p>
            <a:pPr marL="682625" indent="-682625">
              <a:buFont typeface="+mj-lt"/>
              <a:buAutoNum type="romanUcPeriod"/>
            </a:pPr>
            <a:r>
              <a:rPr lang="fr-CH" sz="2400" dirty="0" err="1" smtClean="0"/>
              <a:t>Codelist</a:t>
            </a:r>
            <a:r>
              <a:rPr lang="fr-CH" sz="2400" dirty="0" smtClean="0"/>
              <a:t> entries for XML </a:t>
            </a:r>
            <a:r>
              <a:rPr lang="fr-CH" sz="2400" dirty="0" err="1" smtClean="0"/>
              <a:t>elements</a:t>
            </a:r>
            <a:r>
              <a:rPr lang="fr-CH" sz="2400" dirty="0" smtClean="0"/>
              <a:t> are important</a:t>
            </a:r>
          </a:p>
          <a:p>
            <a:pPr marL="1082675" lvl="1" indent="-682625">
              <a:buFont typeface="+mj-lt"/>
              <a:buAutoNum type="romanUcPeriod"/>
            </a:pPr>
            <a:r>
              <a:rPr lang="en-US" sz="2000" dirty="0">
                <a:hlinkClick r:id="rId4"/>
              </a:rPr>
              <a:t>http://test.wmocodes.info/wmdr</a:t>
            </a:r>
            <a:r>
              <a:rPr lang="en-US" sz="2000" dirty="0" smtClean="0">
                <a:hlinkClick r:id="rId4"/>
              </a:rPr>
              <a:t>/</a:t>
            </a:r>
            <a:endParaRPr lang="en-US" sz="2000" dirty="0" smtClean="0"/>
          </a:p>
          <a:p>
            <a:pPr marL="1082675" lvl="1" indent="-682625">
              <a:buFont typeface="+mj-lt"/>
              <a:buAutoNum type="romanUcPeriod"/>
            </a:pPr>
            <a:r>
              <a:rPr lang="fr-CH" sz="2000" dirty="0" smtClean="0">
                <a:hlinkClick r:id="rId5"/>
              </a:rPr>
              <a:t>More code </a:t>
            </a:r>
            <a:r>
              <a:rPr lang="fr-CH" sz="2000" dirty="0" err="1" smtClean="0">
                <a:hlinkClick r:id="rId5"/>
              </a:rPr>
              <a:t>lists</a:t>
            </a:r>
            <a:r>
              <a:rPr lang="fr-CH" sz="2000" dirty="0" smtClean="0">
                <a:hlinkClick r:id="rId5"/>
              </a:rPr>
              <a:t> on </a:t>
            </a:r>
            <a:r>
              <a:rPr lang="fr-CH" sz="2000" dirty="0" err="1" smtClean="0">
                <a:hlinkClick r:id="rId5"/>
              </a:rPr>
              <a:t>gdrive</a:t>
            </a:r>
            <a:endParaRPr lang="en-US" sz="2000" dirty="0" smtClean="0"/>
          </a:p>
          <a:p>
            <a:pPr marL="682625" indent="-682625">
              <a:buFont typeface="+mj-lt"/>
              <a:buAutoNum type="romanUcPeriod"/>
            </a:pPr>
            <a:r>
              <a:rPr lang="fr-CH" sz="2400" dirty="0" smtClean="0"/>
              <a:t>Model and XML </a:t>
            </a:r>
            <a:r>
              <a:rPr lang="fr-CH" sz="2400" dirty="0" err="1" smtClean="0"/>
              <a:t>schema</a:t>
            </a:r>
            <a:r>
              <a:rPr lang="fr-CH" sz="2400" dirty="0" smtClean="0"/>
              <a:t> are </a:t>
            </a:r>
            <a:r>
              <a:rPr lang="fr-CH" sz="2400" dirty="0" err="1" smtClean="0"/>
              <a:t>complicated</a:t>
            </a:r>
            <a:r>
              <a:rPr lang="fr-CH" sz="2400" dirty="0" smtClean="0"/>
              <a:t>, </a:t>
            </a:r>
            <a:r>
              <a:rPr lang="fr-CH" sz="2400" dirty="0" err="1" smtClean="0"/>
              <a:t>need</a:t>
            </a:r>
            <a:r>
              <a:rPr lang="fr-CH" sz="2400" dirty="0" smtClean="0"/>
              <a:t> </a:t>
            </a:r>
            <a:r>
              <a:rPr lang="fr-CH" sz="2400" dirty="0" err="1" smtClean="0"/>
              <a:t>specialist</a:t>
            </a:r>
            <a:r>
              <a:rPr lang="fr-CH" sz="2400" dirty="0" smtClean="0"/>
              <a:t> </a:t>
            </a:r>
            <a:r>
              <a:rPr lang="fr-CH" sz="2400" dirty="0" err="1" smtClean="0"/>
              <a:t>knowledge</a:t>
            </a:r>
            <a:r>
              <a:rPr lang="fr-CH" sz="2400" dirty="0" smtClean="0"/>
              <a:t> and </a:t>
            </a:r>
            <a:r>
              <a:rPr lang="fr-CH" sz="2400" dirty="0" err="1" smtClean="0"/>
              <a:t>tools</a:t>
            </a:r>
            <a:r>
              <a:rPr lang="fr-CH" sz="2400" dirty="0" smtClean="0"/>
              <a:t> to </a:t>
            </a:r>
            <a:r>
              <a:rPr lang="fr-CH" sz="2400" dirty="0" err="1" smtClean="0"/>
              <a:t>edit</a:t>
            </a:r>
            <a:endParaRPr lang="fr-CH" sz="2400" dirty="0" smtClean="0"/>
          </a:p>
          <a:p>
            <a:pPr marL="682625" indent="-682625">
              <a:buFont typeface="+mj-lt"/>
              <a:buAutoNum type="romanUcPeriod"/>
            </a:pPr>
            <a:r>
              <a:rPr lang="fr-CH" sz="2400" dirty="0" smtClean="0"/>
              <a:t>But WMD XML files </a:t>
            </a:r>
            <a:r>
              <a:rPr lang="fr-CH" sz="2400" dirty="0" err="1" smtClean="0"/>
              <a:t>can</a:t>
            </a:r>
            <a:r>
              <a:rPr lang="fr-CH" sz="2400" dirty="0" smtClean="0"/>
              <a:t> </a:t>
            </a:r>
            <a:r>
              <a:rPr lang="fr-CH" sz="2400" dirty="0" err="1" smtClean="0"/>
              <a:t>be</a:t>
            </a:r>
            <a:r>
              <a:rPr lang="fr-CH" sz="2400" dirty="0" smtClean="0"/>
              <a:t> </a:t>
            </a:r>
            <a:r>
              <a:rPr lang="fr-CH" sz="2400" dirty="0" err="1" smtClean="0"/>
              <a:t>generated</a:t>
            </a:r>
            <a:r>
              <a:rPr lang="fr-CH" sz="2400" dirty="0" smtClean="0"/>
              <a:t> </a:t>
            </a:r>
            <a:r>
              <a:rPr lang="fr-CH" sz="2400" dirty="0" err="1" smtClean="0"/>
              <a:t>from</a:t>
            </a:r>
            <a:r>
              <a:rPr lang="fr-CH" sz="2400" dirty="0" smtClean="0"/>
              <a:t> </a:t>
            </a:r>
            <a:r>
              <a:rPr lang="fr-CH" sz="2400" dirty="0" err="1" smtClean="0"/>
              <a:t>databases</a:t>
            </a:r>
            <a:r>
              <a:rPr lang="fr-CH" sz="2400" dirty="0" smtClean="0"/>
              <a:t>, Excel files etc.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862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svn\wmdr\branches\development\html\EARoot\EA1\EA3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17725" y="1226329"/>
            <a:ext cx="5148263" cy="551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Formal WIGOS </a:t>
            </a:r>
            <a:r>
              <a:rPr lang="de-CH" dirty="0" err="1" smtClean="0"/>
              <a:t>Metadata</a:t>
            </a:r>
            <a:r>
              <a:rPr lang="de-CH" dirty="0" smtClean="0"/>
              <a:t> Model</a:t>
            </a:r>
            <a:endParaRPr lang="en-US" dirty="0"/>
          </a:p>
        </p:txBody>
      </p:sp>
      <p:sp>
        <p:nvSpPr>
          <p:cNvPr id="3" name="Line Callout 2 2"/>
          <p:cNvSpPr/>
          <p:nvPr/>
        </p:nvSpPr>
        <p:spPr>
          <a:xfrm flipH="1">
            <a:off x="622300" y="1417638"/>
            <a:ext cx="1104900" cy="70326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52906"/>
              <a:gd name="adj6" fmla="val -69968"/>
            </a:avLst>
          </a:prstGeom>
          <a:ln>
            <a:tailEnd type="oval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WMD </a:t>
            </a:r>
            <a:r>
              <a:rPr lang="de-CH" dirty="0" err="1" smtClean="0"/>
              <a:t>Record</a:t>
            </a:r>
            <a:endParaRPr lang="en-US" dirty="0"/>
          </a:p>
        </p:txBody>
      </p:sp>
      <p:sp>
        <p:nvSpPr>
          <p:cNvPr id="8" name="Line Callout 2 7"/>
          <p:cNvSpPr/>
          <p:nvPr/>
        </p:nvSpPr>
        <p:spPr>
          <a:xfrm flipH="1">
            <a:off x="330200" y="4097338"/>
            <a:ext cx="1397000" cy="70326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1935"/>
              <a:gd name="adj6" fmla="val -84346"/>
            </a:avLst>
          </a:prstGeom>
          <a:ln>
            <a:tailEnd type="oval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Observation</a:t>
            </a:r>
            <a:endParaRPr lang="en-US" dirty="0"/>
          </a:p>
        </p:txBody>
      </p:sp>
      <p:sp>
        <p:nvSpPr>
          <p:cNvPr id="9" name="Line Callout 2 8"/>
          <p:cNvSpPr/>
          <p:nvPr/>
        </p:nvSpPr>
        <p:spPr>
          <a:xfrm flipH="1">
            <a:off x="330200" y="3081338"/>
            <a:ext cx="1397000" cy="70326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54034"/>
              <a:gd name="adj6" fmla="val -155255"/>
            </a:avLst>
          </a:prstGeom>
          <a:ln>
            <a:tailEnd type="oval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«WIS»-type</a:t>
            </a:r>
          </a:p>
          <a:p>
            <a:pPr algn="ctr"/>
            <a:r>
              <a:rPr lang="de-CH" dirty="0" err="1" smtClean="0"/>
              <a:t>metadata</a:t>
            </a:r>
            <a:endParaRPr lang="en-US" dirty="0"/>
          </a:p>
        </p:txBody>
      </p:sp>
      <p:sp>
        <p:nvSpPr>
          <p:cNvPr id="10" name="Line Callout 2 9"/>
          <p:cNvSpPr/>
          <p:nvPr/>
        </p:nvSpPr>
        <p:spPr>
          <a:xfrm>
            <a:off x="7715250" y="2090738"/>
            <a:ext cx="1295400" cy="70326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1800"/>
              <a:gd name="adj6" fmla="val -216047"/>
            </a:avLst>
          </a:prstGeom>
          <a:ln>
            <a:tailEnd type="oval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err="1" smtClean="0"/>
              <a:t>Observing</a:t>
            </a:r>
            <a:r>
              <a:rPr lang="de-CH" dirty="0" smtClean="0"/>
              <a:t> </a:t>
            </a:r>
            <a:r>
              <a:rPr lang="de-CH" dirty="0" err="1" smtClean="0"/>
              <a:t>facility</a:t>
            </a:r>
            <a:endParaRPr lang="en-US" dirty="0"/>
          </a:p>
        </p:txBody>
      </p:sp>
      <p:sp>
        <p:nvSpPr>
          <p:cNvPr id="11" name="Line Callout 2 10"/>
          <p:cNvSpPr/>
          <p:nvPr/>
        </p:nvSpPr>
        <p:spPr>
          <a:xfrm>
            <a:off x="7715250" y="3013076"/>
            <a:ext cx="1295400" cy="70326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30164"/>
              <a:gd name="adj6" fmla="val -98400"/>
            </a:avLst>
          </a:prstGeom>
          <a:ln>
            <a:tailEnd type="oval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Equipment</a:t>
            </a:r>
            <a:endParaRPr lang="en-US" dirty="0"/>
          </a:p>
        </p:txBody>
      </p:sp>
      <p:sp>
        <p:nvSpPr>
          <p:cNvPr id="12" name="Line Callout 2 11"/>
          <p:cNvSpPr/>
          <p:nvPr/>
        </p:nvSpPr>
        <p:spPr>
          <a:xfrm>
            <a:off x="7613650" y="3975100"/>
            <a:ext cx="1397000" cy="70326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58323"/>
              <a:gd name="adj6" fmla="val -101341"/>
            </a:avLst>
          </a:prstGeom>
          <a:ln>
            <a:tailEnd type="oval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err="1" smtClean="0"/>
              <a:t>Deployment</a:t>
            </a:r>
            <a:endParaRPr lang="en-US" dirty="0"/>
          </a:p>
        </p:txBody>
      </p:sp>
      <p:sp>
        <p:nvSpPr>
          <p:cNvPr id="13" name="Line Callout 2 12"/>
          <p:cNvSpPr/>
          <p:nvPr/>
        </p:nvSpPr>
        <p:spPr>
          <a:xfrm>
            <a:off x="7480300" y="4838700"/>
            <a:ext cx="1530350" cy="157797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0468"/>
              <a:gd name="adj6" fmla="val -77271"/>
            </a:avLst>
          </a:prstGeom>
          <a:ln>
            <a:tailEnd type="oval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err="1" smtClean="0"/>
              <a:t>DataGeneration</a:t>
            </a:r>
            <a:endParaRPr lang="de-CH" sz="1600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CH" sz="1600" dirty="0" smtClean="0"/>
              <a:t>Schedule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CH" sz="1600" dirty="0" smtClean="0"/>
              <a:t>Sampling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CH" sz="1600" dirty="0" smtClean="0"/>
              <a:t>Processing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CH" sz="1600" dirty="0" smtClean="0"/>
              <a:t>Reporting</a:t>
            </a:r>
            <a:endParaRPr lang="en-US" sz="1600" dirty="0"/>
          </a:p>
        </p:txBody>
      </p:sp>
      <p:sp>
        <p:nvSpPr>
          <p:cNvPr id="14" name="Line Callout 2 13"/>
          <p:cNvSpPr/>
          <p:nvPr/>
        </p:nvSpPr>
        <p:spPr>
          <a:xfrm>
            <a:off x="7715250" y="1206500"/>
            <a:ext cx="1295400" cy="70326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2094"/>
              <a:gd name="adj6" fmla="val -133633"/>
            </a:avLst>
          </a:prstGeom>
          <a:ln>
            <a:tailEnd type="oval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err="1" smtClean="0"/>
              <a:t>Extensions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75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6425</TotalTime>
  <Words>535</Words>
  <Application>Microsoft Office PowerPoint</Application>
  <PresentationFormat>On-screen Show (4:3)</PresentationFormat>
  <Paragraphs>116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WMO_WHITE_Powerpoint_en_fr</vt:lpstr>
      <vt:lpstr>PowerPoint Presentation</vt:lpstr>
      <vt:lpstr>Outline</vt:lpstr>
      <vt:lpstr>The OSCAR/Surface webinar</vt:lpstr>
      <vt:lpstr>The OSCAR/Surface API (I)</vt:lpstr>
      <vt:lpstr>The OSCAR/Surface API (II) Status</vt:lpstr>
      <vt:lpstr>The OSCAR/Surface API (III) Use cases</vt:lpstr>
      <vt:lpstr>The OSCAR/Surface API (IV) Usage</vt:lpstr>
      <vt:lpstr>The OSCAR/Surface API (V) WIGOS Metadata XML</vt:lpstr>
      <vt:lpstr>Formal WIGOS Metadata Model</vt:lpstr>
      <vt:lpstr>WMD XML file</vt:lpstr>
      <vt:lpstr>Schort demo</vt:lpstr>
      <vt:lpstr>OSCAR/Surface client </vt:lpstr>
      <vt:lpstr>OSCAR/Surface client (II) - usage</vt:lpstr>
      <vt:lpstr>OSCAR/Surface client (III) – usage cont.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LFNunes</dc:creator>
  <cp:lastModifiedBy>Timo Proescholdt</cp:lastModifiedBy>
  <cp:revision>563</cp:revision>
  <cp:lastPrinted>2017-09-29T07:54:09Z</cp:lastPrinted>
  <dcterms:created xsi:type="dcterms:W3CDTF">2016-05-27T11:05:50Z</dcterms:created>
  <dcterms:modified xsi:type="dcterms:W3CDTF">2018-09-07T14:43:26Z</dcterms:modified>
</cp:coreProperties>
</file>