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6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B1EDA-106F-47D0-9DF3-62B061836EF8}" v="80" dt="2020-12-22T09:55:55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55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Parrish" userId="21659c15-2ff0-4622-947f-fbcc2510657b" providerId="ADAL" clId="{6E3B1EDA-106F-47D0-9DF3-62B061836EF8}"/>
    <pc:docChg chg="custSel modSld">
      <pc:chgData name="Patrick Parrish" userId="21659c15-2ff0-4622-947f-fbcc2510657b" providerId="ADAL" clId="{6E3B1EDA-106F-47D0-9DF3-62B061836EF8}" dt="2020-12-22T10:11:20.297" v="87" actId="20577"/>
      <pc:docMkLst>
        <pc:docMk/>
      </pc:docMkLst>
      <pc:sldChg chg="modSp">
        <pc:chgData name="Patrick Parrish" userId="21659c15-2ff0-4622-947f-fbcc2510657b" providerId="ADAL" clId="{6E3B1EDA-106F-47D0-9DF3-62B061836EF8}" dt="2020-12-22T10:11:20.297" v="87" actId="20577"/>
        <pc:sldMkLst>
          <pc:docMk/>
          <pc:sldMk cId="68185768" sldId="269"/>
        </pc:sldMkLst>
        <pc:spChg chg="mod">
          <ac:chgData name="Patrick Parrish" userId="21659c15-2ff0-4622-947f-fbcc2510657b" providerId="ADAL" clId="{6E3B1EDA-106F-47D0-9DF3-62B061836EF8}" dt="2020-12-22T10:11:20.297" v="87" actId="20577"/>
          <ac:spMkLst>
            <pc:docMk/>
            <pc:sldMk cId="68185768" sldId="269"/>
            <ac:spMk id="5" creationId="{00000000-0000-0000-0000-000000000000}"/>
          </ac:spMkLst>
        </pc:spChg>
      </pc:sldChg>
      <pc:sldChg chg="addSp delSp modSp">
        <pc:chgData name="Patrick Parrish" userId="21659c15-2ff0-4622-947f-fbcc2510657b" providerId="ADAL" clId="{6E3B1EDA-106F-47D0-9DF3-62B061836EF8}" dt="2020-12-22T09:55:55.216" v="80" actId="20577"/>
        <pc:sldMkLst>
          <pc:docMk/>
          <pc:sldMk cId="254288452" sldId="275"/>
        </pc:sldMkLst>
        <pc:spChg chg="del mod">
          <ac:chgData name="Patrick Parrish" userId="21659c15-2ff0-4622-947f-fbcc2510657b" providerId="ADAL" clId="{6E3B1EDA-106F-47D0-9DF3-62B061836EF8}" dt="2020-12-22T09:50:50.561" v="2" actId="12084"/>
          <ac:spMkLst>
            <pc:docMk/>
            <pc:sldMk cId="254288452" sldId="275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0:56.915" v="3" actId="12269"/>
          <ac:graphicFrameMkLst>
            <pc:docMk/>
            <pc:sldMk cId="254288452" sldId="275"/>
            <ac:graphicFrameMk id="3" creationId="{9B336814-ABBB-4DA3-9F4B-1D784AC9FCA3}"/>
          </ac:graphicFrameMkLst>
        </pc:graphicFrameChg>
        <pc:graphicFrameChg chg="mod">
          <ac:chgData name="Patrick Parrish" userId="21659c15-2ff0-4622-947f-fbcc2510657b" providerId="ADAL" clId="{6E3B1EDA-106F-47D0-9DF3-62B061836EF8}" dt="2020-12-22T09:55:55.216" v="80" actId="20577"/>
          <ac:graphicFrameMkLst>
            <pc:docMk/>
            <pc:sldMk cId="254288452" sldId="275"/>
            <ac:graphicFrameMk id="5" creationId="{4657AEC5-33C4-4BF0-B684-BF2B31A3CC99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1:18.491" v="8" actId="20577"/>
        <pc:sldMkLst>
          <pc:docMk/>
          <pc:sldMk cId="1935187895" sldId="276"/>
        </pc:sldMkLst>
        <pc:spChg chg="del">
          <ac:chgData name="Patrick Parrish" userId="21659c15-2ff0-4622-947f-fbcc2510657b" providerId="ADAL" clId="{6E3B1EDA-106F-47D0-9DF3-62B061836EF8}" dt="2020-12-22T09:51:03.982" v="4" actId="12084"/>
          <ac:spMkLst>
            <pc:docMk/>
            <pc:sldMk cId="1935187895" sldId="276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1:18.491" v="8" actId="20577"/>
          <ac:graphicFrameMkLst>
            <pc:docMk/>
            <pc:sldMk cId="1935187895" sldId="276"/>
            <ac:graphicFrameMk id="3" creationId="{AC3280A9-64BA-430F-B0B9-A952DED4EEEB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1:28.635" v="10" actId="12269"/>
        <pc:sldMkLst>
          <pc:docMk/>
          <pc:sldMk cId="2615466129" sldId="277"/>
        </pc:sldMkLst>
        <pc:spChg chg="del">
          <ac:chgData name="Patrick Parrish" userId="21659c15-2ff0-4622-947f-fbcc2510657b" providerId="ADAL" clId="{6E3B1EDA-106F-47D0-9DF3-62B061836EF8}" dt="2020-12-22T09:51:27.302" v="9" actId="12084"/>
          <ac:spMkLst>
            <pc:docMk/>
            <pc:sldMk cId="2615466129" sldId="277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1:28.635" v="10" actId="12269"/>
          <ac:graphicFrameMkLst>
            <pc:docMk/>
            <pc:sldMk cId="2615466129" sldId="277"/>
            <ac:graphicFrameMk id="3" creationId="{3F92F847-B5AE-4C86-B57F-EBAAF47E6EC6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1:43.371" v="12" actId="12269"/>
        <pc:sldMkLst>
          <pc:docMk/>
          <pc:sldMk cId="2951638861" sldId="278"/>
        </pc:sldMkLst>
        <pc:spChg chg="del">
          <ac:chgData name="Patrick Parrish" userId="21659c15-2ff0-4622-947f-fbcc2510657b" providerId="ADAL" clId="{6E3B1EDA-106F-47D0-9DF3-62B061836EF8}" dt="2020-12-22T09:51:42.161" v="11" actId="12084"/>
          <ac:spMkLst>
            <pc:docMk/>
            <pc:sldMk cId="2951638861" sldId="278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1:43.371" v="12" actId="12269"/>
          <ac:graphicFrameMkLst>
            <pc:docMk/>
            <pc:sldMk cId="2951638861" sldId="278"/>
            <ac:graphicFrameMk id="3" creationId="{BA2697AF-AB65-43A1-A7AB-936E2B25590F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1:53.377" v="14" actId="12269"/>
        <pc:sldMkLst>
          <pc:docMk/>
          <pc:sldMk cId="4152102889" sldId="279"/>
        </pc:sldMkLst>
        <pc:spChg chg="del">
          <ac:chgData name="Patrick Parrish" userId="21659c15-2ff0-4622-947f-fbcc2510657b" providerId="ADAL" clId="{6E3B1EDA-106F-47D0-9DF3-62B061836EF8}" dt="2020-12-22T09:51:52.133" v="13" actId="12084"/>
          <ac:spMkLst>
            <pc:docMk/>
            <pc:sldMk cId="4152102889" sldId="279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1:53.377" v="14" actId="12269"/>
          <ac:graphicFrameMkLst>
            <pc:docMk/>
            <pc:sldMk cId="4152102889" sldId="279"/>
            <ac:graphicFrameMk id="3" creationId="{825145DF-A893-45AC-BB4B-21684EFAD70D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2:03.832" v="16" actId="12269"/>
        <pc:sldMkLst>
          <pc:docMk/>
          <pc:sldMk cId="1130726781" sldId="280"/>
        </pc:sldMkLst>
        <pc:spChg chg="del">
          <ac:chgData name="Patrick Parrish" userId="21659c15-2ff0-4622-947f-fbcc2510657b" providerId="ADAL" clId="{6E3B1EDA-106F-47D0-9DF3-62B061836EF8}" dt="2020-12-22T09:52:02.489" v="15" actId="12084"/>
          <ac:spMkLst>
            <pc:docMk/>
            <pc:sldMk cId="1130726781" sldId="280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2:03.832" v="16" actId="12269"/>
          <ac:graphicFrameMkLst>
            <pc:docMk/>
            <pc:sldMk cId="1130726781" sldId="280"/>
            <ac:graphicFrameMk id="3" creationId="{09A97899-862E-4A18-A357-E87EBA9668B2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2:12.709" v="18" actId="12269"/>
        <pc:sldMkLst>
          <pc:docMk/>
          <pc:sldMk cId="3351509320" sldId="281"/>
        </pc:sldMkLst>
        <pc:spChg chg="del">
          <ac:chgData name="Patrick Parrish" userId="21659c15-2ff0-4622-947f-fbcc2510657b" providerId="ADAL" clId="{6E3B1EDA-106F-47D0-9DF3-62B061836EF8}" dt="2020-12-22T09:52:11.140" v="17" actId="12084"/>
          <ac:spMkLst>
            <pc:docMk/>
            <pc:sldMk cId="3351509320" sldId="281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2:12.709" v="18" actId="12269"/>
          <ac:graphicFrameMkLst>
            <pc:docMk/>
            <pc:sldMk cId="3351509320" sldId="281"/>
            <ac:graphicFrameMk id="3" creationId="{95344CAF-B95F-442F-80DA-3AE8861373EA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2:23.089" v="20" actId="12269"/>
        <pc:sldMkLst>
          <pc:docMk/>
          <pc:sldMk cId="1363484448" sldId="282"/>
        </pc:sldMkLst>
        <pc:spChg chg="del">
          <ac:chgData name="Patrick Parrish" userId="21659c15-2ff0-4622-947f-fbcc2510657b" providerId="ADAL" clId="{6E3B1EDA-106F-47D0-9DF3-62B061836EF8}" dt="2020-12-22T09:52:21.872" v="19" actId="12084"/>
          <ac:spMkLst>
            <pc:docMk/>
            <pc:sldMk cId="1363484448" sldId="282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2:23.089" v="20" actId="12269"/>
          <ac:graphicFrameMkLst>
            <pc:docMk/>
            <pc:sldMk cId="1363484448" sldId="282"/>
            <ac:graphicFrameMk id="3" creationId="{E8DF6B44-16DC-4E50-A1CB-E6C07C1500F7}"/>
          </ac:graphicFrameMkLst>
        </pc:graphicFrameChg>
      </pc:sldChg>
      <pc:sldChg chg="addSp delSp modSp">
        <pc:chgData name="Patrick Parrish" userId="21659c15-2ff0-4622-947f-fbcc2510657b" providerId="ADAL" clId="{6E3B1EDA-106F-47D0-9DF3-62B061836EF8}" dt="2020-12-22T09:53:20.738" v="51" actId="20577"/>
        <pc:sldMkLst>
          <pc:docMk/>
          <pc:sldMk cId="3523936110" sldId="283"/>
        </pc:sldMkLst>
        <pc:spChg chg="del">
          <ac:chgData name="Patrick Parrish" userId="21659c15-2ff0-4622-947f-fbcc2510657b" providerId="ADAL" clId="{6E3B1EDA-106F-47D0-9DF3-62B061836EF8}" dt="2020-12-22T09:52:42.525" v="21" actId="12084"/>
          <ac:spMkLst>
            <pc:docMk/>
            <pc:sldMk cId="3523936110" sldId="283"/>
            <ac:spMk id="2" creationId="{DA19637A-A9DB-4185-8164-0B1BBF4852DC}"/>
          </ac:spMkLst>
        </pc:spChg>
        <pc:graphicFrameChg chg="add mod">
          <ac:chgData name="Patrick Parrish" userId="21659c15-2ff0-4622-947f-fbcc2510657b" providerId="ADAL" clId="{6E3B1EDA-106F-47D0-9DF3-62B061836EF8}" dt="2020-12-22T09:52:43.773" v="22" actId="12269"/>
          <ac:graphicFrameMkLst>
            <pc:docMk/>
            <pc:sldMk cId="3523936110" sldId="283"/>
            <ac:graphicFrameMk id="3" creationId="{65CE8D3A-756B-4FEE-914E-0586940A0082}"/>
          </ac:graphicFrameMkLst>
        </pc:graphicFrameChg>
        <pc:graphicFrameChg chg="mod">
          <ac:chgData name="Patrick Parrish" userId="21659c15-2ff0-4622-947f-fbcc2510657b" providerId="ADAL" clId="{6E3B1EDA-106F-47D0-9DF3-62B061836EF8}" dt="2020-12-22T09:53:20.738" v="51" actId="20577"/>
          <ac:graphicFrameMkLst>
            <pc:docMk/>
            <pc:sldMk cId="3523936110" sldId="283"/>
            <ac:graphicFrameMk id="5" creationId="{4657AEC5-33C4-4BF0-B684-BF2B31A3CC99}"/>
          </ac:graphicFrameMkLst>
        </pc:graphicFrameChg>
      </pc:sldChg>
    </pc:docChg>
  </pc:docChgLst>
</pc:chgInfo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mergingedtech.com/2017/06/mayers-12-principles-of-multimedia-learning-are-a-powerful-design-resource/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mergingedtech.com/2017/06/mayers-12-principles-of-multimedia-learning-are-a-powerful-design-resourc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BCA8E-4188-4FDD-B23D-50ED7B460F3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F5D4617F-015E-476B-862C-CA792E2899FB}">
      <dgm:prSet/>
      <dgm:spPr/>
      <dgm:t>
        <a:bodyPr/>
        <a:lstStyle/>
        <a:p>
          <a:r>
            <a:rPr lang="fr-CH"/>
            <a:t>Seat time versus Quality time</a:t>
          </a:r>
          <a:endParaRPr lang="en-CH"/>
        </a:p>
      </dgm:t>
    </dgm:pt>
    <dgm:pt modelId="{68CE3BF1-C78A-4919-A9DA-60CB5B4170B1}" type="parTrans" cxnId="{A282A374-B09C-4C6F-8D5C-767D639817AA}">
      <dgm:prSet/>
      <dgm:spPr/>
      <dgm:t>
        <a:bodyPr/>
        <a:lstStyle/>
        <a:p>
          <a:endParaRPr lang="en-CH"/>
        </a:p>
      </dgm:t>
    </dgm:pt>
    <dgm:pt modelId="{23764FE9-F866-4009-BBE7-A08EE81AFCCF}" type="sibTrans" cxnId="{A282A374-B09C-4C6F-8D5C-767D639817AA}">
      <dgm:prSet/>
      <dgm:spPr/>
      <dgm:t>
        <a:bodyPr/>
        <a:lstStyle/>
        <a:p>
          <a:endParaRPr lang="en-CH"/>
        </a:p>
      </dgm:t>
    </dgm:pt>
    <dgm:pt modelId="{CE2D16A7-F789-4636-9F93-710BCFCA9783}" type="pres">
      <dgm:prSet presAssocID="{F2DBCA8E-4188-4FDD-B23D-50ED7B460F35}" presName="linear" presStyleCnt="0">
        <dgm:presLayoutVars>
          <dgm:animLvl val="lvl"/>
          <dgm:resizeHandles val="exact"/>
        </dgm:presLayoutVars>
      </dgm:prSet>
      <dgm:spPr/>
    </dgm:pt>
    <dgm:pt modelId="{1357FE0D-C88C-4ED7-8D39-0F21E6560E7C}" type="pres">
      <dgm:prSet presAssocID="{F5D4617F-015E-476B-862C-CA792E2899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EB5B813-4C8D-4448-BCEF-5E69493DA204}" type="presOf" srcId="{F2DBCA8E-4188-4FDD-B23D-50ED7B460F35}" destId="{CE2D16A7-F789-4636-9F93-710BCFCA9783}" srcOrd="0" destOrd="0" presId="urn:microsoft.com/office/officeart/2005/8/layout/vList2"/>
    <dgm:cxn modelId="{A282A374-B09C-4C6F-8D5C-767D639817AA}" srcId="{F2DBCA8E-4188-4FDD-B23D-50ED7B460F35}" destId="{F5D4617F-015E-476B-862C-CA792E2899FB}" srcOrd="0" destOrd="0" parTransId="{68CE3BF1-C78A-4919-A9DA-60CB5B4170B1}" sibTransId="{23764FE9-F866-4009-BBE7-A08EE81AFCCF}"/>
    <dgm:cxn modelId="{F87FCA9C-6959-4FC1-B602-ED9B76526BEB}" type="presOf" srcId="{F5D4617F-015E-476B-862C-CA792E2899FB}" destId="{1357FE0D-C88C-4ED7-8D39-0F21E6560E7C}" srcOrd="0" destOrd="0" presId="urn:microsoft.com/office/officeart/2005/8/layout/vList2"/>
    <dgm:cxn modelId="{69A3C42F-DB31-4C57-A493-87EE4F71DDC7}" type="presParOf" srcId="{CE2D16A7-F789-4636-9F93-710BCFCA9783}" destId="{1357FE0D-C88C-4ED7-8D39-0F21E6560E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5"/>
        </a:solidFill>
      </dgm:spPr>
      <dgm:t>
        <a:bodyPr/>
        <a:lstStyle/>
        <a:p>
          <a:r>
            <a:rPr lang="fr-CH" dirty="0" err="1"/>
            <a:t>Often</a:t>
          </a:r>
          <a:r>
            <a:rPr lang="fr-CH" dirty="0"/>
            <a:t> </a:t>
          </a:r>
          <a:r>
            <a:rPr lang="fr-CH" dirty="0" err="1"/>
            <a:t>less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more </a:t>
          </a:r>
          <a:r>
            <a:rPr lang="fr-CH" dirty="0" err="1"/>
            <a:t>when</a:t>
          </a:r>
          <a:r>
            <a:rPr lang="fr-CH" dirty="0"/>
            <a:t> </a:t>
          </a:r>
          <a:r>
            <a:rPr lang="fr-CH" dirty="0" err="1"/>
            <a:t>using</a:t>
          </a:r>
          <a:r>
            <a:rPr lang="fr-CH" dirty="0"/>
            <a:t> </a:t>
          </a:r>
          <a:r>
            <a:rPr lang="fr-CH" dirty="0" err="1"/>
            <a:t>multimedia</a:t>
          </a:r>
          <a:r>
            <a:rPr lang="fr-CH" dirty="0"/>
            <a:t> in distance </a:t>
          </a:r>
          <a:r>
            <a:rPr lang="fr-CH" dirty="0" err="1"/>
            <a:t>learning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Follow </a:t>
          </a:r>
          <a:r>
            <a:rPr lang="fr-CH" dirty="0" err="1">
              <a:hlinkClick xmlns:r="http://schemas.openxmlformats.org/officeDocument/2006/relationships" r:id="rId1"/>
            </a:rPr>
            <a:t>Mayer’s</a:t>
          </a:r>
          <a:r>
            <a:rPr lang="fr-CH" dirty="0">
              <a:hlinkClick xmlns:r="http://schemas.openxmlformats.org/officeDocument/2006/relationships" r:id="rId1"/>
            </a:rPr>
            <a:t> 12 </a:t>
          </a:r>
          <a:r>
            <a:rPr lang="fr-CH" dirty="0" err="1">
              <a:hlinkClick xmlns:r="http://schemas.openxmlformats.org/officeDocument/2006/relationships" r:id="rId1"/>
            </a:rPr>
            <a:t>multimedia</a:t>
          </a:r>
          <a:r>
            <a:rPr lang="fr-CH" dirty="0">
              <a:hlinkClick xmlns:r="http://schemas.openxmlformats.org/officeDocument/2006/relationships" r:id="rId1"/>
            </a:rPr>
            <a:t> </a:t>
          </a:r>
          <a:r>
            <a:rPr lang="fr-CH" dirty="0" err="1">
              <a:hlinkClick xmlns:r="http://schemas.openxmlformats.org/officeDocument/2006/relationships" r:id="rId1"/>
            </a:rPr>
            <a:t>principles</a:t>
          </a:r>
          <a:r>
            <a:rPr lang="fr-CH" dirty="0">
              <a:hlinkClick xmlns:r="http://schemas.openxmlformats.org/officeDocument/2006/relationships" r:id="rId1"/>
            </a:rPr>
            <a:t> </a:t>
          </a:r>
          <a:r>
            <a:rPr lang="fr-CH" dirty="0"/>
            <a:t>for optimal use of </a:t>
          </a:r>
          <a:r>
            <a:rPr lang="fr-CH" dirty="0" err="1"/>
            <a:t>multimedia</a:t>
          </a:r>
          <a:r>
            <a:rPr lang="fr-CH" dirty="0"/>
            <a:t> to </a:t>
          </a:r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unnecessary</a:t>
          </a:r>
          <a:r>
            <a:rPr lang="fr-CH" dirty="0"/>
            <a:t> distractions. </a:t>
          </a:r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decoration</a:t>
          </a:r>
          <a:r>
            <a:rPr lang="fr-CH" dirty="0"/>
            <a:t>. 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Use media </a:t>
          </a:r>
          <a:r>
            <a:rPr lang="fr-CH" dirty="0" err="1"/>
            <a:t>such</a:t>
          </a:r>
          <a:r>
            <a:rPr lang="fr-CH" dirty="0"/>
            <a:t> as animation </a:t>
          </a:r>
          <a:r>
            <a:rPr lang="fr-CH" dirty="0" err="1"/>
            <a:t>when</a:t>
          </a:r>
          <a:r>
            <a:rPr lang="fr-CH" dirty="0"/>
            <a:t>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helps</a:t>
          </a:r>
          <a:r>
            <a:rPr lang="fr-CH" dirty="0"/>
            <a:t> </a:t>
          </a:r>
          <a:r>
            <a:rPr lang="fr-CH" dirty="0" err="1"/>
            <a:t>explanation</a:t>
          </a:r>
          <a:r>
            <a:rPr lang="fr-CH" dirty="0"/>
            <a:t>, not </a:t>
          </a:r>
          <a:r>
            <a:rPr lang="fr-CH" dirty="0" err="1"/>
            <a:t>just</a:t>
          </a:r>
          <a:r>
            <a:rPr lang="fr-CH" dirty="0"/>
            <a:t> to </a:t>
          </a:r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presentations</a:t>
          </a:r>
          <a:r>
            <a:rPr lang="fr-CH" dirty="0"/>
            <a:t> look </a:t>
          </a:r>
          <a:r>
            <a:rPr lang="fr-CH" dirty="0" err="1"/>
            <a:t>nicer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/>
            <a:t>Use real-time </a:t>
          </a:r>
          <a:r>
            <a:rPr lang="fr-CH" dirty="0" err="1"/>
            <a:t>activities</a:t>
          </a:r>
          <a:r>
            <a:rPr lang="fr-CH" dirty="0"/>
            <a:t> </a:t>
          </a:r>
          <a:r>
            <a:rPr lang="fr-CH" dirty="0" err="1"/>
            <a:t>mindfully</a:t>
          </a:r>
          <a:r>
            <a:rPr lang="fr-CH" dirty="0"/>
            <a:t>, to </a:t>
          </a:r>
          <a:r>
            <a:rPr lang="fr-CH" dirty="0" err="1"/>
            <a:t>build</a:t>
          </a:r>
          <a:r>
            <a:rPr lang="fr-CH" dirty="0"/>
            <a:t> social </a:t>
          </a:r>
          <a:r>
            <a:rPr lang="fr-CH" dirty="0" err="1"/>
            <a:t>presence</a:t>
          </a:r>
          <a:r>
            <a:rPr lang="fr-CH" dirty="0"/>
            <a:t> and </a:t>
          </a:r>
          <a:r>
            <a:rPr lang="fr-CH" dirty="0" err="1"/>
            <a:t>allow</a:t>
          </a:r>
          <a:r>
            <a:rPr lang="fr-CH" dirty="0"/>
            <a:t> </a:t>
          </a:r>
          <a:r>
            <a:rPr lang="fr-CH" dirty="0" err="1"/>
            <a:t>immediate</a:t>
          </a:r>
          <a:r>
            <a:rPr lang="fr-CH" dirty="0"/>
            <a:t> feedback, </a:t>
          </a:r>
          <a:r>
            <a:rPr lang="fr-CH" dirty="0" err="1"/>
            <a:t>which</a:t>
          </a:r>
          <a:r>
            <a:rPr lang="fr-CH" dirty="0"/>
            <a:t> are by nature </a:t>
          </a:r>
          <a:r>
            <a:rPr lang="fr-CH" dirty="0" err="1"/>
            <a:t>rich</a:t>
          </a:r>
          <a:r>
            <a:rPr lang="fr-CH" dirty="0"/>
            <a:t> in </a:t>
          </a:r>
          <a:r>
            <a:rPr lang="fr-CH" dirty="0" err="1"/>
            <a:t>multimedia</a:t>
          </a:r>
          <a:r>
            <a:rPr lang="fr-CH" dirty="0"/>
            <a:t>—but do not </a:t>
          </a:r>
          <a:r>
            <a:rPr lang="fr-CH" dirty="0" err="1"/>
            <a:t>overload</a:t>
          </a:r>
          <a:r>
            <a:rPr lang="fr-CH" dirty="0"/>
            <a:t> or move </a:t>
          </a:r>
          <a:r>
            <a:rPr lang="fr-CH" dirty="0" err="1"/>
            <a:t>too</a:t>
          </a:r>
          <a:r>
            <a:rPr lang="fr-CH" dirty="0"/>
            <a:t> </a:t>
          </a:r>
          <a:r>
            <a:rPr lang="fr-CH" dirty="0" err="1"/>
            <a:t>quickly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51D2AD-7B9A-461D-80EB-69881EB465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C9B2FC5F-DE62-45DB-9D84-CFD35E2E4BA7}">
      <dgm:prSet/>
      <dgm:spPr/>
      <dgm:t>
        <a:bodyPr/>
        <a:lstStyle/>
        <a:p>
          <a:r>
            <a:rPr lang="fr-CH"/>
            <a:t>Different types of interactions</a:t>
          </a:r>
          <a:endParaRPr lang="en-CH"/>
        </a:p>
      </dgm:t>
    </dgm:pt>
    <dgm:pt modelId="{24CF0874-48B8-4C24-8B67-C37DFBB0F026}" type="parTrans" cxnId="{30C60A69-575D-4DC7-AF62-4BC6FC4FB3B8}">
      <dgm:prSet/>
      <dgm:spPr/>
      <dgm:t>
        <a:bodyPr/>
        <a:lstStyle/>
        <a:p>
          <a:endParaRPr lang="en-CH"/>
        </a:p>
      </dgm:t>
    </dgm:pt>
    <dgm:pt modelId="{AF5ADF68-C8C9-42DF-ABCD-93A70153AB75}" type="sibTrans" cxnId="{30C60A69-575D-4DC7-AF62-4BC6FC4FB3B8}">
      <dgm:prSet/>
      <dgm:spPr/>
      <dgm:t>
        <a:bodyPr/>
        <a:lstStyle/>
        <a:p>
          <a:endParaRPr lang="en-CH"/>
        </a:p>
      </dgm:t>
    </dgm:pt>
    <dgm:pt modelId="{828BD70D-3EA7-4470-B37B-EDA535CB8AF2}" type="pres">
      <dgm:prSet presAssocID="{4351D2AD-7B9A-461D-80EB-69881EB46516}" presName="linear" presStyleCnt="0">
        <dgm:presLayoutVars>
          <dgm:animLvl val="lvl"/>
          <dgm:resizeHandles val="exact"/>
        </dgm:presLayoutVars>
      </dgm:prSet>
      <dgm:spPr/>
    </dgm:pt>
    <dgm:pt modelId="{CE01A4E4-35F2-4118-ADBC-64D456ECCF77}" type="pres">
      <dgm:prSet presAssocID="{C9B2FC5F-DE62-45DB-9D84-CFD35E2E4BA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C60A69-575D-4DC7-AF62-4BC6FC4FB3B8}" srcId="{4351D2AD-7B9A-461D-80EB-69881EB46516}" destId="{C9B2FC5F-DE62-45DB-9D84-CFD35E2E4BA7}" srcOrd="0" destOrd="0" parTransId="{24CF0874-48B8-4C24-8B67-C37DFBB0F026}" sibTransId="{AF5ADF68-C8C9-42DF-ABCD-93A70153AB75}"/>
    <dgm:cxn modelId="{C244F09E-3DFB-4B3E-A5B4-6365E52CCF74}" type="presOf" srcId="{C9B2FC5F-DE62-45DB-9D84-CFD35E2E4BA7}" destId="{CE01A4E4-35F2-4118-ADBC-64D456ECCF77}" srcOrd="0" destOrd="0" presId="urn:microsoft.com/office/officeart/2005/8/layout/vList2"/>
    <dgm:cxn modelId="{7BA127DA-B974-44C6-85BC-8A000ABAD32C}" type="presOf" srcId="{4351D2AD-7B9A-461D-80EB-69881EB46516}" destId="{828BD70D-3EA7-4470-B37B-EDA535CB8AF2}" srcOrd="0" destOrd="0" presId="urn:microsoft.com/office/officeart/2005/8/layout/vList2"/>
    <dgm:cxn modelId="{096F1695-71E3-4A7B-BF4C-768C70642CE6}" type="presParOf" srcId="{828BD70D-3EA7-4470-B37B-EDA535CB8AF2}" destId="{CE01A4E4-35F2-4118-ADBC-64D456ECCF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2"/>
        </a:solidFill>
      </dgm:spPr>
      <dgm:t>
        <a:bodyPr/>
        <a:lstStyle/>
        <a:p>
          <a:r>
            <a:rPr lang="fr-CH" dirty="0"/>
            <a:t>Participant-to-Trainer </a:t>
          </a:r>
          <a:r>
            <a:rPr lang="fr-CH" dirty="0" err="1"/>
            <a:t>is</a:t>
          </a:r>
          <a:r>
            <a:rPr lang="fr-CH" dirty="0"/>
            <a:t> not the </a:t>
          </a:r>
          <a:r>
            <a:rPr lang="fr-CH" dirty="0" err="1"/>
            <a:t>only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interaction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learn</a:t>
          </a:r>
          <a:r>
            <a:rPr lang="fr-CH" dirty="0"/>
            <a:t> a lot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each</a:t>
          </a:r>
          <a:r>
            <a:rPr lang="fr-CH" dirty="0"/>
            <a:t> </a:t>
          </a:r>
          <a:r>
            <a:rPr lang="fr-CH" dirty="0" err="1"/>
            <a:t>other</a:t>
          </a:r>
          <a:r>
            <a:rPr lang="fr-CH" dirty="0"/>
            <a:t>. </a:t>
          </a:r>
          <a:r>
            <a:rPr lang="fr-CH" dirty="0" err="1"/>
            <a:t>Give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the chance to </a:t>
          </a:r>
          <a:r>
            <a:rPr lang="fr-CH" dirty="0" err="1"/>
            <a:t>interact</a:t>
          </a:r>
          <a:r>
            <a:rPr lang="fr-CH" dirty="0"/>
            <a:t> in forums and </a:t>
          </a:r>
          <a:r>
            <a:rPr lang="fr-CH" dirty="0" err="1"/>
            <a:t>small</a:t>
          </a:r>
          <a:r>
            <a:rPr lang="fr-CH" dirty="0"/>
            <a:t> group discussions. 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A4F3E757-F563-4A4E-B6DB-36A3B814AB2E}">
      <dgm:prSet phldrT="[Text]"/>
      <dgm:spPr/>
      <dgm:t>
        <a:bodyPr/>
        <a:lstStyle/>
        <a:p>
          <a:r>
            <a:rPr lang="fr-CH" dirty="0" err="1"/>
            <a:t>Create</a:t>
          </a:r>
          <a:r>
            <a:rPr lang="fr-CH" dirty="0"/>
            <a:t> </a:t>
          </a:r>
          <a:r>
            <a:rPr lang="fr-CH" dirty="0" err="1"/>
            <a:t>opportunities</a:t>
          </a:r>
          <a:r>
            <a:rPr lang="fr-CH" dirty="0"/>
            <a:t> for </a:t>
          </a:r>
          <a:r>
            <a:rPr lang="fr-CH" dirty="0" err="1"/>
            <a:t>different</a:t>
          </a:r>
          <a:r>
            <a:rPr lang="fr-CH" dirty="0"/>
            <a:t> types of interaction, </a:t>
          </a:r>
          <a:r>
            <a:rPr lang="fr-CH" dirty="0" err="1"/>
            <a:t>including</a:t>
          </a:r>
          <a:r>
            <a:rPr lang="fr-CH" dirty="0"/>
            <a:t> interactions </a:t>
          </a:r>
          <a:r>
            <a:rPr lang="fr-CH" dirty="0" err="1"/>
            <a:t>with</a:t>
          </a:r>
          <a:r>
            <a:rPr lang="fr-CH" dirty="0"/>
            <a:t> </a:t>
          </a:r>
          <a:r>
            <a:rPr lang="fr-CH" dirty="0" err="1"/>
            <a:t>other</a:t>
          </a:r>
          <a:r>
            <a:rPr lang="fr-CH" dirty="0"/>
            <a:t> participants and </a:t>
          </a:r>
          <a:r>
            <a:rPr lang="fr-CH" dirty="0" err="1"/>
            <a:t>work</a:t>
          </a:r>
          <a:r>
            <a:rPr lang="fr-CH" dirty="0"/>
            <a:t> </a:t>
          </a:r>
          <a:r>
            <a:rPr lang="fr-CH" dirty="0" err="1"/>
            <a:t>colleagues</a:t>
          </a:r>
          <a:r>
            <a:rPr lang="fr-CH" dirty="0"/>
            <a:t>, not </a:t>
          </a:r>
          <a:r>
            <a:rPr lang="fr-CH" dirty="0" err="1"/>
            <a:t>just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the </a:t>
          </a:r>
          <a:r>
            <a:rPr lang="fr-CH" dirty="0" err="1"/>
            <a:t>teacher</a:t>
          </a:r>
          <a:endParaRPr lang="en-CH" dirty="0"/>
        </a:p>
      </dgm:t>
    </dgm:pt>
    <dgm:pt modelId="{9EE40792-DA1F-4DF0-AD2C-21D237CD2A93}" type="parTrans" cxnId="{42602F2C-0B3F-4984-8084-BF8D26C6EBFD}">
      <dgm:prSet/>
      <dgm:spPr/>
      <dgm:t>
        <a:bodyPr/>
        <a:lstStyle/>
        <a:p>
          <a:endParaRPr lang="en-CH"/>
        </a:p>
      </dgm:t>
    </dgm:pt>
    <dgm:pt modelId="{A00EDF4C-9E3E-4916-BB64-446D90F8712B}" type="sibTrans" cxnId="{42602F2C-0B3F-4984-8084-BF8D26C6EBFD}">
      <dgm:prSet/>
      <dgm:spPr/>
      <dgm:t>
        <a:bodyPr/>
        <a:lstStyle/>
        <a:p>
          <a:endParaRPr lang="en-CH"/>
        </a:p>
      </dgm:t>
    </dgm:pt>
    <dgm:pt modelId="{0DEE6AF3-1693-41C4-A38C-65F53F213B4C}">
      <dgm:prSet phldrT="[Text]"/>
      <dgm:spPr/>
      <dgm:t>
        <a:bodyPr/>
        <a:lstStyle/>
        <a:p>
          <a:r>
            <a:rPr lang="fr-CH" dirty="0" err="1"/>
            <a:t>Vary</a:t>
          </a:r>
          <a:r>
            <a:rPr lang="fr-CH" dirty="0"/>
            <a:t> the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activities</a:t>
          </a:r>
          <a:r>
            <a:rPr lang="fr-CH" dirty="0"/>
            <a:t>. </a:t>
          </a:r>
          <a:r>
            <a:rPr lang="fr-CH" dirty="0" err="1"/>
            <a:t>Include</a:t>
          </a:r>
          <a:r>
            <a:rPr lang="fr-CH" dirty="0"/>
            <a:t> </a:t>
          </a:r>
          <a:r>
            <a:rPr lang="fr-CH" dirty="0" err="1"/>
            <a:t>small</a:t>
          </a:r>
          <a:r>
            <a:rPr lang="fr-CH" dirty="0"/>
            <a:t> group interactions, live </a:t>
          </a:r>
          <a:r>
            <a:rPr lang="fr-CH" dirty="0" err="1"/>
            <a:t>events</a:t>
          </a:r>
          <a:r>
            <a:rPr lang="fr-CH" dirty="0"/>
            <a:t>, and self-</a:t>
          </a:r>
          <a:r>
            <a:rPr lang="fr-CH" dirty="0" err="1"/>
            <a:t>directed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.</a:t>
          </a:r>
          <a:endParaRPr lang="en-CH" dirty="0"/>
        </a:p>
      </dgm:t>
    </dgm:pt>
    <dgm:pt modelId="{88ECB748-3A20-4ACC-8B78-57B81B07DA3D}" type="parTrans" cxnId="{CAF19AF9-C009-48DD-972E-B9257E45B448}">
      <dgm:prSet/>
      <dgm:spPr/>
      <dgm:t>
        <a:bodyPr/>
        <a:lstStyle/>
        <a:p>
          <a:endParaRPr lang="en-CH"/>
        </a:p>
      </dgm:t>
    </dgm:pt>
    <dgm:pt modelId="{DE2E1743-BF11-4D4F-9866-A7F4CD2048B7}" type="sibTrans" cxnId="{CAF19AF9-C009-48DD-972E-B9257E45B448}">
      <dgm:prSet/>
      <dgm:spPr/>
      <dgm:t>
        <a:bodyPr/>
        <a:lstStyle/>
        <a:p>
          <a:endParaRPr lang="en-CH"/>
        </a:p>
      </dgm:t>
    </dgm:pt>
    <dgm:pt modelId="{87395C6A-541C-48FC-AC16-E8300E81B3AF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the </a:t>
          </a:r>
          <a:r>
            <a:rPr lang="fr-CH" dirty="0" err="1"/>
            <a:t>reading</a:t>
          </a:r>
          <a:r>
            <a:rPr lang="fr-CH" dirty="0"/>
            <a:t> content interactive </a:t>
          </a:r>
          <a:r>
            <a:rPr lang="fr-CH" dirty="0" err="1"/>
            <a:t>also</a:t>
          </a:r>
          <a:r>
            <a:rPr lang="fr-CH" dirty="0"/>
            <a:t>! </a:t>
          </a:r>
          <a:r>
            <a:rPr lang="fr-CH" dirty="0" err="1"/>
            <a:t>Include</a:t>
          </a:r>
          <a:r>
            <a:rPr lang="fr-CH" dirty="0"/>
            <a:t> questions and </a:t>
          </a:r>
          <a:r>
            <a:rPr lang="fr-CH" dirty="0" err="1"/>
            <a:t>exercises</a:t>
          </a:r>
          <a:r>
            <a:rPr lang="fr-CH" dirty="0"/>
            <a:t>. </a:t>
          </a:r>
          <a:endParaRPr lang="en-CH" dirty="0"/>
        </a:p>
      </dgm:t>
    </dgm:pt>
    <dgm:pt modelId="{8ECDADD3-BEC2-48A6-BCE4-0D1E6D819A39}" type="parTrans" cxnId="{9B41BE20-4E07-4A66-BB9A-9ECC61EE024E}">
      <dgm:prSet/>
      <dgm:spPr/>
      <dgm:t>
        <a:bodyPr/>
        <a:lstStyle/>
        <a:p>
          <a:endParaRPr lang="en-CH"/>
        </a:p>
      </dgm:t>
    </dgm:pt>
    <dgm:pt modelId="{F705B8ED-AFC9-4979-B5FB-D817A0C61EB7}" type="sibTrans" cxnId="{9B41BE20-4E07-4A66-BB9A-9ECC61EE024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B41BE20-4E07-4A66-BB9A-9ECC61EE024E}" srcId="{6566230F-EA05-4E4D-B843-60378FF3AD5A}" destId="{87395C6A-541C-48FC-AC16-E8300E81B3AF}" srcOrd="3" destOrd="0" parTransId="{8ECDADD3-BEC2-48A6-BCE4-0D1E6D819A39}" sibTransId="{F705B8ED-AFC9-4979-B5FB-D817A0C61EB7}"/>
    <dgm:cxn modelId="{42602F2C-0B3F-4984-8084-BF8D26C6EBFD}" srcId="{6566230F-EA05-4E4D-B843-60378FF3AD5A}" destId="{A4F3E757-F563-4A4E-B6DB-36A3B814AB2E}" srcOrd="0" destOrd="0" parTransId="{9EE40792-DA1F-4DF0-AD2C-21D237CD2A93}" sibTransId="{A00EDF4C-9E3E-4916-BB64-446D90F8712B}"/>
    <dgm:cxn modelId="{026E8D36-127C-4C56-8322-44CE9989FC18}" type="presOf" srcId="{A4F3E757-F563-4A4E-B6DB-36A3B814AB2E}" destId="{F6BFC09A-3533-4F4D-BFCE-965AA049D6FA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2" presId="urn:microsoft.com/office/officeart/2005/8/layout/vList2"/>
    <dgm:cxn modelId="{512BBF7B-75CB-4088-96D6-D3427C1820E8}" srcId="{6566230F-EA05-4E4D-B843-60378FF3AD5A}" destId="{DAA6BC66-F51F-4016-ABDF-504F7187F000}" srcOrd="2" destOrd="0" parTransId="{163E405D-5533-4EEE-8319-FA4D5BC67083}" sibTransId="{5CF17A28-42CA-4A1F-8E74-4E3D0DDE9095}"/>
    <dgm:cxn modelId="{8BCC6BB4-69A2-40AF-ADD9-A2FFBA178D52}" type="presOf" srcId="{0DEE6AF3-1693-41C4-A38C-65F53F213B4C}" destId="{F6BFC09A-3533-4F4D-BFCE-965AA049D6FA}" srcOrd="0" destOrd="1" presId="urn:microsoft.com/office/officeart/2005/8/layout/vList2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AFAF9FCF-443E-4268-B044-88076741885D}" type="presOf" srcId="{87395C6A-541C-48FC-AC16-E8300E81B3AF}" destId="{F6BFC09A-3533-4F4D-BFCE-965AA049D6FA}" srcOrd="0" destOrd="3" presId="urn:microsoft.com/office/officeart/2005/8/layout/vList2"/>
    <dgm:cxn modelId="{CAF19AF9-C009-48DD-972E-B9257E45B448}" srcId="{6566230F-EA05-4E4D-B843-60378FF3AD5A}" destId="{0DEE6AF3-1693-41C4-A38C-65F53F213B4C}" srcOrd="1" destOrd="0" parTransId="{88ECB748-3A20-4ACC-8B78-57B81B07DA3D}" sibTransId="{DE2E1743-BF11-4D4F-9866-A7F4CD2048B7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D71BB9-7EA2-49B7-B8ED-A04648C679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035751D2-7D81-4D1E-B354-4EF32CD80772}">
      <dgm:prSet/>
      <dgm:spPr/>
      <dgm:t>
        <a:bodyPr/>
        <a:lstStyle/>
        <a:p>
          <a:r>
            <a:rPr lang="fr-CH"/>
            <a:t>Participant engagement</a:t>
          </a:r>
          <a:endParaRPr lang="en-CH"/>
        </a:p>
      </dgm:t>
    </dgm:pt>
    <dgm:pt modelId="{DA38F593-A1AF-4908-A028-DBD468466494}" type="parTrans" cxnId="{DF5EF20E-E31A-47BA-9290-C62F9E4FF412}">
      <dgm:prSet/>
      <dgm:spPr/>
      <dgm:t>
        <a:bodyPr/>
        <a:lstStyle/>
        <a:p>
          <a:endParaRPr lang="en-CH"/>
        </a:p>
      </dgm:t>
    </dgm:pt>
    <dgm:pt modelId="{5F1B107C-115F-4EA3-9EB2-80E4ADC4C659}" type="sibTrans" cxnId="{DF5EF20E-E31A-47BA-9290-C62F9E4FF412}">
      <dgm:prSet/>
      <dgm:spPr/>
      <dgm:t>
        <a:bodyPr/>
        <a:lstStyle/>
        <a:p>
          <a:endParaRPr lang="en-CH"/>
        </a:p>
      </dgm:t>
    </dgm:pt>
    <dgm:pt modelId="{F752BFF4-EDC4-419A-AB4A-92CA96CADD2B}" type="pres">
      <dgm:prSet presAssocID="{CCD71BB9-7EA2-49B7-B8ED-A04648C67934}" presName="linear" presStyleCnt="0">
        <dgm:presLayoutVars>
          <dgm:animLvl val="lvl"/>
          <dgm:resizeHandles val="exact"/>
        </dgm:presLayoutVars>
      </dgm:prSet>
      <dgm:spPr/>
    </dgm:pt>
    <dgm:pt modelId="{B6B182A4-52BA-426B-AE2F-0E658061911D}" type="pres">
      <dgm:prSet presAssocID="{035751D2-7D81-4D1E-B354-4EF32CD807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5EF20E-E31A-47BA-9290-C62F9E4FF412}" srcId="{CCD71BB9-7EA2-49B7-B8ED-A04648C67934}" destId="{035751D2-7D81-4D1E-B354-4EF32CD80772}" srcOrd="0" destOrd="0" parTransId="{DA38F593-A1AF-4908-A028-DBD468466494}" sibTransId="{5F1B107C-115F-4EA3-9EB2-80E4ADC4C659}"/>
    <dgm:cxn modelId="{92A2EB49-A0B9-4860-B9BE-5CA614A50A7C}" type="presOf" srcId="{CCD71BB9-7EA2-49B7-B8ED-A04648C67934}" destId="{F752BFF4-EDC4-419A-AB4A-92CA96CADD2B}" srcOrd="0" destOrd="0" presId="urn:microsoft.com/office/officeart/2005/8/layout/vList2"/>
    <dgm:cxn modelId="{EB9A27B9-DC84-4A55-8CFC-4A94141D2B21}" type="presOf" srcId="{035751D2-7D81-4D1E-B354-4EF32CD80772}" destId="{B6B182A4-52BA-426B-AE2F-0E658061911D}" srcOrd="0" destOrd="0" presId="urn:microsoft.com/office/officeart/2005/8/layout/vList2"/>
    <dgm:cxn modelId="{AFC07EFE-4527-4A5B-8739-667C216BAC05}" type="presParOf" srcId="{F752BFF4-EDC4-419A-AB4A-92CA96CADD2B}" destId="{B6B182A4-52BA-426B-AE2F-0E65806191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3"/>
        </a:solidFill>
      </dgm:spPr>
      <dgm:t>
        <a:bodyPr/>
        <a:lstStyle/>
        <a:p>
          <a:r>
            <a:rPr lang="fr-CH" dirty="0" err="1"/>
            <a:t>Engaged</a:t>
          </a:r>
          <a:r>
            <a:rPr lang="fr-CH" dirty="0"/>
            <a:t> participants are more </a:t>
          </a:r>
          <a:r>
            <a:rPr lang="fr-CH" dirty="0" err="1"/>
            <a:t>likely</a:t>
          </a:r>
          <a:r>
            <a:rPr lang="fr-CH" dirty="0"/>
            <a:t> to </a:t>
          </a:r>
          <a:r>
            <a:rPr lang="fr-CH" dirty="0" err="1"/>
            <a:t>dedicate</a:t>
          </a:r>
          <a:r>
            <a:rPr lang="fr-CH" dirty="0"/>
            <a:t> the </a:t>
          </a:r>
          <a:r>
            <a:rPr lang="fr-CH" dirty="0" err="1"/>
            <a:t>required</a:t>
          </a:r>
          <a:r>
            <a:rPr lang="fr-CH" dirty="0"/>
            <a:t> time and </a:t>
          </a:r>
          <a:r>
            <a:rPr lang="fr-CH" dirty="0" err="1"/>
            <a:t>quality</a:t>
          </a:r>
          <a:r>
            <a:rPr lang="fr-CH" dirty="0"/>
            <a:t> time to </a:t>
          </a:r>
          <a:r>
            <a:rPr lang="fr-CH" dirty="0" err="1"/>
            <a:t>their</a:t>
          </a:r>
          <a:r>
            <a:rPr lang="fr-CH" dirty="0"/>
            <a:t> </a:t>
          </a:r>
          <a:r>
            <a:rPr lang="fr-CH" dirty="0" err="1"/>
            <a:t>learning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Remove</a:t>
          </a:r>
          <a:r>
            <a:rPr lang="fr-CH" dirty="0"/>
            <a:t> </a:t>
          </a:r>
          <a:r>
            <a:rPr lang="fr-CH" dirty="0" err="1"/>
            <a:t>technical</a:t>
          </a:r>
          <a:r>
            <a:rPr lang="fr-CH" dirty="0"/>
            <a:t> obstacles by </a:t>
          </a:r>
          <a:r>
            <a:rPr lang="fr-CH" dirty="0" err="1"/>
            <a:t>including</a:t>
          </a:r>
          <a:r>
            <a:rPr lang="fr-CH" dirty="0"/>
            <a:t> support (documentation, help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peers</a:t>
          </a:r>
          <a:r>
            <a:rPr lang="fr-CH" dirty="0"/>
            <a:t>, </a:t>
          </a:r>
          <a:r>
            <a:rPr lang="fr-CH" dirty="0" err="1"/>
            <a:t>administrators</a:t>
          </a:r>
          <a:r>
            <a:rPr lang="fr-CH" dirty="0"/>
            <a:t>, and </a:t>
          </a:r>
          <a:r>
            <a:rPr lang="fr-CH" dirty="0" err="1"/>
            <a:t>trainers</a:t>
          </a:r>
          <a:r>
            <a:rPr lang="fr-CH" dirty="0"/>
            <a:t>/</a:t>
          </a:r>
          <a:r>
            <a:rPr lang="fr-CH" dirty="0" err="1"/>
            <a:t>facilitators</a:t>
          </a:r>
          <a:r>
            <a:rPr lang="fr-CH" dirty="0"/>
            <a:t>)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Do </a:t>
          </a:r>
          <a:r>
            <a:rPr lang="fr-CH" dirty="0" err="1"/>
            <a:t>needs</a:t>
          </a:r>
          <a:r>
            <a:rPr lang="fr-CH" dirty="0"/>
            <a:t> </a:t>
          </a:r>
          <a:r>
            <a:rPr lang="fr-CH" dirty="0" err="1"/>
            <a:t>analysis</a:t>
          </a:r>
          <a:r>
            <a:rPr lang="fr-CH" dirty="0"/>
            <a:t> </a:t>
          </a:r>
          <a:r>
            <a:rPr lang="fr-CH" dirty="0" err="1"/>
            <a:t>before</a:t>
          </a:r>
          <a:r>
            <a:rPr lang="fr-CH" dirty="0"/>
            <a:t> training to </a:t>
          </a:r>
          <a:r>
            <a:rPr lang="fr-CH" dirty="0" err="1"/>
            <a:t>ensure</a:t>
          </a:r>
          <a:r>
            <a:rPr lang="fr-CH" dirty="0"/>
            <a:t> the relevance of training. </a:t>
          </a:r>
          <a:r>
            <a:rPr lang="fr-CH" dirty="0" err="1"/>
            <a:t>Involve</a:t>
          </a:r>
          <a:r>
            <a:rPr lang="fr-CH" dirty="0"/>
            <a:t> </a:t>
          </a:r>
          <a:r>
            <a:rPr lang="fr-CH" dirty="0" err="1"/>
            <a:t>your</a:t>
          </a:r>
          <a:r>
            <a:rPr lang="fr-CH" dirty="0"/>
            <a:t> audience in </a:t>
          </a:r>
          <a:r>
            <a:rPr lang="fr-CH" dirty="0" err="1"/>
            <a:t>some</a:t>
          </a:r>
          <a:r>
            <a:rPr lang="fr-CH" dirty="0"/>
            <a:t> training </a:t>
          </a:r>
          <a:r>
            <a:rPr lang="fr-CH" dirty="0" err="1"/>
            <a:t>decisions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Include</a:t>
          </a:r>
          <a:r>
            <a:rPr lang="fr-CH" dirty="0"/>
            <a:t> </a:t>
          </a:r>
          <a:r>
            <a:rPr lang="fr-CH" dirty="0" err="1"/>
            <a:t>regular</a:t>
          </a:r>
          <a:r>
            <a:rPr lang="fr-CH" dirty="0"/>
            <a:t> </a:t>
          </a:r>
          <a:r>
            <a:rPr lang="fr-CH" dirty="0" err="1"/>
            <a:t>assignments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feedback to </a:t>
          </a:r>
          <a:r>
            <a:rPr lang="fr-CH" dirty="0" err="1"/>
            <a:t>nurture</a:t>
          </a:r>
          <a:r>
            <a:rPr lang="fr-CH" dirty="0"/>
            <a:t> feelings of </a:t>
          </a:r>
          <a:r>
            <a:rPr lang="fr-CH" dirty="0" err="1"/>
            <a:t>achievement</a:t>
          </a:r>
          <a:r>
            <a:rPr lang="fr-CH" dirty="0"/>
            <a:t> and satisfaction 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FF89E0E7-A10A-47BC-BD83-A837C328F098}">
      <dgm:prSet phldrT="[Text]"/>
      <dgm:spPr/>
      <dgm:t>
        <a:bodyPr/>
        <a:lstStyle/>
        <a:p>
          <a:r>
            <a:rPr lang="fr-CH" dirty="0" err="1"/>
            <a:t>Provide</a:t>
          </a:r>
          <a:r>
            <a:rPr lang="fr-CH" dirty="0"/>
            <a:t> </a:t>
          </a:r>
          <a:r>
            <a:rPr lang="fr-CH" dirty="0" err="1"/>
            <a:t>opportunities</a:t>
          </a:r>
          <a:r>
            <a:rPr lang="fr-CH" dirty="0"/>
            <a:t> for participants to </a:t>
          </a:r>
          <a:r>
            <a:rPr lang="fr-CH" dirty="0" err="1"/>
            <a:t>share</a:t>
          </a:r>
          <a:r>
            <a:rPr lang="fr-CH" dirty="0"/>
            <a:t> </a:t>
          </a:r>
          <a:r>
            <a:rPr lang="fr-CH" dirty="0" err="1"/>
            <a:t>their</a:t>
          </a:r>
          <a:r>
            <a:rPr lang="fr-CH" dirty="0"/>
            <a:t> </a:t>
          </a:r>
          <a:r>
            <a:rPr lang="fr-CH" dirty="0" err="1"/>
            <a:t>work</a:t>
          </a:r>
          <a:r>
            <a:rPr lang="fr-CH" dirty="0"/>
            <a:t> and </a:t>
          </a:r>
          <a:r>
            <a:rPr lang="fr-CH" dirty="0" err="1"/>
            <a:t>experiences</a:t>
          </a:r>
          <a:endParaRPr lang="en-CH" dirty="0"/>
        </a:p>
      </dgm:t>
    </dgm:pt>
    <dgm:pt modelId="{2EC28C4D-4A55-4D3D-9302-7E4C47173C1C}" type="parTrans" cxnId="{A0E825F7-8DBB-47C9-8374-3B51EBDF9725}">
      <dgm:prSet/>
      <dgm:spPr/>
      <dgm:t>
        <a:bodyPr/>
        <a:lstStyle/>
        <a:p>
          <a:endParaRPr lang="en-CH"/>
        </a:p>
      </dgm:t>
    </dgm:pt>
    <dgm:pt modelId="{CC255A6D-93EF-42D3-892D-BB66443627DB}" type="sibTrans" cxnId="{A0E825F7-8DBB-47C9-8374-3B51EBDF9725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5929C8E5-3A9D-4258-85BA-2A5DFA10B7EE}" type="presOf" srcId="{FF89E0E7-A10A-47BC-BD83-A837C328F098}" destId="{F6BFC09A-3533-4F4D-BFCE-965AA049D6FA}" srcOrd="0" destOrd="3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A0E825F7-8DBB-47C9-8374-3B51EBDF9725}" srcId="{6566230F-EA05-4E4D-B843-60378FF3AD5A}" destId="{FF89E0E7-A10A-47BC-BD83-A837C328F098}" srcOrd="3" destOrd="0" parTransId="{2EC28C4D-4A55-4D3D-9302-7E4C47173C1C}" sibTransId="{CC255A6D-93EF-42D3-892D-BB66443627D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C3494AB-6418-4CD4-BC66-37B45974588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8FF31CFA-F987-4B6F-B6DD-BD3401A15CFE}">
      <dgm:prSet/>
      <dgm:spPr/>
      <dgm:t>
        <a:bodyPr/>
        <a:lstStyle/>
        <a:p>
          <a:r>
            <a:rPr lang="fr-CH"/>
            <a:t>Just-in-time learning</a:t>
          </a:r>
          <a:endParaRPr lang="en-CH"/>
        </a:p>
      </dgm:t>
    </dgm:pt>
    <dgm:pt modelId="{C7649D15-A913-4879-9D93-E3E25A948A99}" type="parTrans" cxnId="{C457C1BA-B15A-4959-BFA2-B23A20961DFD}">
      <dgm:prSet/>
      <dgm:spPr/>
      <dgm:t>
        <a:bodyPr/>
        <a:lstStyle/>
        <a:p>
          <a:endParaRPr lang="en-CH"/>
        </a:p>
      </dgm:t>
    </dgm:pt>
    <dgm:pt modelId="{6F85CDF4-6D85-4191-A0C7-6A14F12182F8}" type="sibTrans" cxnId="{C457C1BA-B15A-4959-BFA2-B23A20961DFD}">
      <dgm:prSet/>
      <dgm:spPr/>
      <dgm:t>
        <a:bodyPr/>
        <a:lstStyle/>
        <a:p>
          <a:endParaRPr lang="en-CH"/>
        </a:p>
      </dgm:t>
    </dgm:pt>
    <dgm:pt modelId="{E05BF7C4-6575-4D84-B305-9D3EAB4B2134}" type="pres">
      <dgm:prSet presAssocID="{BC3494AB-6418-4CD4-BC66-37B459745882}" presName="linear" presStyleCnt="0">
        <dgm:presLayoutVars>
          <dgm:animLvl val="lvl"/>
          <dgm:resizeHandles val="exact"/>
        </dgm:presLayoutVars>
      </dgm:prSet>
      <dgm:spPr/>
    </dgm:pt>
    <dgm:pt modelId="{C532B8DD-4FA5-41EA-B222-9A5033294EA8}" type="pres">
      <dgm:prSet presAssocID="{8FF31CFA-F987-4B6F-B6DD-BD3401A15C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57C1BA-B15A-4959-BFA2-B23A20961DFD}" srcId="{BC3494AB-6418-4CD4-BC66-37B459745882}" destId="{8FF31CFA-F987-4B6F-B6DD-BD3401A15CFE}" srcOrd="0" destOrd="0" parTransId="{C7649D15-A913-4879-9D93-E3E25A948A99}" sibTransId="{6F85CDF4-6D85-4191-A0C7-6A14F12182F8}"/>
    <dgm:cxn modelId="{77DC3ABE-B6BE-4CE3-B092-5509B390813C}" type="presOf" srcId="{BC3494AB-6418-4CD4-BC66-37B459745882}" destId="{E05BF7C4-6575-4D84-B305-9D3EAB4B2134}" srcOrd="0" destOrd="0" presId="urn:microsoft.com/office/officeart/2005/8/layout/vList2"/>
    <dgm:cxn modelId="{CA21A5E5-CB2A-45A0-8F32-1BFF3A095D26}" type="presOf" srcId="{8FF31CFA-F987-4B6F-B6DD-BD3401A15CFE}" destId="{C532B8DD-4FA5-41EA-B222-9A5033294EA8}" srcOrd="0" destOrd="0" presId="urn:microsoft.com/office/officeart/2005/8/layout/vList2"/>
    <dgm:cxn modelId="{C412CCFA-A612-4093-9911-94A727A73941}" type="presParOf" srcId="{E05BF7C4-6575-4D84-B305-9D3EAB4B2134}" destId="{C532B8DD-4FA5-41EA-B222-9A5033294E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4"/>
        </a:solidFill>
      </dgm:spPr>
      <dgm:t>
        <a:bodyPr/>
        <a:lstStyle/>
        <a:p>
          <a:r>
            <a:rPr lang="fr-CH" dirty="0"/>
            <a:t>Timing of the training </a:t>
          </a:r>
          <a:r>
            <a:rPr lang="fr-CH" dirty="0" err="1"/>
            <a:t>is</a:t>
          </a:r>
          <a:r>
            <a:rPr lang="fr-CH" dirty="0"/>
            <a:t> important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immediately</a:t>
          </a:r>
          <a:r>
            <a:rPr lang="fr-CH" dirty="0"/>
            <a:t> applicable and participants </a:t>
          </a:r>
          <a:r>
            <a:rPr lang="fr-CH" dirty="0" err="1"/>
            <a:t>will</a:t>
          </a:r>
          <a:r>
            <a:rPr lang="fr-CH" dirty="0"/>
            <a:t>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engaged</a:t>
          </a:r>
          <a:r>
            <a:rPr lang="fr-CH" dirty="0"/>
            <a:t> (not </a:t>
          </a:r>
          <a:r>
            <a:rPr lang="fr-CH" dirty="0" err="1"/>
            <a:t>only</a:t>
          </a:r>
          <a:r>
            <a:rPr lang="fr-CH" dirty="0"/>
            <a:t> </a:t>
          </a:r>
          <a:r>
            <a:rPr lang="fr-CH" dirty="0" err="1"/>
            <a:t>nice</a:t>
          </a:r>
          <a:r>
            <a:rPr lang="fr-CH" dirty="0"/>
            <a:t>-to-have for the future)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making</a:t>
          </a:r>
          <a:r>
            <a:rPr lang="fr-CH" dirty="0"/>
            <a:t> participants </a:t>
          </a:r>
          <a:r>
            <a:rPr lang="fr-CH" dirty="0" err="1"/>
            <a:t>wait</a:t>
          </a:r>
          <a:r>
            <a:rPr lang="fr-CH" dirty="0"/>
            <a:t> for a real-time session. </a:t>
          </a:r>
          <a:r>
            <a:rPr lang="fr-CH" dirty="0" err="1"/>
            <a:t>Provide</a:t>
          </a:r>
          <a:r>
            <a:rPr lang="fr-CH" dirty="0"/>
            <a:t> </a:t>
          </a:r>
          <a:r>
            <a:rPr lang="fr-CH" dirty="0" err="1"/>
            <a:t>many</a:t>
          </a:r>
          <a:r>
            <a:rPr lang="fr-CH" dirty="0"/>
            <a:t> self-</a:t>
          </a:r>
          <a:r>
            <a:rPr lang="fr-CH" dirty="0" err="1"/>
            <a:t>paced</a:t>
          </a:r>
          <a:r>
            <a:rPr lang="fr-CH" dirty="0"/>
            <a:t> </a:t>
          </a:r>
          <a:r>
            <a:rPr lang="fr-CH" dirty="0" err="1"/>
            <a:t>resources</a:t>
          </a:r>
          <a:r>
            <a:rPr lang="fr-CH" dirty="0"/>
            <a:t> </a:t>
          </a:r>
          <a:r>
            <a:rPr lang="fr-CH" dirty="0" err="1"/>
            <a:t>so</a:t>
          </a:r>
          <a:r>
            <a:rPr lang="fr-CH" dirty="0"/>
            <a:t> </a:t>
          </a:r>
          <a:r>
            <a:rPr lang="fr-CH" dirty="0" err="1"/>
            <a:t>they</a:t>
          </a:r>
          <a:r>
            <a:rPr lang="fr-CH" dirty="0"/>
            <a:t> can </a:t>
          </a:r>
          <a:r>
            <a:rPr lang="fr-CH" dirty="0" err="1"/>
            <a:t>preview</a:t>
          </a:r>
          <a:r>
            <a:rPr lang="fr-CH" dirty="0"/>
            <a:t> in </a:t>
          </a:r>
          <a:r>
            <a:rPr lang="fr-CH" dirty="0" err="1"/>
            <a:t>advance</a:t>
          </a:r>
          <a:r>
            <a:rPr lang="fr-CH" dirty="0"/>
            <a:t> and </a:t>
          </a:r>
          <a:r>
            <a:rPr lang="fr-CH" dirty="0" err="1"/>
            <a:t>review</a:t>
          </a:r>
          <a:r>
            <a:rPr lang="fr-CH" dirty="0"/>
            <a:t> </a:t>
          </a:r>
          <a:r>
            <a:rPr lang="fr-CH" dirty="0" err="1"/>
            <a:t>afterwards</a:t>
          </a:r>
          <a:r>
            <a:rPr lang="fr-CH" dirty="0"/>
            <a:t>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Allow</a:t>
          </a:r>
          <a:r>
            <a:rPr lang="fr-CH" dirty="0"/>
            <a:t> flexible </a:t>
          </a:r>
          <a:r>
            <a:rPr lang="fr-CH" dirty="0" err="1"/>
            <a:t>access</a:t>
          </a:r>
          <a:r>
            <a:rPr lang="fr-CH" dirty="0"/>
            <a:t> to the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material</a:t>
          </a:r>
          <a:r>
            <a:rPr lang="fr-CH" dirty="0"/>
            <a:t> (</a:t>
          </a:r>
          <a:r>
            <a:rPr lang="fr-CH" dirty="0" err="1"/>
            <a:t>before</a:t>
          </a:r>
          <a:r>
            <a:rPr lang="fr-CH" dirty="0"/>
            <a:t> and </a:t>
          </a:r>
          <a:r>
            <a:rPr lang="fr-CH" dirty="0" err="1"/>
            <a:t>after</a:t>
          </a:r>
          <a:r>
            <a:rPr lang="fr-CH" dirty="0"/>
            <a:t> the training) and </a:t>
          </a:r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locking</a:t>
          </a:r>
          <a:r>
            <a:rPr lang="fr-CH" dirty="0"/>
            <a:t> </a:t>
          </a:r>
          <a:r>
            <a:rPr lang="fr-CH" dirty="0" err="1"/>
            <a:t>material</a:t>
          </a:r>
          <a:r>
            <a:rPr lang="fr-CH" dirty="0"/>
            <a:t> </a:t>
          </a:r>
          <a:r>
            <a:rPr lang="fr-CH" dirty="0" err="1"/>
            <a:t>unless</a:t>
          </a:r>
          <a:r>
            <a:rPr lang="fr-CH" dirty="0"/>
            <a:t> </a:t>
          </a:r>
          <a:r>
            <a:rPr lang="fr-CH" dirty="0" err="1"/>
            <a:t>absolutely</a:t>
          </a:r>
          <a:r>
            <a:rPr lang="fr-CH" dirty="0"/>
            <a:t> </a:t>
          </a:r>
          <a:r>
            <a:rPr lang="fr-CH" dirty="0" err="1"/>
            <a:t>necessary</a:t>
          </a:r>
          <a:r>
            <a:rPr lang="fr-CH" dirty="0"/>
            <a:t>. 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F62D976-1473-4EF9-9B05-BDD51FBBC24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9B9A5E2B-0DCC-4DF1-A852-403A7A5EF7F1}">
      <dgm:prSet/>
      <dgm:spPr/>
      <dgm:t>
        <a:bodyPr/>
        <a:lstStyle/>
        <a:p>
          <a:r>
            <a:rPr lang="fr-CH"/>
            <a:t>Available time</a:t>
          </a:r>
          <a:endParaRPr lang="en-CH"/>
        </a:p>
      </dgm:t>
    </dgm:pt>
    <dgm:pt modelId="{CB0D3266-95E2-444B-8EB9-D79583B87CC4}" type="parTrans" cxnId="{1A978126-95AB-46F3-BAA1-11B72DFDD1E3}">
      <dgm:prSet/>
      <dgm:spPr/>
      <dgm:t>
        <a:bodyPr/>
        <a:lstStyle/>
        <a:p>
          <a:endParaRPr lang="en-CH"/>
        </a:p>
      </dgm:t>
    </dgm:pt>
    <dgm:pt modelId="{6B1AA9EE-A95B-4350-9922-FEEA10F04793}" type="sibTrans" cxnId="{1A978126-95AB-46F3-BAA1-11B72DFDD1E3}">
      <dgm:prSet/>
      <dgm:spPr/>
      <dgm:t>
        <a:bodyPr/>
        <a:lstStyle/>
        <a:p>
          <a:endParaRPr lang="en-CH"/>
        </a:p>
      </dgm:t>
    </dgm:pt>
    <dgm:pt modelId="{6490B65C-7AB5-44AC-8E69-E16B5C1888BB}" type="pres">
      <dgm:prSet presAssocID="{4F62D976-1473-4EF9-9B05-BDD51FBBC24A}" presName="linear" presStyleCnt="0">
        <dgm:presLayoutVars>
          <dgm:animLvl val="lvl"/>
          <dgm:resizeHandles val="exact"/>
        </dgm:presLayoutVars>
      </dgm:prSet>
      <dgm:spPr/>
    </dgm:pt>
    <dgm:pt modelId="{26C8A006-FDDC-4D88-8756-888C14F9F1C7}" type="pres">
      <dgm:prSet presAssocID="{9B9A5E2B-0DCC-4DF1-A852-403A7A5EF7F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A978126-95AB-46F3-BAA1-11B72DFDD1E3}" srcId="{4F62D976-1473-4EF9-9B05-BDD51FBBC24A}" destId="{9B9A5E2B-0DCC-4DF1-A852-403A7A5EF7F1}" srcOrd="0" destOrd="0" parTransId="{CB0D3266-95E2-444B-8EB9-D79583B87CC4}" sibTransId="{6B1AA9EE-A95B-4350-9922-FEEA10F04793}"/>
    <dgm:cxn modelId="{FCC7CCEB-ED2D-44B0-9063-2B4D2E395CB3}" type="presOf" srcId="{9B9A5E2B-0DCC-4DF1-A852-403A7A5EF7F1}" destId="{26C8A006-FDDC-4D88-8756-888C14F9F1C7}" srcOrd="0" destOrd="0" presId="urn:microsoft.com/office/officeart/2005/8/layout/vList2"/>
    <dgm:cxn modelId="{90EDA5F6-FAA8-4BEB-B166-919C210D7788}" type="presOf" srcId="{4F62D976-1473-4EF9-9B05-BDD51FBBC24A}" destId="{6490B65C-7AB5-44AC-8E69-E16B5C1888BB}" srcOrd="0" destOrd="0" presId="urn:microsoft.com/office/officeart/2005/8/layout/vList2"/>
    <dgm:cxn modelId="{8FCF7EEA-5A1A-4BAF-9ABA-39B29D3D02BD}" type="presParOf" srcId="{6490B65C-7AB5-44AC-8E69-E16B5C1888BB}" destId="{26C8A006-FDDC-4D88-8756-888C14F9F1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5"/>
        </a:solidFill>
      </dgm:spPr>
      <dgm:t>
        <a:bodyPr/>
        <a:lstStyle/>
        <a:p>
          <a:r>
            <a:rPr lang="fr-CH" dirty="0"/>
            <a:t>Learning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only</a:t>
          </a:r>
          <a:r>
            <a:rPr lang="fr-CH" dirty="0"/>
            <a:t> one of </a:t>
          </a:r>
          <a:r>
            <a:rPr lang="fr-CH" dirty="0" err="1"/>
            <a:t>many</a:t>
          </a:r>
          <a:r>
            <a:rPr lang="fr-CH" dirty="0"/>
            <a:t> participant </a:t>
          </a:r>
          <a:r>
            <a:rPr lang="fr-CH" dirty="0" err="1"/>
            <a:t>commitments</a:t>
          </a:r>
          <a:r>
            <a:rPr lang="fr-CH" dirty="0"/>
            <a:t> (jobs, </a:t>
          </a:r>
          <a:r>
            <a:rPr lang="fr-CH" dirty="0" err="1"/>
            <a:t>personal</a:t>
          </a:r>
          <a:r>
            <a:rPr lang="fr-CH" dirty="0"/>
            <a:t> and </a:t>
          </a:r>
          <a:r>
            <a:rPr lang="fr-CH" dirty="0" err="1"/>
            <a:t>family</a:t>
          </a:r>
          <a:r>
            <a:rPr lang="fr-CH" dirty="0"/>
            <a:t>)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Know </a:t>
          </a:r>
          <a:r>
            <a:rPr lang="fr-CH" dirty="0" err="1"/>
            <a:t>your</a:t>
          </a:r>
          <a:r>
            <a:rPr lang="fr-CH" dirty="0"/>
            <a:t> audience and </a:t>
          </a:r>
          <a:r>
            <a:rPr lang="fr-CH" dirty="0" err="1"/>
            <a:t>make</a:t>
          </a:r>
          <a:r>
            <a:rPr lang="fr-CH" dirty="0"/>
            <a:t> the </a:t>
          </a:r>
          <a:r>
            <a:rPr lang="fr-CH" dirty="0" err="1"/>
            <a:t>workload</a:t>
          </a:r>
          <a:r>
            <a:rPr lang="fr-CH" dirty="0"/>
            <a:t> </a:t>
          </a:r>
          <a:r>
            <a:rPr lang="fr-CH" dirty="0" err="1"/>
            <a:t>realistic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Don’t plan for more </a:t>
          </a:r>
          <a:r>
            <a:rPr lang="fr-CH" dirty="0" err="1"/>
            <a:t>learning</a:t>
          </a:r>
          <a:r>
            <a:rPr lang="fr-CH" dirty="0"/>
            <a:t> support and interaction </a:t>
          </a:r>
          <a:r>
            <a:rPr lang="fr-CH" dirty="0" err="1"/>
            <a:t>than</a:t>
          </a:r>
          <a:r>
            <a:rPr lang="fr-CH" dirty="0"/>
            <a:t> the </a:t>
          </a:r>
          <a:r>
            <a:rPr lang="fr-CH" dirty="0" err="1"/>
            <a:t>trainers</a:t>
          </a:r>
          <a:r>
            <a:rPr lang="fr-CH" dirty="0"/>
            <a:t> or </a:t>
          </a:r>
          <a:r>
            <a:rPr lang="fr-CH" dirty="0" err="1"/>
            <a:t>facilitators</a:t>
          </a:r>
          <a:r>
            <a:rPr lang="fr-CH" dirty="0"/>
            <a:t> can </a:t>
          </a:r>
          <a:r>
            <a:rPr lang="fr-CH" dirty="0" err="1"/>
            <a:t>handle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/>
            <a:t>Use </a:t>
          </a:r>
          <a:r>
            <a:rPr lang="fr-CH" dirty="0" err="1"/>
            <a:t>historical</a:t>
          </a:r>
          <a:r>
            <a:rPr lang="fr-CH" dirty="0"/>
            <a:t> data and </a:t>
          </a:r>
          <a:r>
            <a:rPr lang="fr-CH" dirty="0" err="1"/>
            <a:t>connect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participants’ managers to </a:t>
          </a:r>
          <a:r>
            <a:rPr lang="fr-CH" dirty="0" err="1"/>
            <a:t>estimate</a:t>
          </a:r>
          <a:r>
            <a:rPr lang="fr-CH" dirty="0"/>
            <a:t> a </a:t>
          </a:r>
          <a:r>
            <a:rPr lang="fr-CH" dirty="0" err="1"/>
            <a:t>feasible</a:t>
          </a:r>
          <a:r>
            <a:rPr lang="fr-CH" dirty="0"/>
            <a:t> </a:t>
          </a:r>
          <a:r>
            <a:rPr lang="fr-CH" dirty="0" err="1"/>
            <a:t>workload</a:t>
          </a:r>
          <a:r>
            <a:rPr lang="fr-CH" dirty="0"/>
            <a:t>. </a:t>
          </a:r>
          <a:r>
            <a:rPr lang="fr-CH" dirty="0" err="1"/>
            <a:t>Get</a:t>
          </a:r>
          <a:r>
            <a:rPr lang="fr-CH" dirty="0"/>
            <a:t> the </a:t>
          </a:r>
          <a:r>
            <a:rPr lang="fr-CH" dirty="0" err="1"/>
            <a:t>commitment</a:t>
          </a:r>
          <a:r>
            <a:rPr lang="fr-CH" dirty="0"/>
            <a:t> of managers for time to </a:t>
          </a:r>
          <a:r>
            <a:rPr lang="fr-CH" dirty="0" err="1"/>
            <a:t>learn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ScaleY="120658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/>
      <dgm:t>
        <a:bodyPr/>
        <a:lstStyle/>
        <a:p>
          <a:r>
            <a:rPr lang="fr-CH" dirty="0"/>
            <a:t>Distance </a:t>
          </a:r>
          <a:r>
            <a:rPr lang="fr-CH" dirty="0" err="1"/>
            <a:t>learning</a:t>
          </a:r>
          <a:r>
            <a:rPr lang="fr-CH" dirty="0"/>
            <a:t> can </a:t>
          </a:r>
          <a:r>
            <a:rPr lang="fr-CH" dirty="0" err="1"/>
            <a:t>sometimes</a:t>
          </a:r>
          <a:r>
            <a:rPr lang="fr-CH" dirty="0"/>
            <a:t> </a:t>
          </a:r>
          <a:r>
            <a:rPr lang="fr-CH" dirty="0" err="1"/>
            <a:t>try</a:t>
          </a:r>
          <a:r>
            <a:rPr lang="fr-CH" dirty="0"/>
            <a:t> to </a:t>
          </a:r>
          <a:r>
            <a:rPr lang="fr-CH" dirty="0" err="1"/>
            <a:t>recreate</a:t>
          </a:r>
          <a:r>
            <a:rPr lang="fr-CH" dirty="0"/>
            <a:t> the </a:t>
          </a:r>
          <a:r>
            <a:rPr lang="fr-CH" dirty="0" err="1"/>
            <a:t>classroom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new media—but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very</a:t>
          </a:r>
          <a:r>
            <a:rPr lang="fr-CH" dirty="0"/>
            <a:t> </a:t>
          </a:r>
          <a:r>
            <a:rPr lang="fr-CH" dirty="0" err="1"/>
            <a:t>different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concentrating</a:t>
          </a:r>
          <a:r>
            <a:rPr lang="fr-CH" dirty="0"/>
            <a:t> distance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activities</a:t>
          </a:r>
          <a:r>
            <a:rPr lang="fr-CH" dirty="0"/>
            <a:t> as </a:t>
          </a:r>
          <a:r>
            <a:rPr lang="fr-CH" dirty="0" err="1"/>
            <a:t>you</a:t>
          </a:r>
          <a:r>
            <a:rPr lang="fr-CH" dirty="0"/>
            <a:t> </a:t>
          </a:r>
          <a:r>
            <a:rPr lang="fr-CH" dirty="0" err="1"/>
            <a:t>would</a:t>
          </a:r>
          <a:r>
            <a:rPr lang="fr-CH" dirty="0"/>
            <a:t> in a </a:t>
          </a:r>
          <a:r>
            <a:rPr lang="fr-CH" dirty="0" err="1"/>
            <a:t>week</a:t>
          </a:r>
          <a:r>
            <a:rPr lang="fr-CH" dirty="0"/>
            <a:t>-long course. Learning over longer time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often</a:t>
          </a:r>
          <a:r>
            <a:rPr lang="fr-CH" dirty="0"/>
            <a:t> more </a:t>
          </a:r>
          <a:r>
            <a:rPr lang="fr-CH" dirty="0" err="1"/>
            <a:t>successful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 err="1"/>
            <a:t>Give</a:t>
          </a:r>
          <a:r>
            <a:rPr lang="fr-CH" dirty="0"/>
            <a:t> participants time for </a:t>
          </a:r>
          <a:r>
            <a:rPr lang="fr-CH" dirty="0" err="1"/>
            <a:t>testing</a:t>
          </a:r>
          <a:r>
            <a:rPr lang="fr-CH" dirty="0"/>
            <a:t>, </a:t>
          </a:r>
          <a:r>
            <a:rPr lang="fr-CH" dirty="0" err="1"/>
            <a:t>reflection</a:t>
          </a:r>
          <a:r>
            <a:rPr lang="fr-CH" dirty="0"/>
            <a:t> and </a:t>
          </a:r>
          <a:r>
            <a:rPr lang="fr-CH" dirty="0" err="1"/>
            <a:t>trying</a:t>
          </a:r>
          <a:r>
            <a:rPr lang="fr-CH" dirty="0"/>
            <a:t> out new </a:t>
          </a:r>
          <a:r>
            <a:rPr lang="fr-CH" dirty="0" err="1"/>
            <a:t>skills</a:t>
          </a:r>
          <a:r>
            <a:rPr lang="fr-CH" dirty="0"/>
            <a:t> on the job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630842A4-252E-4B89-8055-1C960FFE2D19}">
      <dgm:prSet phldrT="[Text]"/>
      <dgm:spPr/>
      <dgm:t>
        <a:bodyPr/>
        <a:lstStyle/>
        <a:p>
          <a:r>
            <a:rPr lang="fr-CH" dirty="0" err="1"/>
            <a:t>Connect</a:t>
          </a:r>
          <a:r>
            <a:rPr lang="fr-CH" dirty="0"/>
            <a:t> to participants </a:t>
          </a:r>
          <a:r>
            <a:rPr lang="fr-CH" dirty="0" err="1"/>
            <a:t>before</a:t>
          </a:r>
          <a:r>
            <a:rPr lang="fr-CH" dirty="0"/>
            <a:t> and </a:t>
          </a:r>
          <a:r>
            <a:rPr lang="fr-CH" dirty="0" err="1"/>
            <a:t>after</a:t>
          </a:r>
          <a:r>
            <a:rPr lang="fr-CH" dirty="0"/>
            <a:t> training to expand </a:t>
          </a:r>
          <a:r>
            <a:rPr lang="fr-CH" dirty="0" err="1"/>
            <a:t>learning</a:t>
          </a:r>
          <a:endParaRPr lang="en-CH" dirty="0"/>
        </a:p>
      </dgm:t>
    </dgm:pt>
    <dgm:pt modelId="{FC90D111-F67B-4E6A-A7CA-2F118A7B736E}" type="parTrans" cxnId="{9B4D0400-8788-4A2C-9366-D1947F1E5C57}">
      <dgm:prSet/>
      <dgm:spPr/>
      <dgm:t>
        <a:bodyPr/>
        <a:lstStyle/>
        <a:p>
          <a:endParaRPr lang="en-CH"/>
        </a:p>
      </dgm:t>
    </dgm:pt>
    <dgm:pt modelId="{B749F544-2351-4882-BA6C-0BF65F7F7FF0}" type="sibTrans" cxnId="{9B4D0400-8788-4A2C-9366-D1947F1E5C57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B4D0400-8788-4A2C-9366-D1947F1E5C57}" srcId="{6566230F-EA05-4E4D-B843-60378FF3AD5A}" destId="{630842A4-252E-4B89-8055-1C960FFE2D19}" srcOrd="2" destOrd="0" parTransId="{FC90D111-F67B-4E6A-A7CA-2F118A7B736E}" sibTransId="{B749F544-2351-4882-BA6C-0BF65F7F7FF0}"/>
    <dgm:cxn modelId="{36578C19-84F8-40B3-808B-1824D4BF7010}" srcId="{6566230F-EA05-4E4D-B843-60378FF3AD5A}" destId="{99E87606-41AB-479C-AA75-6D7B8BE33A4F}" srcOrd="1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1" presId="urn:microsoft.com/office/officeart/2005/8/layout/vList2"/>
    <dgm:cxn modelId="{ED0B4F37-8BA6-43D0-9C06-62ECAF70181D}" type="presOf" srcId="{630842A4-252E-4B89-8055-1C960FFE2D19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/>
      <dgm:t>
        <a:bodyPr/>
        <a:lstStyle/>
        <a:p>
          <a:r>
            <a:rPr lang="fr-CH" dirty="0"/>
            <a:t>It </a:t>
          </a:r>
          <a:r>
            <a:rPr lang="fr-CH" dirty="0" err="1"/>
            <a:t>is</a:t>
          </a:r>
          <a:r>
            <a:rPr lang="fr-CH" dirty="0"/>
            <a:t> not </a:t>
          </a:r>
          <a:r>
            <a:rPr lang="fr-CH" dirty="0" err="1"/>
            <a:t>only</a:t>
          </a:r>
          <a:r>
            <a:rPr lang="fr-CH" dirty="0"/>
            <a:t> the </a:t>
          </a:r>
          <a:r>
            <a:rPr lang="fr-CH" dirty="0" err="1"/>
            <a:t>amount</a:t>
          </a:r>
          <a:r>
            <a:rPr lang="fr-CH" dirty="0"/>
            <a:t> of time </a:t>
          </a:r>
          <a:r>
            <a:rPr lang="fr-CH" dirty="0" err="1"/>
            <a:t>spent</a:t>
          </a:r>
          <a:r>
            <a:rPr lang="fr-CH" dirty="0"/>
            <a:t> in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important, but </a:t>
          </a:r>
          <a:r>
            <a:rPr lang="fr-CH" dirty="0" err="1"/>
            <a:t>its</a:t>
          </a:r>
          <a:r>
            <a:rPr lang="fr-CH" dirty="0"/>
            <a:t> </a:t>
          </a:r>
          <a:r>
            <a:rPr lang="fr-CH" dirty="0" err="1"/>
            <a:t>quality</a:t>
          </a:r>
          <a:r>
            <a:rPr lang="fr-CH" dirty="0"/>
            <a:t> as </a:t>
          </a:r>
          <a:r>
            <a:rPr lang="fr-CH" dirty="0" err="1"/>
            <a:t>well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Help participants </a:t>
          </a:r>
          <a:r>
            <a:rPr lang="fr-CH" dirty="0" err="1"/>
            <a:t>reserve</a:t>
          </a:r>
          <a:r>
            <a:rPr lang="fr-CH" dirty="0"/>
            <a:t> time for </a:t>
          </a:r>
          <a:r>
            <a:rPr lang="fr-CH" dirty="0" err="1"/>
            <a:t>learning</a:t>
          </a:r>
          <a:r>
            <a:rPr lang="fr-CH" dirty="0"/>
            <a:t>. </a:t>
          </a:r>
          <a:r>
            <a:rPr lang="fr-CH" dirty="0" err="1"/>
            <a:t>Ensure</a:t>
          </a:r>
          <a:r>
            <a:rPr lang="fr-CH" dirty="0"/>
            <a:t> </a:t>
          </a:r>
          <a:r>
            <a:rPr lang="fr-CH" dirty="0" err="1"/>
            <a:t>they</a:t>
          </a:r>
          <a:r>
            <a:rPr lang="fr-CH" dirty="0"/>
            <a:t> have release time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other</a:t>
          </a:r>
          <a:r>
            <a:rPr lang="fr-CH" dirty="0"/>
            <a:t> </a:t>
          </a:r>
          <a:r>
            <a:rPr lang="fr-CH" dirty="0" err="1"/>
            <a:t>work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AD39037D-2BA4-435F-BF6D-50977F1AB6F1}">
      <dgm:prSet phldrT="[Text]"/>
      <dgm:spPr/>
      <dgm:t>
        <a:bodyPr/>
        <a:lstStyle/>
        <a:p>
          <a:r>
            <a:rPr lang="fr-CH" dirty="0" err="1"/>
            <a:t>Raise</a:t>
          </a:r>
          <a:r>
            <a:rPr lang="fr-CH" dirty="0"/>
            <a:t> participants’ </a:t>
          </a:r>
          <a:r>
            <a:rPr lang="fr-CH" dirty="0" err="1"/>
            <a:t>awareness</a:t>
          </a:r>
          <a:r>
            <a:rPr lang="fr-CH" dirty="0"/>
            <a:t> of the </a:t>
          </a:r>
          <a:r>
            <a:rPr lang="fr-CH" dirty="0" err="1"/>
            <a:t>negative</a:t>
          </a:r>
          <a:r>
            <a:rPr lang="fr-CH" dirty="0"/>
            <a:t> </a:t>
          </a:r>
          <a:r>
            <a:rPr lang="fr-CH" dirty="0" err="1"/>
            <a:t>effects</a:t>
          </a:r>
          <a:r>
            <a:rPr lang="fr-CH" dirty="0"/>
            <a:t> of multitasking on the </a:t>
          </a:r>
          <a:r>
            <a:rPr lang="fr-CH" dirty="0" err="1"/>
            <a:t>quality</a:t>
          </a:r>
          <a:r>
            <a:rPr lang="fr-CH" dirty="0"/>
            <a:t> of </a:t>
          </a:r>
          <a:r>
            <a:rPr lang="fr-CH" dirty="0" err="1"/>
            <a:t>learning</a:t>
          </a:r>
          <a:endParaRPr lang="en-CH" dirty="0"/>
        </a:p>
      </dgm:t>
    </dgm:pt>
    <dgm:pt modelId="{11360128-9955-4E7C-AC1F-C8D5AF0B5611}" type="parTrans" cxnId="{08170830-2CE5-40CA-A9EE-5125657820BA}">
      <dgm:prSet/>
      <dgm:spPr/>
      <dgm:t>
        <a:bodyPr/>
        <a:lstStyle/>
        <a:p>
          <a:endParaRPr lang="en-CH"/>
        </a:p>
      </dgm:t>
    </dgm:pt>
    <dgm:pt modelId="{4280723A-3B5D-4D18-8F2E-3562A763BEDC}" type="sibTrans" cxnId="{08170830-2CE5-40CA-A9EE-5125657820BA}">
      <dgm:prSet/>
      <dgm:spPr/>
      <dgm:t>
        <a:bodyPr/>
        <a:lstStyle/>
        <a:p>
          <a:endParaRPr lang="en-CH"/>
        </a:p>
      </dgm:t>
    </dgm:pt>
    <dgm:pt modelId="{04C18DBD-F85C-4770-A28B-F33F1F694668}">
      <dgm:prSet phldrT="[Text]"/>
      <dgm:spPr/>
      <dgm:t>
        <a:bodyPr/>
        <a:lstStyle/>
        <a:p>
          <a:r>
            <a:rPr lang="fr-CH" dirty="0"/>
            <a:t>Plan live sessions in the </a:t>
          </a:r>
          <a:r>
            <a:rPr lang="fr-CH" dirty="0" err="1"/>
            <a:t>morning</a:t>
          </a:r>
          <a:r>
            <a:rPr lang="fr-CH" dirty="0"/>
            <a:t> for </a:t>
          </a:r>
          <a:r>
            <a:rPr lang="fr-CH" dirty="0" err="1"/>
            <a:t>better</a:t>
          </a:r>
          <a:r>
            <a:rPr lang="fr-CH" dirty="0"/>
            <a:t> </a:t>
          </a:r>
          <a:r>
            <a:rPr lang="fr-CH" dirty="0" err="1"/>
            <a:t>attentation</a:t>
          </a:r>
          <a:endParaRPr lang="en-CH" dirty="0"/>
        </a:p>
      </dgm:t>
    </dgm:pt>
    <dgm:pt modelId="{A179C83F-D8AA-42BD-96A5-17C705B4DB5C}" type="parTrans" cxnId="{B03FD21E-57B1-4084-A706-4A53094C64CD}">
      <dgm:prSet/>
      <dgm:spPr/>
      <dgm:t>
        <a:bodyPr/>
        <a:lstStyle/>
        <a:p>
          <a:endParaRPr lang="en-CH"/>
        </a:p>
      </dgm:t>
    </dgm:pt>
    <dgm:pt modelId="{F89C834A-5A54-4534-B023-38B9999F3485}" type="sibTrans" cxnId="{B03FD21E-57B1-4084-A706-4A53094C64CD}">
      <dgm:prSet/>
      <dgm:spPr/>
      <dgm:t>
        <a:bodyPr/>
        <a:lstStyle/>
        <a:p>
          <a:endParaRPr lang="en-CH"/>
        </a:p>
      </dgm:t>
    </dgm:pt>
    <dgm:pt modelId="{14CCF09D-C860-4211-AB51-E6C5140B97C4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active, not passive-</a:t>
          </a:r>
          <a:r>
            <a:rPr lang="fr-CH" dirty="0" err="1"/>
            <a:t>challenging</a:t>
          </a:r>
          <a:r>
            <a:rPr lang="fr-CH" dirty="0"/>
            <a:t> AND fun, </a:t>
          </a:r>
          <a:r>
            <a:rPr lang="fr-CH" dirty="0" err="1"/>
            <a:t>with</a:t>
          </a:r>
          <a:r>
            <a:rPr lang="fr-CH" dirty="0"/>
            <a:t> </a:t>
          </a:r>
          <a:r>
            <a:rPr lang="fr-CH" b="1" dirty="0" err="1"/>
            <a:t>many</a:t>
          </a:r>
          <a:r>
            <a:rPr lang="fr-CH" b="1" dirty="0"/>
            <a:t> </a:t>
          </a:r>
          <a:r>
            <a:rPr lang="fr-CH" b="1" dirty="0" err="1"/>
            <a:t>opportunities</a:t>
          </a:r>
          <a:r>
            <a:rPr lang="fr-CH" b="1" dirty="0"/>
            <a:t> to practice </a:t>
          </a:r>
          <a:r>
            <a:rPr lang="fr-CH" b="1" dirty="0" err="1"/>
            <a:t>skills</a:t>
          </a:r>
          <a:r>
            <a:rPr lang="fr-CH" dirty="0"/>
            <a:t>. </a:t>
          </a:r>
          <a:endParaRPr lang="en-CH" dirty="0"/>
        </a:p>
      </dgm:t>
    </dgm:pt>
    <dgm:pt modelId="{326D563A-F0BC-4596-917E-7AA3948C7E05}" type="parTrans" cxnId="{B1520299-05CE-4ACA-9DC4-421CA3CC660E}">
      <dgm:prSet/>
      <dgm:spPr/>
      <dgm:t>
        <a:bodyPr/>
        <a:lstStyle/>
        <a:p>
          <a:endParaRPr lang="en-CH"/>
        </a:p>
      </dgm:t>
    </dgm:pt>
    <dgm:pt modelId="{6DA1BFDC-FE7A-47D8-95EA-9E2BD826675D}" type="sibTrans" cxnId="{B1520299-05CE-4ACA-9DC4-421CA3CC660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03FD21E-57B1-4084-A706-4A53094C64CD}" srcId="{6566230F-EA05-4E4D-B843-60378FF3AD5A}" destId="{04C18DBD-F85C-4770-A28B-F33F1F694668}" srcOrd="3" destOrd="0" parTransId="{A179C83F-D8AA-42BD-96A5-17C705B4DB5C}" sibTransId="{F89C834A-5A54-4534-B023-38B9999F3485}"/>
    <dgm:cxn modelId="{08170830-2CE5-40CA-A9EE-5125657820BA}" srcId="{6566230F-EA05-4E4D-B843-60378FF3AD5A}" destId="{AD39037D-2BA4-435F-BF6D-50977F1AB6F1}" srcOrd="2" destOrd="0" parTransId="{11360128-9955-4E7C-AC1F-C8D5AF0B5611}" sibTransId="{4280723A-3B5D-4D18-8F2E-3562A763BEDC}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1" destOrd="0" parTransId="{163E405D-5533-4EEE-8319-FA4D5BC67083}" sibTransId="{5CF17A28-42CA-4A1F-8E74-4E3D0DDE9095}"/>
    <dgm:cxn modelId="{B1520299-05CE-4ACA-9DC4-421CA3CC660E}" srcId="{6566230F-EA05-4E4D-B843-60378FF3AD5A}" destId="{14CCF09D-C860-4211-AB51-E6C5140B97C4}" srcOrd="0" destOrd="0" parTransId="{326D563A-F0BC-4596-917E-7AA3948C7E05}" sibTransId="{6DA1BFDC-FE7A-47D8-95EA-9E2BD826675D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8FA466C1-0894-46A1-92BE-F4505E1A0A2F}" type="presOf" srcId="{AD39037D-2BA4-435F-BF6D-50977F1AB6F1}" destId="{F6BFC09A-3533-4F4D-BFCE-965AA049D6FA}" srcOrd="0" destOrd="2" presId="urn:microsoft.com/office/officeart/2005/8/layout/vList2"/>
    <dgm:cxn modelId="{F14A61DA-B17D-4D25-822C-895AF21BF8A6}" type="presOf" srcId="{14CCF09D-C860-4211-AB51-E6C5140B97C4}" destId="{F6BFC09A-3533-4F4D-BFCE-965AA049D6FA}" srcOrd="0" destOrd="0" presId="urn:microsoft.com/office/officeart/2005/8/layout/vList2"/>
    <dgm:cxn modelId="{BB9D0FF3-59D8-42F1-B723-2F996F418CF7}" type="presOf" srcId="{04C18DBD-F85C-4770-A28B-F33F1F694668}" destId="{F6BFC09A-3533-4F4D-BFCE-965AA049D6FA}" srcOrd="0" destOrd="3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2"/>
        </a:solidFill>
      </dgm:spPr>
      <dgm:t>
        <a:bodyPr/>
        <a:lstStyle/>
        <a:p>
          <a:r>
            <a:rPr lang="fr-CH" dirty="0" err="1"/>
            <a:t>Consider</a:t>
          </a:r>
          <a:r>
            <a:rPr lang="fr-CH" dirty="0"/>
            <a:t> </a:t>
          </a:r>
          <a:r>
            <a:rPr lang="fr-CH" dirty="0" err="1"/>
            <a:t>lessons</a:t>
          </a:r>
          <a:r>
            <a:rPr lang="fr-CH" dirty="0"/>
            <a:t> </a:t>
          </a:r>
          <a:r>
            <a:rPr lang="fr-CH" dirty="0" err="1"/>
            <a:t>learned</a:t>
          </a:r>
          <a:r>
            <a:rPr lang="fr-CH" dirty="0"/>
            <a:t> in </a:t>
          </a:r>
          <a:r>
            <a:rPr lang="fr-CH" dirty="0" err="1"/>
            <a:t>your</a:t>
          </a:r>
          <a:r>
            <a:rPr lang="fr-CH" dirty="0"/>
            <a:t> </a:t>
          </a:r>
          <a:r>
            <a:rPr lang="fr-CH" dirty="0" err="1"/>
            <a:t>own</a:t>
          </a:r>
          <a:r>
            <a:rPr lang="fr-CH" dirty="0"/>
            <a:t> and </a:t>
          </a:r>
          <a:r>
            <a:rPr lang="fr-CH" dirty="0" err="1"/>
            <a:t>other</a:t>
          </a:r>
          <a:r>
            <a:rPr lang="fr-CH" dirty="0"/>
            <a:t> institutions. Pilot test </a:t>
          </a:r>
          <a:r>
            <a:rPr lang="fr-CH" dirty="0" err="1"/>
            <a:t>your</a:t>
          </a:r>
          <a:r>
            <a:rPr lang="fr-CH" dirty="0"/>
            <a:t> designs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Teaching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also</a:t>
          </a:r>
          <a:r>
            <a:rPr lang="fr-CH" dirty="0"/>
            <a:t> a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experience</a:t>
          </a:r>
          <a:r>
            <a:rPr lang="fr-CH" dirty="0"/>
            <a:t>, and </a:t>
          </a:r>
          <a:r>
            <a:rPr lang="fr-CH" dirty="0" err="1"/>
            <a:t>we</a:t>
          </a:r>
          <a:r>
            <a:rPr lang="fr-CH" dirty="0"/>
            <a:t> are all </a:t>
          </a:r>
          <a:r>
            <a:rPr lang="fr-CH" dirty="0" err="1"/>
            <a:t>still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about the best </a:t>
          </a:r>
          <a:r>
            <a:rPr lang="fr-CH" dirty="0" err="1"/>
            <a:t>ways</a:t>
          </a:r>
          <a:r>
            <a:rPr lang="fr-CH" dirty="0"/>
            <a:t> to do distance </a:t>
          </a:r>
          <a:r>
            <a:rPr lang="fr-CH" dirty="0" err="1"/>
            <a:t>learning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3B779917-48F7-429D-9986-E1195C3C517E}">
      <dgm:prSet phldrT="[Text]"/>
      <dgm:spPr/>
      <dgm:t>
        <a:bodyPr/>
        <a:lstStyle/>
        <a:p>
          <a:r>
            <a:rPr lang="fr-CH" dirty="0"/>
            <a:t>If </a:t>
          </a:r>
          <a:r>
            <a:rPr lang="fr-CH" dirty="0" err="1"/>
            <a:t>there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time, pilot test all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methods</a:t>
          </a:r>
          <a:r>
            <a:rPr lang="fr-CH" dirty="0"/>
            <a:t> and </a:t>
          </a:r>
          <a:r>
            <a:rPr lang="fr-CH" dirty="0" err="1"/>
            <a:t>improve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</a:t>
          </a:r>
          <a:r>
            <a:rPr lang="fr-CH" dirty="0" err="1"/>
            <a:t>before</a:t>
          </a:r>
          <a:r>
            <a:rPr lang="fr-CH" dirty="0"/>
            <a:t> </a:t>
          </a:r>
          <a:r>
            <a:rPr lang="fr-CH" dirty="0" err="1"/>
            <a:t>using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</a:t>
          </a:r>
          <a:r>
            <a:rPr lang="fr-CH" dirty="0" err="1"/>
            <a:t>extensively</a:t>
          </a:r>
          <a:endParaRPr lang="en-CH" dirty="0"/>
        </a:p>
      </dgm:t>
    </dgm:pt>
    <dgm:pt modelId="{D6791EA7-28A3-400C-AFAE-64CFEA54D163}" type="parTrans" cxnId="{2D1D9C36-8307-4910-9928-7EFEE09C17C5}">
      <dgm:prSet/>
      <dgm:spPr/>
      <dgm:t>
        <a:bodyPr/>
        <a:lstStyle/>
        <a:p>
          <a:endParaRPr lang="en-CH"/>
        </a:p>
      </dgm:t>
    </dgm:pt>
    <dgm:pt modelId="{F8A78627-9B49-4119-B235-94AE888007EE}" type="sibTrans" cxnId="{2D1D9C36-8307-4910-9928-7EFEE09C17C5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ScaleY="57818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D1D9C36-8307-4910-9928-7EFEE09C17C5}" srcId="{6566230F-EA05-4E4D-B843-60378FF3AD5A}" destId="{3B779917-48F7-429D-9986-E1195C3C517E}" srcOrd="1" destOrd="0" parTransId="{D6791EA7-28A3-400C-AFAE-64CFEA54D163}" sibTransId="{F8A78627-9B49-4119-B235-94AE888007EE}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8B2E309D-32A9-4A9E-8E0B-5502C66EF0C9}" type="presOf" srcId="{3B779917-48F7-429D-9986-E1195C3C517E}" destId="{F6BFC09A-3533-4F4D-BFCE-965AA049D6FA}" srcOrd="0" destOrd="1" presId="urn:microsoft.com/office/officeart/2005/8/layout/vList2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6E4AA-9EE8-42A0-AA29-E4AD259DF7F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A4805C13-1ADC-4C14-AD0F-D885003EA035}">
      <dgm:prSet custT="1"/>
      <dgm:spPr/>
      <dgm:t>
        <a:bodyPr/>
        <a:lstStyle/>
        <a:p>
          <a:r>
            <a:rPr lang="fr-CH" sz="3600" dirty="0" err="1"/>
            <a:t>Reduce</a:t>
          </a:r>
          <a:r>
            <a:rPr lang="fr-CH" sz="3600" dirty="0"/>
            <a:t> the distance in distance </a:t>
          </a:r>
          <a:r>
            <a:rPr lang="fr-CH" sz="3600" dirty="0" err="1"/>
            <a:t>learning</a:t>
          </a:r>
          <a:endParaRPr lang="en-CH" sz="3600" dirty="0"/>
        </a:p>
      </dgm:t>
    </dgm:pt>
    <dgm:pt modelId="{CB07C501-2439-4DEB-A3A3-39A22EB377F5}" type="parTrans" cxnId="{D05CEAF2-C8E7-4A43-9038-F0D0C127B3F3}">
      <dgm:prSet/>
      <dgm:spPr/>
      <dgm:t>
        <a:bodyPr/>
        <a:lstStyle/>
        <a:p>
          <a:endParaRPr lang="en-CH"/>
        </a:p>
      </dgm:t>
    </dgm:pt>
    <dgm:pt modelId="{EC03B1D3-2DBA-4E42-BB6C-543DD774A36D}" type="sibTrans" cxnId="{D05CEAF2-C8E7-4A43-9038-F0D0C127B3F3}">
      <dgm:prSet/>
      <dgm:spPr/>
      <dgm:t>
        <a:bodyPr/>
        <a:lstStyle/>
        <a:p>
          <a:endParaRPr lang="en-CH"/>
        </a:p>
      </dgm:t>
    </dgm:pt>
    <dgm:pt modelId="{128F6363-3A58-41FF-8884-F27FC7B8C197}" type="pres">
      <dgm:prSet presAssocID="{9266E4AA-9EE8-42A0-AA29-E4AD259DF7FA}" presName="linear" presStyleCnt="0">
        <dgm:presLayoutVars>
          <dgm:animLvl val="lvl"/>
          <dgm:resizeHandles val="exact"/>
        </dgm:presLayoutVars>
      </dgm:prSet>
      <dgm:spPr/>
    </dgm:pt>
    <dgm:pt modelId="{35517870-9FC0-40F0-8BBA-627E4B683987}" type="pres">
      <dgm:prSet presAssocID="{A4805C13-1ADC-4C14-AD0F-D885003EA03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7F42A63-6DC4-4636-A5E8-50F7C1D3E4F5}" type="presOf" srcId="{9266E4AA-9EE8-42A0-AA29-E4AD259DF7FA}" destId="{128F6363-3A58-41FF-8884-F27FC7B8C197}" srcOrd="0" destOrd="0" presId="urn:microsoft.com/office/officeart/2005/8/layout/vList2"/>
    <dgm:cxn modelId="{CAFF0CED-FFDD-42E4-9A13-22C0C51E831A}" type="presOf" srcId="{A4805C13-1ADC-4C14-AD0F-D885003EA035}" destId="{35517870-9FC0-40F0-8BBA-627E4B683987}" srcOrd="0" destOrd="0" presId="urn:microsoft.com/office/officeart/2005/8/layout/vList2"/>
    <dgm:cxn modelId="{D05CEAF2-C8E7-4A43-9038-F0D0C127B3F3}" srcId="{9266E4AA-9EE8-42A0-AA29-E4AD259DF7FA}" destId="{A4805C13-1ADC-4C14-AD0F-D885003EA035}" srcOrd="0" destOrd="0" parTransId="{CB07C501-2439-4DEB-A3A3-39A22EB377F5}" sibTransId="{EC03B1D3-2DBA-4E42-BB6C-543DD774A36D}"/>
    <dgm:cxn modelId="{04A3B16A-BB4C-4E1D-A7B9-5896E69F5FE4}" type="presParOf" srcId="{128F6363-3A58-41FF-8884-F27FC7B8C197}" destId="{35517870-9FC0-40F0-8BBA-627E4B6839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2"/>
        </a:solidFill>
      </dgm:spPr>
      <dgm:t>
        <a:bodyPr/>
        <a:lstStyle/>
        <a:p>
          <a:r>
            <a:rPr lang="fr-CH" dirty="0" err="1"/>
            <a:t>Overcome</a:t>
          </a:r>
          <a:r>
            <a:rPr lang="fr-CH" dirty="0"/>
            <a:t> </a:t>
          </a:r>
          <a:r>
            <a:rPr lang="fr-CH" dirty="0" err="1"/>
            <a:t>physical</a:t>
          </a:r>
          <a:r>
            <a:rPr lang="fr-CH" dirty="0"/>
            <a:t> and </a:t>
          </a:r>
          <a:r>
            <a:rPr lang="fr-CH" dirty="0" err="1"/>
            <a:t>psychological</a:t>
          </a:r>
          <a:r>
            <a:rPr lang="fr-CH" dirty="0"/>
            <a:t> distance in distance </a:t>
          </a:r>
          <a:r>
            <a:rPr lang="fr-CH" dirty="0" err="1"/>
            <a:t>learning</a:t>
          </a:r>
          <a:r>
            <a:rPr lang="fr-CH" dirty="0"/>
            <a:t> by building social, cognitive and </a:t>
          </a:r>
          <a:r>
            <a:rPr lang="fr-CH" dirty="0" err="1"/>
            <a:t>teaching</a:t>
          </a:r>
          <a:r>
            <a:rPr lang="fr-CH" dirty="0"/>
            <a:t> </a:t>
          </a:r>
          <a:r>
            <a:rPr lang="fr-CH" dirty="0" err="1"/>
            <a:t>presence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Build</a:t>
          </a:r>
          <a:r>
            <a:rPr lang="fr-CH" dirty="0"/>
            <a:t> real-time and self-</a:t>
          </a:r>
          <a:r>
            <a:rPr lang="fr-CH" dirty="0" err="1"/>
            <a:t>paced</a:t>
          </a:r>
          <a:r>
            <a:rPr lang="fr-CH" dirty="0"/>
            <a:t> interactions </a:t>
          </a:r>
          <a:r>
            <a:rPr lang="fr-CH" dirty="0" err="1"/>
            <a:t>into</a:t>
          </a:r>
          <a:r>
            <a:rPr lang="fr-CH" dirty="0"/>
            <a:t> the course not </a:t>
          </a:r>
          <a:r>
            <a:rPr lang="fr-CH" dirty="0" err="1"/>
            <a:t>only</a:t>
          </a:r>
          <a:r>
            <a:rPr lang="fr-CH" dirty="0"/>
            <a:t> to help </a:t>
          </a:r>
          <a:r>
            <a:rPr lang="fr-CH" dirty="0" err="1"/>
            <a:t>learning</a:t>
          </a:r>
          <a:r>
            <a:rPr lang="fr-CH" dirty="0"/>
            <a:t>, but </a:t>
          </a:r>
          <a:r>
            <a:rPr lang="fr-CH" dirty="0" err="1"/>
            <a:t>also</a:t>
          </a:r>
          <a:r>
            <a:rPr lang="fr-CH" dirty="0"/>
            <a:t> to </a:t>
          </a:r>
          <a:r>
            <a:rPr lang="fr-CH" dirty="0" err="1"/>
            <a:t>reduce</a:t>
          </a:r>
          <a:r>
            <a:rPr lang="fr-CH" dirty="0"/>
            <a:t> feelings of distance. </a:t>
          </a:r>
          <a:r>
            <a:rPr lang="fr-CH" dirty="0" err="1"/>
            <a:t>Get</a:t>
          </a:r>
          <a:r>
            <a:rPr lang="fr-CH" dirty="0"/>
            <a:t> participants </a:t>
          </a:r>
          <a:r>
            <a:rPr lang="fr-CH" dirty="0" err="1"/>
            <a:t>involved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Just as </a:t>
          </a:r>
          <a:r>
            <a:rPr lang="fr-CH" dirty="0" err="1"/>
            <a:t>voice</a:t>
          </a:r>
          <a:r>
            <a:rPr lang="fr-CH" dirty="0"/>
            <a:t> and facial </a:t>
          </a:r>
          <a:r>
            <a:rPr lang="fr-CH" dirty="0" err="1"/>
            <a:t>cues</a:t>
          </a:r>
          <a:r>
            <a:rPr lang="fr-CH" dirty="0"/>
            <a:t> in real-time </a:t>
          </a:r>
          <a:r>
            <a:rPr lang="fr-CH" dirty="0" err="1"/>
            <a:t>learning</a:t>
          </a:r>
          <a:r>
            <a:rPr lang="fr-CH" dirty="0"/>
            <a:t> help </a:t>
          </a:r>
          <a:r>
            <a:rPr lang="fr-CH" dirty="0" err="1"/>
            <a:t>reinforce</a:t>
          </a:r>
          <a:r>
            <a:rPr lang="fr-CH" dirty="0"/>
            <a:t> social </a:t>
          </a:r>
          <a:r>
            <a:rPr lang="fr-CH" dirty="0" err="1"/>
            <a:t>presence</a:t>
          </a:r>
          <a:r>
            <a:rPr lang="fr-CH" dirty="0"/>
            <a:t>, the </a:t>
          </a:r>
          <a:r>
            <a:rPr lang="fr-CH" dirty="0" err="1"/>
            <a:t>tone</a:t>
          </a:r>
          <a:r>
            <a:rPr lang="fr-CH" dirty="0"/>
            <a:t> of </a:t>
          </a:r>
          <a:r>
            <a:rPr lang="fr-CH" dirty="0" err="1"/>
            <a:t>written</a:t>
          </a:r>
          <a:r>
            <a:rPr lang="fr-CH" dirty="0"/>
            <a:t> communication can </a:t>
          </a:r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more </a:t>
          </a:r>
          <a:r>
            <a:rPr lang="fr-CH" dirty="0" err="1"/>
            <a:t>personal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1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B55E17-4FD6-4721-BCE0-B6F4FB2E95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051A5902-E27E-4B6A-A228-D9E98269AB61}">
      <dgm:prSet/>
      <dgm:spPr/>
      <dgm:t>
        <a:bodyPr/>
        <a:lstStyle/>
        <a:p>
          <a:r>
            <a:rPr lang="fr-CH"/>
            <a:t>Time for distance learning</a:t>
          </a:r>
          <a:endParaRPr lang="en-CH"/>
        </a:p>
      </dgm:t>
    </dgm:pt>
    <dgm:pt modelId="{3032A353-9134-4155-BCB4-28714E76E33C}" type="parTrans" cxnId="{46B6DDBE-35CF-44DF-B114-C9C67B3C4FE2}">
      <dgm:prSet/>
      <dgm:spPr/>
      <dgm:t>
        <a:bodyPr/>
        <a:lstStyle/>
        <a:p>
          <a:endParaRPr lang="en-CH"/>
        </a:p>
      </dgm:t>
    </dgm:pt>
    <dgm:pt modelId="{A4C19139-2FC7-41AD-BDE4-45D84B1D5E10}" type="sibTrans" cxnId="{46B6DDBE-35CF-44DF-B114-C9C67B3C4FE2}">
      <dgm:prSet/>
      <dgm:spPr/>
      <dgm:t>
        <a:bodyPr/>
        <a:lstStyle/>
        <a:p>
          <a:endParaRPr lang="en-CH"/>
        </a:p>
      </dgm:t>
    </dgm:pt>
    <dgm:pt modelId="{85E36D34-F5FE-4CBF-B1FA-F0B67FEB3050}" type="pres">
      <dgm:prSet presAssocID="{12B55E17-4FD6-4721-BCE0-B6F4FB2E959C}" presName="linear" presStyleCnt="0">
        <dgm:presLayoutVars>
          <dgm:animLvl val="lvl"/>
          <dgm:resizeHandles val="exact"/>
        </dgm:presLayoutVars>
      </dgm:prSet>
      <dgm:spPr/>
    </dgm:pt>
    <dgm:pt modelId="{23710AFF-2685-4BE4-9A75-8C620450AC51}" type="pres">
      <dgm:prSet presAssocID="{051A5902-E27E-4B6A-A228-D9E98269AB6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CB2E62-5CE6-492A-A3EA-29F396C0C46B}" type="presOf" srcId="{051A5902-E27E-4B6A-A228-D9E98269AB61}" destId="{23710AFF-2685-4BE4-9A75-8C620450AC51}" srcOrd="0" destOrd="0" presId="urn:microsoft.com/office/officeart/2005/8/layout/vList2"/>
    <dgm:cxn modelId="{CC64EBB4-F55E-4659-8C2F-41ECA986C01A}" type="presOf" srcId="{12B55E17-4FD6-4721-BCE0-B6F4FB2E959C}" destId="{85E36D34-F5FE-4CBF-B1FA-F0B67FEB3050}" srcOrd="0" destOrd="0" presId="urn:microsoft.com/office/officeart/2005/8/layout/vList2"/>
    <dgm:cxn modelId="{46B6DDBE-35CF-44DF-B114-C9C67B3C4FE2}" srcId="{12B55E17-4FD6-4721-BCE0-B6F4FB2E959C}" destId="{051A5902-E27E-4B6A-A228-D9E98269AB61}" srcOrd="0" destOrd="0" parTransId="{3032A353-9134-4155-BCB4-28714E76E33C}" sibTransId="{A4C19139-2FC7-41AD-BDE4-45D84B1D5E10}"/>
    <dgm:cxn modelId="{D8930221-F052-4BDC-BE86-A5F8544F6C94}" type="presParOf" srcId="{85E36D34-F5FE-4CBF-B1FA-F0B67FEB3050}" destId="{23710AFF-2685-4BE4-9A75-8C620450AC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3"/>
        </a:solidFill>
      </dgm:spPr>
      <dgm:t>
        <a:bodyPr/>
        <a:lstStyle/>
        <a:p>
          <a:r>
            <a:rPr lang="fr-CH" dirty="0"/>
            <a:t>The </a:t>
          </a:r>
          <a:r>
            <a:rPr lang="fr-CH" dirty="0" err="1"/>
            <a:t>flexibility</a:t>
          </a:r>
          <a:r>
            <a:rPr lang="fr-CH" dirty="0"/>
            <a:t> of distance </a:t>
          </a:r>
          <a:r>
            <a:rPr lang="fr-CH" dirty="0" err="1"/>
            <a:t>learning</a:t>
          </a:r>
          <a:r>
            <a:rPr lang="fr-CH" dirty="0"/>
            <a:t> has </a:t>
          </a:r>
          <a:r>
            <a:rPr lang="fr-CH" dirty="0" err="1"/>
            <a:t>both</a:t>
          </a:r>
          <a:r>
            <a:rPr lang="fr-CH" dirty="0"/>
            <a:t> </a:t>
          </a:r>
          <a:r>
            <a:rPr lang="fr-CH" dirty="0" err="1"/>
            <a:t>advantages</a:t>
          </a:r>
          <a:r>
            <a:rPr lang="fr-CH" dirty="0"/>
            <a:t> and </a:t>
          </a:r>
          <a:r>
            <a:rPr lang="fr-CH" dirty="0" err="1"/>
            <a:t>disadvantages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Help </a:t>
          </a:r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develop</a:t>
          </a:r>
          <a:r>
            <a:rPr lang="fr-CH" dirty="0"/>
            <a:t> good time management </a:t>
          </a:r>
          <a:r>
            <a:rPr lang="fr-CH" dirty="0" err="1"/>
            <a:t>skills</a:t>
          </a:r>
          <a:r>
            <a:rPr lang="fr-CH" dirty="0"/>
            <a:t> by </a:t>
          </a:r>
          <a:r>
            <a:rPr lang="fr-CH" dirty="0" err="1"/>
            <a:t>providing</a:t>
          </a:r>
          <a:r>
            <a:rPr lang="fr-CH" dirty="0"/>
            <a:t> </a:t>
          </a:r>
          <a:r>
            <a:rPr lang="fr-CH" dirty="0" err="1"/>
            <a:t>enough</a:t>
          </a:r>
          <a:r>
            <a:rPr lang="fr-CH" dirty="0"/>
            <a:t> guidance and structure (e.g. </a:t>
          </a:r>
          <a:r>
            <a:rPr lang="fr-CH" dirty="0" err="1"/>
            <a:t>weekly</a:t>
          </a:r>
          <a:r>
            <a:rPr lang="fr-CH" dirty="0"/>
            <a:t> planning, deadlines), but </a:t>
          </a:r>
          <a:r>
            <a:rPr lang="fr-CH" dirty="0" err="1"/>
            <a:t>leave</a:t>
          </a:r>
          <a:r>
            <a:rPr lang="fr-CH" dirty="0"/>
            <a:t> room for </a:t>
          </a:r>
          <a:r>
            <a:rPr lang="fr-CH" dirty="0" err="1"/>
            <a:t>flexibility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Plan </a:t>
          </a:r>
          <a:r>
            <a:rPr lang="fr-CH" dirty="0" err="1"/>
            <a:t>enough</a:t>
          </a:r>
          <a:r>
            <a:rPr lang="fr-CH" dirty="0"/>
            <a:t> real-time </a:t>
          </a:r>
          <a:r>
            <a:rPr lang="fr-CH" dirty="0" err="1"/>
            <a:t>activities</a:t>
          </a:r>
          <a:r>
            <a:rPr lang="fr-CH" dirty="0"/>
            <a:t> to help the course structure, but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mindful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fixing dates and times </a:t>
          </a:r>
          <a:r>
            <a:rPr lang="fr-CH" dirty="0" err="1"/>
            <a:t>reduces</a:t>
          </a:r>
          <a:r>
            <a:rPr lang="fr-CH" dirty="0"/>
            <a:t> </a:t>
          </a:r>
          <a:r>
            <a:rPr lang="fr-CH" dirty="0" err="1"/>
            <a:t>flexibility</a:t>
          </a:r>
          <a:r>
            <a:rPr lang="fr-CH" dirty="0"/>
            <a:t> for </a:t>
          </a:r>
          <a:r>
            <a:rPr lang="fr-CH" dirty="0" err="1"/>
            <a:t>busy</a:t>
          </a:r>
          <a:r>
            <a:rPr lang="fr-CH" dirty="0"/>
            <a:t> </a:t>
          </a:r>
          <a:r>
            <a:rPr lang="fr-CH" dirty="0" err="1"/>
            <a:t>professionals</a:t>
          </a:r>
          <a:r>
            <a:rPr lang="fr-CH" dirty="0"/>
            <a:t>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AACACD9A-3D42-4EC4-9AB0-A856E7C8A1E2}">
      <dgm:prSet phldrT="[Text]"/>
      <dgm:spPr/>
      <dgm:t>
        <a:bodyPr/>
        <a:lstStyle/>
        <a:p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may</a:t>
          </a:r>
          <a:r>
            <a:rPr lang="fr-CH" dirty="0"/>
            <a:t> </a:t>
          </a:r>
          <a:r>
            <a:rPr lang="fr-CH" dirty="0" err="1"/>
            <a:t>get</a:t>
          </a:r>
          <a:r>
            <a:rPr lang="fr-CH" dirty="0"/>
            <a:t> </a:t>
          </a:r>
          <a:r>
            <a:rPr lang="fr-CH" dirty="0" err="1"/>
            <a:t>lost</a:t>
          </a:r>
          <a:r>
            <a:rPr lang="fr-CH" dirty="0"/>
            <a:t> and </a:t>
          </a:r>
          <a:r>
            <a:rPr lang="fr-CH" dirty="0" err="1"/>
            <a:t>fall</a:t>
          </a:r>
          <a:r>
            <a:rPr lang="fr-CH" dirty="0"/>
            <a:t> </a:t>
          </a:r>
          <a:r>
            <a:rPr lang="fr-CH" dirty="0" err="1"/>
            <a:t>behind</a:t>
          </a:r>
          <a:r>
            <a:rPr lang="fr-CH" dirty="0"/>
            <a:t> </a:t>
          </a:r>
          <a:r>
            <a:rPr lang="fr-CH" dirty="0" err="1"/>
            <a:t>without</a:t>
          </a:r>
          <a:r>
            <a:rPr lang="fr-CH" dirty="0"/>
            <a:t> support</a:t>
          </a:r>
          <a:endParaRPr lang="en-CH" dirty="0"/>
        </a:p>
      </dgm:t>
    </dgm:pt>
    <dgm:pt modelId="{B2080B78-E3D2-4C56-A3C7-00CC72C6F8CE}" type="parTrans" cxnId="{BE93622F-4826-4A43-B452-910E063BDBC0}">
      <dgm:prSet/>
      <dgm:spPr/>
      <dgm:t>
        <a:bodyPr/>
        <a:lstStyle/>
        <a:p>
          <a:endParaRPr lang="en-CH"/>
        </a:p>
      </dgm:t>
    </dgm:pt>
    <dgm:pt modelId="{67A02A18-84A9-46B9-809F-123937980247}" type="sibTrans" cxnId="{BE93622F-4826-4A43-B452-910E063BDBC0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CAFF5F21-84B4-4AE8-9A52-C834D0A77B28}" type="presOf" srcId="{AACACD9A-3D42-4EC4-9AB0-A856E7C8A1E2}" destId="{F6BFC09A-3533-4F4D-BFCE-965AA049D6FA}" srcOrd="0" destOrd="0" presId="urn:microsoft.com/office/officeart/2005/8/layout/vList2"/>
    <dgm:cxn modelId="{BE93622F-4826-4A43-B452-910E063BDBC0}" srcId="{6566230F-EA05-4E4D-B843-60378FF3AD5A}" destId="{AACACD9A-3D42-4EC4-9AB0-A856E7C8A1E2}" srcOrd="0" destOrd="0" parTransId="{B2080B78-E3D2-4C56-A3C7-00CC72C6F8CE}" sibTransId="{67A02A18-84A9-46B9-809F-123937980247}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1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96FDEA-D24A-4263-B642-F4D8F386C4A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E4AF3065-89A5-4C02-8DA4-BF5BE136AA99}">
      <dgm:prSet/>
      <dgm:spPr/>
      <dgm:t>
        <a:bodyPr/>
        <a:lstStyle/>
        <a:p>
          <a:r>
            <a:rPr lang="fr-CH"/>
            <a:t>Learning feedback</a:t>
          </a:r>
          <a:endParaRPr lang="en-CH"/>
        </a:p>
      </dgm:t>
    </dgm:pt>
    <dgm:pt modelId="{569A4E61-8FE2-4EE4-88D3-F2B6861422D1}" type="parTrans" cxnId="{D91A8C30-8980-429C-9047-28EF97509EFC}">
      <dgm:prSet/>
      <dgm:spPr/>
      <dgm:t>
        <a:bodyPr/>
        <a:lstStyle/>
        <a:p>
          <a:endParaRPr lang="en-CH"/>
        </a:p>
      </dgm:t>
    </dgm:pt>
    <dgm:pt modelId="{AB33DF6C-ACD2-4CA5-AA74-244727CE485C}" type="sibTrans" cxnId="{D91A8C30-8980-429C-9047-28EF97509EFC}">
      <dgm:prSet/>
      <dgm:spPr/>
      <dgm:t>
        <a:bodyPr/>
        <a:lstStyle/>
        <a:p>
          <a:endParaRPr lang="en-CH"/>
        </a:p>
      </dgm:t>
    </dgm:pt>
    <dgm:pt modelId="{C19D856D-B7DC-4962-BF63-181BD02D54AB}" type="pres">
      <dgm:prSet presAssocID="{F996FDEA-D24A-4263-B642-F4D8F386C4AC}" presName="linear" presStyleCnt="0">
        <dgm:presLayoutVars>
          <dgm:animLvl val="lvl"/>
          <dgm:resizeHandles val="exact"/>
        </dgm:presLayoutVars>
      </dgm:prSet>
      <dgm:spPr/>
    </dgm:pt>
    <dgm:pt modelId="{BFDA30B4-0380-4B4F-95E1-50425960C53D}" type="pres">
      <dgm:prSet presAssocID="{E4AF3065-89A5-4C02-8DA4-BF5BE136AA9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221A11B-0873-4A2A-9264-EB12623619DC}" type="presOf" srcId="{F996FDEA-D24A-4263-B642-F4D8F386C4AC}" destId="{C19D856D-B7DC-4962-BF63-181BD02D54AB}" srcOrd="0" destOrd="0" presId="urn:microsoft.com/office/officeart/2005/8/layout/vList2"/>
    <dgm:cxn modelId="{D91A8C30-8980-429C-9047-28EF97509EFC}" srcId="{F996FDEA-D24A-4263-B642-F4D8F386C4AC}" destId="{E4AF3065-89A5-4C02-8DA4-BF5BE136AA99}" srcOrd="0" destOrd="0" parTransId="{569A4E61-8FE2-4EE4-88D3-F2B6861422D1}" sibTransId="{AB33DF6C-ACD2-4CA5-AA74-244727CE485C}"/>
    <dgm:cxn modelId="{2D294058-BCFB-4482-8A91-135D921F9A12}" type="presOf" srcId="{E4AF3065-89A5-4C02-8DA4-BF5BE136AA99}" destId="{BFDA30B4-0380-4B4F-95E1-50425960C53D}" srcOrd="0" destOrd="0" presId="urn:microsoft.com/office/officeart/2005/8/layout/vList2"/>
    <dgm:cxn modelId="{4877AD25-375B-42CE-B47A-6441B9A35348}" type="presParOf" srcId="{C19D856D-B7DC-4962-BF63-181BD02D54AB}" destId="{BFDA30B4-0380-4B4F-95E1-50425960C5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4"/>
        </a:solidFill>
      </dgm:spPr>
      <dgm:t>
        <a:bodyPr/>
        <a:lstStyle/>
        <a:p>
          <a:r>
            <a:rPr lang="fr-CH" dirty="0"/>
            <a:t>Real-time </a:t>
          </a:r>
          <a:r>
            <a:rPr lang="fr-CH" dirty="0" err="1"/>
            <a:t>activities</a:t>
          </a:r>
          <a:r>
            <a:rPr lang="fr-CH" dirty="0"/>
            <a:t> open the </a:t>
          </a:r>
          <a:r>
            <a:rPr lang="fr-CH" dirty="0" err="1"/>
            <a:t>possibility</a:t>
          </a:r>
          <a:r>
            <a:rPr lang="fr-CH" dirty="0"/>
            <a:t> for </a:t>
          </a:r>
          <a:r>
            <a:rPr lang="fr-CH" dirty="0" err="1"/>
            <a:t>immediate</a:t>
          </a:r>
          <a:r>
            <a:rPr lang="fr-CH" dirty="0"/>
            <a:t> feedback, but </a:t>
          </a:r>
          <a:r>
            <a:rPr lang="fr-CH" dirty="0" err="1"/>
            <a:t>asynchronous</a:t>
          </a:r>
          <a:r>
            <a:rPr lang="fr-CH" dirty="0"/>
            <a:t> feedback </a:t>
          </a:r>
          <a:r>
            <a:rPr lang="fr-CH" dirty="0" err="1"/>
            <a:t>also</a:t>
          </a:r>
          <a:r>
            <a:rPr lang="fr-CH" dirty="0"/>
            <a:t> can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timely</a:t>
          </a:r>
          <a:r>
            <a:rPr lang="fr-CH" dirty="0"/>
            <a:t> </a:t>
          </a:r>
          <a:r>
            <a:rPr lang="fr-CH" dirty="0" err="1"/>
            <a:t>while</a:t>
          </a:r>
          <a:r>
            <a:rPr lang="fr-CH" dirty="0"/>
            <a:t> </a:t>
          </a:r>
          <a:r>
            <a:rPr lang="fr-CH" dirty="0" err="1"/>
            <a:t>allowing</a:t>
          </a:r>
          <a:r>
            <a:rPr lang="fr-CH" dirty="0"/>
            <a:t> more time for </a:t>
          </a:r>
          <a:r>
            <a:rPr lang="fr-CH" dirty="0" err="1"/>
            <a:t>reflection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Plan real-time </a:t>
          </a:r>
          <a:r>
            <a:rPr lang="fr-CH" dirty="0" err="1"/>
            <a:t>activities</a:t>
          </a:r>
          <a:r>
            <a:rPr lang="fr-CH" dirty="0"/>
            <a:t> for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outcomes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</a:t>
          </a:r>
          <a:r>
            <a:rPr lang="fr-CH" dirty="0" err="1"/>
            <a:t>require</a:t>
          </a:r>
          <a:r>
            <a:rPr lang="fr-CH" dirty="0"/>
            <a:t> </a:t>
          </a:r>
          <a:r>
            <a:rPr lang="fr-CH" dirty="0" err="1"/>
            <a:t>immediate</a:t>
          </a:r>
          <a:r>
            <a:rPr lang="fr-CH" dirty="0"/>
            <a:t> feedback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In discussion forums and email discussion, </a:t>
          </a:r>
          <a:r>
            <a:rPr lang="fr-CH" dirty="0" err="1"/>
            <a:t>try</a:t>
          </a:r>
          <a:r>
            <a:rPr lang="fr-CH" dirty="0"/>
            <a:t> to </a:t>
          </a:r>
          <a:r>
            <a:rPr lang="fr-CH" dirty="0" err="1"/>
            <a:t>respond</a:t>
          </a:r>
          <a:r>
            <a:rPr lang="fr-CH" dirty="0"/>
            <a:t> to questions </a:t>
          </a:r>
          <a:r>
            <a:rPr lang="fr-CH" dirty="0" err="1"/>
            <a:t>within</a:t>
          </a:r>
          <a:r>
            <a:rPr lang="fr-CH" dirty="0"/>
            <a:t> 24 </a:t>
          </a:r>
          <a:r>
            <a:rPr lang="fr-CH" dirty="0" err="1"/>
            <a:t>hours</a:t>
          </a:r>
          <a:r>
            <a:rPr lang="fr-CH" dirty="0"/>
            <a:t>. Encourage the use of forums </a:t>
          </a:r>
          <a:r>
            <a:rPr lang="fr-CH" dirty="0" err="1"/>
            <a:t>so</a:t>
          </a:r>
          <a:r>
            <a:rPr lang="fr-CH" dirty="0"/>
            <a:t> ALL participants </a:t>
          </a:r>
          <a:r>
            <a:rPr lang="fr-CH" dirty="0" err="1"/>
            <a:t>see</a:t>
          </a:r>
          <a:r>
            <a:rPr lang="fr-CH" dirty="0"/>
            <a:t> and </a:t>
          </a:r>
          <a:r>
            <a:rPr lang="fr-CH" dirty="0" err="1"/>
            <a:t>benefit</a:t>
          </a:r>
          <a:r>
            <a:rPr lang="fr-CH" dirty="0"/>
            <a:t> </a:t>
          </a:r>
          <a:r>
            <a:rPr lang="fr-CH" dirty="0" err="1"/>
            <a:t>from</a:t>
          </a:r>
          <a:r>
            <a:rPr lang="fr-CH" dirty="0"/>
            <a:t> feedback.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one-</a:t>
          </a:r>
          <a:r>
            <a:rPr lang="fr-CH" dirty="0" err="1"/>
            <a:t>way</a:t>
          </a:r>
          <a:r>
            <a:rPr lang="fr-CH" dirty="0"/>
            <a:t> </a:t>
          </a:r>
          <a:r>
            <a:rPr lang="fr-CH" dirty="0" err="1"/>
            <a:t>presentations</a:t>
          </a:r>
          <a:r>
            <a:rPr lang="fr-CH" dirty="0"/>
            <a:t> in real-time sessions to </a:t>
          </a:r>
          <a:r>
            <a:rPr lang="fr-CH" dirty="0" err="1"/>
            <a:t>make</a:t>
          </a:r>
          <a:r>
            <a:rPr lang="fr-CH" dirty="0"/>
            <a:t> room for feedback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peers</a:t>
          </a:r>
          <a:r>
            <a:rPr lang="fr-CH" dirty="0"/>
            <a:t> as </a:t>
          </a:r>
          <a:r>
            <a:rPr lang="fr-CH" dirty="0" err="1"/>
            <a:t>well</a:t>
          </a:r>
          <a:r>
            <a:rPr lang="fr-CH" dirty="0"/>
            <a:t> as </a:t>
          </a:r>
          <a:r>
            <a:rPr lang="fr-CH" dirty="0" err="1"/>
            <a:t>trainers</a:t>
          </a:r>
          <a:r>
            <a:rPr lang="fr-CH" dirty="0"/>
            <a:t>.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D9A9BC-BEFC-4043-83F2-31D069ABED9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AB324B3A-F0D5-41EB-943C-D684059FE9FE}">
      <dgm:prSet/>
      <dgm:spPr/>
      <dgm:t>
        <a:bodyPr/>
        <a:lstStyle/>
        <a:p>
          <a:r>
            <a:rPr lang="fr-CH"/>
            <a:t>Impacts of media</a:t>
          </a:r>
          <a:endParaRPr lang="en-CH"/>
        </a:p>
      </dgm:t>
    </dgm:pt>
    <dgm:pt modelId="{C0002763-AAD2-430A-9F85-21E415B8AF48}" type="parTrans" cxnId="{E52DF230-DE65-489A-9E49-EE8B68690BB6}">
      <dgm:prSet/>
      <dgm:spPr/>
      <dgm:t>
        <a:bodyPr/>
        <a:lstStyle/>
        <a:p>
          <a:endParaRPr lang="en-CH"/>
        </a:p>
      </dgm:t>
    </dgm:pt>
    <dgm:pt modelId="{EA5FE6F3-042D-4FEF-AD8D-7C9745696240}" type="sibTrans" cxnId="{E52DF230-DE65-489A-9E49-EE8B68690BB6}">
      <dgm:prSet/>
      <dgm:spPr/>
      <dgm:t>
        <a:bodyPr/>
        <a:lstStyle/>
        <a:p>
          <a:endParaRPr lang="en-CH"/>
        </a:p>
      </dgm:t>
    </dgm:pt>
    <dgm:pt modelId="{F35BCB2B-9E64-48A4-BF12-2F6B1CF5CA77}" type="pres">
      <dgm:prSet presAssocID="{84D9A9BC-BEFC-4043-83F2-31D069ABED9F}" presName="linear" presStyleCnt="0">
        <dgm:presLayoutVars>
          <dgm:animLvl val="lvl"/>
          <dgm:resizeHandles val="exact"/>
        </dgm:presLayoutVars>
      </dgm:prSet>
      <dgm:spPr/>
    </dgm:pt>
    <dgm:pt modelId="{6DD1E8F5-361B-4507-A557-83C279A9EE93}" type="pres">
      <dgm:prSet presAssocID="{AB324B3A-F0D5-41EB-943C-D684059FE9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BE6D505-D666-4F32-9C65-B1607A8034E3}" type="presOf" srcId="{84D9A9BC-BEFC-4043-83F2-31D069ABED9F}" destId="{F35BCB2B-9E64-48A4-BF12-2F6B1CF5CA77}" srcOrd="0" destOrd="0" presId="urn:microsoft.com/office/officeart/2005/8/layout/vList2"/>
    <dgm:cxn modelId="{E52DF230-DE65-489A-9E49-EE8B68690BB6}" srcId="{84D9A9BC-BEFC-4043-83F2-31D069ABED9F}" destId="{AB324B3A-F0D5-41EB-943C-D684059FE9FE}" srcOrd="0" destOrd="0" parTransId="{C0002763-AAD2-430A-9F85-21E415B8AF48}" sibTransId="{EA5FE6F3-042D-4FEF-AD8D-7C9745696240}"/>
    <dgm:cxn modelId="{8CB91D7D-B90D-44CF-AB95-6F78AB1224AB}" type="presOf" srcId="{AB324B3A-F0D5-41EB-943C-D684059FE9FE}" destId="{6DD1E8F5-361B-4507-A557-83C279A9EE93}" srcOrd="0" destOrd="0" presId="urn:microsoft.com/office/officeart/2005/8/layout/vList2"/>
    <dgm:cxn modelId="{F18A9B79-A74A-4FFD-B912-C92C87985AA4}" type="presParOf" srcId="{F35BCB2B-9E64-48A4-BF12-2F6B1CF5CA77}" destId="{6DD1E8F5-361B-4507-A557-83C279A9EE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7FE0D-C88C-4ED7-8D39-0F21E6560E7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Seat time versus Quality time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31184"/>
          <a:ext cx="8229600" cy="127296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200" kern="1200" dirty="0" err="1"/>
            <a:t>Often</a:t>
          </a:r>
          <a:r>
            <a:rPr lang="fr-CH" sz="3200" kern="1200" dirty="0"/>
            <a:t> </a:t>
          </a:r>
          <a:r>
            <a:rPr lang="fr-CH" sz="3200" kern="1200" dirty="0" err="1"/>
            <a:t>less</a:t>
          </a:r>
          <a:r>
            <a:rPr lang="fr-CH" sz="3200" kern="1200" dirty="0"/>
            <a:t> </a:t>
          </a:r>
          <a:r>
            <a:rPr lang="fr-CH" sz="3200" kern="1200" dirty="0" err="1"/>
            <a:t>is</a:t>
          </a:r>
          <a:r>
            <a:rPr lang="fr-CH" sz="3200" kern="1200" dirty="0"/>
            <a:t> more </a:t>
          </a:r>
          <a:r>
            <a:rPr lang="fr-CH" sz="3200" kern="1200" dirty="0" err="1"/>
            <a:t>when</a:t>
          </a:r>
          <a:r>
            <a:rPr lang="fr-CH" sz="3200" kern="1200" dirty="0"/>
            <a:t> </a:t>
          </a:r>
          <a:r>
            <a:rPr lang="fr-CH" sz="3200" kern="1200" dirty="0" err="1"/>
            <a:t>using</a:t>
          </a:r>
          <a:r>
            <a:rPr lang="fr-CH" sz="3200" kern="1200" dirty="0"/>
            <a:t> </a:t>
          </a:r>
          <a:r>
            <a:rPr lang="fr-CH" sz="3200" kern="1200" dirty="0" err="1"/>
            <a:t>multimedia</a:t>
          </a:r>
          <a:r>
            <a:rPr lang="fr-CH" sz="3200" kern="1200" dirty="0"/>
            <a:t> in distance </a:t>
          </a:r>
          <a:r>
            <a:rPr lang="fr-CH" sz="3200" kern="1200" dirty="0" err="1"/>
            <a:t>learning</a:t>
          </a:r>
          <a:endParaRPr lang="en-CH" sz="3200" kern="1200" dirty="0"/>
        </a:p>
      </dsp:txBody>
      <dsp:txXfrm>
        <a:off x="62141" y="93325"/>
        <a:ext cx="8105318" cy="1148678"/>
      </dsp:txXfrm>
    </dsp:sp>
    <dsp:sp modelId="{F6BFC09A-3533-4F4D-BFCE-965AA049D6FA}">
      <dsp:nvSpPr>
        <dsp:cNvPr id="0" name=""/>
        <dsp:cNvSpPr/>
      </dsp:nvSpPr>
      <dsp:spPr>
        <a:xfrm>
          <a:off x="0" y="1467222"/>
          <a:ext cx="8229600" cy="30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Follow </a:t>
          </a:r>
          <a:r>
            <a:rPr lang="fr-CH" sz="2500" kern="1200" dirty="0" err="1">
              <a:hlinkClick xmlns:r="http://schemas.openxmlformats.org/officeDocument/2006/relationships" r:id="rId1"/>
            </a:rPr>
            <a:t>Mayer’s</a:t>
          </a:r>
          <a:r>
            <a:rPr lang="fr-CH" sz="2500" kern="1200" dirty="0">
              <a:hlinkClick xmlns:r="http://schemas.openxmlformats.org/officeDocument/2006/relationships" r:id="rId1"/>
            </a:rPr>
            <a:t> 12 </a:t>
          </a:r>
          <a:r>
            <a:rPr lang="fr-CH" sz="2500" kern="1200" dirty="0" err="1">
              <a:hlinkClick xmlns:r="http://schemas.openxmlformats.org/officeDocument/2006/relationships" r:id="rId1"/>
            </a:rPr>
            <a:t>multimedia</a:t>
          </a:r>
          <a:r>
            <a:rPr lang="fr-CH" sz="2500" kern="1200" dirty="0">
              <a:hlinkClick xmlns:r="http://schemas.openxmlformats.org/officeDocument/2006/relationships" r:id="rId1"/>
            </a:rPr>
            <a:t> </a:t>
          </a:r>
          <a:r>
            <a:rPr lang="fr-CH" sz="2500" kern="1200" dirty="0" err="1">
              <a:hlinkClick xmlns:r="http://schemas.openxmlformats.org/officeDocument/2006/relationships" r:id="rId1"/>
            </a:rPr>
            <a:t>principles</a:t>
          </a:r>
          <a:r>
            <a:rPr lang="fr-CH" sz="2500" kern="1200" dirty="0">
              <a:hlinkClick xmlns:r="http://schemas.openxmlformats.org/officeDocument/2006/relationships" r:id="rId1"/>
            </a:rPr>
            <a:t> </a:t>
          </a:r>
          <a:r>
            <a:rPr lang="fr-CH" sz="2500" kern="1200" dirty="0"/>
            <a:t>for optimal use of </a:t>
          </a:r>
          <a:r>
            <a:rPr lang="fr-CH" sz="2500" kern="1200" dirty="0" err="1"/>
            <a:t>multimedia</a:t>
          </a:r>
          <a:r>
            <a:rPr lang="fr-CH" sz="2500" kern="1200" dirty="0"/>
            <a:t> to </a:t>
          </a:r>
          <a:r>
            <a:rPr lang="fr-CH" sz="2500" kern="1200" dirty="0" err="1"/>
            <a:t>avoid</a:t>
          </a:r>
          <a:r>
            <a:rPr lang="fr-CH" sz="2500" kern="1200" dirty="0"/>
            <a:t> </a:t>
          </a:r>
          <a:r>
            <a:rPr lang="fr-CH" sz="2500" kern="1200" dirty="0" err="1"/>
            <a:t>unnecessary</a:t>
          </a:r>
          <a:r>
            <a:rPr lang="fr-CH" sz="2500" kern="1200" dirty="0"/>
            <a:t> distractions. </a:t>
          </a:r>
          <a:r>
            <a:rPr lang="fr-CH" sz="2500" kern="1200" dirty="0" err="1"/>
            <a:t>Avoid</a:t>
          </a:r>
          <a:r>
            <a:rPr lang="fr-CH" sz="2500" kern="1200" dirty="0"/>
            <a:t> </a:t>
          </a:r>
          <a:r>
            <a:rPr lang="fr-CH" sz="2500" kern="1200" dirty="0" err="1"/>
            <a:t>decoration</a:t>
          </a:r>
          <a:r>
            <a:rPr lang="fr-CH" sz="2500" kern="1200" dirty="0"/>
            <a:t>. 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Use real-time </a:t>
          </a:r>
          <a:r>
            <a:rPr lang="fr-CH" sz="2500" kern="1200" dirty="0" err="1"/>
            <a:t>activities</a:t>
          </a:r>
          <a:r>
            <a:rPr lang="fr-CH" sz="2500" kern="1200" dirty="0"/>
            <a:t> </a:t>
          </a:r>
          <a:r>
            <a:rPr lang="fr-CH" sz="2500" kern="1200" dirty="0" err="1"/>
            <a:t>mindfully</a:t>
          </a:r>
          <a:r>
            <a:rPr lang="fr-CH" sz="2500" kern="1200" dirty="0"/>
            <a:t>, to </a:t>
          </a:r>
          <a:r>
            <a:rPr lang="fr-CH" sz="2500" kern="1200" dirty="0" err="1"/>
            <a:t>build</a:t>
          </a:r>
          <a:r>
            <a:rPr lang="fr-CH" sz="2500" kern="1200" dirty="0"/>
            <a:t> social </a:t>
          </a:r>
          <a:r>
            <a:rPr lang="fr-CH" sz="2500" kern="1200" dirty="0" err="1"/>
            <a:t>presence</a:t>
          </a:r>
          <a:r>
            <a:rPr lang="fr-CH" sz="2500" kern="1200" dirty="0"/>
            <a:t> and </a:t>
          </a:r>
          <a:r>
            <a:rPr lang="fr-CH" sz="2500" kern="1200" dirty="0" err="1"/>
            <a:t>allow</a:t>
          </a:r>
          <a:r>
            <a:rPr lang="fr-CH" sz="2500" kern="1200" dirty="0"/>
            <a:t> </a:t>
          </a:r>
          <a:r>
            <a:rPr lang="fr-CH" sz="2500" kern="1200" dirty="0" err="1"/>
            <a:t>immediate</a:t>
          </a:r>
          <a:r>
            <a:rPr lang="fr-CH" sz="2500" kern="1200" dirty="0"/>
            <a:t> feedback, </a:t>
          </a:r>
          <a:r>
            <a:rPr lang="fr-CH" sz="2500" kern="1200" dirty="0" err="1"/>
            <a:t>which</a:t>
          </a:r>
          <a:r>
            <a:rPr lang="fr-CH" sz="2500" kern="1200" dirty="0"/>
            <a:t> are by nature </a:t>
          </a:r>
          <a:r>
            <a:rPr lang="fr-CH" sz="2500" kern="1200" dirty="0" err="1"/>
            <a:t>rich</a:t>
          </a:r>
          <a:r>
            <a:rPr lang="fr-CH" sz="2500" kern="1200" dirty="0"/>
            <a:t> in </a:t>
          </a:r>
          <a:r>
            <a:rPr lang="fr-CH" sz="2500" kern="1200" dirty="0" err="1"/>
            <a:t>multimedia</a:t>
          </a:r>
          <a:r>
            <a:rPr lang="fr-CH" sz="2500" kern="1200" dirty="0"/>
            <a:t>—but do not </a:t>
          </a:r>
          <a:r>
            <a:rPr lang="fr-CH" sz="2500" kern="1200" dirty="0" err="1"/>
            <a:t>overload</a:t>
          </a:r>
          <a:r>
            <a:rPr lang="fr-CH" sz="2500" kern="1200" dirty="0"/>
            <a:t> or move </a:t>
          </a:r>
          <a:r>
            <a:rPr lang="fr-CH" sz="2500" kern="1200" dirty="0" err="1"/>
            <a:t>too</a:t>
          </a:r>
          <a:r>
            <a:rPr lang="fr-CH" sz="2500" kern="1200" dirty="0"/>
            <a:t> </a:t>
          </a:r>
          <a:r>
            <a:rPr lang="fr-CH" sz="2500" kern="1200" dirty="0" err="1"/>
            <a:t>quickly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Use media </a:t>
          </a:r>
          <a:r>
            <a:rPr lang="fr-CH" sz="2500" kern="1200" dirty="0" err="1"/>
            <a:t>such</a:t>
          </a:r>
          <a:r>
            <a:rPr lang="fr-CH" sz="2500" kern="1200" dirty="0"/>
            <a:t> as animation </a:t>
          </a:r>
          <a:r>
            <a:rPr lang="fr-CH" sz="2500" kern="1200" dirty="0" err="1"/>
            <a:t>when</a:t>
          </a:r>
          <a:r>
            <a:rPr lang="fr-CH" sz="2500" kern="1200" dirty="0"/>
            <a:t> </a:t>
          </a:r>
          <a:r>
            <a:rPr lang="fr-CH" sz="2500" kern="1200" dirty="0" err="1"/>
            <a:t>it</a:t>
          </a:r>
          <a:r>
            <a:rPr lang="fr-CH" sz="2500" kern="1200" dirty="0"/>
            <a:t> </a:t>
          </a:r>
          <a:r>
            <a:rPr lang="fr-CH" sz="2500" kern="1200" dirty="0" err="1"/>
            <a:t>helps</a:t>
          </a:r>
          <a:r>
            <a:rPr lang="fr-CH" sz="2500" kern="1200" dirty="0"/>
            <a:t> </a:t>
          </a:r>
          <a:r>
            <a:rPr lang="fr-CH" sz="2500" kern="1200" dirty="0" err="1"/>
            <a:t>explanation</a:t>
          </a:r>
          <a:r>
            <a:rPr lang="fr-CH" sz="2500" kern="1200" dirty="0"/>
            <a:t>, not </a:t>
          </a:r>
          <a:r>
            <a:rPr lang="fr-CH" sz="2500" kern="1200" dirty="0" err="1"/>
            <a:t>just</a:t>
          </a:r>
          <a:r>
            <a:rPr lang="fr-CH" sz="2500" kern="1200" dirty="0"/>
            <a:t> to </a:t>
          </a:r>
          <a:r>
            <a:rPr lang="fr-CH" sz="2500" kern="1200" dirty="0" err="1"/>
            <a:t>make</a:t>
          </a:r>
          <a:r>
            <a:rPr lang="fr-CH" sz="2500" kern="1200" dirty="0"/>
            <a:t> </a:t>
          </a:r>
          <a:r>
            <a:rPr lang="fr-CH" sz="2500" kern="1200" dirty="0" err="1"/>
            <a:t>presentations</a:t>
          </a:r>
          <a:r>
            <a:rPr lang="fr-CH" sz="2500" kern="1200" dirty="0"/>
            <a:t> look </a:t>
          </a:r>
          <a:r>
            <a:rPr lang="fr-CH" sz="2500" kern="1200" dirty="0" err="1"/>
            <a:t>nicer</a:t>
          </a:r>
          <a:endParaRPr lang="en-CH" sz="2500" kern="1200" dirty="0"/>
        </a:p>
      </dsp:txBody>
      <dsp:txXfrm>
        <a:off x="0" y="1467222"/>
        <a:ext cx="8229600" cy="30470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1A4E4-35F2-4118-ADBC-64D456ECCF7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Different types of interactions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23317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100" kern="1200" dirty="0"/>
            <a:t>Participant-to-Trainer </a:t>
          </a:r>
          <a:r>
            <a:rPr lang="fr-CH" sz="3100" kern="1200" dirty="0" err="1"/>
            <a:t>is</a:t>
          </a:r>
          <a:r>
            <a:rPr lang="fr-CH" sz="3100" kern="1200" dirty="0"/>
            <a:t> not the </a:t>
          </a:r>
          <a:r>
            <a:rPr lang="fr-CH" sz="3100" kern="1200" dirty="0" err="1"/>
            <a:t>only</a:t>
          </a:r>
          <a:r>
            <a:rPr lang="fr-CH" sz="3100" kern="1200" dirty="0"/>
            <a:t> </a:t>
          </a:r>
          <a:r>
            <a:rPr lang="fr-CH" sz="3100" kern="1200" dirty="0" err="1"/>
            <a:t>learning</a:t>
          </a:r>
          <a:r>
            <a:rPr lang="fr-CH" sz="3100" kern="1200" dirty="0"/>
            <a:t> interaction</a:t>
          </a:r>
          <a:endParaRPr lang="en-CH" sz="3100" kern="1200" dirty="0"/>
        </a:p>
      </dsp:txBody>
      <dsp:txXfrm>
        <a:off x="60199" y="60199"/>
        <a:ext cx="8109202" cy="1112781"/>
      </dsp:txXfrm>
    </dsp:sp>
    <dsp:sp modelId="{F6BFC09A-3533-4F4D-BFCE-965AA049D6FA}">
      <dsp:nvSpPr>
        <dsp:cNvPr id="0" name=""/>
        <dsp:cNvSpPr/>
      </dsp:nvSpPr>
      <dsp:spPr>
        <a:xfrm>
          <a:off x="0" y="1302432"/>
          <a:ext cx="8229600" cy="333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 err="1"/>
            <a:t>Create</a:t>
          </a:r>
          <a:r>
            <a:rPr lang="fr-CH" sz="2400" kern="1200" dirty="0"/>
            <a:t> </a:t>
          </a:r>
          <a:r>
            <a:rPr lang="fr-CH" sz="2400" kern="1200" dirty="0" err="1"/>
            <a:t>opportunities</a:t>
          </a:r>
          <a:r>
            <a:rPr lang="fr-CH" sz="2400" kern="1200" dirty="0"/>
            <a:t> for </a:t>
          </a:r>
          <a:r>
            <a:rPr lang="fr-CH" sz="2400" kern="1200" dirty="0" err="1"/>
            <a:t>different</a:t>
          </a:r>
          <a:r>
            <a:rPr lang="fr-CH" sz="2400" kern="1200" dirty="0"/>
            <a:t> types of interaction, </a:t>
          </a:r>
          <a:r>
            <a:rPr lang="fr-CH" sz="2400" kern="1200" dirty="0" err="1"/>
            <a:t>including</a:t>
          </a:r>
          <a:r>
            <a:rPr lang="fr-CH" sz="2400" kern="1200" dirty="0"/>
            <a:t> interactions </a:t>
          </a:r>
          <a:r>
            <a:rPr lang="fr-CH" sz="2400" kern="1200" dirty="0" err="1"/>
            <a:t>with</a:t>
          </a:r>
          <a:r>
            <a:rPr lang="fr-CH" sz="2400" kern="1200" dirty="0"/>
            <a:t> </a:t>
          </a:r>
          <a:r>
            <a:rPr lang="fr-CH" sz="2400" kern="1200" dirty="0" err="1"/>
            <a:t>other</a:t>
          </a:r>
          <a:r>
            <a:rPr lang="fr-CH" sz="2400" kern="1200" dirty="0"/>
            <a:t> participants and </a:t>
          </a:r>
          <a:r>
            <a:rPr lang="fr-CH" sz="2400" kern="1200" dirty="0" err="1"/>
            <a:t>work</a:t>
          </a:r>
          <a:r>
            <a:rPr lang="fr-CH" sz="2400" kern="1200" dirty="0"/>
            <a:t> </a:t>
          </a:r>
          <a:r>
            <a:rPr lang="fr-CH" sz="2400" kern="1200" dirty="0" err="1"/>
            <a:t>colleagues</a:t>
          </a:r>
          <a:r>
            <a:rPr lang="fr-CH" sz="2400" kern="1200" dirty="0"/>
            <a:t>, not </a:t>
          </a:r>
          <a:r>
            <a:rPr lang="fr-CH" sz="2400" kern="1200" dirty="0" err="1"/>
            <a:t>just</a:t>
          </a:r>
          <a:r>
            <a:rPr lang="fr-CH" sz="2400" kern="1200" dirty="0"/>
            <a:t> </a:t>
          </a:r>
          <a:r>
            <a:rPr lang="fr-CH" sz="2400" kern="1200" dirty="0" err="1"/>
            <a:t>with</a:t>
          </a:r>
          <a:r>
            <a:rPr lang="fr-CH" sz="2400" kern="1200" dirty="0"/>
            <a:t> the </a:t>
          </a:r>
          <a:r>
            <a:rPr lang="fr-CH" sz="2400" kern="1200" dirty="0" err="1"/>
            <a:t>teacher</a:t>
          </a:r>
          <a:endParaRPr lang="en-C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 err="1"/>
            <a:t>Vary</a:t>
          </a:r>
          <a:r>
            <a:rPr lang="fr-CH" sz="2400" kern="1200" dirty="0"/>
            <a:t> the </a:t>
          </a:r>
          <a:r>
            <a:rPr lang="fr-CH" sz="2400" kern="1200" dirty="0" err="1"/>
            <a:t>learning</a:t>
          </a:r>
          <a:r>
            <a:rPr lang="fr-CH" sz="2400" kern="1200" dirty="0"/>
            <a:t> </a:t>
          </a:r>
          <a:r>
            <a:rPr lang="fr-CH" sz="2400" kern="1200" dirty="0" err="1"/>
            <a:t>activities</a:t>
          </a:r>
          <a:r>
            <a:rPr lang="fr-CH" sz="2400" kern="1200" dirty="0"/>
            <a:t>. </a:t>
          </a:r>
          <a:r>
            <a:rPr lang="fr-CH" sz="2400" kern="1200" dirty="0" err="1"/>
            <a:t>Include</a:t>
          </a:r>
          <a:r>
            <a:rPr lang="fr-CH" sz="2400" kern="1200" dirty="0"/>
            <a:t> </a:t>
          </a:r>
          <a:r>
            <a:rPr lang="fr-CH" sz="2400" kern="1200" dirty="0" err="1"/>
            <a:t>small</a:t>
          </a:r>
          <a:r>
            <a:rPr lang="fr-CH" sz="2400" kern="1200" dirty="0"/>
            <a:t> group interactions, live </a:t>
          </a:r>
          <a:r>
            <a:rPr lang="fr-CH" sz="2400" kern="1200" dirty="0" err="1"/>
            <a:t>events</a:t>
          </a:r>
          <a:r>
            <a:rPr lang="fr-CH" sz="2400" kern="1200" dirty="0"/>
            <a:t>, and self-</a:t>
          </a:r>
          <a:r>
            <a:rPr lang="fr-CH" sz="2400" kern="1200" dirty="0" err="1"/>
            <a:t>directed</a:t>
          </a:r>
          <a:r>
            <a:rPr lang="fr-CH" sz="2400" kern="1200" dirty="0"/>
            <a:t> </a:t>
          </a:r>
          <a:r>
            <a:rPr lang="fr-CH" sz="2400" kern="1200" dirty="0" err="1"/>
            <a:t>learning</a:t>
          </a:r>
          <a:r>
            <a:rPr lang="fr-CH" sz="2400" kern="1200" dirty="0"/>
            <a:t>.</a:t>
          </a:r>
          <a:endParaRPr lang="en-C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 err="1"/>
            <a:t>Learners</a:t>
          </a:r>
          <a:r>
            <a:rPr lang="fr-CH" sz="2400" kern="1200" dirty="0"/>
            <a:t> </a:t>
          </a:r>
          <a:r>
            <a:rPr lang="fr-CH" sz="2400" kern="1200" dirty="0" err="1"/>
            <a:t>learn</a:t>
          </a:r>
          <a:r>
            <a:rPr lang="fr-CH" sz="2400" kern="1200" dirty="0"/>
            <a:t> a lot </a:t>
          </a:r>
          <a:r>
            <a:rPr lang="fr-CH" sz="2400" kern="1200" dirty="0" err="1"/>
            <a:t>from</a:t>
          </a:r>
          <a:r>
            <a:rPr lang="fr-CH" sz="2400" kern="1200" dirty="0"/>
            <a:t> </a:t>
          </a:r>
          <a:r>
            <a:rPr lang="fr-CH" sz="2400" kern="1200" dirty="0" err="1"/>
            <a:t>each</a:t>
          </a:r>
          <a:r>
            <a:rPr lang="fr-CH" sz="2400" kern="1200" dirty="0"/>
            <a:t> </a:t>
          </a:r>
          <a:r>
            <a:rPr lang="fr-CH" sz="2400" kern="1200" dirty="0" err="1"/>
            <a:t>other</a:t>
          </a:r>
          <a:r>
            <a:rPr lang="fr-CH" sz="2400" kern="1200" dirty="0"/>
            <a:t>. </a:t>
          </a:r>
          <a:r>
            <a:rPr lang="fr-CH" sz="2400" kern="1200" dirty="0" err="1"/>
            <a:t>Give</a:t>
          </a:r>
          <a:r>
            <a:rPr lang="fr-CH" sz="2400" kern="1200" dirty="0"/>
            <a:t> </a:t>
          </a:r>
          <a:r>
            <a:rPr lang="fr-CH" sz="2400" kern="1200" dirty="0" err="1"/>
            <a:t>them</a:t>
          </a:r>
          <a:r>
            <a:rPr lang="fr-CH" sz="2400" kern="1200" dirty="0"/>
            <a:t> the chance to </a:t>
          </a:r>
          <a:r>
            <a:rPr lang="fr-CH" sz="2400" kern="1200" dirty="0" err="1"/>
            <a:t>interact</a:t>
          </a:r>
          <a:r>
            <a:rPr lang="fr-CH" sz="2400" kern="1200" dirty="0"/>
            <a:t> in forums and </a:t>
          </a:r>
          <a:r>
            <a:rPr lang="fr-CH" sz="2400" kern="1200" dirty="0" err="1"/>
            <a:t>small</a:t>
          </a:r>
          <a:r>
            <a:rPr lang="fr-CH" sz="2400" kern="1200" dirty="0"/>
            <a:t> group discussions. </a:t>
          </a:r>
          <a:endParaRPr lang="en-C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 err="1"/>
            <a:t>Make</a:t>
          </a:r>
          <a:r>
            <a:rPr lang="fr-CH" sz="2400" kern="1200" dirty="0"/>
            <a:t> the </a:t>
          </a:r>
          <a:r>
            <a:rPr lang="fr-CH" sz="2400" kern="1200" dirty="0" err="1"/>
            <a:t>reading</a:t>
          </a:r>
          <a:r>
            <a:rPr lang="fr-CH" sz="2400" kern="1200" dirty="0"/>
            <a:t> content interactive </a:t>
          </a:r>
          <a:r>
            <a:rPr lang="fr-CH" sz="2400" kern="1200" dirty="0" err="1"/>
            <a:t>also</a:t>
          </a:r>
          <a:r>
            <a:rPr lang="fr-CH" sz="2400" kern="1200" dirty="0"/>
            <a:t>! </a:t>
          </a:r>
          <a:r>
            <a:rPr lang="fr-CH" sz="2400" kern="1200" dirty="0" err="1"/>
            <a:t>Include</a:t>
          </a:r>
          <a:r>
            <a:rPr lang="fr-CH" sz="2400" kern="1200" dirty="0"/>
            <a:t> questions and </a:t>
          </a:r>
          <a:r>
            <a:rPr lang="fr-CH" sz="2400" kern="1200" dirty="0" err="1"/>
            <a:t>exercises</a:t>
          </a:r>
          <a:r>
            <a:rPr lang="fr-CH" sz="2400" kern="1200" dirty="0"/>
            <a:t>. </a:t>
          </a:r>
          <a:endParaRPr lang="en-CH" sz="2400" kern="1200" dirty="0"/>
        </a:p>
      </dsp:txBody>
      <dsp:txXfrm>
        <a:off x="0" y="1302432"/>
        <a:ext cx="8229600" cy="33368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182A4-52BA-426B-AE2F-0E658061911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Participant engagement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16378"/>
          <a:ext cx="8229600" cy="115362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900" kern="1200" dirty="0" err="1"/>
            <a:t>Engaged</a:t>
          </a:r>
          <a:r>
            <a:rPr lang="fr-CH" sz="2900" kern="1200" dirty="0"/>
            <a:t> participants are more </a:t>
          </a:r>
          <a:r>
            <a:rPr lang="fr-CH" sz="2900" kern="1200" dirty="0" err="1"/>
            <a:t>likely</a:t>
          </a:r>
          <a:r>
            <a:rPr lang="fr-CH" sz="2900" kern="1200" dirty="0"/>
            <a:t> to </a:t>
          </a:r>
          <a:r>
            <a:rPr lang="fr-CH" sz="2900" kern="1200" dirty="0" err="1"/>
            <a:t>dedicate</a:t>
          </a:r>
          <a:r>
            <a:rPr lang="fr-CH" sz="2900" kern="1200" dirty="0"/>
            <a:t> the </a:t>
          </a:r>
          <a:r>
            <a:rPr lang="fr-CH" sz="2900" kern="1200" dirty="0" err="1"/>
            <a:t>required</a:t>
          </a:r>
          <a:r>
            <a:rPr lang="fr-CH" sz="2900" kern="1200" dirty="0"/>
            <a:t> time and </a:t>
          </a:r>
          <a:r>
            <a:rPr lang="fr-CH" sz="2900" kern="1200" dirty="0" err="1"/>
            <a:t>quality</a:t>
          </a:r>
          <a:r>
            <a:rPr lang="fr-CH" sz="2900" kern="1200" dirty="0"/>
            <a:t> time to </a:t>
          </a:r>
          <a:r>
            <a:rPr lang="fr-CH" sz="2900" kern="1200" dirty="0" err="1"/>
            <a:t>their</a:t>
          </a:r>
          <a:r>
            <a:rPr lang="fr-CH" sz="2900" kern="1200" dirty="0"/>
            <a:t> </a:t>
          </a:r>
          <a:r>
            <a:rPr lang="fr-CH" sz="2900" kern="1200" dirty="0" err="1"/>
            <a:t>learning</a:t>
          </a:r>
          <a:endParaRPr lang="en-CH" sz="2900" kern="1200" dirty="0"/>
        </a:p>
      </dsp:txBody>
      <dsp:txXfrm>
        <a:off x="56315" y="72693"/>
        <a:ext cx="8116970" cy="1040990"/>
      </dsp:txXfrm>
    </dsp:sp>
    <dsp:sp modelId="{F6BFC09A-3533-4F4D-BFCE-965AA049D6FA}">
      <dsp:nvSpPr>
        <dsp:cNvPr id="0" name=""/>
        <dsp:cNvSpPr/>
      </dsp:nvSpPr>
      <dsp:spPr>
        <a:xfrm>
          <a:off x="0" y="1340277"/>
          <a:ext cx="8229600" cy="318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Remove</a:t>
          </a:r>
          <a:r>
            <a:rPr lang="fr-CH" sz="2300" kern="1200" dirty="0"/>
            <a:t> </a:t>
          </a:r>
          <a:r>
            <a:rPr lang="fr-CH" sz="2300" kern="1200" dirty="0" err="1"/>
            <a:t>technical</a:t>
          </a:r>
          <a:r>
            <a:rPr lang="fr-CH" sz="2300" kern="1200" dirty="0"/>
            <a:t> obstacles by </a:t>
          </a:r>
          <a:r>
            <a:rPr lang="fr-CH" sz="2300" kern="1200" dirty="0" err="1"/>
            <a:t>including</a:t>
          </a:r>
          <a:r>
            <a:rPr lang="fr-CH" sz="2300" kern="1200" dirty="0"/>
            <a:t> support (documentation, help </a:t>
          </a:r>
          <a:r>
            <a:rPr lang="fr-CH" sz="2300" kern="1200" dirty="0" err="1"/>
            <a:t>from</a:t>
          </a:r>
          <a:r>
            <a:rPr lang="fr-CH" sz="2300" kern="1200" dirty="0"/>
            <a:t> </a:t>
          </a:r>
          <a:r>
            <a:rPr lang="fr-CH" sz="2300" kern="1200" dirty="0" err="1"/>
            <a:t>peers</a:t>
          </a:r>
          <a:r>
            <a:rPr lang="fr-CH" sz="2300" kern="1200" dirty="0"/>
            <a:t>, </a:t>
          </a:r>
          <a:r>
            <a:rPr lang="fr-CH" sz="2300" kern="1200" dirty="0" err="1"/>
            <a:t>administrators</a:t>
          </a:r>
          <a:r>
            <a:rPr lang="fr-CH" sz="2300" kern="1200" dirty="0"/>
            <a:t>, and </a:t>
          </a:r>
          <a:r>
            <a:rPr lang="fr-CH" sz="2300" kern="1200" dirty="0" err="1"/>
            <a:t>trainers</a:t>
          </a:r>
          <a:r>
            <a:rPr lang="fr-CH" sz="2300" kern="1200" dirty="0"/>
            <a:t>/</a:t>
          </a:r>
          <a:r>
            <a:rPr lang="fr-CH" sz="2300" kern="1200" dirty="0" err="1"/>
            <a:t>facilitators</a:t>
          </a:r>
          <a:r>
            <a:rPr lang="fr-CH" sz="2300" kern="1200" dirty="0"/>
            <a:t>)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Include</a:t>
          </a:r>
          <a:r>
            <a:rPr lang="fr-CH" sz="2300" kern="1200" dirty="0"/>
            <a:t> </a:t>
          </a:r>
          <a:r>
            <a:rPr lang="fr-CH" sz="2300" kern="1200" dirty="0" err="1"/>
            <a:t>regular</a:t>
          </a:r>
          <a:r>
            <a:rPr lang="fr-CH" sz="2300" kern="1200" dirty="0"/>
            <a:t> </a:t>
          </a:r>
          <a:r>
            <a:rPr lang="fr-CH" sz="2300" kern="1200" dirty="0" err="1"/>
            <a:t>assignments</a:t>
          </a:r>
          <a:r>
            <a:rPr lang="fr-CH" sz="2300" kern="1200" dirty="0"/>
            <a:t> </a:t>
          </a:r>
          <a:r>
            <a:rPr lang="fr-CH" sz="2300" kern="1200" dirty="0" err="1"/>
            <a:t>with</a:t>
          </a:r>
          <a:r>
            <a:rPr lang="fr-CH" sz="2300" kern="1200" dirty="0"/>
            <a:t> feedback to </a:t>
          </a:r>
          <a:r>
            <a:rPr lang="fr-CH" sz="2300" kern="1200" dirty="0" err="1"/>
            <a:t>nurture</a:t>
          </a:r>
          <a:r>
            <a:rPr lang="fr-CH" sz="2300" kern="1200" dirty="0"/>
            <a:t> feelings of </a:t>
          </a:r>
          <a:r>
            <a:rPr lang="fr-CH" sz="2300" kern="1200" dirty="0" err="1"/>
            <a:t>achievement</a:t>
          </a:r>
          <a:r>
            <a:rPr lang="fr-CH" sz="2300" kern="1200" dirty="0"/>
            <a:t> and satisfaction 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/>
            <a:t>Do </a:t>
          </a:r>
          <a:r>
            <a:rPr lang="fr-CH" sz="2300" kern="1200" dirty="0" err="1"/>
            <a:t>needs</a:t>
          </a:r>
          <a:r>
            <a:rPr lang="fr-CH" sz="2300" kern="1200" dirty="0"/>
            <a:t> </a:t>
          </a:r>
          <a:r>
            <a:rPr lang="fr-CH" sz="2300" kern="1200" dirty="0" err="1"/>
            <a:t>analysis</a:t>
          </a:r>
          <a:r>
            <a:rPr lang="fr-CH" sz="2300" kern="1200" dirty="0"/>
            <a:t> </a:t>
          </a:r>
          <a:r>
            <a:rPr lang="fr-CH" sz="2300" kern="1200" dirty="0" err="1"/>
            <a:t>before</a:t>
          </a:r>
          <a:r>
            <a:rPr lang="fr-CH" sz="2300" kern="1200" dirty="0"/>
            <a:t> training to </a:t>
          </a:r>
          <a:r>
            <a:rPr lang="fr-CH" sz="2300" kern="1200" dirty="0" err="1"/>
            <a:t>ensure</a:t>
          </a:r>
          <a:r>
            <a:rPr lang="fr-CH" sz="2300" kern="1200" dirty="0"/>
            <a:t> the relevance of training. </a:t>
          </a:r>
          <a:r>
            <a:rPr lang="fr-CH" sz="2300" kern="1200" dirty="0" err="1"/>
            <a:t>Involve</a:t>
          </a:r>
          <a:r>
            <a:rPr lang="fr-CH" sz="2300" kern="1200" dirty="0"/>
            <a:t> </a:t>
          </a:r>
          <a:r>
            <a:rPr lang="fr-CH" sz="2300" kern="1200" dirty="0" err="1"/>
            <a:t>your</a:t>
          </a:r>
          <a:r>
            <a:rPr lang="fr-CH" sz="2300" kern="1200" dirty="0"/>
            <a:t> audience in </a:t>
          </a:r>
          <a:r>
            <a:rPr lang="fr-CH" sz="2300" kern="1200" dirty="0" err="1"/>
            <a:t>some</a:t>
          </a:r>
          <a:r>
            <a:rPr lang="fr-CH" sz="2300" kern="1200" dirty="0"/>
            <a:t> training </a:t>
          </a:r>
          <a:r>
            <a:rPr lang="fr-CH" sz="2300" kern="1200" dirty="0" err="1"/>
            <a:t>decisions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Provide</a:t>
          </a:r>
          <a:r>
            <a:rPr lang="fr-CH" sz="2300" kern="1200" dirty="0"/>
            <a:t> </a:t>
          </a:r>
          <a:r>
            <a:rPr lang="fr-CH" sz="2300" kern="1200" dirty="0" err="1"/>
            <a:t>opportunities</a:t>
          </a:r>
          <a:r>
            <a:rPr lang="fr-CH" sz="2300" kern="1200" dirty="0"/>
            <a:t> for participants to </a:t>
          </a:r>
          <a:r>
            <a:rPr lang="fr-CH" sz="2300" kern="1200" dirty="0" err="1"/>
            <a:t>share</a:t>
          </a:r>
          <a:r>
            <a:rPr lang="fr-CH" sz="2300" kern="1200" dirty="0"/>
            <a:t> </a:t>
          </a:r>
          <a:r>
            <a:rPr lang="fr-CH" sz="2300" kern="1200" dirty="0" err="1"/>
            <a:t>their</a:t>
          </a:r>
          <a:r>
            <a:rPr lang="fr-CH" sz="2300" kern="1200" dirty="0"/>
            <a:t> </a:t>
          </a:r>
          <a:r>
            <a:rPr lang="fr-CH" sz="2300" kern="1200" dirty="0" err="1"/>
            <a:t>work</a:t>
          </a:r>
          <a:r>
            <a:rPr lang="fr-CH" sz="2300" kern="1200" dirty="0"/>
            <a:t> and </a:t>
          </a:r>
          <a:r>
            <a:rPr lang="fr-CH" sz="2300" kern="1200" dirty="0" err="1"/>
            <a:t>experiences</a:t>
          </a:r>
          <a:endParaRPr lang="en-CH" sz="2300" kern="1200" dirty="0"/>
        </a:p>
      </dsp:txBody>
      <dsp:txXfrm>
        <a:off x="0" y="1340277"/>
        <a:ext cx="8229600" cy="31815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2B8DD-4FA5-41EA-B222-9A5033294EA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Just-in-time learning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86346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kern="1200" dirty="0"/>
            <a:t>Timing of the training </a:t>
          </a:r>
          <a:r>
            <a:rPr lang="fr-CH" sz="3600" kern="1200" dirty="0" err="1"/>
            <a:t>is</a:t>
          </a:r>
          <a:r>
            <a:rPr lang="fr-CH" sz="3600" kern="1200" dirty="0"/>
            <a:t> important</a:t>
          </a:r>
          <a:endParaRPr lang="en-CH" sz="3600" kern="1200" dirty="0"/>
        </a:p>
      </dsp:txBody>
      <dsp:txXfrm>
        <a:off x="42151" y="42151"/>
        <a:ext cx="8145298" cy="779158"/>
      </dsp:txXfrm>
    </dsp:sp>
    <dsp:sp modelId="{F6BFC09A-3533-4F4D-BFCE-965AA049D6FA}">
      <dsp:nvSpPr>
        <dsp:cNvPr id="0" name=""/>
        <dsp:cNvSpPr/>
      </dsp:nvSpPr>
      <dsp:spPr>
        <a:xfrm>
          <a:off x="0" y="885732"/>
          <a:ext cx="8229600" cy="380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 err="1"/>
            <a:t>Make</a:t>
          </a:r>
          <a:r>
            <a:rPr lang="fr-CH" sz="2800" kern="1200" dirty="0"/>
            <a:t> </a:t>
          </a:r>
          <a:r>
            <a:rPr lang="fr-CH" sz="2800" kern="1200" dirty="0" err="1"/>
            <a:t>learning</a:t>
          </a:r>
          <a:r>
            <a:rPr lang="fr-CH" sz="2800" kern="1200" dirty="0"/>
            <a:t> </a:t>
          </a:r>
          <a:r>
            <a:rPr lang="fr-CH" sz="2800" kern="1200" dirty="0" err="1"/>
            <a:t>immediately</a:t>
          </a:r>
          <a:r>
            <a:rPr lang="fr-CH" sz="2800" kern="1200" dirty="0"/>
            <a:t> applicable and participants </a:t>
          </a:r>
          <a:r>
            <a:rPr lang="fr-CH" sz="2800" kern="1200" dirty="0" err="1"/>
            <a:t>will</a:t>
          </a:r>
          <a:r>
            <a:rPr lang="fr-CH" sz="2800" kern="1200" dirty="0"/>
            <a:t> </a:t>
          </a:r>
          <a:r>
            <a:rPr lang="fr-CH" sz="2800" kern="1200" dirty="0" err="1"/>
            <a:t>be</a:t>
          </a:r>
          <a:r>
            <a:rPr lang="fr-CH" sz="2800" kern="1200" dirty="0"/>
            <a:t> </a:t>
          </a:r>
          <a:r>
            <a:rPr lang="fr-CH" sz="2800" kern="1200" dirty="0" err="1"/>
            <a:t>engaged</a:t>
          </a:r>
          <a:r>
            <a:rPr lang="fr-CH" sz="2800" kern="1200" dirty="0"/>
            <a:t> (not </a:t>
          </a:r>
          <a:r>
            <a:rPr lang="fr-CH" sz="2800" kern="1200" dirty="0" err="1"/>
            <a:t>only</a:t>
          </a:r>
          <a:r>
            <a:rPr lang="fr-CH" sz="2800" kern="1200" dirty="0"/>
            <a:t> </a:t>
          </a:r>
          <a:r>
            <a:rPr lang="fr-CH" sz="2800" kern="1200" dirty="0" err="1"/>
            <a:t>nice</a:t>
          </a:r>
          <a:r>
            <a:rPr lang="fr-CH" sz="2800" kern="1200" dirty="0"/>
            <a:t>-to-have for the future)</a:t>
          </a:r>
          <a:endParaRPr lang="en-CH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 err="1"/>
            <a:t>Allow</a:t>
          </a:r>
          <a:r>
            <a:rPr lang="fr-CH" sz="2800" kern="1200" dirty="0"/>
            <a:t> flexible </a:t>
          </a:r>
          <a:r>
            <a:rPr lang="fr-CH" sz="2800" kern="1200" dirty="0" err="1"/>
            <a:t>access</a:t>
          </a:r>
          <a:r>
            <a:rPr lang="fr-CH" sz="2800" kern="1200" dirty="0"/>
            <a:t> to the </a:t>
          </a:r>
          <a:r>
            <a:rPr lang="fr-CH" sz="2800" kern="1200" dirty="0" err="1"/>
            <a:t>learning</a:t>
          </a:r>
          <a:r>
            <a:rPr lang="fr-CH" sz="2800" kern="1200" dirty="0"/>
            <a:t> </a:t>
          </a:r>
          <a:r>
            <a:rPr lang="fr-CH" sz="2800" kern="1200" dirty="0" err="1"/>
            <a:t>material</a:t>
          </a:r>
          <a:r>
            <a:rPr lang="fr-CH" sz="2800" kern="1200" dirty="0"/>
            <a:t> (</a:t>
          </a:r>
          <a:r>
            <a:rPr lang="fr-CH" sz="2800" kern="1200" dirty="0" err="1"/>
            <a:t>before</a:t>
          </a:r>
          <a:r>
            <a:rPr lang="fr-CH" sz="2800" kern="1200" dirty="0"/>
            <a:t> and </a:t>
          </a:r>
          <a:r>
            <a:rPr lang="fr-CH" sz="2800" kern="1200" dirty="0" err="1"/>
            <a:t>after</a:t>
          </a:r>
          <a:r>
            <a:rPr lang="fr-CH" sz="2800" kern="1200" dirty="0"/>
            <a:t> the training) and </a:t>
          </a:r>
          <a:r>
            <a:rPr lang="fr-CH" sz="2800" kern="1200" dirty="0" err="1"/>
            <a:t>avoid</a:t>
          </a:r>
          <a:r>
            <a:rPr lang="fr-CH" sz="2800" kern="1200" dirty="0"/>
            <a:t> </a:t>
          </a:r>
          <a:r>
            <a:rPr lang="fr-CH" sz="2800" kern="1200" dirty="0" err="1"/>
            <a:t>locking</a:t>
          </a:r>
          <a:r>
            <a:rPr lang="fr-CH" sz="2800" kern="1200" dirty="0"/>
            <a:t> </a:t>
          </a:r>
          <a:r>
            <a:rPr lang="fr-CH" sz="2800" kern="1200" dirty="0" err="1"/>
            <a:t>material</a:t>
          </a:r>
          <a:r>
            <a:rPr lang="fr-CH" sz="2800" kern="1200" dirty="0"/>
            <a:t> </a:t>
          </a:r>
          <a:r>
            <a:rPr lang="fr-CH" sz="2800" kern="1200" dirty="0" err="1"/>
            <a:t>unless</a:t>
          </a:r>
          <a:r>
            <a:rPr lang="fr-CH" sz="2800" kern="1200" dirty="0"/>
            <a:t> </a:t>
          </a:r>
          <a:r>
            <a:rPr lang="fr-CH" sz="2800" kern="1200" dirty="0" err="1"/>
            <a:t>absolutely</a:t>
          </a:r>
          <a:r>
            <a:rPr lang="fr-CH" sz="2800" kern="1200" dirty="0"/>
            <a:t> </a:t>
          </a:r>
          <a:r>
            <a:rPr lang="fr-CH" sz="2800" kern="1200" dirty="0" err="1"/>
            <a:t>necessary</a:t>
          </a:r>
          <a:r>
            <a:rPr lang="fr-CH" sz="2800" kern="1200" dirty="0"/>
            <a:t>. </a:t>
          </a:r>
          <a:endParaRPr lang="en-CH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 err="1"/>
            <a:t>Avoid</a:t>
          </a:r>
          <a:r>
            <a:rPr lang="fr-CH" sz="2800" kern="1200" dirty="0"/>
            <a:t> </a:t>
          </a:r>
          <a:r>
            <a:rPr lang="fr-CH" sz="2800" kern="1200" dirty="0" err="1"/>
            <a:t>making</a:t>
          </a:r>
          <a:r>
            <a:rPr lang="fr-CH" sz="2800" kern="1200" dirty="0"/>
            <a:t> participants </a:t>
          </a:r>
          <a:r>
            <a:rPr lang="fr-CH" sz="2800" kern="1200" dirty="0" err="1"/>
            <a:t>wait</a:t>
          </a:r>
          <a:r>
            <a:rPr lang="fr-CH" sz="2800" kern="1200" dirty="0"/>
            <a:t> for a real-time session. </a:t>
          </a:r>
          <a:r>
            <a:rPr lang="fr-CH" sz="2800" kern="1200" dirty="0" err="1"/>
            <a:t>Provide</a:t>
          </a:r>
          <a:r>
            <a:rPr lang="fr-CH" sz="2800" kern="1200" dirty="0"/>
            <a:t> </a:t>
          </a:r>
          <a:r>
            <a:rPr lang="fr-CH" sz="2800" kern="1200" dirty="0" err="1"/>
            <a:t>many</a:t>
          </a:r>
          <a:r>
            <a:rPr lang="fr-CH" sz="2800" kern="1200" dirty="0"/>
            <a:t> self-</a:t>
          </a:r>
          <a:r>
            <a:rPr lang="fr-CH" sz="2800" kern="1200" dirty="0" err="1"/>
            <a:t>paced</a:t>
          </a:r>
          <a:r>
            <a:rPr lang="fr-CH" sz="2800" kern="1200" dirty="0"/>
            <a:t> </a:t>
          </a:r>
          <a:r>
            <a:rPr lang="fr-CH" sz="2800" kern="1200" dirty="0" err="1"/>
            <a:t>resources</a:t>
          </a:r>
          <a:r>
            <a:rPr lang="fr-CH" sz="2800" kern="1200" dirty="0"/>
            <a:t> </a:t>
          </a:r>
          <a:r>
            <a:rPr lang="fr-CH" sz="2800" kern="1200" dirty="0" err="1"/>
            <a:t>so</a:t>
          </a:r>
          <a:r>
            <a:rPr lang="fr-CH" sz="2800" kern="1200" dirty="0"/>
            <a:t> </a:t>
          </a:r>
          <a:r>
            <a:rPr lang="fr-CH" sz="2800" kern="1200" dirty="0" err="1"/>
            <a:t>they</a:t>
          </a:r>
          <a:r>
            <a:rPr lang="fr-CH" sz="2800" kern="1200" dirty="0"/>
            <a:t> can </a:t>
          </a:r>
          <a:r>
            <a:rPr lang="fr-CH" sz="2800" kern="1200" dirty="0" err="1"/>
            <a:t>preview</a:t>
          </a:r>
          <a:r>
            <a:rPr lang="fr-CH" sz="2800" kern="1200" dirty="0"/>
            <a:t> in </a:t>
          </a:r>
          <a:r>
            <a:rPr lang="fr-CH" sz="2800" kern="1200" dirty="0" err="1"/>
            <a:t>advance</a:t>
          </a:r>
          <a:r>
            <a:rPr lang="fr-CH" sz="2800" kern="1200" dirty="0"/>
            <a:t> and </a:t>
          </a:r>
          <a:r>
            <a:rPr lang="fr-CH" sz="2800" kern="1200" dirty="0" err="1"/>
            <a:t>review</a:t>
          </a:r>
          <a:r>
            <a:rPr lang="fr-CH" sz="2800" kern="1200" dirty="0"/>
            <a:t> </a:t>
          </a:r>
          <a:r>
            <a:rPr lang="fr-CH" sz="2800" kern="1200" dirty="0" err="1"/>
            <a:t>afterwards</a:t>
          </a:r>
          <a:r>
            <a:rPr lang="fr-CH" sz="2800" kern="1200" dirty="0"/>
            <a:t>.</a:t>
          </a:r>
          <a:endParaRPr lang="en-CH" sz="2800" kern="1200" dirty="0"/>
        </a:p>
      </dsp:txBody>
      <dsp:txXfrm>
        <a:off x="0" y="885732"/>
        <a:ext cx="8229600" cy="380052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8A006-FDDC-4D88-8756-888C14F9F1C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Available time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110713"/>
          <a:ext cx="8229600" cy="1679921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500" kern="1200" dirty="0"/>
            <a:t>Learning </a:t>
          </a:r>
          <a:r>
            <a:rPr lang="fr-CH" sz="3500" kern="1200" dirty="0" err="1"/>
            <a:t>is</a:t>
          </a:r>
          <a:r>
            <a:rPr lang="fr-CH" sz="3500" kern="1200" dirty="0"/>
            <a:t> </a:t>
          </a:r>
          <a:r>
            <a:rPr lang="fr-CH" sz="3500" kern="1200" dirty="0" err="1"/>
            <a:t>only</a:t>
          </a:r>
          <a:r>
            <a:rPr lang="fr-CH" sz="3500" kern="1200" dirty="0"/>
            <a:t> one of </a:t>
          </a:r>
          <a:r>
            <a:rPr lang="fr-CH" sz="3500" kern="1200" dirty="0" err="1"/>
            <a:t>many</a:t>
          </a:r>
          <a:r>
            <a:rPr lang="fr-CH" sz="3500" kern="1200" dirty="0"/>
            <a:t> participant </a:t>
          </a:r>
          <a:r>
            <a:rPr lang="fr-CH" sz="3500" kern="1200" dirty="0" err="1"/>
            <a:t>commitments</a:t>
          </a:r>
          <a:r>
            <a:rPr lang="fr-CH" sz="3500" kern="1200" dirty="0"/>
            <a:t> (jobs, </a:t>
          </a:r>
          <a:r>
            <a:rPr lang="fr-CH" sz="3500" kern="1200" dirty="0" err="1"/>
            <a:t>personal</a:t>
          </a:r>
          <a:r>
            <a:rPr lang="fr-CH" sz="3500" kern="1200" dirty="0"/>
            <a:t> and </a:t>
          </a:r>
          <a:r>
            <a:rPr lang="fr-CH" sz="3500" kern="1200" dirty="0" err="1"/>
            <a:t>family</a:t>
          </a:r>
          <a:r>
            <a:rPr lang="fr-CH" sz="3500" kern="1200" dirty="0"/>
            <a:t>)</a:t>
          </a:r>
          <a:endParaRPr lang="en-CH" sz="3500" kern="1200" dirty="0"/>
        </a:p>
      </dsp:txBody>
      <dsp:txXfrm>
        <a:off x="82007" y="192720"/>
        <a:ext cx="8065586" cy="1515907"/>
      </dsp:txXfrm>
    </dsp:sp>
    <dsp:sp modelId="{F6BFC09A-3533-4F4D-BFCE-965AA049D6FA}">
      <dsp:nvSpPr>
        <dsp:cNvPr id="0" name=""/>
        <dsp:cNvSpPr/>
      </dsp:nvSpPr>
      <dsp:spPr>
        <a:xfrm>
          <a:off x="0" y="1926348"/>
          <a:ext cx="8229600" cy="253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Know </a:t>
          </a:r>
          <a:r>
            <a:rPr lang="fr-CH" sz="2700" kern="1200" dirty="0" err="1"/>
            <a:t>your</a:t>
          </a:r>
          <a:r>
            <a:rPr lang="fr-CH" sz="2700" kern="1200" dirty="0"/>
            <a:t> audience and </a:t>
          </a:r>
          <a:r>
            <a:rPr lang="fr-CH" sz="2700" kern="1200" dirty="0" err="1"/>
            <a:t>make</a:t>
          </a:r>
          <a:r>
            <a:rPr lang="fr-CH" sz="2700" kern="1200" dirty="0"/>
            <a:t> the </a:t>
          </a:r>
          <a:r>
            <a:rPr lang="fr-CH" sz="2700" kern="1200" dirty="0" err="1"/>
            <a:t>workload</a:t>
          </a:r>
          <a:r>
            <a:rPr lang="fr-CH" sz="2700" kern="1200" dirty="0"/>
            <a:t> </a:t>
          </a:r>
          <a:r>
            <a:rPr lang="fr-CH" sz="2700" kern="1200" dirty="0" err="1"/>
            <a:t>realistic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Use </a:t>
          </a:r>
          <a:r>
            <a:rPr lang="fr-CH" sz="2700" kern="1200" dirty="0" err="1"/>
            <a:t>historical</a:t>
          </a:r>
          <a:r>
            <a:rPr lang="fr-CH" sz="2700" kern="1200" dirty="0"/>
            <a:t> data and </a:t>
          </a:r>
          <a:r>
            <a:rPr lang="fr-CH" sz="2700" kern="1200" dirty="0" err="1"/>
            <a:t>connect</a:t>
          </a:r>
          <a:r>
            <a:rPr lang="fr-CH" sz="2700" kern="1200" dirty="0"/>
            <a:t> </a:t>
          </a:r>
          <a:r>
            <a:rPr lang="fr-CH" sz="2700" kern="1200" dirty="0" err="1"/>
            <a:t>with</a:t>
          </a:r>
          <a:r>
            <a:rPr lang="fr-CH" sz="2700" kern="1200" dirty="0"/>
            <a:t> participants’ managers to </a:t>
          </a:r>
          <a:r>
            <a:rPr lang="fr-CH" sz="2700" kern="1200" dirty="0" err="1"/>
            <a:t>estimate</a:t>
          </a:r>
          <a:r>
            <a:rPr lang="fr-CH" sz="2700" kern="1200" dirty="0"/>
            <a:t> a </a:t>
          </a:r>
          <a:r>
            <a:rPr lang="fr-CH" sz="2700" kern="1200" dirty="0" err="1"/>
            <a:t>feasible</a:t>
          </a:r>
          <a:r>
            <a:rPr lang="fr-CH" sz="2700" kern="1200" dirty="0"/>
            <a:t> </a:t>
          </a:r>
          <a:r>
            <a:rPr lang="fr-CH" sz="2700" kern="1200" dirty="0" err="1"/>
            <a:t>workload</a:t>
          </a:r>
          <a:r>
            <a:rPr lang="fr-CH" sz="2700" kern="1200" dirty="0"/>
            <a:t>. </a:t>
          </a:r>
          <a:r>
            <a:rPr lang="fr-CH" sz="2700" kern="1200" dirty="0" err="1"/>
            <a:t>Get</a:t>
          </a:r>
          <a:r>
            <a:rPr lang="fr-CH" sz="2700" kern="1200" dirty="0"/>
            <a:t> the </a:t>
          </a:r>
          <a:r>
            <a:rPr lang="fr-CH" sz="2700" kern="1200" dirty="0" err="1"/>
            <a:t>commitment</a:t>
          </a:r>
          <a:r>
            <a:rPr lang="fr-CH" sz="2700" kern="1200" dirty="0"/>
            <a:t> of managers for time to </a:t>
          </a:r>
          <a:r>
            <a:rPr lang="fr-CH" sz="2700" kern="1200" dirty="0" err="1"/>
            <a:t>learn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Don’t plan for more </a:t>
          </a:r>
          <a:r>
            <a:rPr lang="fr-CH" sz="2700" kern="1200" dirty="0" err="1"/>
            <a:t>learning</a:t>
          </a:r>
          <a:r>
            <a:rPr lang="fr-CH" sz="2700" kern="1200" dirty="0"/>
            <a:t> support and interaction </a:t>
          </a:r>
          <a:r>
            <a:rPr lang="fr-CH" sz="2700" kern="1200" dirty="0" err="1"/>
            <a:t>than</a:t>
          </a:r>
          <a:r>
            <a:rPr lang="fr-CH" sz="2700" kern="1200" dirty="0"/>
            <a:t> the </a:t>
          </a:r>
          <a:r>
            <a:rPr lang="fr-CH" sz="2700" kern="1200" dirty="0" err="1"/>
            <a:t>trainers</a:t>
          </a:r>
          <a:r>
            <a:rPr lang="fr-CH" sz="2700" kern="1200" dirty="0"/>
            <a:t> or </a:t>
          </a:r>
          <a:r>
            <a:rPr lang="fr-CH" sz="2700" kern="1200" dirty="0" err="1"/>
            <a:t>facilitators</a:t>
          </a:r>
          <a:r>
            <a:rPr lang="fr-CH" sz="2700" kern="1200" dirty="0"/>
            <a:t> can </a:t>
          </a:r>
          <a:r>
            <a:rPr lang="fr-CH" sz="2700" kern="1200" dirty="0" err="1"/>
            <a:t>handle</a:t>
          </a:r>
          <a:endParaRPr lang="en-CH" sz="2700" kern="1200" dirty="0"/>
        </a:p>
      </dsp:txBody>
      <dsp:txXfrm>
        <a:off x="0" y="1926348"/>
        <a:ext cx="8229600" cy="25357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/>
            <a:t>Distance </a:t>
          </a:r>
          <a:r>
            <a:rPr lang="fr-CH" sz="3300" kern="1200" dirty="0" err="1"/>
            <a:t>learning</a:t>
          </a:r>
          <a:r>
            <a:rPr lang="fr-CH" sz="3300" kern="1200" dirty="0"/>
            <a:t> can </a:t>
          </a:r>
          <a:r>
            <a:rPr lang="fr-CH" sz="3300" kern="1200" dirty="0" err="1"/>
            <a:t>sometimes</a:t>
          </a:r>
          <a:r>
            <a:rPr lang="fr-CH" sz="3300" kern="1200" dirty="0"/>
            <a:t> </a:t>
          </a:r>
          <a:r>
            <a:rPr lang="fr-CH" sz="3300" kern="1200" dirty="0" err="1"/>
            <a:t>try</a:t>
          </a:r>
          <a:r>
            <a:rPr lang="fr-CH" sz="3300" kern="1200" dirty="0"/>
            <a:t> to </a:t>
          </a:r>
          <a:r>
            <a:rPr lang="fr-CH" sz="3300" kern="1200" dirty="0" err="1"/>
            <a:t>recreate</a:t>
          </a:r>
          <a:r>
            <a:rPr lang="fr-CH" sz="3300" kern="1200" dirty="0"/>
            <a:t> the </a:t>
          </a:r>
          <a:r>
            <a:rPr lang="fr-CH" sz="3300" kern="1200" dirty="0" err="1"/>
            <a:t>classroom</a:t>
          </a:r>
          <a:r>
            <a:rPr lang="fr-CH" sz="3300" kern="1200" dirty="0"/>
            <a:t> </a:t>
          </a:r>
          <a:r>
            <a:rPr lang="fr-CH" sz="3300" kern="1200" dirty="0" err="1"/>
            <a:t>with</a:t>
          </a:r>
          <a:r>
            <a:rPr lang="fr-CH" sz="3300" kern="1200" dirty="0"/>
            <a:t> new media—but </a:t>
          </a:r>
          <a:r>
            <a:rPr lang="fr-CH" sz="3300" kern="1200" dirty="0" err="1"/>
            <a:t>it</a:t>
          </a:r>
          <a:r>
            <a:rPr lang="fr-CH" sz="3300" kern="1200" dirty="0"/>
            <a:t> </a:t>
          </a:r>
          <a:r>
            <a:rPr lang="fr-CH" sz="3300" kern="1200" dirty="0" err="1"/>
            <a:t>is</a:t>
          </a:r>
          <a:r>
            <a:rPr lang="fr-CH" sz="3300" kern="1200" dirty="0"/>
            <a:t> </a:t>
          </a:r>
          <a:r>
            <a:rPr lang="fr-CH" sz="3300" kern="1200" dirty="0" err="1"/>
            <a:t>very</a:t>
          </a:r>
          <a:r>
            <a:rPr lang="fr-CH" sz="3300" kern="1200" dirty="0"/>
            <a:t> </a:t>
          </a:r>
          <a:r>
            <a:rPr lang="fr-CH" sz="3300" kern="1200" dirty="0" err="1"/>
            <a:t>different</a:t>
          </a:r>
          <a:endParaRPr lang="en-CH" sz="3300" kern="1200" dirty="0"/>
        </a:p>
      </dsp:txBody>
      <dsp:txXfrm>
        <a:off x="88585" y="88585"/>
        <a:ext cx="8052430" cy="1637500"/>
      </dsp:txXfrm>
    </dsp:sp>
    <dsp:sp modelId="{F6BFC09A-3533-4F4D-BFCE-965AA049D6FA}">
      <dsp:nvSpPr>
        <dsp:cNvPr id="0" name=""/>
        <dsp:cNvSpPr/>
      </dsp:nvSpPr>
      <dsp:spPr>
        <a:xfrm>
          <a:off x="0" y="1861242"/>
          <a:ext cx="8229600" cy="280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Avoid</a:t>
          </a:r>
          <a:r>
            <a:rPr lang="fr-CH" sz="2600" kern="1200" dirty="0"/>
            <a:t> </a:t>
          </a:r>
          <a:r>
            <a:rPr lang="fr-CH" sz="2600" kern="1200" dirty="0" err="1"/>
            <a:t>concentrating</a:t>
          </a:r>
          <a:r>
            <a:rPr lang="fr-CH" sz="2600" kern="1200" dirty="0"/>
            <a:t> distance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activities</a:t>
          </a:r>
          <a:r>
            <a:rPr lang="fr-CH" sz="2600" kern="1200" dirty="0"/>
            <a:t> as </a:t>
          </a:r>
          <a:r>
            <a:rPr lang="fr-CH" sz="2600" kern="1200" dirty="0" err="1"/>
            <a:t>you</a:t>
          </a:r>
          <a:r>
            <a:rPr lang="fr-CH" sz="2600" kern="1200" dirty="0"/>
            <a:t> </a:t>
          </a:r>
          <a:r>
            <a:rPr lang="fr-CH" sz="2600" kern="1200" dirty="0" err="1"/>
            <a:t>would</a:t>
          </a:r>
          <a:r>
            <a:rPr lang="fr-CH" sz="2600" kern="1200" dirty="0"/>
            <a:t> in a </a:t>
          </a:r>
          <a:r>
            <a:rPr lang="fr-CH" sz="2600" kern="1200" dirty="0" err="1"/>
            <a:t>week</a:t>
          </a:r>
          <a:r>
            <a:rPr lang="fr-CH" sz="2600" kern="1200" dirty="0"/>
            <a:t>-long course. Learning over longer time </a:t>
          </a:r>
          <a:r>
            <a:rPr lang="fr-CH" sz="2600" kern="1200" dirty="0" err="1"/>
            <a:t>is</a:t>
          </a:r>
          <a:r>
            <a:rPr lang="fr-CH" sz="2600" kern="1200" dirty="0"/>
            <a:t> </a:t>
          </a:r>
          <a:r>
            <a:rPr lang="fr-CH" sz="2600" kern="1200" dirty="0" err="1"/>
            <a:t>often</a:t>
          </a:r>
          <a:r>
            <a:rPr lang="fr-CH" sz="2600" kern="1200" dirty="0"/>
            <a:t> more </a:t>
          </a:r>
          <a:r>
            <a:rPr lang="fr-CH" sz="2600" kern="1200" dirty="0" err="1"/>
            <a:t>successful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Give</a:t>
          </a:r>
          <a:r>
            <a:rPr lang="fr-CH" sz="2600" kern="1200" dirty="0"/>
            <a:t> participants time for </a:t>
          </a:r>
          <a:r>
            <a:rPr lang="fr-CH" sz="2600" kern="1200" dirty="0" err="1"/>
            <a:t>testing</a:t>
          </a:r>
          <a:r>
            <a:rPr lang="fr-CH" sz="2600" kern="1200" dirty="0"/>
            <a:t>, </a:t>
          </a:r>
          <a:r>
            <a:rPr lang="fr-CH" sz="2600" kern="1200" dirty="0" err="1"/>
            <a:t>reflection</a:t>
          </a:r>
          <a:r>
            <a:rPr lang="fr-CH" sz="2600" kern="1200" dirty="0"/>
            <a:t> and </a:t>
          </a:r>
          <a:r>
            <a:rPr lang="fr-CH" sz="2600" kern="1200" dirty="0" err="1"/>
            <a:t>trying</a:t>
          </a:r>
          <a:r>
            <a:rPr lang="fr-CH" sz="2600" kern="1200" dirty="0"/>
            <a:t> out new </a:t>
          </a:r>
          <a:r>
            <a:rPr lang="fr-CH" sz="2600" kern="1200" dirty="0" err="1"/>
            <a:t>skills</a:t>
          </a:r>
          <a:r>
            <a:rPr lang="fr-CH" sz="2600" kern="1200" dirty="0"/>
            <a:t> on the job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Connect</a:t>
          </a:r>
          <a:r>
            <a:rPr lang="fr-CH" sz="2600" kern="1200" dirty="0"/>
            <a:t> to participants </a:t>
          </a:r>
          <a:r>
            <a:rPr lang="fr-CH" sz="2600" kern="1200" dirty="0" err="1"/>
            <a:t>before</a:t>
          </a:r>
          <a:r>
            <a:rPr lang="fr-CH" sz="2600" kern="1200" dirty="0"/>
            <a:t> and </a:t>
          </a:r>
          <a:r>
            <a:rPr lang="fr-CH" sz="2600" kern="1200" dirty="0" err="1"/>
            <a:t>after</a:t>
          </a:r>
          <a:r>
            <a:rPr lang="fr-CH" sz="2600" kern="1200" dirty="0"/>
            <a:t> training to expand </a:t>
          </a:r>
          <a:r>
            <a:rPr lang="fr-CH" sz="2600" kern="1200" dirty="0" err="1"/>
            <a:t>learning</a:t>
          </a:r>
          <a:endParaRPr lang="en-CH" sz="2600" kern="1200" dirty="0"/>
        </a:p>
      </dsp:txBody>
      <dsp:txXfrm>
        <a:off x="0" y="1861242"/>
        <a:ext cx="8229600" cy="2800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/>
            <a:t>It </a:t>
          </a:r>
          <a:r>
            <a:rPr lang="fr-CH" sz="3300" kern="1200" dirty="0" err="1"/>
            <a:t>is</a:t>
          </a:r>
          <a:r>
            <a:rPr lang="fr-CH" sz="3300" kern="1200" dirty="0"/>
            <a:t> not </a:t>
          </a:r>
          <a:r>
            <a:rPr lang="fr-CH" sz="3300" kern="1200" dirty="0" err="1"/>
            <a:t>only</a:t>
          </a:r>
          <a:r>
            <a:rPr lang="fr-CH" sz="3300" kern="1200" dirty="0"/>
            <a:t> the </a:t>
          </a:r>
          <a:r>
            <a:rPr lang="fr-CH" sz="3300" kern="1200" dirty="0" err="1"/>
            <a:t>amount</a:t>
          </a:r>
          <a:r>
            <a:rPr lang="fr-CH" sz="3300" kern="1200" dirty="0"/>
            <a:t> of time </a:t>
          </a:r>
          <a:r>
            <a:rPr lang="fr-CH" sz="3300" kern="1200" dirty="0" err="1"/>
            <a:t>spent</a:t>
          </a:r>
          <a:r>
            <a:rPr lang="fr-CH" sz="3300" kern="1200" dirty="0"/>
            <a:t> in </a:t>
          </a:r>
          <a:r>
            <a:rPr lang="fr-CH" sz="3300" kern="1200" dirty="0" err="1"/>
            <a:t>learning</a:t>
          </a:r>
          <a:r>
            <a:rPr lang="fr-CH" sz="3300" kern="1200" dirty="0"/>
            <a:t> </a:t>
          </a:r>
          <a:r>
            <a:rPr lang="fr-CH" sz="3300" kern="1200" dirty="0" err="1"/>
            <a:t>that</a:t>
          </a:r>
          <a:r>
            <a:rPr lang="fr-CH" sz="3300" kern="1200" dirty="0"/>
            <a:t> </a:t>
          </a:r>
          <a:r>
            <a:rPr lang="fr-CH" sz="3300" kern="1200" dirty="0" err="1"/>
            <a:t>is</a:t>
          </a:r>
          <a:r>
            <a:rPr lang="fr-CH" sz="3300" kern="1200" dirty="0"/>
            <a:t> important, but </a:t>
          </a:r>
          <a:r>
            <a:rPr lang="fr-CH" sz="3300" kern="1200" dirty="0" err="1"/>
            <a:t>its</a:t>
          </a:r>
          <a:r>
            <a:rPr lang="fr-CH" sz="3300" kern="1200" dirty="0"/>
            <a:t> </a:t>
          </a:r>
          <a:r>
            <a:rPr lang="fr-CH" sz="3300" kern="1200" dirty="0" err="1"/>
            <a:t>quality</a:t>
          </a:r>
          <a:r>
            <a:rPr lang="fr-CH" sz="3300" kern="1200" dirty="0"/>
            <a:t> as </a:t>
          </a:r>
          <a:r>
            <a:rPr lang="fr-CH" sz="3300" kern="1200" dirty="0" err="1"/>
            <a:t>well</a:t>
          </a:r>
          <a:endParaRPr lang="en-CH" sz="3300" kern="1200" dirty="0"/>
        </a:p>
      </dsp:txBody>
      <dsp:txXfrm>
        <a:off x="88585" y="88585"/>
        <a:ext cx="8052430" cy="1637500"/>
      </dsp:txXfrm>
    </dsp:sp>
    <dsp:sp modelId="{F6BFC09A-3533-4F4D-BFCE-965AA049D6FA}">
      <dsp:nvSpPr>
        <dsp:cNvPr id="0" name=""/>
        <dsp:cNvSpPr/>
      </dsp:nvSpPr>
      <dsp:spPr>
        <a:xfrm>
          <a:off x="0" y="1827087"/>
          <a:ext cx="8229600" cy="2869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Make</a:t>
          </a:r>
          <a:r>
            <a:rPr lang="fr-CH" sz="2600" kern="1200" dirty="0"/>
            <a:t> </a:t>
          </a:r>
          <a:r>
            <a:rPr lang="fr-CH" sz="2600" kern="1200" dirty="0" err="1"/>
            <a:t>learning</a:t>
          </a:r>
          <a:r>
            <a:rPr lang="fr-CH" sz="2600" kern="1200" dirty="0"/>
            <a:t> active, not passive-</a:t>
          </a:r>
          <a:r>
            <a:rPr lang="fr-CH" sz="2600" kern="1200" dirty="0" err="1"/>
            <a:t>challenging</a:t>
          </a:r>
          <a:r>
            <a:rPr lang="fr-CH" sz="2600" kern="1200" dirty="0"/>
            <a:t> AND fun, </a:t>
          </a:r>
          <a:r>
            <a:rPr lang="fr-CH" sz="2600" kern="1200" dirty="0" err="1"/>
            <a:t>with</a:t>
          </a:r>
          <a:r>
            <a:rPr lang="fr-CH" sz="2600" kern="1200" dirty="0"/>
            <a:t> </a:t>
          </a:r>
          <a:r>
            <a:rPr lang="fr-CH" sz="2600" b="1" kern="1200" dirty="0" err="1"/>
            <a:t>many</a:t>
          </a:r>
          <a:r>
            <a:rPr lang="fr-CH" sz="2600" b="1" kern="1200" dirty="0"/>
            <a:t> </a:t>
          </a:r>
          <a:r>
            <a:rPr lang="fr-CH" sz="2600" b="1" kern="1200" dirty="0" err="1"/>
            <a:t>opportunities</a:t>
          </a:r>
          <a:r>
            <a:rPr lang="fr-CH" sz="2600" b="1" kern="1200" dirty="0"/>
            <a:t> to practice </a:t>
          </a:r>
          <a:r>
            <a:rPr lang="fr-CH" sz="2600" b="1" kern="1200" dirty="0" err="1"/>
            <a:t>skills</a:t>
          </a:r>
          <a:r>
            <a:rPr lang="fr-CH" sz="2600" kern="1200" dirty="0"/>
            <a:t>. 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/>
            <a:t>Help participants </a:t>
          </a:r>
          <a:r>
            <a:rPr lang="fr-CH" sz="2600" kern="1200" dirty="0" err="1"/>
            <a:t>reserve</a:t>
          </a:r>
          <a:r>
            <a:rPr lang="fr-CH" sz="2600" kern="1200" dirty="0"/>
            <a:t> time for </a:t>
          </a:r>
          <a:r>
            <a:rPr lang="fr-CH" sz="2600" kern="1200" dirty="0" err="1"/>
            <a:t>learning</a:t>
          </a:r>
          <a:r>
            <a:rPr lang="fr-CH" sz="2600" kern="1200" dirty="0"/>
            <a:t>. </a:t>
          </a:r>
          <a:r>
            <a:rPr lang="fr-CH" sz="2600" kern="1200" dirty="0" err="1"/>
            <a:t>Ensure</a:t>
          </a:r>
          <a:r>
            <a:rPr lang="fr-CH" sz="2600" kern="1200" dirty="0"/>
            <a:t> </a:t>
          </a:r>
          <a:r>
            <a:rPr lang="fr-CH" sz="2600" kern="1200" dirty="0" err="1"/>
            <a:t>they</a:t>
          </a:r>
          <a:r>
            <a:rPr lang="fr-CH" sz="2600" kern="1200" dirty="0"/>
            <a:t> have release time </a:t>
          </a:r>
          <a:r>
            <a:rPr lang="fr-CH" sz="2600" kern="1200" dirty="0" err="1"/>
            <a:t>from</a:t>
          </a:r>
          <a:r>
            <a:rPr lang="fr-CH" sz="2600" kern="1200" dirty="0"/>
            <a:t> </a:t>
          </a:r>
          <a:r>
            <a:rPr lang="fr-CH" sz="2600" kern="1200" dirty="0" err="1"/>
            <a:t>other</a:t>
          </a:r>
          <a:r>
            <a:rPr lang="fr-CH" sz="2600" kern="1200" dirty="0"/>
            <a:t> </a:t>
          </a:r>
          <a:r>
            <a:rPr lang="fr-CH" sz="2600" kern="1200" dirty="0" err="1"/>
            <a:t>work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Raise</a:t>
          </a:r>
          <a:r>
            <a:rPr lang="fr-CH" sz="2600" kern="1200" dirty="0"/>
            <a:t> participants’ </a:t>
          </a:r>
          <a:r>
            <a:rPr lang="fr-CH" sz="2600" kern="1200" dirty="0" err="1"/>
            <a:t>awareness</a:t>
          </a:r>
          <a:r>
            <a:rPr lang="fr-CH" sz="2600" kern="1200" dirty="0"/>
            <a:t> of the </a:t>
          </a:r>
          <a:r>
            <a:rPr lang="fr-CH" sz="2600" kern="1200" dirty="0" err="1"/>
            <a:t>negative</a:t>
          </a:r>
          <a:r>
            <a:rPr lang="fr-CH" sz="2600" kern="1200" dirty="0"/>
            <a:t> </a:t>
          </a:r>
          <a:r>
            <a:rPr lang="fr-CH" sz="2600" kern="1200" dirty="0" err="1"/>
            <a:t>effects</a:t>
          </a:r>
          <a:r>
            <a:rPr lang="fr-CH" sz="2600" kern="1200" dirty="0"/>
            <a:t> of multitasking on the </a:t>
          </a:r>
          <a:r>
            <a:rPr lang="fr-CH" sz="2600" kern="1200" dirty="0" err="1"/>
            <a:t>quality</a:t>
          </a:r>
          <a:r>
            <a:rPr lang="fr-CH" sz="2600" kern="1200" dirty="0"/>
            <a:t> of </a:t>
          </a:r>
          <a:r>
            <a:rPr lang="fr-CH" sz="2600" kern="1200" dirty="0" err="1"/>
            <a:t>learning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/>
            <a:t>Plan live sessions in the </a:t>
          </a:r>
          <a:r>
            <a:rPr lang="fr-CH" sz="2600" kern="1200" dirty="0" err="1"/>
            <a:t>morning</a:t>
          </a:r>
          <a:r>
            <a:rPr lang="fr-CH" sz="2600" kern="1200" dirty="0"/>
            <a:t> for </a:t>
          </a:r>
          <a:r>
            <a:rPr lang="fr-CH" sz="2600" kern="1200" dirty="0" err="1"/>
            <a:t>better</a:t>
          </a:r>
          <a:r>
            <a:rPr lang="fr-CH" sz="2600" kern="1200" dirty="0"/>
            <a:t> </a:t>
          </a:r>
          <a:r>
            <a:rPr lang="fr-CH" sz="2600" kern="1200" dirty="0" err="1"/>
            <a:t>attentation</a:t>
          </a:r>
          <a:endParaRPr lang="en-CH" sz="2600" kern="1200" dirty="0"/>
        </a:p>
      </dsp:txBody>
      <dsp:txXfrm>
        <a:off x="0" y="1827087"/>
        <a:ext cx="8229600" cy="286902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43073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kern="1200" dirty="0" err="1"/>
            <a:t>Consider</a:t>
          </a:r>
          <a:r>
            <a:rPr lang="fr-CH" sz="3600" kern="1200" dirty="0"/>
            <a:t> </a:t>
          </a:r>
          <a:r>
            <a:rPr lang="fr-CH" sz="3600" kern="1200" dirty="0" err="1"/>
            <a:t>lessons</a:t>
          </a:r>
          <a:r>
            <a:rPr lang="fr-CH" sz="3600" kern="1200" dirty="0"/>
            <a:t> </a:t>
          </a:r>
          <a:r>
            <a:rPr lang="fr-CH" sz="3600" kern="1200" dirty="0" err="1"/>
            <a:t>learned</a:t>
          </a:r>
          <a:r>
            <a:rPr lang="fr-CH" sz="3600" kern="1200" dirty="0"/>
            <a:t> in </a:t>
          </a:r>
          <a:r>
            <a:rPr lang="fr-CH" sz="3600" kern="1200" dirty="0" err="1"/>
            <a:t>your</a:t>
          </a:r>
          <a:r>
            <a:rPr lang="fr-CH" sz="3600" kern="1200" dirty="0"/>
            <a:t> </a:t>
          </a:r>
          <a:r>
            <a:rPr lang="fr-CH" sz="3600" kern="1200" dirty="0" err="1"/>
            <a:t>own</a:t>
          </a:r>
          <a:r>
            <a:rPr lang="fr-CH" sz="3600" kern="1200" dirty="0"/>
            <a:t> and </a:t>
          </a:r>
          <a:r>
            <a:rPr lang="fr-CH" sz="3600" kern="1200" dirty="0" err="1"/>
            <a:t>other</a:t>
          </a:r>
          <a:r>
            <a:rPr lang="fr-CH" sz="3600" kern="1200" dirty="0"/>
            <a:t> institutions. Pilot test </a:t>
          </a:r>
          <a:r>
            <a:rPr lang="fr-CH" sz="3600" kern="1200" dirty="0" err="1"/>
            <a:t>your</a:t>
          </a:r>
          <a:r>
            <a:rPr lang="fr-CH" sz="3600" kern="1200" dirty="0"/>
            <a:t> designs</a:t>
          </a:r>
          <a:endParaRPr lang="en-CH" sz="3600" kern="1200" dirty="0"/>
        </a:p>
      </dsp:txBody>
      <dsp:txXfrm>
        <a:off x="69843" y="69843"/>
        <a:ext cx="8089914" cy="1291049"/>
      </dsp:txXfrm>
    </dsp:sp>
    <dsp:sp modelId="{F6BFC09A-3533-4F4D-BFCE-965AA049D6FA}">
      <dsp:nvSpPr>
        <dsp:cNvPr id="0" name=""/>
        <dsp:cNvSpPr/>
      </dsp:nvSpPr>
      <dsp:spPr>
        <a:xfrm>
          <a:off x="0" y="1486080"/>
          <a:ext cx="8229600" cy="3167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 err="1"/>
            <a:t>Teaching</a:t>
          </a:r>
          <a:r>
            <a:rPr lang="fr-CH" sz="2800" kern="1200" dirty="0"/>
            <a:t> </a:t>
          </a:r>
          <a:r>
            <a:rPr lang="fr-CH" sz="2800" kern="1200" dirty="0" err="1"/>
            <a:t>is</a:t>
          </a:r>
          <a:r>
            <a:rPr lang="fr-CH" sz="2800" kern="1200" dirty="0"/>
            <a:t> </a:t>
          </a:r>
          <a:r>
            <a:rPr lang="fr-CH" sz="2800" kern="1200" dirty="0" err="1"/>
            <a:t>also</a:t>
          </a:r>
          <a:r>
            <a:rPr lang="fr-CH" sz="2800" kern="1200" dirty="0"/>
            <a:t> a </a:t>
          </a:r>
          <a:r>
            <a:rPr lang="fr-CH" sz="2800" kern="1200" dirty="0" err="1"/>
            <a:t>learning</a:t>
          </a:r>
          <a:r>
            <a:rPr lang="fr-CH" sz="2800" kern="1200" dirty="0"/>
            <a:t> </a:t>
          </a:r>
          <a:r>
            <a:rPr lang="fr-CH" sz="2800" kern="1200" dirty="0" err="1"/>
            <a:t>experience</a:t>
          </a:r>
          <a:r>
            <a:rPr lang="fr-CH" sz="2800" kern="1200" dirty="0"/>
            <a:t>, and </a:t>
          </a:r>
          <a:r>
            <a:rPr lang="fr-CH" sz="2800" kern="1200" dirty="0" err="1"/>
            <a:t>we</a:t>
          </a:r>
          <a:r>
            <a:rPr lang="fr-CH" sz="2800" kern="1200" dirty="0"/>
            <a:t> are all </a:t>
          </a:r>
          <a:r>
            <a:rPr lang="fr-CH" sz="2800" kern="1200" dirty="0" err="1"/>
            <a:t>still</a:t>
          </a:r>
          <a:r>
            <a:rPr lang="fr-CH" sz="2800" kern="1200" dirty="0"/>
            <a:t> </a:t>
          </a:r>
          <a:r>
            <a:rPr lang="fr-CH" sz="2800" kern="1200" dirty="0" err="1"/>
            <a:t>learning</a:t>
          </a:r>
          <a:r>
            <a:rPr lang="fr-CH" sz="2800" kern="1200" dirty="0"/>
            <a:t> about the best </a:t>
          </a:r>
          <a:r>
            <a:rPr lang="fr-CH" sz="2800" kern="1200" dirty="0" err="1"/>
            <a:t>ways</a:t>
          </a:r>
          <a:r>
            <a:rPr lang="fr-CH" sz="2800" kern="1200" dirty="0"/>
            <a:t> to do distance </a:t>
          </a:r>
          <a:r>
            <a:rPr lang="fr-CH" sz="2800" kern="1200" dirty="0" err="1"/>
            <a:t>learning</a:t>
          </a:r>
          <a:endParaRPr lang="en-CH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/>
            <a:t>If </a:t>
          </a:r>
          <a:r>
            <a:rPr lang="fr-CH" sz="2800" kern="1200" dirty="0" err="1"/>
            <a:t>there</a:t>
          </a:r>
          <a:r>
            <a:rPr lang="fr-CH" sz="2800" kern="1200" dirty="0"/>
            <a:t> </a:t>
          </a:r>
          <a:r>
            <a:rPr lang="fr-CH" sz="2800" kern="1200" dirty="0" err="1"/>
            <a:t>is</a:t>
          </a:r>
          <a:r>
            <a:rPr lang="fr-CH" sz="2800" kern="1200" dirty="0"/>
            <a:t> time, pilot test all </a:t>
          </a:r>
          <a:r>
            <a:rPr lang="fr-CH" sz="2800" kern="1200" dirty="0" err="1"/>
            <a:t>learning</a:t>
          </a:r>
          <a:r>
            <a:rPr lang="fr-CH" sz="2800" kern="1200" dirty="0"/>
            <a:t> </a:t>
          </a:r>
          <a:r>
            <a:rPr lang="fr-CH" sz="2800" kern="1200" dirty="0" err="1"/>
            <a:t>methods</a:t>
          </a:r>
          <a:r>
            <a:rPr lang="fr-CH" sz="2800" kern="1200" dirty="0"/>
            <a:t> and </a:t>
          </a:r>
          <a:r>
            <a:rPr lang="fr-CH" sz="2800" kern="1200" dirty="0" err="1"/>
            <a:t>improve</a:t>
          </a:r>
          <a:r>
            <a:rPr lang="fr-CH" sz="2800" kern="1200" dirty="0"/>
            <a:t> </a:t>
          </a:r>
          <a:r>
            <a:rPr lang="fr-CH" sz="2800" kern="1200" dirty="0" err="1"/>
            <a:t>them</a:t>
          </a:r>
          <a:r>
            <a:rPr lang="fr-CH" sz="2800" kern="1200" dirty="0"/>
            <a:t> </a:t>
          </a:r>
          <a:r>
            <a:rPr lang="fr-CH" sz="2800" kern="1200" dirty="0" err="1"/>
            <a:t>before</a:t>
          </a:r>
          <a:r>
            <a:rPr lang="fr-CH" sz="2800" kern="1200" dirty="0"/>
            <a:t> </a:t>
          </a:r>
          <a:r>
            <a:rPr lang="fr-CH" sz="2800" kern="1200" dirty="0" err="1"/>
            <a:t>using</a:t>
          </a:r>
          <a:r>
            <a:rPr lang="fr-CH" sz="2800" kern="1200" dirty="0"/>
            <a:t> </a:t>
          </a:r>
          <a:r>
            <a:rPr lang="fr-CH" sz="2800" kern="1200" dirty="0" err="1"/>
            <a:t>them</a:t>
          </a:r>
          <a:r>
            <a:rPr lang="fr-CH" sz="2800" kern="1200" dirty="0"/>
            <a:t> </a:t>
          </a:r>
          <a:r>
            <a:rPr lang="fr-CH" sz="2800" kern="1200" dirty="0" err="1"/>
            <a:t>extensively</a:t>
          </a:r>
          <a:endParaRPr lang="en-CH" sz="2800" kern="1200" dirty="0"/>
        </a:p>
      </dsp:txBody>
      <dsp:txXfrm>
        <a:off x="0" y="1486080"/>
        <a:ext cx="8229600" cy="3167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17870-9FC0-40F0-8BBA-627E4B683987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kern="1200" dirty="0" err="1"/>
            <a:t>Reduce</a:t>
          </a:r>
          <a:r>
            <a:rPr lang="fr-CH" sz="3600" kern="1200" dirty="0"/>
            <a:t> the distance in distance </a:t>
          </a:r>
          <a:r>
            <a:rPr lang="fr-CH" sz="3600" kern="1200" dirty="0" err="1"/>
            <a:t>learning</a:t>
          </a:r>
          <a:endParaRPr lang="en-CH" sz="3600" kern="1200" dirty="0"/>
        </a:p>
      </dsp:txBody>
      <dsp:txXfrm>
        <a:off x="55744" y="56283"/>
        <a:ext cx="8118112" cy="1030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9796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kern="1200" dirty="0" err="1"/>
            <a:t>Overcome</a:t>
          </a:r>
          <a:r>
            <a:rPr lang="fr-CH" sz="3600" kern="1200" dirty="0"/>
            <a:t> </a:t>
          </a:r>
          <a:r>
            <a:rPr lang="fr-CH" sz="3600" kern="1200" dirty="0" err="1"/>
            <a:t>physical</a:t>
          </a:r>
          <a:r>
            <a:rPr lang="fr-CH" sz="3600" kern="1200" dirty="0"/>
            <a:t> and </a:t>
          </a:r>
          <a:r>
            <a:rPr lang="fr-CH" sz="3600" kern="1200" dirty="0" err="1"/>
            <a:t>psychological</a:t>
          </a:r>
          <a:r>
            <a:rPr lang="fr-CH" sz="3600" kern="1200" dirty="0"/>
            <a:t> distance in distance </a:t>
          </a:r>
          <a:r>
            <a:rPr lang="fr-CH" sz="3600" kern="1200" dirty="0" err="1"/>
            <a:t>learning</a:t>
          </a:r>
          <a:r>
            <a:rPr lang="fr-CH" sz="3600" kern="1200" dirty="0"/>
            <a:t> by building social, cognitive and </a:t>
          </a:r>
          <a:r>
            <a:rPr lang="fr-CH" sz="3600" kern="1200" dirty="0" err="1"/>
            <a:t>teaching</a:t>
          </a:r>
          <a:r>
            <a:rPr lang="fr-CH" sz="3600" kern="1200" dirty="0"/>
            <a:t> </a:t>
          </a:r>
          <a:r>
            <a:rPr lang="fr-CH" sz="3600" kern="1200" dirty="0" err="1"/>
            <a:t>presence</a:t>
          </a:r>
          <a:endParaRPr lang="en-CH" sz="3600" kern="1200" dirty="0"/>
        </a:p>
      </dsp:txBody>
      <dsp:txXfrm>
        <a:off x="96638" y="96638"/>
        <a:ext cx="8036324" cy="1786364"/>
      </dsp:txXfrm>
    </dsp:sp>
    <dsp:sp modelId="{F6BFC09A-3533-4F4D-BFCE-965AA049D6FA}">
      <dsp:nvSpPr>
        <dsp:cNvPr id="0" name=""/>
        <dsp:cNvSpPr/>
      </dsp:nvSpPr>
      <dsp:spPr>
        <a:xfrm>
          <a:off x="0" y="2077242"/>
          <a:ext cx="8229600" cy="253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 err="1"/>
            <a:t>Build</a:t>
          </a:r>
          <a:r>
            <a:rPr lang="fr-CH" sz="2800" kern="1200" dirty="0"/>
            <a:t> real-time and self-</a:t>
          </a:r>
          <a:r>
            <a:rPr lang="fr-CH" sz="2800" kern="1200" dirty="0" err="1"/>
            <a:t>paced</a:t>
          </a:r>
          <a:r>
            <a:rPr lang="fr-CH" sz="2800" kern="1200" dirty="0"/>
            <a:t> interactions </a:t>
          </a:r>
          <a:r>
            <a:rPr lang="fr-CH" sz="2800" kern="1200" dirty="0" err="1"/>
            <a:t>into</a:t>
          </a:r>
          <a:r>
            <a:rPr lang="fr-CH" sz="2800" kern="1200" dirty="0"/>
            <a:t> the course not </a:t>
          </a:r>
          <a:r>
            <a:rPr lang="fr-CH" sz="2800" kern="1200" dirty="0" err="1"/>
            <a:t>only</a:t>
          </a:r>
          <a:r>
            <a:rPr lang="fr-CH" sz="2800" kern="1200" dirty="0"/>
            <a:t> to help </a:t>
          </a:r>
          <a:r>
            <a:rPr lang="fr-CH" sz="2800" kern="1200" dirty="0" err="1"/>
            <a:t>learning</a:t>
          </a:r>
          <a:r>
            <a:rPr lang="fr-CH" sz="2800" kern="1200" dirty="0"/>
            <a:t>, but </a:t>
          </a:r>
          <a:r>
            <a:rPr lang="fr-CH" sz="2800" kern="1200" dirty="0" err="1"/>
            <a:t>also</a:t>
          </a:r>
          <a:r>
            <a:rPr lang="fr-CH" sz="2800" kern="1200" dirty="0"/>
            <a:t> to </a:t>
          </a:r>
          <a:r>
            <a:rPr lang="fr-CH" sz="2800" kern="1200" dirty="0" err="1"/>
            <a:t>reduce</a:t>
          </a:r>
          <a:r>
            <a:rPr lang="fr-CH" sz="2800" kern="1200" dirty="0"/>
            <a:t> feelings of distance. </a:t>
          </a:r>
          <a:r>
            <a:rPr lang="fr-CH" sz="2800" kern="1200" dirty="0" err="1"/>
            <a:t>Get</a:t>
          </a:r>
          <a:r>
            <a:rPr lang="fr-CH" sz="2800" kern="1200" dirty="0"/>
            <a:t> participants </a:t>
          </a:r>
          <a:r>
            <a:rPr lang="fr-CH" sz="2800" kern="1200" dirty="0" err="1"/>
            <a:t>involved</a:t>
          </a:r>
          <a:endParaRPr lang="en-CH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800" kern="1200" dirty="0"/>
            <a:t>Just as </a:t>
          </a:r>
          <a:r>
            <a:rPr lang="fr-CH" sz="2800" kern="1200" dirty="0" err="1"/>
            <a:t>voice</a:t>
          </a:r>
          <a:r>
            <a:rPr lang="fr-CH" sz="2800" kern="1200" dirty="0"/>
            <a:t> and facial </a:t>
          </a:r>
          <a:r>
            <a:rPr lang="fr-CH" sz="2800" kern="1200" dirty="0" err="1"/>
            <a:t>cues</a:t>
          </a:r>
          <a:r>
            <a:rPr lang="fr-CH" sz="2800" kern="1200" dirty="0"/>
            <a:t> in real-time </a:t>
          </a:r>
          <a:r>
            <a:rPr lang="fr-CH" sz="2800" kern="1200" dirty="0" err="1"/>
            <a:t>learning</a:t>
          </a:r>
          <a:r>
            <a:rPr lang="fr-CH" sz="2800" kern="1200" dirty="0"/>
            <a:t> help </a:t>
          </a:r>
          <a:r>
            <a:rPr lang="fr-CH" sz="2800" kern="1200" dirty="0" err="1"/>
            <a:t>reinforce</a:t>
          </a:r>
          <a:r>
            <a:rPr lang="fr-CH" sz="2800" kern="1200" dirty="0"/>
            <a:t> social </a:t>
          </a:r>
          <a:r>
            <a:rPr lang="fr-CH" sz="2800" kern="1200" dirty="0" err="1"/>
            <a:t>presence</a:t>
          </a:r>
          <a:r>
            <a:rPr lang="fr-CH" sz="2800" kern="1200" dirty="0"/>
            <a:t>, the </a:t>
          </a:r>
          <a:r>
            <a:rPr lang="fr-CH" sz="2800" kern="1200" dirty="0" err="1"/>
            <a:t>tone</a:t>
          </a:r>
          <a:r>
            <a:rPr lang="fr-CH" sz="2800" kern="1200" dirty="0"/>
            <a:t> of </a:t>
          </a:r>
          <a:r>
            <a:rPr lang="fr-CH" sz="2800" kern="1200" dirty="0" err="1"/>
            <a:t>written</a:t>
          </a:r>
          <a:r>
            <a:rPr lang="fr-CH" sz="2800" kern="1200" dirty="0"/>
            <a:t> communication can </a:t>
          </a:r>
          <a:r>
            <a:rPr lang="fr-CH" sz="2800" kern="1200" dirty="0" err="1"/>
            <a:t>make</a:t>
          </a:r>
          <a:r>
            <a:rPr lang="fr-CH" sz="2800" kern="1200" dirty="0"/>
            <a:t> </a:t>
          </a:r>
          <a:r>
            <a:rPr lang="fr-CH" sz="2800" kern="1200" dirty="0" err="1"/>
            <a:t>them</a:t>
          </a:r>
          <a:r>
            <a:rPr lang="fr-CH" sz="2800" kern="1200" dirty="0"/>
            <a:t> more </a:t>
          </a:r>
          <a:r>
            <a:rPr lang="fr-CH" sz="2800" kern="1200" dirty="0" err="1"/>
            <a:t>personal</a:t>
          </a:r>
          <a:endParaRPr lang="en-CH" sz="2800" kern="1200" dirty="0"/>
        </a:p>
      </dsp:txBody>
      <dsp:txXfrm>
        <a:off x="0" y="2077242"/>
        <a:ext cx="8229600" cy="2533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10AFF-2685-4BE4-9A75-8C620450AC5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Time for distance learning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35252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400" kern="1200" dirty="0"/>
            <a:t>The </a:t>
          </a:r>
          <a:r>
            <a:rPr lang="fr-CH" sz="3400" kern="1200" dirty="0" err="1"/>
            <a:t>flexibility</a:t>
          </a:r>
          <a:r>
            <a:rPr lang="fr-CH" sz="3400" kern="1200" dirty="0"/>
            <a:t> of distance </a:t>
          </a:r>
          <a:r>
            <a:rPr lang="fr-CH" sz="3400" kern="1200" dirty="0" err="1"/>
            <a:t>learning</a:t>
          </a:r>
          <a:r>
            <a:rPr lang="fr-CH" sz="3400" kern="1200" dirty="0"/>
            <a:t> has </a:t>
          </a:r>
          <a:r>
            <a:rPr lang="fr-CH" sz="3400" kern="1200" dirty="0" err="1"/>
            <a:t>both</a:t>
          </a:r>
          <a:r>
            <a:rPr lang="fr-CH" sz="3400" kern="1200" dirty="0"/>
            <a:t> </a:t>
          </a:r>
          <a:r>
            <a:rPr lang="fr-CH" sz="3400" kern="1200" dirty="0" err="1"/>
            <a:t>advantages</a:t>
          </a:r>
          <a:r>
            <a:rPr lang="fr-CH" sz="3400" kern="1200" dirty="0"/>
            <a:t> and </a:t>
          </a:r>
          <a:r>
            <a:rPr lang="fr-CH" sz="3400" kern="1200" dirty="0" err="1"/>
            <a:t>disadvantages</a:t>
          </a:r>
          <a:endParaRPr lang="en-CH" sz="3400" kern="1200" dirty="0"/>
        </a:p>
      </dsp:txBody>
      <dsp:txXfrm>
        <a:off x="66025" y="66025"/>
        <a:ext cx="8097550" cy="1220470"/>
      </dsp:txXfrm>
    </dsp:sp>
    <dsp:sp modelId="{F6BFC09A-3533-4F4D-BFCE-965AA049D6FA}">
      <dsp:nvSpPr>
        <dsp:cNvPr id="0" name=""/>
        <dsp:cNvSpPr/>
      </dsp:nvSpPr>
      <dsp:spPr>
        <a:xfrm>
          <a:off x="0" y="1376592"/>
          <a:ext cx="8229600" cy="330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 err="1"/>
            <a:t>Learners</a:t>
          </a:r>
          <a:r>
            <a:rPr lang="fr-CH" sz="2700" kern="1200" dirty="0"/>
            <a:t> </a:t>
          </a:r>
          <a:r>
            <a:rPr lang="fr-CH" sz="2700" kern="1200" dirty="0" err="1"/>
            <a:t>may</a:t>
          </a:r>
          <a:r>
            <a:rPr lang="fr-CH" sz="2700" kern="1200" dirty="0"/>
            <a:t> </a:t>
          </a:r>
          <a:r>
            <a:rPr lang="fr-CH" sz="2700" kern="1200" dirty="0" err="1"/>
            <a:t>get</a:t>
          </a:r>
          <a:r>
            <a:rPr lang="fr-CH" sz="2700" kern="1200" dirty="0"/>
            <a:t> </a:t>
          </a:r>
          <a:r>
            <a:rPr lang="fr-CH" sz="2700" kern="1200" dirty="0" err="1"/>
            <a:t>lost</a:t>
          </a:r>
          <a:r>
            <a:rPr lang="fr-CH" sz="2700" kern="1200" dirty="0"/>
            <a:t> and </a:t>
          </a:r>
          <a:r>
            <a:rPr lang="fr-CH" sz="2700" kern="1200" dirty="0" err="1"/>
            <a:t>fall</a:t>
          </a:r>
          <a:r>
            <a:rPr lang="fr-CH" sz="2700" kern="1200" dirty="0"/>
            <a:t> </a:t>
          </a:r>
          <a:r>
            <a:rPr lang="fr-CH" sz="2700" kern="1200" dirty="0" err="1"/>
            <a:t>behind</a:t>
          </a:r>
          <a:r>
            <a:rPr lang="fr-CH" sz="2700" kern="1200" dirty="0"/>
            <a:t> </a:t>
          </a:r>
          <a:r>
            <a:rPr lang="fr-CH" sz="2700" kern="1200" dirty="0" err="1"/>
            <a:t>without</a:t>
          </a:r>
          <a:r>
            <a:rPr lang="fr-CH" sz="2700" kern="1200" dirty="0"/>
            <a:t> support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Help </a:t>
          </a:r>
          <a:r>
            <a:rPr lang="fr-CH" sz="2700" kern="1200" dirty="0" err="1"/>
            <a:t>learners</a:t>
          </a:r>
          <a:r>
            <a:rPr lang="fr-CH" sz="2700" kern="1200" dirty="0"/>
            <a:t> </a:t>
          </a:r>
          <a:r>
            <a:rPr lang="fr-CH" sz="2700" kern="1200" dirty="0" err="1"/>
            <a:t>develop</a:t>
          </a:r>
          <a:r>
            <a:rPr lang="fr-CH" sz="2700" kern="1200" dirty="0"/>
            <a:t> good time management </a:t>
          </a:r>
          <a:r>
            <a:rPr lang="fr-CH" sz="2700" kern="1200" dirty="0" err="1"/>
            <a:t>skills</a:t>
          </a:r>
          <a:r>
            <a:rPr lang="fr-CH" sz="2700" kern="1200" dirty="0"/>
            <a:t> by </a:t>
          </a:r>
          <a:r>
            <a:rPr lang="fr-CH" sz="2700" kern="1200" dirty="0" err="1"/>
            <a:t>providing</a:t>
          </a:r>
          <a:r>
            <a:rPr lang="fr-CH" sz="2700" kern="1200" dirty="0"/>
            <a:t> </a:t>
          </a:r>
          <a:r>
            <a:rPr lang="fr-CH" sz="2700" kern="1200" dirty="0" err="1"/>
            <a:t>enough</a:t>
          </a:r>
          <a:r>
            <a:rPr lang="fr-CH" sz="2700" kern="1200" dirty="0"/>
            <a:t> guidance and structure (e.g. </a:t>
          </a:r>
          <a:r>
            <a:rPr lang="fr-CH" sz="2700" kern="1200" dirty="0" err="1"/>
            <a:t>weekly</a:t>
          </a:r>
          <a:r>
            <a:rPr lang="fr-CH" sz="2700" kern="1200" dirty="0"/>
            <a:t> planning, deadlines), but </a:t>
          </a:r>
          <a:r>
            <a:rPr lang="fr-CH" sz="2700" kern="1200" dirty="0" err="1"/>
            <a:t>leave</a:t>
          </a:r>
          <a:r>
            <a:rPr lang="fr-CH" sz="2700" kern="1200" dirty="0"/>
            <a:t> room for </a:t>
          </a:r>
          <a:r>
            <a:rPr lang="fr-CH" sz="2700" kern="1200" dirty="0" err="1"/>
            <a:t>flexibility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Plan </a:t>
          </a:r>
          <a:r>
            <a:rPr lang="fr-CH" sz="2700" kern="1200" dirty="0" err="1"/>
            <a:t>enough</a:t>
          </a:r>
          <a:r>
            <a:rPr lang="fr-CH" sz="2700" kern="1200" dirty="0"/>
            <a:t> real-time </a:t>
          </a:r>
          <a:r>
            <a:rPr lang="fr-CH" sz="2700" kern="1200" dirty="0" err="1"/>
            <a:t>activities</a:t>
          </a:r>
          <a:r>
            <a:rPr lang="fr-CH" sz="2700" kern="1200" dirty="0"/>
            <a:t> to help the course structure, but </a:t>
          </a:r>
          <a:r>
            <a:rPr lang="fr-CH" sz="2700" kern="1200" dirty="0" err="1"/>
            <a:t>be</a:t>
          </a:r>
          <a:r>
            <a:rPr lang="fr-CH" sz="2700" kern="1200" dirty="0"/>
            <a:t> </a:t>
          </a:r>
          <a:r>
            <a:rPr lang="fr-CH" sz="2700" kern="1200" dirty="0" err="1"/>
            <a:t>mindful</a:t>
          </a:r>
          <a:r>
            <a:rPr lang="fr-CH" sz="2700" kern="1200" dirty="0"/>
            <a:t> </a:t>
          </a:r>
          <a:r>
            <a:rPr lang="fr-CH" sz="2700" kern="1200" dirty="0" err="1"/>
            <a:t>that</a:t>
          </a:r>
          <a:r>
            <a:rPr lang="fr-CH" sz="2700" kern="1200" dirty="0"/>
            <a:t> fixing dates and times </a:t>
          </a:r>
          <a:r>
            <a:rPr lang="fr-CH" sz="2700" kern="1200" dirty="0" err="1"/>
            <a:t>reduces</a:t>
          </a:r>
          <a:r>
            <a:rPr lang="fr-CH" sz="2700" kern="1200" dirty="0"/>
            <a:t> </a:t>
          </a:r>
          <a:r>
            <a:rPr lang="fr-CH" sz="2700" kern="1200" dirty="0" err="1"/>
            <a:t>flexibility</a:t>
          </a:r>
          <a:r>
            <a:rPr lang="fr-CH" sz="2700" kern="1200" dirty="0"/>
            <a:t> for </a:t>
          </a:r>
          <a:r>
            <a:rPr lang="fr-CH" sz="2700" kern="1200" dirty="0" err="1"/>
            <a:t>busy</a:t>
          </a:r>
          <a:r>
            <a:rPr lang="fr-CH" sz="2700" kern="1200" dirty="0"/>
            <a:t> </a:t>
          </a:r>
          <a:r>
            <a:rPr lang="fr-CH" sz="2700" kern="1200" dirty="0" err="1"/>
            <a:t>professionals</a:t>
          </a:r>
          <a:r>
            <a:rPr lang="fr-CH" sz="2700" kern="1200" dirty="0"/>
            <a:t>.</a:t>
          </a:r>
          <a:endParaRPr lang="en-CH" sz="2700" kern="1200" dirty="0"/>
        </a:p>
      </dsp:txBody>
      <dsp:txXfrm>
        <a:off x="0" y="1376592"/>
        <a:ext cx="8229600" cy="33078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A30B4-0380-4B4F-95E1-50425960C53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Learning feedback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214110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000" kern="1200" dirty="0"/>
            <a:t>Real-time </a:t>
          </a:r>
          <a:r>
            <a:rPr lang="fr-CH" sz="3000" kern="1200" dirty="0" err="1"/>
            <a:t>activities</a:t>
          </a:r>
          <a:r>
            <a:rPr lang="fr-CH" sz="3000" kern="1200" dirty="0"/>
            <a:t> open the </a:t>
          </a:r>
          <a:r>
            <a:rPr lang="fr-CH" sz="3000" kern="1200" dirty="0" err="1"/>
            <a:t>possibility</a:t>
          </a:r>
          <a:r>
            <a:rPr lang="fr-CH" sz="3000" kern="1200" dirty="0"/>
            <a:t> for </a:t>
          </a:r>
          <a:r>
            <a:rPr lang="fr-CH" sz="3000" kern="1200" dirty="0" err="1"/>
            <a:t>immediate</a:t>
          </a:r>
          <a:r>
            <a:rPr lang="fr-CH" sz="3000" kern="1200" dirty="0"/>
            <a:t> feedback, but </a:t>
          </a:r>
          <a:r>
            <a:rPr lang="fr-CH" sz="3000" kern="1200" dirty="0" err="1"/>
            <a:t>asynchronous</a:t>
          </a:r>
          <a:r>
            <a:rPr lang="fr-CH" sz="3000" kern="1200" dirty="0"/>
            <a:t> feedback </a:t>
          </a:r>
          <a:r>
            <a:rPr lang="fr-CH" sz="3000" kern="1200" dirty="0" err="1"/>
            <a:t>also</a:t>
          </a:r>
          <a:r>
            <a:rPr lang="fr-CH" sz="3000" kern="1200" dirty="0"/>
            <a:t> can </a:t>
          </a:r>
          <a:r>
            <a:rPr lang="fr-CH" sz="3000" kern="1200" dirty="0" err="1"/>
            <a:t>be</a:t>
          </a:r>
          <a:r>
            <a:rPr lang="fr-CH" sz="3000" kern="1200" dirty="0"/>
            <a:t> </a:t>
          </a:r>
          <a:r>
            <a:rPr lang="fr-CH" sz="3000" kern="1200" dirty="0" err="1"/>
            <a:t>timely</a:t>
          </a:r>
          <a:r>
            <a:rPr lang="fr-CH" sz="3000" kern="1200" dirty="0"/>
            <a:t> </a:t>
          </a:r>
          <a:r>
            <a:rPr lang="fr-CH" sz="3000" kern="1200" dirty="0" err="1"/>
            <a:t>while</a:t>
          </a:r>
          <a:r>
            <a:rPr lang="fr-CH" sz="3000" kern="1200" dirty="0"/>
            <a:t> </a:t>
          </a:r>
          <a:r>
            <a:rPr lang="fr-CH" sz="3000" kern="1200" dirty="0" err="1"/>
            <a:t>allowing</a:t>
          </a:r>
          <a:r>
            <a:rPr lang="fr-CH" sz="3000" kern="1200" dirty="0"/>
            <a:t> more time for </a:t>
          </a:r>
          <a:r>
            <a:rPr lang="fr-CH" sz="3000" kern="1200" dirty="0" err="1"/>
            <a:t>reflection</a:t>
          </a:r>
          <a:endParaRPr lang="en-CH" sz="3000" kern="1200" dirty="0"/>
        </a:p>
      </dsp:txBody>
      <dsp:txXfrm>
        <a:off x="104520" y="104520"/>
        <a:ext cx="8020560" cy="1932060"/>
      </dsp:txXfrm>
    </dsp:sp>
    <dsp:sp modelId="{F6BFC09A-3533-4F4D-BFCE-965AA049D6FA}">
      <dsp:nvSpPr>
        <dsp:cNvPr id="0" name=""/>
        <dsp:cNvSpPr/>
      </dsp:nvSpPr>
      <dsp:spPr>
        <a:xfrm>
          <a:off x="0" y="2182812"/>
          <a:ext cx="8229600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/>
            <a:t>Plan real-time </a:t>
          </a:r>
          <a:r>
            <a:rPr lang="fr-CH" sz="2300" kern="1200" dirty="0" err="1"/>
            <a:t>activities</a:t>
          </a:r>
          <a:r>
            <a:rPr lang="fr-CH" sz="2300" kern="1200" dirty="0"/>
            <a:t> for </a:t>
          </a:r>
          <a:r>
            <a:rPr lang="fr-CH" sz="2300" kern="1200" dirty="0" err="1"/>
            <a:t>learning</a:t>
          </a:r>
          <a:r>
            <a:rPr lang="fr-CH" sz="2300" kern="1200" dirty="0"/>
            <a:t> </a:t>
          </a:r>
          <a:r>
            <a:rPr lang="fr-CH" sz="2300" kern="1200" dirty="0" err="1"/>
            <a:t>outcomes</a:t>
          </a:r>
          <a:r>
            <a:rPr lang="fr-CH" sz="2300" kern="1200" dirty="0"/>
            <a:t> </a:t>
          </a:r>
          <a:r>
            <a:rPr lang="fr-CH" sz="2300" kern="1200" dirty="0" err="1"/>
            <a:t>that</a:t>
          </a:r>
          <a:r>
            <a:rPr lang="fr-CH" sz="2300" kern="1200" dirty="0"/>
            <a:t> </a:t>
          </a:r>
          <a:r>
            <a:rPr lang="fr-CH" sz="2300" kern="1200" dirty="0" err="1"/>
            <a:t>require</a:t>
          </a:r>
          <a:r>
            <a:rPr lang="fr-CH" sz="2300" kern="1200" dirty="0"/>
            <a:t> </a:t>
          </a:r>
          <a:r>
            <a:rPr lang="fr-CH" sz="2300" kern="1200" dirty="0" err="1"/>
            <a:t>immediate</a:t>
          </a:r>
          <a:r>
            <a:rPr lang="fr-CH" sz="2300" kern="1200" dirty="0"/>
            <a:t> feedback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Avoid</a:t>
          </a:r>
          <a:r>
            <a:rPr lang="fr-CH" sz="2300" kern="1200" dirty="0"/>
            <a:t> one-</a:t>
          </a:r>
          <a:r>
            <a:rPr lang="fr-CH" sz="2300" kern="1200" dirty="0" err="1"/>
            <a:t>way</a:t>
          </a:r>
          <a:r>
            <a:rPr lang="fr-CH" sz="2300" kern="1200" dirty="0"/>
            <a:t> </a:t>
          </a:r>
          <a:r>
            <a:rPr lang="fr-CH" sz="2300" kern="1200" dirty="0" err="1"/>
            <a:t>presentations</a:t>
          </a:r>
          <a:r>
            <a:rPr lang="fr-CH" sz="2300" kern="1200" dirty="0"/>
            <a:t> in real-time sessions to </a:t>
          </a:r>
          <a:r>
            <a:rPr lang="fr-CH" sz="2300" kern="1200" dirty="0" err="1"/>
            <a:t>make</a:t>
          </a:r>
          <a:r>
            <a:rPr lang="fr-CH" sz="2300" kern="1200" dirty="0"/>
            <a:t> room for feedback </a:t>
          </a:r>
          <a:r>
            <a:rPr lang="fr-CH" sz="2300" kern="1200" dirty="0" err="1"/>
            <a:t>from</a:t>
          </a:r>
          <a:r>
            <a:rPr lang="fr-CH" sz="2300" kern="1200" dirty="0"/>
            <a:t> </a:t>
          </a:r>
          <a:r>
            <a:rPr lang="fr-CH" sz="2300" kern="1200" dirty="0" err="1"/>
            <a:t>peers</a:t>
          </a:r>
          <a:r>
            <a:rPr lang="fr-CH" sz="2300" kern="1200" dirty="0"/>
            <a:t> as </a:t>
          </a:r>
          <a:r>
            <a:rPr lang="fr-CH" sz="2300" kern="1200" dirty="0" err="1"/>
            <a:t>well</a:t>
          </a:r>
          <a:r>
            <a:rPr lang="fr-CH" sz="2300" kern="1200" dirty="0"/>
            <a:t> as </a:t>
          </a:r>
          <a:r>
            <a:rPr lang="fr-CH" sz="2300" kern="1200" dirty="0" err="1"/>
            <a:t>trainers</a:t>
          </a:r>
          <a:r>
            <a:rPr lang="fr-CH" sz="2300" kern="1200" dirty="0"/>
            <a:t>.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/>
            <a:t>In discussion forums and email discussion, </a:t>
          </a:r>
          <a:r>
            <a:rPr lang="fr-CH" sz="2300" kern="1200" dirty="0" err="1"/>
            <a:t>try</a:t>
          </a:r>
          <a:r>
            <a:rPr lang="fr-CH" sz="2300" kern="1200" dirty="0"/>
            <a:t> to </a:t>
          </a:r>
          <a:r>
            <a:rPr lang="fr-CH" sz="2300" kern="1200" dirty="0" err="1"/>
            <a:t>respond</a:t>
          </a:r>
          <a:r>
            <a:rPr lang="fr-CH" sz="2300" kern="1200" dirty="0"/>
            <a:t> to questions </a:t>
          </a:r>
          <a:r>
            <a:rPr lang="fr-CH" sz="2300" kern="1200" dirty="0" err="1"/>
            <a:t>within</a:t>
          </a:r>
          <a:r>
            <a:rPr lang="fr-CH" sz="2300" kern="1200" dirty="0"/>
            <a:t> 24 </a:t>
          </a:r>
          <a:r>
            <a:rPr lang="fr-CH" sz="2300" kern="1200" dirty="0" err="1"/>
            <a:t>hours</a:t>
          </a:r>
          <a:r>
            <a:rPr lang="fr-CH" sz="2300" kern="1200" dirty="0"/>
            <a:t>. Encourage the use of forums </a:t>
          </a:r>
          <a:r>
            <a:rPr lang="fr-CH" sz="2300" kern="1200" dirty="0" err="1"/>
            <a:t>so</a:t>
          </a:r>
          <a:r>
            <a:rPr lang="fr-CH" sz="2300" kern="1200" dirty="0"/>
            <a:t> ALL participants </a:t>
          </a:r>
          <a:r>
            <a:rPr lang="fr-CH" sz="2300" kern="1200" dirty="0" err="1"/>
            <a:t>see</a:t>
          </a:r>
          <a:r>
            <a:rPr lang="fr-CH" sz="2300" kern="1200" dirty="0"/>
            <a:t> and </a:t>
          </a:r>
          <a:r>
            <a:rPr lang="fr-CH" sz="2300" kern="1200" dirty="0" err="1"/>
            <a:t>benefit</a:t>
          </a:r>
          <a:r>
            <a:rPr lang="fr-CH" sz="2300" kern="1200" dirty="0"/>
            <a:t> </a:t>
          </a:r>
          <a:r>
            <a:rPr lang="fr-CH" sz="2300" kern="1200" dirty="0" err="1"/>
            <a:t>from</a:t>
          </a:r>
          <a:r>
            <a:rPr lang="fr-CH" sz="2300" kern="1200" dirty="0"/>
            <a:t> feedback.</a:t>
          </a:r>
          <a:endParaRPr lang="en-CH" sz="2300" kern="1200" dirty="0"/>
        </a:p>
      </dsp:txBody>
      <dsp:txXfrm>
        <a:off x="0" y="2182812"/>
        <a:ext cx="8229600" cy="2484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1E8F5-361B-4507-A557-83C279A9EE9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/>
            <a:t>Impacts of media</a:t>
          </a:r>
          <a:endParaRPr lang="en-CH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7B85-922F-419C-A553-D1EB0D4963CF}" type="datetimeFigureOut">
              <a:rPr lang="en-CH" smtClean="0"/>
              <a:t>22/12/2020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D2692-6CBB-4763-BC1B-39970AAA433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9271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D2692-6CBB-4763-BC1B-39970AAA433F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119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26432" y="544529"/>
            <a:ext cx="7760368" cy="5026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>
              <a:solidFill>
                <a:schemeClr val="tx2"/>
              </a:solidFill>
            </a:endParaRPr>
          </a:p>
          <a:p>
            <a:r>
              <a:rPr lang="en-US" sz="8000" dirty="0">
                <a:solidFill>
                  <a:schemeClr val="tx2"/>
                </a:solidFill>
              </a:rPr>
              <a:t>WMO Guidance on Distance Learning</a:t>
            </a:r>
          </a:p>
          <a:p>
            <a:endParaRPr lang="en-US" sz="5800" dirty="0">
              <a:solidFill>
                <a:schemeClr val="tx2"/>
              </a:solidFill>
            </a:endParaRPr>
          </a:p>
          <a:p>
            <a:endParaRPr lang="en-US" sz="5800" dirty="0">
              <a:solidFill>
                <a:schemeClr val="tx2"/>
              </a:solidFill>
            </a:endParaRPr>
          </a:p>
          <a:p>
            <a:endParaRPr lang="en-US" sz="5800" dirty="0">
              <a:solidFill>
                <a:schemeClr val="tx2"/>
              </a:solidFill>
            </a:endParaRPr>
          </a:p>
          <a:p>
            <a:r>
              <a:rPr lang="en-US" sz="11100" dirty="0">
                <a:solidFill>
                  <a:schemeClr val="tx2"/>
                </a:solidFill>
              </a:rPr>
              <a:t>Ten key principles </a:t>
            </a:r>
            <a:r>
              <a:rPr lang="en-US" sz="11100">
                <a:solidFill>
                  <a:schemeClr val="tx2"/>
                </a:solidFill>
              </a:rPr>
              <a:t>for </a:t>
            </a:r>
            <a:br>
              <a:rPr lang="en-US" sz="11100">
                <a:solidFill>
                  <a:schemeClr val="tx2"/>
                </a:solidFill>
              </a:rPr>
            </a:br>
            <a:r>
              <a:rPr lang="en-US" sz="11100">
                <a:solidFill>
                  <a:schemeClr val="tx2"/>
                </a:solidFill>
              </a:rPr>
              <a:t>distance </a:t>
            </a:r>
            <a:r>
              <a:rPr lang="en-US" sz="11100" dirty="0">
                <a:solidFill>
                  <a:schemeClr val="tx2"/>
                </a:solidFill>
              </a:rPr>
              <a:t>learning</a:t>
            </a:r>
            <a:br>
              <a:rPr lang="en-US" sz="9800" dirty="0">
                <a:solidFill>
                  <a:schemeClr val="tx2"/>
                </a:solidFill>
              </a:rPr>
            </a:br>
            <a:br>
              <a:rPr lang="en-US" sz="5800" dirty="0">
                <a:solidFill>
                  <a:schemeClr val="tx2"/>
                </a:solidFill>
              </a:rPr>
            </a:br>
            <a:r>
              <a:rPr lang="en-US" sz="5800" dirty="0">
                <a:solidFill>
                  <a:schemeClr val="tx2"/>
                </a:solidFill>
              </a:rPr>
              <a:t>Based on a resource of the ICRC Learning and Development Division</a:t>
            </a:r>
          </a:p>
          <a:p>
            <a:endParaRPr lang="en-US" sz="8000" dirty="0">
              <a:solidFill>
                <a:srgbClr val="000090"/>
              </a:solidFill>
            </a:endParaRPr>
          </a:p>
          <a:p>
            <a:r>
              <a:rPr lang="en-US" sz="5800" dirty="0">
                <a:solidFill>
                  <a:schemeClr val="tx2"/>
                </a:solidFill>
              </a:rPr>
              <a:t>Patrick Parrish</a:t>
            </a:r>
            <a:br>
              <a:rPr lang="en-US" sz="65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C/TRA/ETR</a:t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  <a:p>
            <a:endParaRPr lang="en-GB" sz="4800" dirty="0">
              <a:solidFill>
                <a:srgbClr val="00009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5CE8D3A-756B-4FEE-914E-0586940A0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5843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71214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393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637A-A9DB-4185-8164-0B1BBF48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Learning as a process, not an </a:t>
            </a:r>
            <a:r>
              <a:rPr lang="fr-CH" dirty="0" err="1"/>
              <a:t>event</a:t>
            </a:r>
            <a:endParaRPr lang="en-CH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13452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94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637A-A9DB-4185-8164-0B1BBF48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Learn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</a:t>
            </a:r>
            <a:r>
              <a:rPr lang="fr-CH" dirty="0" err="1"/>
              <a:t>past</a:t>
            </a:r>
            <a:r>
              <a:rPr lang="fr-CH" dirty="0"/>
              <a:t> </a:t>
            </a:r>
            <a:r>
              <a:rPr lang="fr-CH" dirty="0" err="1"/>
              <a:t>experience</a:t>
            </a:r>
            <a:endParaRPr lang="en-CH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19570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057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B336814-ABBB-4DA3-9F4B-1D784AC9FC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959827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2363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4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C3280A9-64BA-430F-B0B9-A952DED4E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25992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44544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51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92F847-B5AE-4C86-B57F-EBAAF47E6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362477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78673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546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A2697AF-AB65-43A1-A7AB-936E2B2559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268263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164687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163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5145DF-A893-45AC-BB4B-21684EFAD7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84441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3032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5210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9A97899-862E-4A18-A357-E87EBA966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28794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42832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3072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5344CAF-B95F-442F-80DA-3AE8861373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61970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721440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5150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8DF6B44-16DC-4E50-A1CB-E6C07C150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70798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724975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3484448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ACF6D791E414B88E597AE82AD43EB" ma:contentTypeVersion="13" ma:contentTypeDescription="Create a new document." ma:contentTypeScope="" ma:versionID="844af0807fe04c88cec59c1c52f8c372">
  <xsd:schema xmlns:xsd="http://www.w3.org/2001/XMLSchema" xmlns:xs="http://www.w3.org/2001/XMLSchema" xmlns:p="http://schemas.microsoft.com/office/2006/metadata/properties" xmlns:ns3="5047777c-43f9-4346-ba73-e7356716cfa6" xmlns:ns4="e0e97e8b-f765-4c21-9e5d-c6b17ee0650c" targetNamespace="http://schemas.microsoft.com/office/2006/metadata/properties" ma:root="true" ma:fieldsID="73f6ebffb0d84b87f34259aa2ff402bd" ns3:_="" ns4:_="">
    <xsd:import namespace="5047777c-43f9-4346-ba73-e7356716cfa6"/>
    <xsd:import namespace="e0e97e8b-f765-4c21-9e5d-c6b17ee065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7777c-43f9-4346-ba73-e7356716c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97e8b-f765-4c21-9e5d-c6b17ee06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25B5E3-C159-4B0F-975C-688CE3760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E7E2F-7497-42CD-A969-4319FC0D663C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047777c-43f9-4346-ba73-e7356716cfa6"/>
    <ds:schemaRef ds:uri="http://schemas.openxmlformats.org/package/2006/metadata/core-properties"/>
    <ds:schemaRef ds:uri="e0e97e8b-f765-4c21-9e5d-c6b17ee0650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96A403-0191-4A9F-B195-B1123AD02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47777c-43f9-4346-ba73-e7356716cfa6"/>
    <ds:schemaRef ds:uri="e0e97e8b-f765-4c21-9e5d-c6b17ee06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308</TotalTime>
  <Words>820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WMO_WHITE_Powerpoint_en_fr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as a process, not an event</vt:lpstr>
      <vt:lpstr>Learn from past experience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2</cp:revision>
  <dcterms:created xsi:type="dcterms:W3CDTF">2020-09-29T11:12:42Z</dcterms:created>
  <dcterms:modified xsi:type="dcterms:W3CDTF">2020-12-22T10:11:22Z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0x010100EEBACF6D791E414B88E597AE82AD43EB</vt:lpwstr>
  </property>
</Properties>
</file>