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6.xml" ContentType="application/vnd.openxmlformats-officedocument.theme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7.xml" ContentType="application/vnd.openxmlformats-officedocument.theme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90" r:id="rId1"/>
    <p:sldMasterId id="2147484191" r:id="rId2"/>
    <p:sldMasterId id="2147484214" r:id="rId3"/>
    <p:sldMasterId id="2147484279" r:id="rId4"/>
    <p:sldMasterId id="2147484389" r:id="rId5"/>
    <p:sldMasterId id="2147484548" r:id="rId6"/>
    <p:sldMasterId id="2147484574" r:id="rId7"/>
    <p:sldMasterId id="2147484586" r:id="rId8"/>
  </p:sldMasterIdLst>
  <p:notesMasterIdLst>
    <p:notesMasterId r:id="rId55"/>
  </p:notesMasterIdLst>
  <p:handoutMasterIdLst>
    <p:handoutMasterId r:id="rId56"/>
  </p:handoutMasterIdLst>
  <p:sldIdLst>
    <p:sldId id="376" r:id="rId9"/>
    <p:sldId id="417" r:id="rId10"/>
    <p:sldId id="418" r:id="rId11"/>
    <p:sldId id="419" r:id="rId12"/>
    <p:sldId id="420" r:id="rId13"/>
    <p:sldId id="421" r:id="rId14"/>
    <p:sldId id="422" r:id="rId15"/>
    <p:sldId id="423" r:id="rId16"/>
    <p:sldId id="460" r:id="rId17"/>
    <p:sldId id="424" r:id="rId18"/>
    <p:sldId id="426" r:id="rId19"/>
    <p:sldId id="461" r:id="rId20"/>
    <p:sldId id="466" r:id="rId21"/>
    <p:sldId id="458" r:id="rId22"/>
    <p:sldId id="457" r:id="rId23"/>
    <p:sldId id="427" r:id="rId24"/>
    <p:sldId id="428" r:id="rId25"/>
    <p:sldId id="459" r:id="rId26"/>
    <p:sldId id="429" r:id="rId27"/>
    <p:sldId id="430" r:id="rId28"/>
    <p:sldId id="431" r:id="rId29"/>
    <p:sldId id="432" r:id="rId30"/>
    <p:sldId id="433" r:id="rId31"/>
    <p:sldId id="435" r:id="rId32"/>
    <p:sldId id="436" r:id="rId33"/>
    <p:sldId id="437" r:id="rId34"/>
    <p:sldId id="454" r:id="rId35"/>
    <p:sldId id="472" r:id="rId36"/>
    <p:sldId id="442" r:id="rId37"/>
    <p:sldId id="446" r:id="rId38"/>
    <p:sldId id="447" r:id="rId39"/>
    <p:sldId id="444" r:id="rId40"/>
    <p:sldId id="475" r:id="rId41"/>
    <p:sldId id="471" r:id="rId42"/>
    <p:sldId id="473" r:id="rId43"/>
    <p:sldId id="449" r:id="rId44"/>
    <p:sldId id="464" r:id="rId45"/>
    <p:sldId id="474" r:id="rId46"/>
    <p:sldId id="462" r:id="rId47"/>
    <p:sldId id="455" r:id="rId48"/>
    <p:sldId id="463" r:id="rId49"/>
    <p:sldId id="468" r:id="rId50"/>
    <p:sldId id="469" r:id="rId51"/>
    <p:sldId id="470" r:id="rId52"/>
    <p:sldId id="439" r:id="rId53"/>
    <p:sldId id="415" r:id="rId54"/>
  </p:sldIdLst>
  <p:sldSz cx="9144000" cy="6858000" type="screen4x3"/>
  <p:notesSz cx="6794500" cy="9906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600" kern="1200">
        <a:solidFill>
          <a:srgbClr val="000000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529D26"/>
    <a:srgbClr val="2494C5"/>
    <a:srgbClr val="B7DA94"/>
    <a:srgbClr val="FF6600"/>
    <a:srgbClr val="EDFA74"/>
    <a:srgbClr val="990099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8" autoAdjust="0"/>
    <p:restoredTop sz="94656" autoAdjust="0"/>
  </p:normalViewPr>
  <p:slideViewPr>
    <p:cSldViewPr snapToGrid="0">
      <p:cViewPr varScale="1">
        <p:scale>
          <a:sx n="97" d="100"/>
          <a:sy n="97" d="100"/>
        </p:scale>
        <p:origin x="-114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50" Type="http://schemas.openxmlformats.org/officeDocument/2006/relationships/slide" Target="slides/slide42.xml"/><Relationship Id="rId55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53" Type="http://schemas.openxmlformats.org/officeDocument/2006/relationships/slide" Target="slides/slide45.xml"/><Relationship Id="rId58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26EB335B-9149-447A-970A-88B05D088202}" type="datetimeFigureOut">
              <a:rPr lang="en-GB"/>
              <a:pPr>
                <a:defRPr/>
              </a:pPr>
              <a:t>09/11/2017</a:t>
            </a:fld>
            <a:endParaRPr lang="en-GB"/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87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cs typeface="Arial" pitchFamily="34" charset="0"/>
              </a:defRPr>
            </a:lvl1pPr>
          </a:lstStyle>
          <a:p>
            <a:pPr>
              <a:defRPr/>
            </a:pPr>
            <a:fld id="{9913AF56-03C0-4C19-A149-D66FC3D97A2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6770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BC06C13-0A14-42B9-8C03-6A17924450BC}" type="datetimeFigureOut">
              <a:rPr lang="nl-NL"/>
              <a:pPr>
                <a:defRPr/>
              </a:pPr>
              <a:t>9-11-2017</a:t>
            </a:fld>
            <a:endParaRPr 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21F54A3-A175-46A5-B598-D670F265EA7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15702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>
            <a:spLocks noGrp="1"/>
          </p:cNvSpPr>
          <p:nvPr>
            <p:ph type="body" idx="1"/>
          </p:nvPr>
        </p:nvSpPr>
        <p:spPr>
          <a:xfrm>
            <a:off x="679451" y="4705350"/>
            <a:ext cx="543559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99019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Shape 242"/>
          <p:cNvSpPr txBox="1">
            <a:spLocks noGrp="1"/>
          </p:cNvSpPr>
          <p:nvPr>
            <p:ph type="body" idx="1"/>
          </p:nvPr>
        </p:nvSpPr>
        <p:spPr>
          <a:xfrm>
            <a:off x="679451" y="4705350"/>
            <a:ext cx="5435599" cy="4457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0500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Shape 452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3" name="Shape 453"/>
          <p:cNvSpPr txBox="1">
            <a:spLocks noGrp="1"/>
          </p:cNvSpPr>
          <p:nvPr>
            <p:ph type="body" idx="1"/>
          </p:nvPr>
        </p:nvSpPr>
        <p:spPr>
          <a:xfrm>
            <a:off x="679451" y="4705350"/>
            <a:ext cx="5435599" cy="44577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Shape 454"/>
          <p:cNvSpPr txBox="1">
            <a:spLocks noGrp="1"/>
          </p:cNvSpPr>
          <p:nvPr>
            <p:ph type="sldNum" idx="12"/>
          </p:nvPr>
        </p:nvSpPr>
        <p:spPr>
          <a:xfrm>
            <a:off x="3848644" y="9408981"/>
            <a:ext cx="2944282" cy="4953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>
              <a:buSzPct val="25000"/>
            </a:pPr>
            <a:fld id="{00000000-1234-1234-1234-123412341234}" type="slidenum">
              <a:rPr lang="en">
                <a:solidFill>
                  <a:prstClr val="black"/>
                </a:solidFill>
                <a:latin typeface="Calibri"/>
                <a:ea typeface="Calibri"/>
                <a:cs typeface="Calibri"/>
                <a:sym typeface="Calibri"/>
              </a:rPr>
              <a:pPr>
                <a:buSzPct val="25000"/>
              </a:pPr>
              <a:t>32</a:t>
            </a:fld>
            <a:endParaRPr lang="en">
              <a:solidFill>
                <a:prstClr val="black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17509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1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1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5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C1281-40E8-4764-BB09-49EE4E6A1857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3529965"/>
      </p:ext>
    </p:extLst>
  </p:cSld>
  <p:clrMapOvr>
    <a:masterClrMapping/>
  </p:clrMapOvr>
  <p:transition spd="slow">
    <p:cover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B6786-7983-4332-A821-BF54E701C4F8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00431027"/>
      </p:ext>
    </p:extLst>
  </p:cSld>
  <p:clrMapOvr>
    <a:masterClrMapping/>
  </p:clrMapOvr>
  <p:transition spd="slow">
    <p:cover dir="d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599" cy="1122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18561194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6228209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2"/>
          </p:nvPr>
        </p:nvSpPr>
        <p:spPr>
          <a:xfrm>
            <a:off x="4832400" y="1536633"/>
            <a:ext cx="3999899" cy="4555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6727534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664900898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>
            <a:spLocks noGrp="1"/>
          </p:cNvSpPr>
          <p:nvPr>
            <p:ph type="title"/>
          </p:nvPr>
        </p:nvSpPr>
        <p:spPr>
          <a:xfrm>
            <a:off x="311700" y="740800"/>
            <a:ext cx="2807999" cy="1007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body" idx="1"/>
          </p:nvPr>
        </p:nvSpPr>
        <p:spPr>
          <a:xfrm>
            <a:off x="311700" y="1852800"/>
            <a:ext cx="2807999" cy="4239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2774082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490250" y="600200"/>
            <a:ext cx="6367800" cy="54542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557050533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66"/>
            <a:ext cx="4572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400" kern="0">
              <a:latin typeface="Arial"/>
              <a:cs typeface="Arial"/>
              <a:sym typeface="Arial"/>
            </a:endParaRPr>
          </a:p>
        </p:txBody>
      </p:sp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265500" y="1644233"/>
            <a:ext cx="4045199" cy="1976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ubTitle" idx="1"/>
          </p:nvPr>
        </p:nvSpPr>
        <p:spPr>
          <a:xfrm>
            <a:off x="265500" y="3737433"/>
            <a:ext cx="4045199" cy="1646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939500" y="965433"/>
            <a:ext cx="3837000" cy="49269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41193948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311700" y="5640766"/>
            <a:ext cx="5998800" cy="806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30089934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311700" y="1474833"/>
            <a:ext cx="8520599" cy="261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311700" y="4202966"/>
            <a:ext cx="8520599" cy="17343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430055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58097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9D4595-070F-4426-A2A1-206A95DC7DFE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46355731"/>
      </p:ext>
    </p:extLst>
  </p:cSld>
  <p:clrMapOvr>
    <a:masterClrMapping/>
  </p:clrMapOvr>
  <p:transition spd="slow">
    <p:cover dir="d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1760"/>
          </a:xfrm>
          <a:prstGeom prst="rect">
            <a:avLst/>
          </a:prstGeom>
        </p:spPr>
        <p:txBody>
          <a:bodyPr lIns="0" tIns="0" rIns="0" bIns="0" anchor="ctr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/>
          <a:lstStyle/>
          <a:p>
            <a:endParaRPr lang="en-US" sz="1400" b="0" strike="noStrike" spc="-1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012952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517E0-F959-4A56-ABCB-50FE3834C5C5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9517609"/>
      </p:ext>
    </p:extLst>
  </p:cSld>
  <p:clrMapOvr>
    <a:masterClrMapping/>
  </p:clrMapOvr>
  <p:transition spd="slow">
    <p:cover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BCEA1-4CA7-4942-BB53-8DF578F56BD6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0761554"/>
      </p:ext>
    </p:extLst>
  </p:cSld>
  <p:clrMapOvr>
    <a:masterClrMapping/>
  </p:clrMapOvr>
  <p:transition spd="slow">
    <p:cover dir="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1058D-A408-47BF-862A-68E6E8A3BA46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79764572"/>
      </p:ext>
    </p:extLst>
  </p:cSld>
  <p:clrMapOvr>
    <a:masterClrMapping/>
  </p:clrMapOvr>
  <p:transition spd="slow">
    <p:cover dir="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B73B8D-A017-47BA-A61A-9BBAD70603AC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76973289"/>
      </p:ext>
    </p:extLst>
  </p:cSld>
  <p:clrMapOvr>
    <a:masterClrMapping/>
  </p:clrMapOvr>
  <p:transition spd="slow">
    <p:cover dir="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6E77A0-6706-4AF4-8485-F81F4C6B24E6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78653646"/>
      </p:ext>
    </p:extLst>
  </p:cSld>
  <p:clrMapOvr>
    <a:masterClrMapping/>
  </p:clrMapOvr>
  <p:transition spd="slow">
    <p:cover dir="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32A30-1524-4BAC-8FD3-9A79B53CF28F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960825"/>
      </p:ext>
    </p:extLst>
  </p:cSld>
  <p:clrMapOvr>
    <a:masterClrMapping/>
  </p:clrMapOvr>
  <p:transition spd="slow">
    <p:cover dir="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22A200-F3A8-4839-B2A8-905FC18EFA55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7237613"/>
      </p:ext>
    </p:extLst>
  </p:cSld>
  <p:clrMapOvr>
    <a:masterClrMapping/>
  </p:clrMapOvr>
  <p:transition spd="slow">
    <p:cover dir="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97FAB-6852-4454-98FB-F4D2F771D88C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0791366"/>
      </p:ext>
    </p:extLst>
  </p:cSld>
  <p:clrMapOvr>
    <a:masterClrMapping/>
  </p:clrMapOvr>
  <p:transition spd="slow">
    <p:cover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BFE731-48AC-4C10-9797-6FD5E39B67A6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3753752"/>
      </p:ext>
    </p:extLst>
  </p:cSld>
  <p:clrMapOvr>
    <a:masterClrMapping/>
  </p:clrMapOvr>
  <p:transition spd="slow">
    <p:cover dir="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90AE6-3AA5-4FA1-AFA4-9752A93EE6B6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4947243"/>
      </p:ext>
    </p:extLst>
  </p:cSld>
  <p:clrMapOvr>
    <a:masterClrMapping/>
  </p:clrMapOvr>
  <p:transition spd="slow">
    <p:cover dir="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931E3E-4FD4-48FD-A7CB-ED3106F9EAC0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8193850"/>
      </p:ext>
    </p:extLst>
  </p:cSld>
  <p:clrMapOvr>
    <a:masterClrMapping/>
  </p:clrMapOvr>
  <p:transition spd="slow">
    <p:cover dir="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7556500" y="2500313"/>
            <a:ext cx="874713" cy="37147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929188" y="2500313"/>
            <a:ext cx="2474912" cy="37147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01F126-66F1-4E83-8632-AC624CBD26E7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2853581"/>
      </p:ext>
    </p:extLst>
  </p:cSld>
  <p:clrMapOvr>
    <a:masterClrMapping/>
  </p:clrMapOvr>
  <p:transition spd="slow">
    <p:cover dir="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oorbla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8" descr="foto gebouwen b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4" name="Picture 22" descr="RO_VW_KNMI_Logo_1_RGB_pos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-7938"/>
            <a:ext cx="5400675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020247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 descr="foto gebouwen b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GB" altLang="nl-NL" sz="1800" smtClean="0">
              <a:solidFill>
                <a:schemeClr val="tx1"/>
              </a:solidFill>
            </a:endParaRPr>
          </a:p>
        </p:txBody>
      </p:sp>
      <p:pic>
        <p:nvPicPr>
          <p:cNvPr id="6" name="Picture 21" descr="RO_VW_KNMI_Logo_1_RGB_pos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-7938"/>
            <a:ext cx="5400675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DBD361-6A41-4275-8C0F-BC902E29BFC3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998909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oudsopgave let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5" descr="foto gebouwen b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en-GB" altLang="nl-NL" sz="1800" smtClean="0">
              <a:solidFill>
                <a:schemeClr val="tx1"/>
              </a:solidFill>
            </a:endParaRPr>
          </a:p>
        </p:txBody>
      </p:sp>
      <p:pic>
        <p:nvPicPr>
          <p:cNvPr id="6" name="Picture 21" descr="RO_VW_KNMI_Logo_1_RGB_pos_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-7938"/>
            <a:ext cx="5400675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jdelijke aanduiding voor tekst 8"/>
          <p:cNvSpPr>
            <a:spLocks noGrp="1"/>
          </p:cNvSpPr>
          <p:nvPr>
            <p:ph type="body" sz="quarter" idx="12"/>
          </p:nvPr>
        </p:nvSpPr>
        <p:spPr>
          <a:xfrm>
            <a:off x="4929211" y="2500307"/>
            <a:ext cx="3500441" cy="571504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600">
                <a:solidFill>
                  <a:schemeClr val="bg1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43045" y="3157103"/>
            <a:ext cx="3486607" cy="3057979"/>
          </a:xfrm>
          <a:prstGeom prst="rect">
            <a:avLst/>
          </a:prstGeom>
        </p:spPr>
        <p:txBody>
          <a:bodyPr/>
          <a:lstStyle>
            <a:lvl1pPr marL="234950" indent="-234950">
              <a:buFont typeface="+mj-lt"/>
              <a:buAutoNum type="alphaLcPeriod"/>
              <a:defRPr sz="18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4"/>
          </p:nvPr>
        </p:nvSpPr>
        <p:spPr>
          <a:xfrm>
            <a:off x="4929188" y="6380163"/>
            <a:ext cx="3714750" cy="3635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5E607-674E-4C24-B07D-676576DC0B2A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5703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4BE72-50D4-4A24-B499-5998809472BB}" type="datetime1">
              <a:rPr lang="nl-NL" smtClean="0"/>
              <a:t>9-11-2017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D75821-1320-477B-A69E-A150BDBF64F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832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61528E-02B7-41CC-9BBF-E9BDBD12E004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D6D079-0245-4078-AAA9-FE1004D1F82C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9806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6AE980-FCEF-4D34-8401-98BFF572B835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4CEC0-F169-4338-B518-DE5CA69EA7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176803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8AFE80-9341-4EF1-B9C4-1DFE3CAC9B3F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A9B7FF-802E-4992-B69C-A0347846AD5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6856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D5F217-B41B-44DF-A08F-C54B9C9F2821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95298146"/>
      </p:ext>
    </p:extLst>
  </p:cSld>
  <p:clrMapOvr>
    <a:masterClrMapping/>
  </p:clrMapOvr>
  <p:transition spd="slow">
    <p:cover dir="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4BDFDB-6B95-4183-A3A9-987D8622A4E6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75801-BC69-4D34-BB1C-C075916E7F7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0428535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6EEA-1ACF-4115-8F63-A66048E529F0}" type="datetime1">
              <a:rPr lang="nl-NL" smtClean="0"/>
              <a:t>9-11-2017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D2F4E8-7871-4945-8D79-2C548B19740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2283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44DA9-6CAC-4783-9136-B115EBDA4C2E}" type="datetime1">
              <a:rPr lang="nl-NL" smtClean="0"/>
              <a:t>9-11-2017</a:t>
            </a:fld>
            <a:endParaRPr lang="nl-NL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18D9EE-06BE-4992-9473-29DB32FC433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421657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026DA-92A9-4680-BC9D-7B75E2EA7B99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DED8B-625E-4F5A-8023-E6199715128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291666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131317-490A-4E62-A091-4364E32A5D34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0BBB29-B4F0-4716-9573-826C79321942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3783080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510185-2C80-44E4-97E6-14FF1D16557E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7EEE-AFB7-4611-9F16-1AD05A0BA16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7753062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0AF5A-BC56-4362-B197-74C03C0F8109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0AD99-C513-4D6B-9FAA-1E51368AFE21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464703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097485-8968-4EB4-BD23-84DB49D84493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AA486-FF12-4B94-9A17-DAD60BEB87A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43061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kst en inhou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169275" cy="571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A03537-A309-4C91-A17E-0E0C3498F39D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91229D-F71E-46BF-8B85-7F70A0FB71E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9675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el, tekst en illustrat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6713" y="1233488"/>
            <a:ext cx="8169275" cy="5715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onlineafbeelding 3"/>
          <p:cNvSpPr>
            <a:spLocks noGrp="1"/>
          </p:cNvSpPr>
          <p:nvPr>
            <p:ph type="clipArt"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/>
          <a:p>
            <a:pPr lvl="0"/>
            <a:endParaRPr lang="nl-NL" noProof="0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4AA32-EC12-4599-9826-1D7D805F6C55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F9151-C8AD-40C9-A8DD-307C51C0744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12531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943475" y="3155950"/>
            <a:ext cx="1666875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762750" y="3155950"/>
            <a:ext cx="1668463" cy="3059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2AE9D-5D10-4528-8C39-FAB0127DF758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6557840"/>
      </p:ext>
    </p:extLst>
  </p:cSld>
  <p:clrMapOvr>
    <a:masterClrMapping/>
  </p:clrMapOvr>
  <p:transition spd="slow">
    <p:cover dir="d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el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5" descr="foto gebouwe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7" r="33960"/>
          <a:stretch>
            <a:fillRect/>
          </a:stretch>
        </p:blipFill>
        <p:spPr bwMode="auto">
          <a:xfrm>
            <a:off x="0" y="-6350"/>
            <a:ext cx="457835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nl-NL" sz="1800">
              <a:solidFill>
                <a:srgbClr val="000000"/>
              </a:solidFill>
            </a:endParaRPr>
          </a:p>
        </p:txBody>
      </p:sp>
      <p:pic>
        <p:nvPicPr>
          <p:cNvPr id="6" name="Picture 24" descr="ROe_IM_KNMI_Logo_Powerpoint_p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6350"/>
            <a:ext cx="9144000" cy="2001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24428" y="2474907"/>
            <a:ext cx="3600476" cy="941393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tabLst/>
              <a:defRPr sz="26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08552" y="3513150"/>
            <a:ext cx="3643338" cy="17526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tabLst/>
              <a:defRPr sz="1800" baseline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 dirty="0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xfrm>
            <a:off x="4929188" y="6380163"/>
            <a:ext cx="3714750" cy="363537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47CC557B-71EA-4B61-98ED-E839CE7E6D2C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1962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7C2935-984C-462A-8B02-0B0185D831B6}" type="datetime1">
              <a:rPr lang="nl-NL" smtClean="0"/>
              <a:t>9-11-2017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nl-NL" smtClean="0"/>
              <a:t>IMS Warning workshop KNMI Block II</a:t>
            </a:r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F9D98-1B4D-43C2-867B-B540F8184FF9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9356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dia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457676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7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16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9" name="Rechthoek 14"/>
          <p:cNvSpPr/>
          <p:nvPr userDrawn="1"/>
        </p:nvSpPr>
        <p:spPr>
          <a:xfrm>
            <a:off x="4330700" y="6540500"/>
            <a:ext cx="485775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10" name="Afbeelding 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>
            <a:fillRect/>
          </a:stretch>
        </p:blipFill>
        <p:spPr bwMode="auto">
          <a:xfrm>
            <a:off x="1144588" y="0"/>
            <a:ext cx="6858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46594063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verticaa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25" y="0"/>
            <a:ext cx="4633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hthoek 12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7" name="Afbeelding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16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9" name="Rechthoek 14"/>
          <p:cNvSpPr/>
          <p:nvPr userDrawn="1"/>
        </p:nvSpPr>
        <p:spPr>
          <a:xfrm>
            <a:off x="4330700" y="6540500"/>
            <a:ext cx="485775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10" name="Afbeelding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>
            <a:fillRect/>
          </a:stretch>
        </p:blipFill>
        <p:spPr bwMode="auto">
          <a:xfrm>
            <a:off x="1144588" y="0"/>
            <a:ext cx="6858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ndertitel 2"/>
          <p:cNvSpPr>
            <a:spLocks noGrp="1"/>
          </p:cNvSpPr>
          <p:nvPr>
            <p:ph type="subTitle" idx="1"/>
          </p:nvPr>
        </p:nvSpPr>
        <p:spPr>
          <a:xfrm>
            <a:off x="4917132" y="3427413"/>
            <a:ext cx="3753000" cy="240464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25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tel 1"/>
          <p:cNvSpPr>
            <a:spLocks noGrp="1"/>
          </p:cNvSpPr>
          <p:nvPr>
            <p:ph type="ctrTitle"/>
          </p:nvPr>
        </p:nvSpPr>
        <p:spPr>
          <a:xfrm>
            <a:off x="4915941" y="2024063"/>
            <a:ext cx="3753000" cy="140335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53554692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9"/>
          <p:cNvSpPr/>
          <p:nvPr userDrawn="1"/>
        </p:nvSpPr>
        <p:spPr>
          <a:xfrm>
            <a:off x="4330700" y="6540500"/>
            <a:ext cx="485775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5" name="Afbeelding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13"/>
          <a:stretch>
            <a:fillRect/>
          </a:stretch>
        </p:blipFill>
        <p:spPr bwMode="auto">
          <a:xfrm>
            <a:off x="1144588" y="0"/>
            <a:ext cx="685800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915941" y="1882800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4915941" y="4215600"/>
            <a:ext cx="3753000" cy="1339200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499655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 afbeelding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hoek 15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20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pic>
        <p:nvPicPr>
          <p:cNvPr id="9" name="Afbeelding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hthoek 18"/>
          <p:cNvSpPr/>
          <p:nvPr userDrawn="1"/>
        </p:nvSpPr>
        <p:spPr>
          <a:xfrm>
            <a:off x="4330700" y="6540500"/>
            <a:ext cx="485775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32" name="Tijdelijke aanduiding voor afbeelding 31"/>
          <p:cNvSpPr>
            <a:spLocks noGrp="1"/>
          </p:cNvSpPr>
          <p:nvPr>
            <p:ph type="pic" sz="quarter" idx="22"/>
          </p:nvPr>
        </p:nvSpPr>
        <p:spPr>
          <a:xfrm>
            <a:off x="-2381" y="0"/>
            <a:ext cx="4574381" cy="6858000"/>
          </a:xfrm>
          <a:custGeom>
            <a:avLst/>
            <a:gdLst>
              <a:gd name="connsiteX0" fmla="*/ 0 w 6099175"/>
              <a:gd name="connsiteY0" fmla="*/ 0 h 6858000"/>
              <a:gd name="connsiteX1" fmla="*/ 5776763 w 6099175"/>
              <a:gd name="connsiteY1" fmla="*/ 0 h 6858000"/>
              <a:gd name="connsiteX2" fmla="*/ 5776763 w 6099175"/>
              <a:gd name="connsiteY2" fmla="*/ 1144800 h 6858000"/>
              <a:gd name="connsiteX3" fmla="*/ 6099175 w 6099175"/>
              <a:gd name="connsiteY3" fmla="*/ 1144800 h 6858000"/>
              <a:gd name="connsiteX4" fmla="*/ 6099175 w 6099175"/>
              <a:gd name="connsiteY4" fmla="*/ 6541200 h 6858000"/>
              <a:gd name="connsiteX5" fmla="*/ 5776595 w 6099175"/>
              <a:gd name="connsiteY5" fmla="*/ 6541200 h 6858000"/>
              <a:gd name="connsiteX6" fmla="*/ 5776595 w 6099175"/>
              <a:gd name="connsiteY6" fmla="*/ 6858000 h 6858000"/>
              <a:gd name="connsiteX7" fmla="*/ 0 w 6099175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9175" h="6858000">
                <a:moveTo>
                  <a:pt x="0" y="0"/>
                </a:moveTo>
                <a:lnTo>
                  <a:pt x="5776763" y="0"/>
                </a:lnTo>
                <a:lnTo>
                  <a:pt x="5776763" y="1144800"/>
                </a:lnTo>
                <a:lnTo>
                  <a:pt x="6099175" y="1144800"/>
                </a:lnTo>
                <a:lnTo>
                  <a:pt x="6099175" y="6541200"/>
                </a:lnTo>
                <a:lnTo>
                  <a:pt x="5776595" y="6541200"/>
                </a:lnTo>
                <a:lnTo>
                  <a:pt x="5776595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612000" anchor="ctr" anchorCtr="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24" name="Tijdelijke aanduiding voor tekst 16"/>
          <p:cNvSpPr>
            <a:spLocks noGrp="1"/>
          </p:cNvSpPr>
          <p:nvPr>
            <p:ph type="body" sz="quarter" idx="21"/>
          </p:nvPr>
        </p:nvSpPr>
        <p:spPr>
          <a:xfrm>
            <a:off x="4914900" y="5832053"/>
            <a:ext cx="3753000" cy="389360"/>
          </a:xfrm>
        </p:spPr>
        <p:txBody>
          <a:bodyPr lIns="118800" anchor="b" anchorCtr="0">
            <a:no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Titel 1"/>
          <p:cNvSpPr>
            <a:spLocks noGrp="1"/>
          </p:cNvSpPr>
          <p:nvPr>
            <p:ph type="ctrTitle"/>
          </p:nvPr>
        </p:nvSpPr>
        <p:spPr>
          <a:xfrm>
            <a:off x="4914900" y="1885467"/>
            <a:ext cx="3753000" cy="2336400"/>
          </a:xfrm>
        </p:spPr>
        <p:txBody>
          <a:bodyPr tIns="90000" bIns="90000">
            <a:normAutofit/>
          </a:bodyPr>
          <a:lstStyle>
            <a:lvl1pPr algn="l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8" name="Ondertitel 2"/>
          <p:cNvSpPr>
            <a:spLocks noGrp="1"/>
          </p:cNvSpPr>
          <p:nvPr>
            <p:ph type="subTitle" idx="1"/>
          </p:nvPr>
        </p:nvSpPr>
        <p:spPr>
          <a:xfrm>
            <a:off x="4914900" y="4218267"/>
            <a:ext cx="3753000" cy="1613786"/>
          </a:xfrm>
        </p:spPr>
        <p:txBody>
          <a:bodyPr lIns="104400" tIns="90000" rIns="90000" bIns="468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11" name="Tijdelijke aanduiding voor datum 10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8A7FA31-27F0-4274-A60D-91570AA79820}" type="datetime1">
              <a:rPr lang="nl-NL" smtClean="0"/>
              <a:t>9-11-2017</a:t>
            </a:fld>
            <a:endParaRPr lang="nl-NL"/>
          </a:p>
        </p:txBody>
      </p:sp>
      <p:sp>
        <p:nvSpPr>
          <p:cNvPr id="12" name="Tijdelijke aanduiding voor voettekst 11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13" name="Tijdelijke aanduiding voor dianummer 1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6FD0000-F741-42F7-B87C-081C368AA10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9501362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19" name="Afbeelding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3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hthoek 20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2851" cy="1584325"/>
          </a:xfrm>
        </p:spPr>
        <p:txBody>
          <a:bodyPr anchor="ctr"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tekst 4"/>
          <p:cNvSpPr>
            <a:spLocks noGrp="1"/>
          </p:cNvSpPr>
          <p:nvPr>
            <p:ph type="body" sz="quarter" idx="15"/>
          </p:nvPr>
        </p:nvSpPr>
        <p:spPr>
          <a:xfrm>
            <a:off x="5843799" y="916926"/>
            <a:ext cx="2825142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4" name="Tijdelijke aanduiding voor tekst 4"/>
          <p:cNvSpPr>
            <a:spLocks noGrp="1"/>
          </p:cNvSpPr>
          <p:nvPr>
            <p:ph type="body" sz="quarter" idx="16"/>
          </p:nvPr>
        </p:nvSpPr>
        <p:spPr>
          <a:xfrm>
            <a:off x="5843799" y="2061911"/>
            <a:ext cx="2825142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4"/>
          <p:cNvSpPr>
            <a:spLocks noGrp="1"/>
          </p:cNvSpPr>
          <p:nvPr>
            <p:ph type="body" sz="quarter" idx="17"/>
          </p:nvPr>
        </p:nvSpPr>
        <p:spPr>
          <a:xfrm>
            <a:off x="5843799" y="3211200"/>
            <a:ext cx="2825142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6" name="Tijdelijke aanduiding voor tekst 4"/>
          <p:cNvSpPr>
            <a:spLocks noGrp="1"/>
          </p:cNvSpPr>
          <p:nvPr>
            <p:ph type="body" sz="quarter" idx="18"/>
          </p:nvPr>
        </p:nvSpPr>
        <p:spPr>
          <a:xfrm>
            <a:off x="5843799" y="4352400"/>
            <a:ext cx="2825142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7" name="Tijdelijke aanduiding voor tekst 4"/>
          <p:cNvSpPr>
            <a:spLocks noGrp="1"/>
          </p:cNvSpPr>
          <p:nvPr>
            <p:ph type="body" sz="quarter" idx="19"/>
          </p:nvPr>
        </p:nvSpPr>
        <p:spPr>
          <a:xfrm>
            <a:off x="5843799" y="5497200"/>
            <a:ext cx="2825142" cy="817562"/>
          </a:xfrm>
        </p:spPr>
        <p:txBody>
          <a:bodyPr anchor="b" anchorCtr="0"/>
          <a:lstStyle>
            <a:lvl1pPr marL="0" indent="0">
              <a:buNone/>
              <a:defRPr sz="1800"/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2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814046" y="998446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Tijdelijke aanduiding voor tekst 2"/>
          <p:cNvSpPr>
            <a:spLocks noGrp="1"/>
          </p:cNvSpPr>
          <p:nvPr>
            <p:ph type="body" sz="quarter" idx="11"/>
          </p:nvPr>
        </p:nvSpPr>
        <p:spPr>
          <a:xfrm>
            <a:off x="4814046" y="2143675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Tijdelijke aanduiding voor tekst 2"/>
          <p:cNvSpPr>
            <a:spLocks noGrp="1"/>
          </p:cNvSpPr>
          <p:nvPr>
            <p:ph type="body" sz="quarter" idx="12"/>
          </p:nvPr>
        </p:nvSpPr>
        <p:spPr>
          <a:xfrm>
            <a:off x="4814046" y="3288904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ijdelijke aanduiding voor tekst 2"/>
          <p:cNvSpPr>
            <a:spLocks noGrp="1"/>
          </p:cNvSpPr>
          <p:nvPr>
            <p:ph type="body" sz="quarter" idx="13"/>
          </p:nvPr>
        </p:nvSpPr>
        <p:spPr>
          <a:xfrm>
            <a:off x="4814046" y="4434133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4814046" y="5579362"/>
            <a:ext cx="1029754" cy="817563"/>
          </a:xfrm>
        </p:spPr>
        <p:txBody>
          <a:bodyPr bIns="46800" anchor="b" anchorCtr="0"/>
          <a:lstStyle>
            <a:lvl1pPr marL="0" indent="0" algn="r">
              <a:buNone/>
              <a:defRPr sz="48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7" name="Tijdelijke aanduiding voor datum 4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CC6B9DE-40BC-4137-826C-CE1CA9E7042B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28" name="Tijdelijke aanduiding voor voettekst 8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 err="1"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29" name="Tijdelijke aanduiding voor dianummer 17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3C4B88C-7433-4D95-B213-052D747EA35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5321034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sopgave met afbeel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7" name="Afbeelding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15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11" name="Tijdelijke aanduiding voor tekst 11"/>
          <p:cNvSpPr>
            <a:spLocks noGrp="1"/>
          </p:cNvSpPr>
          <p:nvPr>
            <p:ph type="body" sz="quarter" idx="13"/>
          </p:nvPr>
        </p:nvSpPr>
        <p:spPr>
          <a:xfrm>
            <a:off x="4914900" y="2289601"/>
            <a:ext cx="3753000" cy="3931813"/>
          </a:xfrm>
        </p:spPr>
        <p:txBody>
          <a:bodyPr/>
          <a:lstStyle>
            <a:lvl1pPr marL="457200" indent="-457200">
              <a:buClr>
                <a:schemeClr val="tx1"/>
              </a:buClr>
              <a:buFont typeface="+mj-lt"/>
              <a:buAutoNum type="arabicPeriod"/>
              <a:defRPr>
                <a:solidFill>
                  <a:schemeClr val="tx1"/>
                </a:solidFill>
              </a:defRPr>
            </a:lvl1pPr>
            <a:lvl2pPr marL="684000" indent="-216000"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914900" y="1051201"/>
            <a:ext cx="3753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afbeelding 21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4573682" cy="6858000"/>
          </a:xfrm>
          <a:custGeom>
            <a:avLst/>
            <a:gdLst>
              <a:gd name="connsiteX0" fmla="*/ 0 w 6098242"/>
              <a:gd name="connsiteY0" fmla="*/ 0 h 6858000"/>
              <a:gd name="connsiteX1" fmla="*/ 5862000 w 6098242"/>
              <a:gd name="connsiteY1" fmla="*/ 0 h 6858000"/>
              <a:gd name="connsiteX2" fmla="*/ 5862000 w 6098242"/>
              <a:gd name="connsiteY2" fmla="*/ 708025 h 6858000"/>
              <a:gd name="connsiteX3" fmla="*/ 6098242 w 6098242"/>
              <a:gd name="connsiteY3" fmla="*/ 708025 h 6858000"/>
              <a:gd name="connsiteX4" fmla="*/ 6098242 w 6098242"/>
              <a:gd name="connsiteY4" fmla="*/ 6620400 h 6858000"/>
              <a:gd name="connsiteX5" fmla="*/ 5862000 w 6098242"/>
              <a:gd name="connsiteY5" fmla="*/ 6620400 h 6858000"/>
              <a:gd name="connsiteX6" fmla="*/ 5862000 w 6098242"/>
              <a:gd name="connsiteY6" fmla="*/ 6858000 h 6858000"/>
              <a:gd name="connsiteX7" fmla="*/ 0 w 6098242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098242" h="6858000">
                <a:moveTo>
                  <a:pt x="0" y="0"/>
                </a:moveTo>
                <a:lnTo>
                  <a:pt x="5862000" y="0"/>
                </a:lnTo>
                <a:lnTo>
                  <a:pt x="5862000" y="708025"/>
                </a:lnTo>
                <a:lnTo>
                  <a:pt x="6098242" y="708025"/>
                </a:lnTo>
                <a:lnTo>
                  <a:pt x="6098242" y="6620400"/>
                </a:lnTo>
                <a:lnTo>
                  <a:pt x="5862000" y="6620400"/>
                </a:lnTo>
                <a:lnTo>
                  <a:pt x="586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 anchor="ctr" anchorCtr="0">
            <a:noAutofit/>
          </a:bodyPr>
          <a:lstStyle>
            <a:lvl1pPr algn="l"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9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91310A5-16B2-43C2-BC05-BAC27CAD75E9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0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dirty="0" smtClean="0"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12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848C1C6-FCBC-4C11-9617-53DC729558E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2543971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10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49" y="2636838"/>
            <a:ext cx="3752851" cy="1584325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49" y="4221163"/>
            <a:ext cx="3752851" cy="2000251"/>
          </a:xfrm>
        </p:spPr>
        <p:txBody>
          <a:bodyPr tIns="90000" rIns="100800"/>
          <a:lstStyle>
            <a:lvl1pPr marL="0" indent="0" algn="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tekst 8"/>
          <p:cNvSpPr>
            <a:spLocks noGrp="1"/>
          </p:cNvSpPr>
          <p:nvPr>
            <p:ph type="body" sz="quarter" idx="13"/>
          </p:nvPr>
        </p:nvSpPr>
        <p:spPr>
          <a:xfrm>
            <a:off x="476249" y="1171575"/>
            <a:ext cx="3752851" cy="1463674"/>
          </a:xfrm>
        </p:spPr>
        <p:txBody>
          <a:bodyPr rIns="0" anchor="b" anchorCtr="0"/>
          <a:lstStyle>
            <a:lvl1pPr marL="0" indent="0" algn="r">
              <a:buNone/>
              <a:defRPr sz="9600" b="1" i="0">
                <a:solidFill>
                  <a:schemeClr val="tx1"/>
                </a:solidFill>
              </a:defRPr>
            </a:lvl1pPr>
            <a:lvl2pPr marL="313200" indent="0" algn="r">
              <a:buNone/>
              <a:defRPr/>
            </a:lvl2pPr>
            <a:lvl3pPr marL="630000" indent="0" algn="r">
              <a:buNone/>
              <a:defRPr/>
            </a:lvl3pPr>
            <a:lvl4pPr marL="943200" indent="0" algn="r">
              <a:buNone/>
              <a:defRPr/>
            </a:lvl4pPr>
            <a:lvl5pPr marL="1260000" indent="0" algn="r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DA3FCB4-772A-4234-AE89-2D01C700842F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0" name="Tijdelijke aanduiding voor voettekst 11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1" name="Tijdelijke aanduiding voor dianumm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E8CDE4-C268-475E-BDFB-07977E7848E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107760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76250" y="2276475"/>
            <a:ext cx="3919538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914899" y="2276475"/>
            <a:ext cx="3753000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2A05E1C-B540-4D8F-AB0A-DED8A71DE057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1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7A69A69-7BA7-44B5-A1E1-DF5D1B5F6D1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85046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118DC0-B2DF-46B6-953E-AA89AD3806CB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6470298"/>
      </p:ext>
    </p:extLst>
  </p:cSld>
  <p:clrMapOvr>
    <a:masterClrMapping/>
  </p:clrMapOvr>
  <p:transition spd="slow">
    <p:cover dir="d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1" y="2306037"/>
            <a:ext cx="3753000" cy="648000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76251" y="2953738"/>
            <a:ext cx="3753000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914900" y="2306037"/>
            <a:ext cx="3753000" cy="647228"/>
          </a:xfrm>
          <a:noFill/>
        </p:spPr>
        <p:txBody>
          <a:bodyPr lIns="180000" tIns="180000" rIns="180000" bIns="72000" anchor="b">
            <a:noAutofit/>
          </a:bodyPr>
          <a:lstStyle>
            <a:lvl1pPr marL="0" indent="0">
              <a:buNone/>
              <a:defRPr sz="18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914900" y="2953738"/>
            <a:ext cx="3754041" cy="3267676"/>
          </a:xfrm>
          <a:noFill/>
        </p:spPr>
        <p:txBody>
          <a:bodyPr lIns="180000" tIns="180000" rIns="180000" bIns="72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7" name="Tijdelijke aanduiding voor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8E925E-9B4D-4CAA-A287-2F5107C4618E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8" name="Tijdelijke aanduiding voor voetteks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9" name="Tijdelijke aanduiding voor dia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7145721-5DC4-4705-B02E-B7DDB9FC02F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64305055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9C8FE1A-4E7D-4D27-9707-FB0EF45D1FB3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4" name="Tijdelijke aanduiding voor voettekst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5" name="Tijdelijke aanduiding voor dianumm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3398865-5CD5-4BA5-8C4E-72EDEC3FFDE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07151829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A0B02D-5CE6-4D71-9FFC-A98A3B421A3A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3" name="Tijdelijke aanduiding voor voettekst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4" name="Tijdelijke aanduiding voor dia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84938B1-F91C-430B-8013-6173ECDECEB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5010551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4"/>
            <a:ext cx="3752850" cy="2793999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0" name="Tijdelijke aanduiding voor inhoud 9"/>
          <p:cNvSpPr>
            <a:spLocks noGrp="1"/>
          </p:cNvSpPr>
          <p:nvPr>
            <p:ph sz="quarter" idx="13"/>
          </p:nvPr>
        </p:nvSpPr>
        <p:spPr>
          <a:xfrm>
            <a:off x="4915941" y="1052513"/>
            <a:ext cx="3753000" cy="51689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1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BB3AEF-C642-4CC1-B0FD-BB4416B4DFC1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17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6E00EAE-E66B-4E4C-AB81-C5F90126550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697321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8"/>
          </a:xfrm>
        </p:spPr>
        <p:txBody>
          <a:bodyPr lIns="162000" tIns="90000" rIns="90000"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405EB43-C192-4AB7-AAC0-AB8DCCCDC9E3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EDF7FB"/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428F52B-87D6-45E7-A229-12B55955ECA2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62213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te teks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el 1"/>
          <p:cNvSpPr>
            <a:spLocks noGrp="1"/>
          </p:cNvSpPr>
          <p:nvPr>
            <p:ph type="title"/>
          </p:nvPr>
        </p:nvSpPr>
        <p:spPr>
          <a:xfrm>
            <a:off x="476250" y="1052514"/>
            <a:ext cx="8192691" cy="4024800"/>
          </a:xfrm>
        </p:spPr>
        <p:txBody>
          <a:bodyPr>
            <a:normAutofit/>
          </a:bodyPr>
          <a:lstStyle>
            <a:lvl1pPr algn="l">
              <a:defRPr sz="8000" b="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Ondertitel 2"/>
          <p:cNvSpPr>
            <a:spLocks noGrp="1"/>
          </p:cNvSpPr>
          <p:nvPr>
            <p:ph type="subTitle" idx="1"/>
          </p:nvPr>
        </p:nvSpPr>
        <p:spPr>
          <a:xfrm>
            <a:off x="476250" y="5077315"/>
            <a:ext cx="4095750" cy="1144099"/>
          </a:xfrm>
        </p:spPr>
        <p:txBody>
          <a:bodyPr lIns="162000" tIns="90000"/>
          <a:lstStyle>
            <a:lvl1pPr marL="0" indent="0" algn="l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sp>
        <p:nvSpPr>
          <p:cNvPr id="5" name="Tijdelijke aanduiding voo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6DD72549-4350-4F6E-ABCD-8088E2E1C7D6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B91C74D-50C9-44D9-967E-989A6C7FA7D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613728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 userDrawn="1"/>
        </p:nvSpPr>
        <p:spPr>
          <a:xfrm>
            <a:off x="4572000" y="-1588"/>
            <a:ext cx="4572000" cy="685958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Font typeface="Arial" charset="0"/>
              <a:buNone/>
              <a:defRPr/>
            </a:pPr>
            <a:endParaRPr lang="nl-NL" sz="1000">
              <a:solidFill>
                <a:srgbClr val="FFFFFF"/>
              </a:solidFill>
            </a:endParaRPr>
          </a:p>
        </p:txBody>
      </p:sp>
      <p:pic>
        <p:nvPicPr>
          <p:cNvPr id="5" name="Afbeelding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15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50" y="2636838"/>
            <a:ext cx="3752849" cy="1584324"/>
          </a:xfrm>
        </p:spPr>
        <p:txBody>
          <a:bodyPr anchor="ctr"/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4915941" y="1066801"/>
            <a:ext cx="3753000" cy="5154613"/>
          </a:xfrm>
        </p:spPr>
        <p:txBody>
          <a:bodyPr anchor="ctr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10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72DBBAE-678E-4B1B-A857-FCACEEF0C6EF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9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C42F6B6-A0D0-4611-A683-6E04781FF23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90466946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vlak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7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hoek 9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>
          <a:xfrm>
            <a:off x="476249" y="2636839"/>
            <a:ext cx="3753000" cy="1584324"/>
          </a:xfrm>
        </p:spPr>
        <p:txBody>
          <a:bodyPr anchor="ctr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quarter" idx="10"/>
          </p:nvPr>
        </p:nvSpPr>
        <p:spPr>
          <a:xfrm>
            <a:off x="4914899" y="1052513"/>
            <a:ext cx="3753000" cy="5168900"/>
          </a:xfrm>
        </p:spPr>
        <p:txBody>
          <a:bodyPr anchor="ctr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datum 1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136572D-25F8-410F-B3DF-F372C32ADE77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0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1" name="Tijdelijke aanduiding voor dianummer 14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D1E10EF-265A-4DE4-99FC-7B6E65C9F1D5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68712222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76250" y="3427413"/>
            <a:ext cx="3752850" cy="2794000"/>
          </a:xfrm>
        </p:spPr>
        <p:txBody>
          <a:bodyPr anchor="t" anchorCtr="0"/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6250" y="1052514"/>
            <a:ext cx="375285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8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10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24AE164-65EC-4BCB-87CC-40C5B9468309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F69FDA7-AA76-4485-9D73-14DCC25C2F7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81744877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kle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6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13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5"/>
          </p:nvPr>
        </p:nvSpPr>
        <p:spPr>
          <a:xfrm>
            <a:off x="476250" y="2289600"/>
            <a:ext cx="3754041" cy="393541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1051201"/>
            <a:ext cx="3753446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1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8" name="Tijdelijke aanduiding voor datum 19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468ED19-7B1D-4E71-84B0-7178CD25222B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9" name="Tijdelijke aanduiding voor voettekst 20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2" name="Tijdelijke aanduiding voor dianummer 21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C806156-065E-4E08-9E0D-E24731162F6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58823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3D66B-EEFA-45B0-BBE0-7DCDFEC6EF42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48399516"/>
      </p:ext>
    </p:extLst>
  </p:cSld>
  <p:clrMapOvr>
    <a:masterClrMapping/>
  </p:clrMapOvr>
  <p:transition spd="slow">
    <p:cover dir="d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vertic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ekst 10"/>
          <p:cNvSpPr>
            <a:spLocks noGrp="1"/>
          </p:cNvSpPr>
          <p:nvPr>
            <p:ph type="body" sz="quarter" idx="16"/>
          </p:nvPr>
        </p:nvSpPr>
        <p:spPr>
          <a:xfrm>
            <a:off x="476250" y="2289601"/>
            <a:ext cx="3752850" cy="39318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1201"/>
            <a:ext cx="3752850" cy="948047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Tijdelijke aanduiding voor afbeelding 9"/>
          <p:cNvSpPr>
            <a:spLocks noGrp="1"/>
          </p:cNvSpPr>
          <p:nvPr>
            <p:ph type="pic" sz="quarter" idx="24"/>
          </p:nvPr>
        </p:nvSpPr>
        <p:spPr>
          <a:xfrm>
            <a:off x="4572000" y="-2381"/>
            <a:ext cx="4572000" cy="6860381"/>
          </a:xfrm>
          <a:custGeom>
            <a:avLst/>
            <a:gdLst>
              <a:gd name="connsiteX0" fmla="*/ 229238 w 6096000"/>
              <a:gd name="connsiteY0" fmla="*/ 0 h 6860381"/>
              <a:gd name="connsiteX1" fmla="*/ 6091238 w 6096000"/>
              <a:gd name="connsiteY1" fmla="*/ 0 h 6860381"/>
              <a:gd name="connsiteX2" fmla="*/ 6091238 w 6096000"/>
              <a:gd name="connsiteY2" fmla="*/ 2381 h 6860381"/>
              <a:gd name="connsiteX3" fmla="*/ 6096000 w 6096000"/>
              <a:gd name="connsiteY3" fmla="*/ 2381 h 6860381"/>
              <a:gd name="connsiteX4" fmla="*/ 6096000 w 6096000"/>
              <a:gd name="connsiteY4" fmla="*/ 6860381 h 6860381"/>
              <a:gd name="connsiteX5" fmla="*/ 6095999 w 6096000"/>
              <a:gd name="connsiteY5" fmla="*/ 6860381 h 6860381"/>
              <a:gd name="connsiteX6" fmla="*/ 3832225 w 6096000"/>
              <a:gd name="connsiteY6" fmla="*/ 6860381 h 6860381"/>
              <a:gd name="connsiteX7" fmla="*/ 232201 w 6096000"/>
              <a:gd name="connsiteY7" fmla="*/ 6860381 h 6860381"/>
              <a:gd name="connsiteX8" fmla="*/ 232201 w 6096000"/>
              <a:gd name="connsiteY8" fmla="*/ 6626381 h 6860381"/>
              <a:gd name="connsiteX9" fmla="*/ 0 w 6096000"/>
              <a:gd name="connsiteY9" fmla="*/ 6626381 h 6860381"/>
              <a:gd name="connsiteX10" fmla="*/ 0 w 6096000"/>
              <a:gd name="connsiteY10" fmla="*/ 5488781 h 6860381"/>
              <a:gd name="connsiteX11" fmla="*/ 1 w 6096000"/>
              <a:gd name="connsiteY11" fmla="*/ 5488781 h 6860381"/>
              <a:gd name="connsiteX12" fmla="*/ 1 w 6096000"/>
              <a:gd name="connsiteY12" fmla="*/ 948531 h 6860381"/>
              <a:gd name="connsiteX13" fmla="*/ 1 w 6096000"/>
              <a:gd name="connsiteY13" fmla="*/ 711200 h 6860381"/>
              <a:gd name="connsiteX14" fmla="*/ 1 w 6096000"/>
              <a:gd name="connsiteY14" fmla="*/ 2381 h 6860381"/>
              <a:gd name="connsiteX15" fmla="*/ 2 w 6096000"/>
              <a:gd name="connsiteY15" fmla="*/ 2381 h 6860381"/>
              <a:gd name="connsiteX16" fmla="*/ 2 w 6096000"/>
              <a:gd name="connsiteY16" fmla="*/ 711994 h 6860381"/>
              <a:gd name="connsiteX17" fmla="*/ 233366 w 6096000"/>
              <a:gd name="connsiteY17" fmla="*/ 711994 h 6860381"/>
              <a:gd name="connsiteX18" fmla="*/ 233366 w 6096000"/>
              <a:gd name="connsiteY18" fmla="*/ 2381 h 6860381"/>
              <a:gd name="connsiteX19" fmla="*/ 229238 w 6096000"/>
              <a:gd name="connsiteY19" fmla="*/ 2381 h 6860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6096000" h="6860381">
                <a:moveTo>
                  <a:pt x="229238" y="0"/>
                </a:moveTo>
                <a:lnTo>
                  <a:pt x="6091238" y="0"/>
                </a:lnTo>
                <a:lnTo>
                  <a:pt x="6091238" y="2381"/>
                </a:lnTo>
                <a:lnTo>
                  <a:pt x="6096000" y="2381"/>
                </a:lnTo>
                <a:lnTo>
                  <a:pt x="6096000" y="6860381"/>
                </a:lnTo>
                <a:lnTo>
                  <a:pt x="6095999" y="6860381"/>
                </a:lnTo>
                <a:lnTo>
                  <a:pt x="3832225" y="6860381"/>
                </a:lnTo>
                <a:lnTo>
                  <a:pt x="232201" y="6860381"/>
                </a:lnTo>
                <a:lnTo>
                  <a:pt x="232201" y="6626381"/>
                </a:lnTo>
                <a:lnTo>
                  <a:pt x="0" y="6626381"/>
                </a:lnTo>
                <a:lnTo>
                  <a:pt x="0" y="5488781"/>
                </a:lnTo>
                <a:lnTo>
                  <a:pt x="1" y="5488781"/>
                </a:lnTo>
                <a:lnTo>
                  <a:pt x="1" y="948531"/>
                </a:lnTo>
                <a:lnTo>
                  <a:pt x="1" y="711200"/>
                </a:lnTo>
                <a:lnTo>
                  <a:pt x="1" y="2381"/>
                </a:lnTo>
                <a:lnTo>
                  <a:pt x="2" y="2381"/>
                </a:lnTo>
                <a:lnTo>
                  <a:pt x="2" y="711994"/>
                </a:lnTo>
                <a:lnTo>
                  <a:pt x="233366" y="711994"/>
                </a:lnTo>
                <a:lnTo>
                  <a:pt x="233366" y="2381"/>
                </a:lnTo>
                <a:lnTo>
                  <a:pt x="229238" y="2381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5" name="Tijdelijke aanduiding voor datum 5"/>
          <p:cNvSpPr>
            <a:spLocks noGrp="1"/>
          </p:cNvSpPr>
          <p:nvPr>
            <p:ph type="dt" sz="half" idx="2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1B4173A-01D8-4189-99DD-C660F9B836D6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11"/>
          <p:cNvSpPr>
            <a:spLocks noGrp="1"/>
          </p:cNvSpPr>
          <p:nvPr>
            <p:ph type="ftr" sz="quarter" idx="2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12"/>
          <p:cNvSpPr>
            <a:spLocks noGrp="1"/>
          </p:cNvSpPr>
          <p:nvPr>
            <p:ph type="sldNum" sz="quarter" idx="2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C9321395-7B15-4146-9D52-547312027F5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734509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/>
          <p:nvPr userDrawn="1"/>
        </p:nvSpPr>
        <p:spPr>
          <a:xfrm>
            <a:off x="0" y="0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5" name="Afbeelding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49F7278-DF56-41D4-8F2F-1B38B1C91FF1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7E433E0-C085-41B8-B74F-92845A3DE5A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21227880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horizontaal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5"/>
          <p:cNvSpPr/>
          <p:nvPr userDrawn="1"/>
        </p:nvSpPr>
        <p:spPr>
          <a:xfrm>
            <a:off x="0" y="3430588"/>
            <a:ext cx="9144000" cy="342741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5" name="Rechthoek 11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052513"/>
            <a:ext cx="8192691" cy="23749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749488"/>
            <a:ext cx="8192691" cy="2471925"/>
          </a:xfrm>
        </p:spPr>
        <p:txBody>
          <a:bodyPr numCol="2" spcCol="468000"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6" name="Tijdelijke aanduiding voor datum 7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6D83144-7217-4C6C-A174-310AE9ECBD01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7" name="Tijdelijke aanduiding voor voettekst 9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8" name="Tijdelijke aanduiding voor dianummer 1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549D2CC-78B0-4738-B858-E96CA8D9F3B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13553355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buClr>
                <a:schemeClr val="bg2"/>
              </a:buCl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6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5941" y="3888001"/>
            <a:ext cx="3753000" cy="2333413"/>
          </a:xfrm>
        </p:spPr>
        <p:txBody>
          <a:bodyPr tIns="50400" numCol="1" spcCol="468000" anchor="t" anchorCtr="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46E4103-FF96-44D4-BD4F-FD58BEB990F6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7" name="Tijdelijke aanduiding voor voettekst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8" name="Tijdelijke aanduiding voor dianummer 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A58B0E9-A05F-48EA-AF49-7D18E5107A7E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1539023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914899" y="3888001"/>
            <a:ext cx="3753000" cy="2333413"/>
          </a:xfrm>
        </p:spPr>
        <p:txBody>
          <a:bodyPr tIns="50400" numCol="1" spcCol="468000" anchor="t" anchorCtr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654" y="3888001"/>
            <a:ext cx="3753446" cy="2333413"/>
          </a:xfrm>
        </p:spPr>
        <p:txBody>
          <a:bodyPr anchor="t"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5" name="Tijdelijke aanduiding voor datum 8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71351E-1092-4989-B68A-A46AD775984A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9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74EBA0-5B15-4275-AB8C-CABDCC3D83C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741642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kleur zonde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720000" tIns="1152000">
            <a:noAutofit/>
          </a:bodyPr>
          <a:lstStyle>
            <a:lvl1pPr>
              <a:tabLst>
                <a:tab pos="1619250" algn="l"/>
              </a:tabLst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2ECD4DB-9858-4D15-804E-71CA4F39FC67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5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6F5B2A8-1DF3-485E-B428-62972D11DD7B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3517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. wit zond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jdelijke aanduiding voor afbeelding 11"/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9144000" cy="3427413"/>
          </a:xfrm>
          <a:custGeom>
            <a:avLst/>
            <a:gdLst>
              <a:gd name="connsiteX0" fmla="*/ 0 w 12192000"/>
              <a:gd name="connsiteY0" fmla="*/ 0 h 3427413"/>
              <a:gd name="connsiteX1" fmla="*/ 5862638 w 12192000"/>
              <a:gd name="connsiteY1" fmla="*/ 0 h 3427413"/>
              <a:gd name="connsiteX2" fmla="*/ 5862638 w 12192000"/>
              <a:gd name="connsiteY2" fmla="*/ 709613 h 3427413"/>
              <a:gd name="connsiteX3" fmla="*/ 6329363 w 12192000"/>
              <a:gd name="connsiteY3" fmla="*/ 709613 h 3427413"/>
              <a:gd name="connsiteX4" fmla="*/ 6329363 w 12192000"/>
              <a:gd name="connsiteY4" fmla="*/ 0 h 3427413"/>
              <a:gd name="connsiteX5" fmla="*/ 12192000 w 12192000"/>
              <a:gd name="connsiteY5" fmla="*/ 0 h 3427413"/>
              <a:gd name="connsiteX6" fmla="*/ 12192000 w 12192000"/>
              <a:gd name="connsiteY6" fmla="*/ 3427413 h 3427413"/>
              <a:gd name="connsiteX7" fmla="*/ 0 w 12192000"/>
              <a:gd name="connsiteY7" fmla="*/ 3427413 h 3427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27413">
                <a:moveTo>
                  <a:pt x="0" y="0"/>
                </a:moveTo>
                <a:lnTo>
                  <a:pt x="5862638" y="0"/>
                </a:lnTo>
                <a:lnTo>
                  <a:pt x="5862638" y="709613"/>
                </a:lnTo>
                <a:lnTo>
                  <a:pt x="6329363" y="709613"/>
                </a:lnTo>
                <a:lnTo>
                  <a:pt x="6329363" y="0"/>
                </a:lnTo>
                <a:lnTo>
                  <a:pt x="12192000" y="0"/>
                </a:lnTo>
                <a:lnTo>
                  <a:pt x="12192000" y="3427413"/>
                </a:lnTo>
                <a:lnTo>
                  <a:pt x="0" y="3427413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720000" tIns="115200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4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476250" y="3888001"/>
            <a:ext cx="8192691" cy="2333413"/>
          </a:xfrm>
        </p:spPr>
        <p:txBody>
          <a:bodyPr tIns="50400" numCol="2" spcCol="46800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5080E111-5D94-43FA-AAAE-88FBB5B21604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5" name="Tijdelijke aanduiding voor voettekst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CE7C394-BD0F-4A31-96BB-0C34BBC9BC89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1829370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kleur titel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lumMod val="85000"/>
            </a:schemeClr>
          </a:solidFill>
        </p:spPr>
        <p:txBody>
          <a:bodyPr wrap="square" lIns="612000">
            <a:noAutofit/>
          </a:bodyPr>
          <a:lstStyle>
            <a:lvl1pPr>
              <a:buClr>
                <a:schemeClr val="bg2"/>
              </a:buCl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5200" y="1051200"/>
            <a:ext cx="8193287" cy="946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DBE2BFD-2818-419F-83C7-38F73D486ECA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5" name="Tijdelijke aanduiding voor voettekst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6" name="Tijdelijke aanduiding voor dianumm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A641F11-9909-4F5B-81E1-00BC7D0A455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9309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 horizontaal wit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afbeelding 10"/>
          <p:cNvSpPr>
            <a:spLocks noGrp="1"/>
          </p:cNvSpPr>
          <p:nvPr>
            <p:ph type="pic" sz="quarter" idx="14"/>
          </p:nvPr>
        </p:nvSpPr>
        <p:spPr>
          <a:xfrm>
            <a:off x="0" y="3427413"/>
            <a:ext cx="9144000" cy="3430587"/>
          </a:xfrm>
          <a:custGeom>
            <a:avLst/>
            <a:gdLst>
              <a:gd name="connsiteX0" fmla="*/ 0 w 12192000"/>
              <a:gd name="connsiteY0" fmla="*/ 0 h 3430587"/>
              <a:gd name="connsiteX1" fmla="*/ 12192000 w 12192000"/>
              <a:gd name="connsiteY1" fmla="*/ 0 h 3430587"/>
              <a:gd name="connsiteX2" fmla="*/ 12192000 w 12192000"/>
              <a:gd name="connsiteY2" fmla="*/ 3430587 h 3430587"/>
              <a:gd name="connsiteX3" fmla="*/ 6330000 w 12192000"/>
              <a:gd name="connsiteY3" fmla="*/ 3430587 h 3430587"/>
              <a:gd name="connsiteX4" fmla="*/ 6330000 w 12192000"/>
              <a:gd name="connsiteY4" fmla="*/ 3192987 h 3430587"/>
              <a:gd name="connsiteX5" fmla="*/ 5862000 w 12192000"/>
              <a:gd name="connsiteY5" fmla="*/ 3192987 h 3430587"/>
              <a:gd name="connsiteX6" fmla="*/ 5862000 w 12192000"/>
              <a:gd name="connsiteY6" fmla="*/ 3430587 h 3430587"/>
              <a:gd name="connsiteX7" fmla="*/ 0 w 12192000"/>
              <a:gd name="connsiteY7" fmla="*/ 3430587 h 3430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3430587">
                <a:moveTo>
                  <a:pt x="0" y="0"/>
                </a:moveTo>
                <a:lnTo>
                  <a:pt x="12192000" y="0"/>
                </a:lnTo>
                <a:lnTo>
                  <a:pt x="12192000" y="3430587"/>
                </a:lnTo>
                <a:lnTo>
                  <a:pt x="6330000" y="3430587"/>
                </a:lnTo>
                <a:lnTo>
                  <a:pt x="6330000" y="3192987"/>
                </a:lnTo>
                <a:lnTo>
                  <a:pt x="5862000" y="3192987"/>
                </a:lnTo>
                <a:lnTo>
                  <a:pt x="5862000" y="3430587"/>
                </a:lnTo>
                <a:lnTo>
                  <a:pt x="0" y="3430587"/>
                </a:lnTo>
                <a:close/>
              </a:path>
            </a:pathLst>
          </a:custGeom>
          <a:solidFill>
            <a:schemeClr val="tx1">
              <a:alpha val="10000"/>
            </a:schemeClr>
          </a:solidFill>
        </p:spPr>
        <p:txBody>
          <a:bodyPr wrap="square" lIns="612000">
            <a:noAutofit/>
          </a:bodyPr>
          <a:lstStyle/>
          <a:p>
            <a:pPr lvl="0"/>
            <a:r>
              <a:rPr lang="nl-NL" noProof="0" smtClean="0"/>
              <a:t>Klik op het pictogram als u een afbeelding wilt toevoegen</a:t>
            </a:r>
            <a:endParaRPr lang="nl-NL" noProof="0"/>
          </a:p>
        </p:txBody>
      </p:sp>
      <p:sp>
        <p:nvSpPr>
          <p:cNvPr id="9" name="Titel 8"/>
          <p:cNvSpPr>
            <a:spLocks noGrp="1"/>
          </p:cNvSpPr>
          <p:nvPr>
            <p:ph type="title"/>
          </p:nvPr>
        </p:nvSpPr>
        <p:spPr>
          <a:xfrm>
            <a:off x="475654" y="1051200"/>
            <a:ext cx="8193287" cy="9468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4" name="Tijdelijke aanduiding voor datum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EA3BCF60-09E4-4174-B48F-D70951537415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5" name="Tijdelijke aanduiding voor voettekst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6" name="Tijdelijke aanduiding voor dianumm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E202008-CB05-490C-91B9-A6A8F3615A1F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7775268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beeld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96997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D11359-6A93-4600-9C82-D5D0F3E06347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4057438"/>
      </p:ext>
    </p:extLst>
  </p:cSld>
  <p:clrMapOvr>
    <a:masterClrMapping/>
  </p:clrMapOvr>
  <p:transition spd="slow">
    <p:cover dir="d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fbeelding met titel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5153776"/>
            <a:ext cx="9144000" cy="576000"/>
          </a:xfrm>
          <a:solidFill>
            <a:schemeClr val="tx2"/>
          </a:solidFill>
        </p:spPr>
        <p:txBody>
          <a:bodyPr lIns="756000" anchor="ctr">
            <a:noAutofit/>
          </a:bodyPr>
          <a:lstStyle>
            <a:lvl1pPr algn="l">
              <a:defRPr sz="3200"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0"/>
          </p:nvPr>
        </p:nvSpPr>
        <p:spPr>
          <a:xfrm>
            <a:off x="0" y="5825413"/>
            <a:ext cx="9144000" cy="396000"/>
          </a:xfrm>
          <a:solidFill>
            <a:schemeClr val="bg1"/>
          </a:solidFill>
        </p:spPr>
        <p:txBody>
          <a:bodyPr lIns="756000" anchor="ctr" anchorCtr="0"/>
          <a:lstStyle>
            <a:lvl1pPr marL="0" indent="0">
              <a:buNone/>
              <a:defRPr sz="2000" i="0">
                <a:solidFill>
                  <a:schemeClr val="tx1"/>
                </a:solidFill>
              </a:defRPr>
            </a:lvl1pPr>
            <a:lvl2pPr marL="313200" indent="0">
              <a:buNone/>
              <a:defRPr/>
            </a:lvl2pPr>
            <a:lvl3pPr marL="630000" indent="0">
              <a:buNone/>
              <a:defRPr/>
            </a:lvl3pPr>
            <a:lvl4pPr marL="943200" indent="0">
              <a:buNone/>
              <a:defRPr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3137200088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3"/>
          </p:nvPr>
        </p:nvSpPr>
        <p:spPr>
          <a:xfrm>
            <a:off x="476250" y="2276475"/>
            <a:ext cx="8192691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4" name="Tijdelijke aanduiding voor datum 9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6CFC916-A599-4CE4-85A2-6A7D20D7483F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5" name="Tijdelijke aanduiding voor voettekst 10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6" name="Tijdelijke aanduiding voor dianumm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1E5F0F4-AA34-4244-9EC2-89C1F39F0543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73874336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sz="quarter" idx="14"/>
          </p:nvPr>
        </p:nvSpPr>
        <p:spPr>
          <a:xfrm>
            <a:off x="5969144" y="2276475"/>
            <a:ext cx="2700000" cy="3937000"/>
          </a:xfrm>
        </p:spPr>
        <p:txBody>
          <a:bodyPr/>
          <a:lstStyle>
            <a:lvl1pPr marL="0" indent="0">
              <a:buNone/>
              <a:defRPr sz="2000"/>
            </a:lvl1pPr>
            <a:lvl2pPr marL="313200" indent="0">
              <a:buNone/>
              <a:defRPr sz="1800"/>
            </a:lvl2pPr>
            <a:lvl3pPr marL="630000" indent="0">
              <a:buNone/>
              <a:defRPr sz="1600"/>
            </a:lvl3pPr>
            <a:lvl4pPr marL="943200" indent="0">
              <a:buNone/>
              <a:defRPr sz="1600"/>
            </a:lvl4pPr>
            <a:lvl5pPr marL="1260000" indent="0">
              <a:buNone/>
              <a:defRPr/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5"/>
          </p:nvPr>
        </p:nvSpPr>
        <p:spPr>
          <a:xfrm>
            <a:off x="476250" y="2276475"/>
            <a:ext cx="5384223" cy="39449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5" name="Tijdelijke aanduiding voor datum 10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5DDE284-FDFD-4194-8266-17CCA66342F5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6" name="Tijdelijke aanduiding voor voettekst 11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7" name="Tijdelijke aanduiding voor dianummer 12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C739A89-6D93-46E1-B034-CB8DA535ACF1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3590453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/grafiek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6"/>
          <p:cNvSpPr/>
          <p:nvPr userDrawn="1"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6" name="Afbeelding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hthoek 11"/>
          <p:cNvSpPr>
            <a:spLocks/>
          </p:cNvSpPr>
          <p:nvPr userDrawn="1"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10" name="Tijdelijke aanduiding voor tekst 9"/>
          <p:cNvSpPr>
            <a:spLocks noGrp="1"/>
          </p:cNvSpPr>
          <p:nvPr>
            <p:ph type="body" sz="quarter" idx="14"/>
          </p:nvPr>
        </p:nvSpPr>
        <p:spPr>
          <a:xfrm>
            <a:off x="4912518" y="2289599"/>
            <a:ext cx="3753000" cy="3931813"/>
          </a:xfrm>
        </p:spPr>
        <p:txBody>
          <a:bodyPr anchor="t" anchorCtr="0"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912518" y="1051201"/>
            <a:ext cx="3753000" cy="94804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9"/>
          </p:nvPr>
        </p:nvSpPr>
        <p:spPr>
          <a:xfrm>
            <a:off x="476250" y="1066800"/>
            <a:ext cx="3752850" cy="515461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 dirty="0"/>
          </a:p>
        </p:txBody>
      </p:sp>
      <p:sp>
        <p:nvSpPr>
          <p:cNvPr id="8" name="Tijdelijke aanduiding voor datum 13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BD64BECE-340C-4044-BAE1-D4ED6D74C239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1" name="Tijdelijke aanduiding voor voettekst 14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2" name="Tijdelijke aanduiding voor dianummer 15"/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E459E2D-5E51-4BAC-83F5-057D7040BCE4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1460425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5"/>
          <p:cNvSpPr/>
          <p:nvPr userDrawn="1"/>
        </p:nvSpPr>
        <p:spPr>
          <a:xfrm>
            <a:off x="0" y="0"/>
            <a:ext cx="9144000" cy="342741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10" name="Rechthoek 23"/>
          <p:cNvSpPr/>
          <p:nvPr userDrawn="1"/>
        </p:nvSpPr>
        <p:spPr>
          <a:xfrm>
            <a:off x="4330700" y="6540500"/>
            <a:ext cx="485775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11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7"/>
            <a:ext cx="8192691" cy="1551796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86756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86756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86756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3408586" y="3921366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3408586" y="4707382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3408586" y="5480872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D0A5B9F-76D5-4BD2-AF9D-5CAFD1254121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162A4387-59EC-424F-BEC7-AFB75C11E94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74535691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5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sp>
        <p:nvSpPr>
          <p:cNvPr id="10" name="Rechthoek 23"/>
          <p:cNvSpPr/>
          <p:nvPr userDrawn="1"/>
        </p:nvSpPr>
        <p:spPr>
          <a:xfrm>
            <a:off x="4330700" y="6540500"/>
            <a:ext cx="485775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FFFFFF"/>
              </a:solidFill>
            </a:endParaRPr>
          </a:p>
        </p:txBody>
      </p:sp>
      <p:pic>
        <p:nvPicPr>
          <p:cNvPr id="11" name="Afbeelding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2565400"/>
            <a:ext cx="3752850" cy="1727200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5382214" y="2286000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5382214" y="3079487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5382214" y="3845506"/>
            <a:ext cx="3286727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4923235" y="2361344"/>
            <a:ext cx="405902" cy="540000"/>
          </a:xfrm>
          <a:blipFill>
            <a:blip r:embed="rId3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2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4923235" y="3147360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23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4923235" y="3920850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2" name="Tijdelijke aanduiding voor datum 6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7551F1F-9D2C-498E-9526-B98A357CDBDF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3" name="Tijdelijke aanduiding voor voettekst 7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4" name="Tijdelijke aanduiding voor dianummer 8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73ED461-B25F-4FDB-88B0-21C9B1B1E8B0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0475162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act C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hoek 23"/>
          <p:cNvSpPr/>
          <p:nvPr userDrawn="1"/>
        </p:nvSpPr>
        <p:spPr>
          <a:xfrm>
            <a:off x="4330700" y="6540500"/>
            <a:ext cx="485775" cy="317500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>
              <a:solidFill>
                <a:srgbClr val="000000">
                  <a:lumMod val="65000"/>
                  <a:lumOff val="35000"/>
                </a:srgbClr>
              </a:solidFill>
            </a:endParaRPr>
          </a:p>
        </p:txBody>
      </p:sp>
      <p:pic>
        <p:nvPicPr>
          <p:cNvPr id="10" name="Afbeelding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87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6250" y="1875617"/>
            <a:ext cx="8192691" cy="1551795"/>
          </a:xfrm>
        </p:spPr>
        <p:txBody>
          <a:bodyPr anchor="ctr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NL" dirty="0"/>
          </a:p>
        </p:txBody>
      </p:sp>
      <p:sp>
        <p:nvSpPr>
          <p:cNvPr id="18" name="Tijdelijke aanduiding voor tekst 13"/>
          <p:cNvSpPr>
            <a:spLocks noGrp="1"/>
          </p:cNvSpPr>
          <p:nvPr>
            <p:ph type="body" sz="quarter" idx="13"/>
          </p:nvPr>
        </p:nvSpPr>
        <p:spPr>
          <a:xfrm>
            <a:off x="3168235" y="3846022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ijdelijke aanduiding voor tekst 13"/>
          <p:cNvSpPr>
            <a:spLocks noGrp="1"/>
          </p:cNvSpPr>
          <p:nvPr>
            <p:ph type="body" sz="quarter" idx="17"/>
          </p:nvPr>
        </p:nvSpPr>
        <p:spPr>
          <a:xfrm>
            <a:off x="3168235" y="4639509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ijdelijke aanduiding voor tekst 13"/>
          <p:cNvSpPr>
            <a:spLocks noGrp="1"/>
          </p:cNvSpPr>
          <p:nvPr>
            <p:ph type="body" sz="quarter" idx="18"/>
          </p:nvPr>
        </p:nvSpPr>
        <p:spPr>
          <a:xfrm>
            <a:off x="3168235" y="5405528"/>
            <a:ext cx="3510000" cy="691884"/>
          </a:xfrm>
        </p:spPr>
        <p:txBody>
          <a:bodyPr numCol="1" spcCol="180000" anchor="ctr" anchorCtr="0"/>
          <a:lstStyle>
            <a:lvl1pPr marL="0" indent="0">
              <a:buNone/>
              <a:defRPr sz="2000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ijdelijke aanduiding voor afbeelding 3"/>
          <p:cNvSpPr>
            <a:spLocks noGrp="1" noChangeAspect="1"/>
          </p:cNvSpPr>
          <p:nvPr>
            <p:ph type="pic" sz="quarter" idx="19"/>
          </p:nvPr>
        </p:nvSpPr>
        <p:spPr>
          <a:xfrm>
            <a:off x="2566389" y="3926077"/>
            <a:ext cx="405902" cy="540000"/>
          </a:xfrm>
          <a:blipFill>
            <a:blip r:embed="rId4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5" name="Tijdelijke aanduiding voor afbeelding 3"/>
          <p:cNvSpPr>
            <a:spLocks noGrp="1" noChangeAspect="1"/>
          </p:cNvSpPr>
          <p:nvPr>
            <p:ph type="pic" sz="quarter" idx="20"/>
          </p:nvPr>
        </p:nvSpPr>
        <p:spPr>
          <a:xfrm>
            <a:off x="2566389" y="4712093"/>
            <a:ext cx="405902" cy="540000"/>
          </a:xfrm>
          <a:blipFill>
            <a:blip r:embed="rId5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6" name="Tijdelijke aanduiding voor afbeelding 3"/>
          <p:cNvSpPr>
            <a:spLocks noGrp="1" noChangeAspect="1"/>
          </p:cNvSpPr>
          <p:nvPr>
            <p:ph type="pic" sz="quarter" idx="21"/>
          </p:nvPr>
        </p:nvSpPr>
        <p:spPr>
          <a:xfrm>
            <a:off x="2566389" y="5485583"/>
            <a:ext cx="405902" cy="540000"/>
          </a:xfrm>
          <a:blipFill>
            <a:blip r:embed="rId6"/>
            <a:stretch>
              <a:fillRect/>
            </a:stretch>
          </a:blipFill>
        </p:spPr>
        <p:txBody>
          <a:bodyPr/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/>
          </a:p>
        </p:txBody>
      </p:sp>
      <p:sp>
        <p:nvSpPr>
          <p:cNvPr id="11" name="Tijdelijke aanduiding voor datum 2"/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B937F4F-23DD-45C3-BB2E-2486D04750B1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2" name="Tijdelijke aanduiding voor voettekst 3"/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3" name="Tijdelijke aanduiding voor dianummer 4"/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9D43153-4F47-43E3-89E4-6A4203799E68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6335528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AD2F57AC-226D-46C8-A196-34800D2B54B1}" type="datetime1">
              <a:rPr lang="nl-NL" smtClean="0"/>
              <a:t>9-11-2017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 smtClean="0"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altLang="nl-NL" smtClean="0"/>
              <a:t>IMS Warning workshop KNMI Block II</a:t>
            </a:r>
            <a:endParaRPr lang="nl-NL" alt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Verdana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D81D0EE5-FCC9-4C86-AD59-349699E59DB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78573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9CA7-F253-4C45-A5A2-0670E95A5945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B1BDDD-9E79-422E-B72C-FD693765FDFB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874234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CA5F1-BFAD-46EF-B92C-4FA2C617880A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31BD6-96C2-45BA-80A0-EB99544458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41523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0E72A6-860C-40BB-9F6E-32F23FC78CBB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56160083"/>
      </p:ext>
    </p:extLst>
  </p:cSld>
  <p:clrMapOvr>
    <a:masterClrMapping/>
  </p:clrMapOvr>
  <p:transition spd="slow">
    <p:cover dir="d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81AAC-76C7-4591-B7AB-876145A78DFA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CB209-488F-464B-9353-740BC9AC8F9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0316575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4008437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27550" y="1798638"/>
            <a:ext cx="4008438" cy="435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2F64BC-4AA7-4491-A07C-C484C1ABACB4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38CA26-76FB-4679-A27C-2FA633003284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1806352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2FB40C-E305-4B55-A90C-F3AD3C369DB6}" type="datetime1">
              <a:rPr lang="nl-NL" smtClean="0"/>
              <a:t>9-11-2017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E602D-2A43-4EE9-91F5-9447E299F685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15714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D04E1-25AA-4F3C-907B-5DBC19964475}" type="datetime1">
              <a:rPr lang="nl-NL" smtClean="0"/>
              <a:t>9-11-2017</a:t>
            </a:fld>
            <a:endParaRPr lang="nl-NL"/>
          </a:p>
        </p:txBody>
      </p:sp>
      <p:sp>
        <p:nvSpPr>
          <p:cNvPr id="4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5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AB99F0-CE91-4E4D-9096-1C5AC1CB00A3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852769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6FB84B-FF52-4499-8A9D-705040CE1EDF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4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D86513-F188-4100-968F-FCF6B6111A3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1190641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1BDE6E-899A-401D-835C-45D308FE5D17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1A7832-1795-480D-B542-892737E90AFE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741914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73C23E-CC8D-4EA1-9837-9B5FB0047F73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7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01A5-2290-4D1A-A8F1-03370AA32F00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1720356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88E042-389F-4A1C-B838-B510ADF1456D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A93EC3-8EB9-408C-B531-84B6F8D2DFFF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8748676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494463" y="1233488"/>
            <a:ext cx="2041525" cy="4921250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366713" y="1233488"/>
            <a:ext cx="5975350" cy="4921250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shpTitel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A587B-B122-479E-937B-5CBF86111C45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shpKleurvlakBoven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6" name="shpBeeldmerk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20B52-E603-4458-A550-6C951B786778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488242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1 tekstblo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5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6" name="shpDatum" descr="RO__vervolgpagina~LPP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8300" y="1233039"/>
            <a:ext cx="7847038" cy="571504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600" spc="-60" baseline="0">
                <a:solidFill>
                  <a:srgbClr val="2494C5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3" name="Tijdelijke aanduiding voor inhoud 2"/>
          <p:cNvSpPr>
            <a:spLocks noGrp="1"/>
          </p:cNvSpPr>
          <p:nvPr>
            <p:ph idx="1"/>
          </p:nvPr>
        </p:nvSpPr>
        <p:spPr>
          <a:xfrm>
            <a:off x="369858" y="1798626"/>
            <a:ext cx="7858180" cy="427358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179388" indent="-179388">
              <a:buFont typeface="Arial" pitchFamily="34" charset="0"/>
              <a:buChar char="•"/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396000" indent="-252000">
              <a:buFontTx/>
              <a:buBlip>
                <a:blip r:embed="rId3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539750" indent="-144000">
              <a:buSzPct val="100000"/>
              <a:buFontTx/>
              <a:buBlip>
                <a:blip r:embed="rId4"/>
              </a:buBlip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>
              <a:defRPr sz="1800"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nl-NL" dirty="0" smtClean="0"/>
              <a:t>Klik om de modelstijlen te bewerken</a:t>
            </a:r>
          </a:p>
          <a:p>
            <a:pPr lvl="1"/>
            <a:r>
              <a:rPr lang="nl-NL" dirty="0" smtClean="0"/>
              <a:t>Tweede niveau</a:t>
            </a:r>
          </a:p>
          <a:p>
            <a:pPr lvl="2"/>
            <a:r>
              <a:rPr lang="nl-NL" dirty="0" smtClean="0"/>
              <a:t>Derde niveau</a:t>
            </a:r>
          </a:p>
          <a:p>
            <a:pPr lvl="3"/>
            <a:r>
              <a:rPr lang="nl-NL" dirty="0" smtClean="0"/>
              <a:t>Vierde niveau</a:t>
            </a:r>
          </a:p>
        </p:txBody>
      </p:sp>
      <p:sp>
        <p:nvSpPr>
          <p:cNvPr id="7" name="shpTitel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86B6D-8FEA-4302-96A5-85BB5172B0AF}" type="datetime1">
              <a:rPr lang="nl-NL" smtClean="0"/>
              <a:t>9-11-2017</a:t>
            </a:fld>
            <a:endParaRPr lang="nl-NL"/>
          </a:p>
        </p:txBody>
      </p:sp>
      <p:sp>
        <p:nvSpPr>
          <p:cNvPr id="8" name="shpKleurvlakBoven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9" name="shpBeeldmerk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BEC714-DBFE-4B8C-B634-FA77772D551D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109908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shpDatum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7800F-7CA5-42D1-85B7-5A8BD2A18136}" type="datetime1">
              <a:rPr lang="nl-NL" smtClean="0"/>
              <a:t>9-11-2017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68096038"/>
      </p:ext>
    </p:extLst>
  </p:cSld>
  <p:clrMapOvr>
    <a:masterClrMapping/>
  </p:clrMapOvr>
  <p:transition spd="slow">
    <p:cover dir="d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3" name="Shape 13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BA0A679-38FE-4503-A3C2-931E823F4D76}" type="datetime1">
              <a:rPr lang="nl-NL" smtClean="0"/>
              <a:t>9-11-2017</a:t>
            </a:fld>
            <a:endParaRPr/>
          </a:p>
        </p:txBody>
      </p:sp>
      <p:sp>
        <p:nvSpPr>
          <p:cNvPr id="135" name="Shape 1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36" name="Shape 1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2220026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algn="l" rtl="0">
              <a:spcBef>
                <a:spcPts val="0"/>
              </a:spcBef>
              <a:defRPr sz="4000" b="1" cap="none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2000">
                <a:solidFill>
                  <a:srgbClr val="888888"/>
                </a:solidFill>
              </a:defRPr>
            </a:lvl1pPr>
            <a:lvl2pPr marL="457200" lvl="1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800">
                <a:solidFill>
                  <a:srgbClr val="888888"/>
                </a:solidFill>
              </a:defRPr>
            </a:lvl2pPr>
            <a:lvl3pPr marL="914400" lvl="2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600">
                <a:solidFill>
                  <a:srgbClr val="888888"/>
                </a:solidFill>
              </a:defRPr>
            </a:lvl3pPr>
            <a:lvl4pPr marL="1371600" lvl="3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4pPr>
            <a:lvl5pPr marL="1828800" lvl="4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5pPr>
            <a:lvl6pPr marL="2286000" lvl="5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6pPr>
            <a:lvl7pPr marL="2743200" lvl="6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7pPr>
            <a:lvl8pPr marL="3200400" lvl="7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8pPr>
            <a:lvl9pPr marL="3657600" lvl="8" indent="0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53BE0AB-7007-451E-857D-35C4D21BCABF}" type="datetime1">
              <a:rPr lang="nl-NL" smtClean="0"/>
              <a:t>9-11-2017</a:t>
            </a:fld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402362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Shape 15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59" name="Shape 1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60" name="Shape 160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2400" b="1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2000" b="1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800" b="1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1600" b="1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1600" b="1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1600" b="1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1600" b="1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1600" b="1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1600" b="1"/>
            </a:lvl9pPr>
          </a:lstStyle>
          <a:p>
            <a:endParaRPr/>
          </a:p>
        </p:txBody>
      </p:sp>
      <p:sp>
        <p:nvSpPr>
          <p:cNvPr id="161" name="Shape 161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2400"/>
            </a:lvl1pPr>
            <a:lvl2pPr lvl="1" rtl="0">
              <a:spcBef>
                <a:spcPts val="0"/>
              </a:spcBef>
              <a:defRPr sz="2000"/>
            </a:lvl2pPr>
            <a:lvl3pPr lvl="2" rtl="0">
              <a:spcBef>
                <a:spcPts val="0"/>
              </a:spcBef>
              <a:defRPr sz="1800"/>
            </a:lvl3pPr>
            <a:lvl4pPr lvl="3" rtl="0">
              <a:spcBef>
                <a:spcPts val="0"/>
              </a:spcBef>
              <a:defRPr sz="1600"/>
            </a:lvl4pPr>
            <a:lvl5pPr lvl="4" rtl="0">
              <a:spcBef>
                <a:spcPts val="0"/>
              </a:spcBef>
              <a:defRPr sz="1600"/>
            </a:lvl5pPr>
            <a:lvl6pPr lvl="5" rtl="0">
              <a:spcBef>
                <a:spcPts val="0"/>
              </a:spcBef>
              <a:defRPr sz="1600"/>
            </a:lvl6pPr>
            <a:lvl7pPr lvl="6" rtl="0">
              <a:spcBef>
                <a:spcPts val="0"/>
              </a:spcBef>
              <a:defRPr sz="1600"/>
            </a:lvl7pPr>
            <a:lvl8pPr lvl="7" rtl="0">
              <a:spcBef>
                <a:spcPts val="0"/>
              </a:spcBef>
              <a:defRPr sz="1600"/>
            </a:lvl8pPr>
            <a:lvl9pPr lvl="8" rtl="0">
              <a:spcBef>
                <a:spcPts val="0"/>
              </a:spcBef>
              <a:defRPr sz="1600"/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F269825F-B543-442C-A499-2E0EBD820D8B}" type="datetime1">
              <a:rPr lang="nl-NL" smtClean="0"/>
              <a:t>9-11-2017</a:t>
            </a:fld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126317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67" name="Shape 16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3364716-4FAB-4FD1-A82F-067D15A046AC}" type="datetime1">
              <a:rPr lang="nl-NL" smtClean="0"/>
              <a:t>9-11-2017</a:t>
            </a:fld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6139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79ED8B0F-A76E-4AC7-B55B-70207A2BB72A}" type="datetime1">
              <a:rPr lang="nl-NL" smtClean="0"/>
              <a:t>9-11-2017</a:t>
            </a:fld>
            <a:endParaRPr/>
          </a:p>
        </p:txBody>
      </p:sp>
      <p:sp>
        <p:nvSpPr>
          <p:cNvPr id="172" name="Shape 17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73" name="Shape 17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906066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2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 rtl="0">
              <a:spcBef>
                <a:spcPts val="0"/>
              </a:spcBef>
              <a:defRPr sz="3200"/>
            </a:lvl1pPr>
            <a:lvl2pPr lvl="1" rtl="0">
              <a:spcBef>
                <a:spcPts val="0"/>
              </a:spcBef>
              <a:defRPr sz="2800"/>
            </a:lvl2pPr>
            <a:lvl3pPr lvl="2" rtl="0">
              <a:spcBef>
                <a:spcPts val="0"/>
              </a:spcBef>
              <a:defRPr sz="2400"/>
            </a:lvl3pPr>
            <a:lvl4pPr lvl="3" rtl="0">
              <a:spcBef>
                <a:spcPts val="0"/>
              </a:spcBef>
              <a:defRPr sz="2000"/>
            </a:lvl4pPr>
            <a:lvl5pPr lvl="4" rtl="0">
              <a:spcBef>
                <a:spcPts val="0"/>
              </a:spcBef>
              <a:defRPr sz="2000"/>
            </a:lvl5pPr>
            <a:lvl6pPr lvl="5" rtl="0">
              <a:spcBef>
                <a:spcPts val="0"/>
              </a:spcBef>
              <a:defRPr sz="2000"/>
            </a:lvl6pPr>
            <a:lvl7pPr lvl="6" rtl="0">
              <a:spcBef>
                <a:spcPts val="0"/>
              </a:spcBef>
              <a:defRPr sz="2000"/>
            </a:lvl7pPr>
            <a:lvl8pPr lvl="7" rtl="0">
              <a:spcBef>
                <a:spcPts val="0"/>
              </a:spcBef>
              <a:defRPr sz="2000"/>
            </a:lvl8pPr>
            <a:lvl9pPr lvl="8" rtl="0">
              <a:spcBef>
                <a:spcPts val="0"/>
              </a:spcBef>
              <a:defRPr sz="2000"/>
            </a:lvl9pPr>
          </a:lstStyle>
          <a:p>
            <a:endParaRPr/>
          </a:p>
        </p:txBody>
      </p:sp>
      <p:sp>
        <p:nvSpPr>
          <p:cNvPr id="177" name="Shape 1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78" name="Shape 17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3D149AC5-019E-4361-83E6-89635A9C3E11}" type="datetime1">
              <a:rPr lang="nl-NL" smtClean="0"/>
              <a:t>9-11-2017</a:t>
            </a:fld>
            <a:endParaRPr/>
          </a:p>
        </p:txBody>
      </p:sp>
      <p:sp>
        <p:nvSpPr>
          <p:cNvPr id="179" name="Shape 17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9231610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 algn="l" rtl="0">
              <a:spcBef>
                <a:spcPts val="0"/>
              </a:spcBef>
              <a:defRPr sz="2000" b="1"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Clr>
                <a:srgbClr val="888888"/>
              </a:buClr>
              <a:buFont typeface="Calibri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4" name="Shape 184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lvl="0" indent="0" rtl="0">
              <a:spcBef>
                <a:spcPts val="0"/>
              </a:spcBef>
              <a:buFont typeface="Calibri"/>
              <a:buNone/>
              <a:defRPr sz="1400"/>
            </a:lvl1pPr>
            <a:lvl2pPr marL="457200" lvl="1" indent="0" rtl="0">
              <a:spcBef>
                <a:spcPts val="0"/>
              </a:spcBef>
              <a:buFont typeface="Calibri"/>
              <a:buNone/>
              <a:defRPr sz="1200"/>
            </a:lvl2pPr>
            <a:lvl3pPr marL="914400" lvl="2" indent="0" rtl="0">
              <a:spcBef>
                <a:spcPts val="0"/>
              </a:spcBef>
              <a:buFont typeface="Calibri"/>
              <a:buNone/>
              <a:defRPr sz="1000"/>
            </a:lvl3pPr>
            <a:lvl4pPr marL="1371600" lvl="3" indent="0" rtl="0">
              <a:spcBef>
                <a:spcPts val="0"/>
              </a:spcBef>
              <a:buFont typeface="Calibri"/>
              <a:buNone/>
              <a:defRPr sz="900"/>
            </a:lvl4pPr>
            <a:lvl5pPr marL="1828800" lvl="4" indent="0" rtl="0">
              <a:spcBef>
                <a:spcPts val="0"/>
              </a:spcBef>
              <a:buFont typeface="Calibri"/>
              <a:buNone/>
              <a:defRPr sz="900"/>
            </a:lvl5pPr>
            <a:lvl6pPr marL="2286000" lvl="5" indent="0" rtl="0">
              <a:spcBef>
                <a:spcPts val="0"/>
              </a:spcBef>
              <a:buFont typeface="Calibri"/>
              <a:buNone/>
              <a:defRPr sz="900"/>
            </a:lvl6pPr>
            <a:lvl7pPr marL="2743200" lvl="6" indent="0" rtl="0">
              <a:spcBef>
                <a:spcPts val="0"/>
              </a:spcBef>
              <a:buFont typeface="Calibri"/>
              <a:buNone/>
              <a:defRPr sz="900"/>
            </a:lvl7pPr>
            <a:lvl8pPr marL="3200400" lvl="7" indent="0" rtl="0">
              <a:spcBef>
                <a:spcPts val="0"/>
              </a:spcBef>
              <a:buFont typeface="Calibri"/>
              <a:buNone/>
              <a:defRPr sz="900"/>
            </a:lvl8pPr>
            <a:lvl9pPr marL="3657600" lvl="8" indent="0" rtl="0">
              <a:spcBef>
                <a:spcPts val="0"/>
              </a:spcBef>
              <a:buFont typeface="Calibri"/>
              <a:buNone/>
              <a:defRPr sz="900"/>
            </a:lvl9pPr>
          </a:lstStyle>
          <a:p>
            <a:endParaRPr/>
          </a:p>
        </p:txBody>
      </p:sp>
      <p:sp>
        <p:nvSpPr>
          <p:cNvPr id="185" name="Shape 18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A22E0AF7-43AA-4AE3-9F07-514FD470AAD8}" type="datetime1">
              <a:rPr lang="nl-NL" smtClean="0"/>
              <a:t>9-11-2017</a:t>
            </a:fld>
            <a:endParaRPr/>
          </a:p>
        </p:txBody>
      </p:sp>
      <p:sp>
        <p:nvSpPr>
          <p:cNvPr id="186" name="Shape 18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87" name="Shape 18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58820395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0" name="Shape 190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1" name="Shape 19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1CD494A9-7A07-4C18-8393-5E8A95763EAE}" type="datetime1">
              <a:rPr lang="nl-NL" smtClean="0"/>
              <a:t>9-11-2017</a:t>
            </a:fld>
            <a:endParaRPr/>
          </a:p>
        </p:txBody>
      </p:sp>
      <p:sp>
        <p:nvSpPr>
          <p:cNvPr id="192" name="Shape 1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93" name="Shape 1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960618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lvl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6" name="Shape 196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7" name="Shape 19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B7EB4E44-3506-4493-A406-B60F11476D7E}" type="datetime1">
              <a:rPr lang="nl-NL" smtClean="0"/>
              <a:t>9-11-2017</a:t>
            </a:fld>
            <a:endParaRPr/>
          </a:p>
        </p:txBody>
      </p:sp>
      <p:sp>
        <p:nvSpPr>
          <p:cNvPr id="198" name="Shape 19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mtClean="0"/>
              <a:t>IMS Warning workshop KNMI Block II</a:t>
            </a:r>
            <a:endParaRPr/>
          </a:p>
        </p:txBody>
      </p:sp>
      <p:sp>
        <p:nvSpPr>
          <p:cNvPr id="199" name="Shape 19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>
              <a:buSzPct val="25000"/>
            </a:pPr>
            <a:fld id="{00000000-1234-1234-1234-123412341234}" type="slidenum">
              <a:rPr lang="en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" sz="12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15531073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ctrTitle"/>
          </p:nvPr>
        </p:nvSpPr>
        <p:spPr>
          <a:xfrm>
            <a:off x="311708" y="992766"/>
            <a:ext cx="8520599" cy="27368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ubTitle" idx="1"/>
          </p:nvPr>
        </p:nvSpPr>
        <p:spPr>
          <a:xfrm>
            <a:off x="311700" y="3778833"/>
            <a:ext cx="8520599" cy="10568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8257374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3.png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4.xml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18" Type="http://schemas.openxmlformats.org/officeDocument/2006/relationships/slideLayout" Target="../slideLayouts/slideLayout59.xml"/><Relationship Id="rId26" Type="http://schemas.openxmlformats.org/officeDocument/2006/relationships/slideLayout" Target="../slideLayouts/slideLayout67.xml"/><Relationship Id="rId3" Type="http://schemas.openxmlformats.org/officeDocument/2006/relationships/slideLayout" Target="../slideLayouts/slideLayout44.xml"/><Relationship Id="rId21" Type="http://schemas.openxmlformats.org/officeDocument/2006/relationships/slideLayout" Target="../slideLayouts/slideLayout62.xml"/><Relationship Id="rId34" Type="http://schemas.openxmlformats.org/officeDocument/2006/relationships/slideLayout" Target="../slideLayouts/slideLayout75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slideLayout" Target="../slideLayouts/slideLayout58.xml"/><Relationship Id="rId25" Type="http://schemas.openxmlformats.org/officeDocument/2006/relationships/slideLayout" Target="../slideLayouts/slideLayout66.xml"/><Relationship Id="rId33" Type="http://schemas.openxmlformats.org/officeDocument/2006/relationships/slideLayout" Target="../slideLayouts/slideLayout74.xml"/><Relationship Id="rId38" Type="http://schemas.openxmlformats.org/officeDocument/2006/relationships/image" Target="../media/image9.png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61.xml"/><Relationship Id="rId29" Type="http://schemas.openxmlformats.org/officeDocument/2006/relationships/slideLayout" Target="../slideLayouts/slideLayout70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24" Type="http://schemas.openxmlformats.org/officeDocument/2006/relationships/slideLayout" Target="../slideLayouts/slideLayout65.xml"/><Relationship Id="rId32" Type="http://schemas.openxmlformats.org/officeDocument/2006/relationships/slideLayout" Target="../slideLayouts/slideLayout73.xml"/><Relationship Id="rId37" Type="http://schemas.openxmlformats.org/officeDocument/2006/relationships/theme" Target="../theme/theme5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23" Type="http://schemas.openxmlformats.org/officeDocument/2006/relationships/slideLayout" Target="../slideLayouts/slideLayout64.xml"/><Relationship Id="rId28" Type="http://schemas.openxmlformats.org/officeDocument/2006/relationships/slideLayout" Target="../slideLayouts/slideLayout69.xml"/><Relationship Id="rId36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51.xml"/><Relationship Id="rId19" Type="http://schemas.openxmlformats.org/officeDocument/2006/relationships/slideLayout" Target="../slideLayouts/slideLayout60.xml"/><Relationship Id="rId31" Type="http://schemas.openxmlformats.org/officeDocument/2006/relationships/slideLayout" Target="../slideLayouts/slideLayout72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Relationship Id="rId22" Type="http://schemas.openxmlformats.org/officeDocument/2006/relationships/slideLayout" Target="../slideLayouts/slideLayout63.xml"/><Relationship Id="rId27" Type="http://schemas.openxmlformats.org/officeDocument/2006/relationships/slideLayout" Target="../slideLayouts/slideLayout68.xml"/><Relationship Id="rId30" Type="http://schemas.openxmlformats.org/officeDocument/2006/relationships/slideLayout" Target="../slideLayouts/slideLayout71.xml"/><Relationship Id="rId35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slideLayout" Target="../slideLayouts/slideLayout89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6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7.xml"/><Relationship Id="rId3" Type="http://schemas.openxmlformats.org/officeDocument/2006/relationships/slideLayout" Target="../slideLayouts/slideLayout92.xml"/><Relationship Id="rId7" Type="http://schemas.openxmlformats.org/officeDocument/2006/relationships/slideLayout" Target="../slideLayouts/slideLayout96.xml"/><Relationship Id="rId2" Type="http://schemas.openxmlformats.org/officeDocument/2006/relationships/slideLayout" Target="../slideLayouts/slideLayout91.xml"/><Relationship Id="rId1" Type="http://schemas.openxmlformats.org/officeDocument/2006/relationships/slideLayout" Target="../slideLayouts/slideLayout90.xml"/><Relationship Id="rId6" Type="http://schemas.openxmlformats.org/officeDocument/2006/relationships/slideLayout" Target="../slideLayouts/slideLayout95.xml"/><Relationship Id="rId5" Type="http://schemas.openxmlformats.org/officeDocument/2006/relationships/slideLayout" Target="../slideLayouts/slideLayout94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93.xml"/><Relationship Id="rId9" Type="http://schemas.openxmlformats.org/officeDocument/2006/relationships/slideLayout" Target="../slideLayouts/slideLayout9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6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101.xml"/><Relationship Id="rId7" Type="http://schemas.openxmlformats.org/officeDocument/2006/relationships/slideLayout" Target="../slideLayouts/slideLayout105.xml"/><Relationship Id="rId12" Type="http://schemas.openxmlformats.org/officeDocument/2006/relationships/slideLayout" Target="../slideLayouts/slideLayout110.xml"/><Relationship Id="rId2" Type="http://schemas.openxmlformats.org/officeDocument/2006/relationships/slideLayout" Target="../slideLayouts/slideLayout100.xml"/><Relationship Id="rId1" Type="http://schemas.openxmlformats.org/officeDocument/2006/relationships/slideLayout" Target="../slideLayouts/slideLayout99.xml"/><Relationship Id="rId6" Type="http://schemas.openxmlformats.org/officeDocument/2006/relationships/slideLayout" Target="../slideLayouts/slideLayout104.xml"/><Relationship Id="rId11" Type="http://schemas.openxmlformats.org/officeDocument/2006/relationships/slideLayout" Target="../slideLayouts/slideLayout109.xml"/><Relationship Id="rId5" Type="http://schemas.openxmlformats.org/officeDocument/2006/relationships/slideLayout" Target="../slideLayouts/slideLayout103.xml"/><Relationship Id="rId10" Type="http://schemas.openxmlformats.org/officeDocument/2006/relationships/slideLayout" Target="../slideLayouts/slideLayout108.xml"/><Relationship Id="rId4" Type="http://schemas.openxmlformats.org/officeDocument/2006/relationships/slideLayout" Target="../slideLayouts/slideLayout102.xml"/><Relationship Id="rId9" Type="http://schemas.openxmlformats.org/officeDocument/2006/relationships/slideLayout" Target="../slideLayouts/slideLayout10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 descr="foto gebouwen b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17613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fld id="{EB071327-BD93-4F85-8033-8D08531540D3}" type="datetime1">
              <a:rPr lang="nl-NL" smtClean="0"/>
              <a:t>9-11-2017</a:t>
            </a:fld>
            <a:endParaRPr lang="nl-NL"/>
          </a:p>
        </p:txBody>
      </p:sp>
      <p:sp>
        <p:nvSpPr>
          <p:cNvPr id="1029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1030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1031" name="Picture 17" descr="RO_VW_KNMI_Logo_1_RGB_pos_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-7938"/>
            <a:ext cx="5400675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70" r:id="rId1"/>
    <p:sldLayoutId id="2147484471" r:id="rId2"/>
    <p:sldLayoutId id="2147484472" r:id="rId3"/>
    <p:sldLayoutId id="2147484473" r:id="rId4"/>
    <p:sldLayoutId id="2147484474" r:id="rId5"/>
    <p:sldLayoutId id="2147484475" r:id="rId6"/>
    <p:sldLayoutId id="2147484476" r:id="rId7"/>
    <p:sldLayoutId id="2147484477" r:id="rId8"/>
    <p:sldLayoutId id="2147484478" r:id="rId9"/>
    <p:sldLayoutId id="2147484479" r:id="rId10"/>
    <p:sldLayoutId id="2147484480" r:id="rId11"/>
  </p:sldLayoutIdLst>
  <p:transition spd="slow">
    <p:cover dir="d"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Font typeface="Verdana" pitchFamily="34" charset="0"/>
        <a:buAutoNum type="alphaLcPeriod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00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31127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83356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35585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81305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327025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72745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418465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2" descr="foto gebouwen bew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68153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shpKleurvlak"/>
          <p:cNvSpPr>
            <a:spLocks noChangeArrowheads="1"/>
          </p:cNvSpPr>
          <p:nvPr/>
        </p:nvSpPr>
        <p:spPr bwMode="auto">
          <a:xfrm>
            <a:off x="4572000" y="0"/>
            <a:ext cx="4572000" cy="685800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181253" name="shpDatum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29188" y="6380163"/>
            <a:ext cx="3714750" cy="36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fld id="{125D7838-F5E9-4609-BCA5-FE00A62CCAD9}" type="datetime1">
              <a:rPr lang="nl-NL" smtClean="0"/>
              <a:t>9-11-2017</a:t>
            </a:fld>
            <a:endParaRPr lang="nl-NL"/>
          </a:p>
        </p:txBody>
      </p:sp>
      <p:sp>
        <p:nvSpPr>
          <p:cNvPr id="2053" name="shpTitel"/>
          <p:cNvSpPr>
            <a:spLocks noGrp="1" noChangeArrowheads="1"/>
          </p:cNvSpPr>
          <p:nvPr>
            <p:ph type="title"/>
          </p:nvPr>
        </p:nvSpPr>
        <p:spPr bwMode="auto">
          <a:xfrm>
            <a:off x="4929188" y="2500313"/>
            <a:ext cx="35020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2054" name="shpTekst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43475" y="3155950"/>
            <a:ext cx="3487738" cy="305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</p:txBody>
      </p:sp>
      <p:pic>
        <p:nvPicPr>
          <p:cNvPr id="2055" name="Picture 16" descr="RO_VW_KNMI_Logo_1_RGB_pos_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-7938"/>
            <a:ext cx="5400675" cy="1873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481" r:id="rId1"/>
    <p:sldLayoutId id="2147484482" r:id="rId2"/>
    <p:sldLayoutId id="2147484483" r:id="rId3"/>
    <p:sldLayoutId id="2147484484" r:id="rId4"/>
    <p:sldLayoutId id="2147484485" r:id="rId5"/>
    <p:sldLayoutId id="2147484486" r:id="rId6"/>
    <p:sldLayoutId id="2147484487" r:id="rId7"/>
    <p:sldLayoutId id="2147484488" r:id="rId8"/>
    <p:sldLayoutId id="2147484489" r:id="rId9"/>
    <p:sldLayoutId id="2147484490" r:id="rId10"/>
    <p:sldLayoutId id="2147484491" r:id="rId11"/>
  </p:sldLayoutIdLst>
  <p:transition spd="slow">
    <p:cover dir="d"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000000"/>
          </a:solidFill>
          <a:latin typeface="Verdana" pitchFamily="34" charset="0"/>
        </a:defRPr>
      </a:lvl9pPr>
    </p:titleStyle>
    <p:bodyStyle>
      <a:lvl1pPr marL="266700" indent="-266700" algn="l" rtl="0" eaLnBrk="0" fontAlgn="base" hangingPunct="0">
        <a:spcBef>
          <a:spcPct val="0"/>
        </a:spcBef>
        <a:spcAft>
          <a:spcPct val="0"/>
        </a:spcAft>
        <a:buSzPct val="80000"/>
        <a:buChar char="•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884238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1406525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1928813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24511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rgbClr val="000000"/>
          </a:solidFill>
          <a:latin typeface="+mn-lt"/>
        </a:defRPr>
      </a:lvl5pPr>
      <a:lvl6pPr marL="29083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6pPr>
      <a:lvl7pPr marL="33655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7pPr>
      <a:lvl8pPr marL="38227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8pPr>
      <a:lvl9pPr marL="4279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rgbClr val="000000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3075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fld id="{B0D82C54-496E-467D-B0E5-28826CFE7E39}" type="datetime1">
              <a:rPr lang="nl-NL" smtClean="0"/>
              <a:t>9-11-2017</a:t>
            </a:fld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fld id="{CDE5FCE0-5774-4258-A99B-58CC7DB95387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6" r:id="rId2"/>
    <p:sldLayoutId id="2147484507" r:id="rId3"/>
    <p:sldLayoutId id="2147484508" r:id="rId4"/>
  </p:sldLayoutIdLst>
  <p:transition spd="slow">
    <p:cover dir="d"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pitchFamily="34" charset="0"/>
          <a:ea typeface="Verdana" pitchFamily="34" charset="0"/>
          <a:cs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pitchFamily="34" charset="0"/>
          <a:ea typeface="Verdana" pitchFamily="34" charset="0"/>
          <a:cs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pitchFamily="34" charset="0"/>
          <a:ea typeface="Verdana" pitchFamily="34" charset="0"/>
          <a:cs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Arial" pitchFamily="34" charset="0"/>
          <a:ea typeface="Verdana" pitchFamily="34" charset="0"/>
          <a:cs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Arial" pitchFamily="34" charset="0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6"/>
        </a:buBlip>
        <a:defRPr kern="1200">
          <a:solidFill>
            <a:srgbClr val="000000"/>
          </a:solidFill>
          <a:latin typeface="Arial" pitchFamily="34" charset="0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7"/>
        </a:buBlip>
        <a:defRPr kern="1200">
          <a:solidFill>
            <a:srgbClr val="000000"/>
          </a:solidFill>
          <a:latin typeface="Arial" pitchFamily="34" charset="0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8"/>
        </a:buBlip>
        <a:defRPr kern="1200">
          <a:solidFill>
            <a:srgbClr val="000000"/>
          </a:solidFill>
          <a:latin typeface="Arial" pitchFamily="34" charset="0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Arial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4099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4100" name="shpDatum" descr="RO__vervolgpagina~LPPT.png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4102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fld id="{BB38799C-B5B5-44A5-8FF5-00892D31027E}" type="datetime1">
              <a:rPr lang="nl-NL" smtClean="0"/>
              <a:t>9-11-2017</a:t>
            </a:fld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pitchFamily="34" charset="0"/>
              </a:defRPr>
            </a:lvl1pPr>
          </a:lstStyle>
          <a:p>
            <a:pPr>
              <a:defRPr/>
            </a:pPr>
            <a:fld id="{34485FB4-F51C-4081-82FB-5BDB6D03892A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92" r:id="rId1"/>
    <p:sldLayoutId id="2147484493" r:id="rId2"/>
    <p:sldLayoutId id="2147484494" r:id="rId3"/>
    <p:sldLayoutId id="2147484495" r:id="rId4"/>
    <p:sldLayoutId id="2147484496" r:id="rId5"/>
    <p:sldLayoutId id="2147484497" r:id="rId6"/>
    <p:sldLayoutId id="2147484498" r:id="rId7"/>
    <p:sldLayoutId id="2147484499" r:id="rId8"/>
    <p:sldLayoutId id="2147484500" r:id="rId9"/>
    <p:sldLayoutId id="2147484501" r:id="rId10"/>
    <p:sldLayoutId id="2147484502" r:id="rId11"/>
    <p:sldLayoutId id="2147484503" r:id="rId12"/>
    <p:sldLayoutId id="2147484504" r:id="rId13"/>
    <p:sldLayoutId id="2147484509" r:id="rId14"/>
    <p:sldLayoutId id="2147484510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anose="020B060403050404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charset="0"/>
        <a:defRPr kern="1200"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8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19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charset="0"/>
        <a:buBlip>
          <a:blip r:embed="rId20"/>
        </a:buBlip>
        <a:defRPr kern="1200">
          <a:solidFill>
            <a:srgbClr val="000000"/>
          </a:solidFill>
          <a:latin typeface="+mn-lt"/>
          <a:ea typeface="+mn-ea"/>
          <a:cs typeface="+mn-cs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76250" y="1052513"/>
            <a:ext cx="8193088" cy="94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76250" y="2289175"/>
            <a:ext cx="8193088" cy="39322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Tekststijl van het model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  <a:p>
            <a:pPr lvl="5"/>
            <a:r>
              <a:rPr lang="nl-NL" dirty="0"/>
              <a:t>Zesde niveau</a:t>
            </a:r>
          </a:p>
          <a:p>
            <a:pPr lvl="6"/>
            <a:r>
              <a:rPr lang="nl-NL" dirty="0"/>
              <a:t>Zevende niveau</a:t>
            </a:r>
          </a:p>
          <a:p>
            <a:pPr lvl="7"/>
            <a:r>
              <a:rPr lang="nl-NL" dirty="0"/>
              <a:t>Achtste niveau</a:t>
            </a:r>
          </a:p>
          <a:p>
            <a:pPr lvl="8"/>
            <a:r>
              <a:rPr lang="nl-NL" dirty="0"/>
              <a:t>Negende niveau</a:t>
            </a:r>
          </a:p>
          <a:p>
            <a:pPr lvl="8"/>
            <a:endParaRPr lang="nl-NL" dirty="0"/>
          </a:p>
        </p:txBody>
      </p:sp>
      <p:pic>
        <p:nvPicPr>
          <p:cNvPr id="5124" name="Afbeelding 11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0"/>
            <a:ext cx="91487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hthoek 12"/>
          <p:cNvSpPr>
            <a:spLocks/>
          </p:cNvSpPr>
          <p:nvPr/>
        </p:nvSpPr>
        <p:spPr>
          <a:xfrm>
            <a:off x="4395788" y="6619875"/>
            <a:ext cx="352425" cy="238125"/>
          </a:xfrm>
          <a:prstGeom prst="rect">
            <a:avLst/>
          </a:prstGeom>
          <a:solidFill>
            <a:srgbClr val="1542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nl-NL" sz="1800" dirty="0">
              <a:solidFill>
                <a:srgbClr val="FFFFFF"/>
              </a:solidFill>
            </a:endParaRPr>
          </a:p>
        </p:txBody>
      </p:sp>
      <p:sp>
        <p:nvSpPr>
          <p:cNvPr id="11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76250" y="6543675"/>
            <a:ext cx="3752850" cy="263525"/>
          </a:xfrm>
          <a:prstGeom prst="rect">
            <a:avLst/>
          </a:prstGeom>
        </p:spPr>
        <p:txBody>
          <a:bodyPr vert="horz" lIns="91440" tIns="0" rIns="91440" bIns="4572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8A93FA03-570E-451E-ADCD-ADB182D39763}" type="datetime1">
              <a:rPr lang="nl-NL" smtClean="0"/>
              <a:t>9-11-2017</a:t>
            </a:fld>
            <a:endParaRPr lang="nl-NL" dirty="0"/>
          </a:p>
        </p:txBody>
      </p:sp>
      <p:sp>
        <p:nvSpPr>
          <p:cNvPr id="14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76250" y="6221413"/>
            <a:ext cx="3752850" cy="322262"/>
          </a:xfrm>
          <a:prstGeom prst="rect">
            <a:avLst/>
          </a:prstGeom>
        </p:spPr>
        <p:txBody>
          <a:bodyPr vert="horz" lIns="91440" tIns="45720" rIns="91440" bIns="45720" rtlCol="0" anchor="b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 dirty="0"/>
          </a:p>
        </p:txBody>
      </p:sp>
      <p:sp>
        <p:nvSpPr>
          <p:cNvPr id="15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4914900" y="6221413"/>
            <a:ext cx="3754438" cy="322262"/>
          </a:xfrm>
          <a:prstGeom prst="rect">
            <a:avLst/>
          </a:prstGeom>
        </p:spPr>
        <p:txBody>
          <a:bodyPr vert="horz" lIns="91440" tIns="45720" rIns="0" bIns="45720" rtlCol="0" anchor="b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50" smtClean="0">
                <a:solidFill>
                  <a:srgbClr val="000000">
                    <a:lumMod val="65000"/>
                    <a:lumOff val="35000"/>
                  </a:srgbClr>
                </a:solidFill>
                <a:latin typeface="Verdana"/>
                <a:cs typeface="+mn-cs"/>
              </a:defRPr>
            </a:lvl1pPr>
          </a:lstStyle>
          <a:p>
            <a:pPr>
              <a:defRPr/>
            </a:pPr>
            <a:fld id="{874379EF-563C-491A-90CE-8B0457EADC9A}" type="slidenum">
              <a:rPr lang="nl-NL"/>
              <a:pPr>
                <a:defRPr/>
              </a:pPr>
              <a:t>‹#›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11" r:id="rId1"/>
    <p:sldLayoutId id="2147484512" r:id="rId2"/>
    <p:sldLayoutId id="2147484513" r:id="rId3"/>
    <p:sldLayoutId id="2147484514" r:id="rId4"/>
    <p:sldLayoutId id="2147484515" r:id="rId5"/>
    <p:sldLayoutId id="2147484516" r:id="rId6"/>
    <p:sldLayoutId id="2147484517" r:id="rId7"/>
    <p:sldLayoutId id="2147484518" r:id="rId8"/>
    <p:sldLayoutId id="2147484519" r:id="rId9"/>
    <p:sldLayoutId id="2147484520" r:id="rId10"/>
    <p:sldLayoutId id="2147484521" r:id="rId11"/>
    <p:sldLayoutId id="2147484522" r:id="rId12"/>
    <p:sldLayoutId id="2147484523" r:id="rId13"/>
    <p:sldLayoutId id="2147484524" r:id="rId14"/>
    <p:sldLayoutId id="2147484525" r:id="rId15"/>
    <p:sldLayoutId id="2147484526" r:id="rId16"/>
    <p:sldLayoutId id="2147484527" r:id="rId17"/>
    <p:sldLayoutId id="2147484528" r:id="rId18"/>
    <p:sldLayoutId id="2147484529" r:id="rId19"/>
    <p:sldLayoutId id="2147484530" r:id="rId20"/>
    <p:sldLayoutId id="2147484531" r:id="rId21"/>
    <p:sldLayoutId id="2147484532" r:id="rId22"/>
    <p:sldLayoutId id="2147484533" r:id="rId23"/>
    <p:sldLayoutId id="2147484534" r:id="rId24"/>
    <p:sldLayoutId id="2147484535" r:id="rId25"/>
    <p:sldLayoutId id="2147484536" r:id="rId26"/>
    <p:sldLayoutId id="2147484537" r:id="rId27"/>
    <p:sldLayoutId id="2147484538" r:id="rId28"/>
    <p:sldLayoutId id="2147484539" r:id="rId29"/>
    <p:sldLayoutId id="2147484540" r:id="rId30"/>
    <p:sldLayoutId id="2147484541" r:id="rId31"/>
    <p:sldLayoutId id="2147484542" r:id="rId32"/>
    <p:sldLayoutId id="2147484543" r:id="rId33"/>
    <p:sldLayoutId id="2147484544" r:id="rId34"/>
    <p:sldLayoutId id="2147484545" r:id="rId35"/>
    <p:sldLayoutId id="2147484547" r:id="rId36"/>
  </p:sldLayoutIdLst>
  <p:hf sldNum="0" hdr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Verdana" pitchFamily="34" charset="0"/>
        </a:defRPr>
      </a:lvl9pPr>
    </p:titleStyle>
    <p:bodyStyle>
      <a:lvl1pPr marL="315913" indent="-315913" algn="l" rtl="0" fontAlgn="base">
        <a:lnSpc>
          <a:spcPct val="90000"/>
        </a:lnSpc>
        <a:spcBef>
          <a:spcPts val="1200"/>
        </a:spcBef>
        <a:spcAft>
          <a:spcPct val="0"/>
        </a:spcAft>
        <a:buClr>
          <a:schemeClr val="accent1"/>
        </a:buClr>
        <a:buSzPct val="80000"/>
        <a:buFont typeface="Verdana" pitchFamily="34" charset="0"/>
        <a:buChar char="›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15913" algn="l" rtl="0" fontAlgn="base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46150" indent="-315913" algn="l" rtl="0" fontAlgn="base">
        <a:lnSpc>
          <a:spcPct val="90000"/>
        </a:lnSpc>
        <a:spcBef>
          <a:spcPts val="8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258888" indent="-3159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76388" indent="-315913" algn="l" rtl="0" fontAlgn="base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Verdana" pitchFamily="34" charset="0"/>
        <a:buChar char="–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890000" indent="-31680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6pPr>
      <a:lvl7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b="1" i="0" kern="1200">
          <a:solidFill>
            <a:schemeClr val="accent1"/>
          </a:solidFill>
          <a:latin typeface="+mn-lt"/>
          <a:ea typeface="+mn-ea"/>
          <a:cs typeface="+mn-cs"/>
        </a:defRPr>
      </a:lvl7pPr>
      <a:lvl8pPr marL="72000" indent="-72000" algn="l" defTabSz="914400" rtl="0" eaLnBrk="1" latinLnBrk="0" hangingPunct="1">
        <a:lnSpc>
          <a:spcPct val="90000"/>
        </a:lnSpc>
        <a:spcBef>
          <a:spcPts val="600"/>
        </a:spcBef>
        <a:buSzPct val="25000"/>
        <a:buFont typeface="Verdana" panose="020B0604030504040204" pitchFamily="34" charset="0"/>
        <a:buChar char=" 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16000" indent="-144000" algn="l" defTabSz="914400" rtl="0" eaLnBrk="1" latinLnBrk="0" hangingPunct="1">
        <a:lnSpc>
          <a:spcPct val="90000"/>
        </a:lnSpc>
        <a:spcBef>
          <a:spcPts val="600"/>
        </a:spcBef>
        <a:buClr>
          <a:schemeClr val="tx2"/>
        </a:buClr>
        <a:buFont typeface="Verdana" panose="020B0604030504040204" pitchFamily="34" charset="0"/>
        <a:buChar char="–"/>
        <a:defRPr sz="1200" i="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hpKleurvlakOnder"/>
          <p:cNvSpPr>
            <a:spLocks noChangeArrowheads="1"/>
          </p:cNvSpPr>
          <p:nvPr/>
        </p:nvSpPr>
        <p:spPr bwMode="auto">
          <a:xfrm>
            <a:off x="0" y="6318250"/>
            <a:ext cx="9144000" cy="539750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nl-NL" altLang="nl-NL" sz="1800" smtClean="0">
              <a:solidFill>
                <a:srgbClr val="FFFFFF"/>
              </a:solidFill>
            </a:endParaRPr>
          </a:p>
        </p:txBody>
      </p:sp>
      <p:sp>
        <p:nvSpPr>
          <p:cNvPr id="6147" name="shpTekst"/>
          <p:cNvSpPr>
            <a:spLocks noChangeArrowheads="1"/>
          </p:cNvSpPr>
          <p:nvPr/>
        </p:nvSpPr>
        <p:spPr bwMode="auto">
          <a:xfrm>
            <a:off x="0" y="0"/>
            <a:ext cx="9144000" cy="1071563"/>
          </a:xfrm>
          <a:prstGeom prst="rect">
            <a:avLst/>
          </a:prstGeom>
          <a:solidFill>
            <a:srgbClr val="9ACCD4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nl-NL" altLang="nl-NL" sz="1800" smtClean="0">
              <a:solidFill>
                <a:srgbClr val="FFFFFF"/>
              </a:solidFill>
            </a:endParaRPr>
          </a:p>
        </p:txBody>
      </p:sp>
      <p:pic>
        <p:nvPicPr>
          <p:cNvPr id="6148" name="shpDatum" descr="RO__vervolgpagina~LPPT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9" name="shpVoettekst"/>
          <p:cNvSpPr>
            <a:spLocks noGrp="1" noChangeArrowheads="1"/>
          </p:cNvSpPr>
          <p:nvPr>
            <p:ph type="title"/>
          </p:nvPr>
        </p:nvSpPr>
        <p:spPr bwMode="auto">
          <a:xfrm>
            <a:off x="366713" y="1233488"/>
            <a:ext cx="81692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het opmaakprofiel te bewerken</a:t>
            </a:r>
          </a:p>
        </p:txBody>
      </p:sp>
      <p:sp>
        <p:nvSpPr>
          <p:cNvPr id="6150" name="shpPagina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6713" y="1798638"/>
            <a:ext cx="8169275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opmaakprofielen van de modeltekst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</p:txBody>
      </p:sp>
      <p:sp>
        <p:nvSpPr>
          <p:cNvPr id="11" name="shpTitel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483100" y="6538913"/>
            <a:ext cx="4156075" cy="31591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0FAA94DE-9E2C-40E7-98DA-0D7C5F55C30D}" type="datetime1">
              <a:rPr lang="nl-NL" smtClean="0"/>
              <a:t>9-11-2017</a:t>
            </a:fld>
            <a:endParaRPr lang="nl-NL"/>
          </a:p>
        </p:txBody>
      </p:sp>
      <p:sp>
        <p:nvSpPr>
          <p:cNvPr id="12" name="shpKleurvlakBoven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76750" y="6369050"/>
            <a:ext cx="4164013" cy="2841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  <p:sp>
        <p:nvSpPr>
          <p:cNvPr id="13" name="shpBeeldmerk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7350" y="6362700"/>
            <a:ext cx="712788" cy="36353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cs typeface="Arial" charset="0"/>
              </a:defRPr>
            </a:lvl1pPr>
          </a:lstStyle>
          <a:p>
            <a:pPr>
              <a:defRPr/>
            </a:pPr>
            <a:fld id="{E033D5AA-DB34-4BCE-9E5E-A58356C985C6}" type="slidenum">
              <a:rPr lang="nl-NL"/>
              <a:pPr>
                <a:defRPr/>
              </a:pPr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05213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49" r:id="rId1"/>
    <p:sldLayoutId id="2147484550" r:id="rId2"/>
    <p:sldLayoutId id="2147484551" r:id="rId3"/>
    <p:sldLayoutId id="2147484552" r:id="rId4"/>
    <p:sldLayoutId id="2147484553" r:id="rId5"/>
    <p:sldLayoutId id="2147484554" r:id="rId6"/>
    <p:sldLayoutId id="2147484555" r:id="rId7"/>
    <p:sldLayoutId id="2147484556" r:id="rId8"/>
    <p:sldLayoutId id="2147484557" r:id="rId9"/>
    <p:sldLayoutId id="2147484558" r:id="rId10"/>
    <p:sldLayoutId id="2147484559" r:id="rId11"/>
    <p:sldLayoutId id="2147484560" r:id="rId12"/>
  </p:sldLayoutIdLst>
  <p:transition spd="med">
    <p:cover dir="r"/>
  </p:transition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600">
          <a:solidFill>
            <a:srgbClr val="900079"/>
          </a:solidFill>
          <a:latin typeface="Verdana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>
          <a:solidFill>
            <a:srgbClr val="000000"/>
          </a:solidFill>
          <a:latin typeface="+mn-lt"/>
          <a:ea typeface="+mn-ea"/>
          <a:cs typeface="+mn-cs"/>
        </a:defRPr>
      </a:lvl1pPr>
      <a:lvl2pPr marL="152400" indent="-1508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Blip>
          <a:blip r:embed="rId15"/>
        </a:buBlip>
        <a:defRPr>
          <a:solidFill>
            <a:srgbClr val="000000"/>
          </a:solidFill>
          <a:latin typeface="+mn-lt"/>
        </a:defRPr>
      </a:lvl2pPr>
      <a:lvl3pPr marL="406400" indent="-2524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Blip>
          <a:blip r:embed="rId16"/>
        </a:buBlip>
        <a:defRPr>
          <a:solidFill>
            <a:srgbClr val="000000"/>
          </a:solidFill>
          <a:latin typeface="+mn-lt"/>
        </a:defRPr>
      </a:lvl3pPr>
      <a:lvl4pPr marL="633413" indent="-225425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Blip>
          <a:blip r:embed="rId17"/>
        </a:buBlip>
        <a:defRPr>
          <a:solidFill>
            <a:srgbClr val="000000"/>
          </a:solidFill>
          <a:latin typeface="+mn-lt"/>
        </a:defRPr>
      </a:lvl4pPr>
      <a:lvl5pPr marL="811213" indent="-17621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>
          <a:solidFill>
            <a:schemeClr val="tx1"/>
          </a:solidFill>
          <a:latin typeface="+mn-lt"/>
        </a:defRPr>
      </a:lvl5pPr>
      <a:lvl6pPr marL="12684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6pPr>
      <a:lvl7pPr marL="17256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7pPr>
      <a:lvl8pPr marL="21828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8pPr>
      <a:lvl9pPr marL="2640013" indent="-176213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defRPr/>
            </a:lvl2pPr>
            <a:lvl3pPr marL="0" marR="0" lvl="2" indent="0" algn="l" rtl="0">
              <a:spcBef>
                <a:spcPts val="0"/>
              </a:spcBef>
              <a:defRPr/>
            </a:lvl3pPr>
            <a:lvl4pPr marL="0" marR="0" lvl="3" indent="0" algn="l" rtl="0">
              <a:spcBef>
                <a:spcPts val="0"/>
              </a:spcBef>
              <a:defRPr/>
            </a:lvl4pPr>
            <a:lvl5pPr marL="0" marR="0" lvl="4" indent="0" algn="l" rtl="0">
              <a:spcBef>
                <a:spcPts val="0"/>
              </a:spcBef>
              <a:defRPr/>
            </a:lvl5pPr>
            <a:lvl6pPr marL="0" marR="0" lvl="5" indent="0" algn="l" rtl="0">
              <a:spcBef>
                <a:spcPts val="0"/>
              </a:spcBef>
              <a:defRPr/>
            </a:lvl6pPr>
            <a:lvl7pPr marL="0" marR="0" lvl="6" indent="0" algn="l" rtl="0">
              <a:spcBef>
                <a:spcPts val="0"/>
              </a:spcBef>
              <a:defRPr/>
            </a:lvl7pPr>
            <a:lvl8pPr marL="0" marR="0" lvl="7" indent="0" algn="l" rtl="0">
              <a:spcBef>
                <a:spcPts val="0"/>
              </a:spcBef>
              <a:defRPr/>
            </a:lvl8pPr>
            <a:lvl9pPr marL="0" marR="0" lvl="8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fld id="{7B5A64DC-79BF-4D4D-AFF3-B4A3042D91FD}" type="datetime1">
              <a:rPr lang="nl-NL" kern="0" smtClean="0"/>
              <a:t>9-11-2017</a:t>
            </a:fld>
            <a:endParaRPr kern="0"/>
          </a:p>
        </p:txBody>
      </p:sp>
      <p:sp>
        <p:nvSpPr>
          <p:cNvPr id="129" name="Shape 1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eaLnBrk="1" fontAlgn="auto" hangingPunct="1">
              <a:spcAft>
                <a:spcPts val="0"/>
              </a:spcAft>
            </a:pPr>
            <a:r>
              <a:rPr lang="en-US" kern="0" smtClean="0"/>
              <a:t>IMS Warning workshop KNMI Block II</a:t>
            </a:r>
            <a:endParaRPr kern="0"/>
          </a:p>
        </p:txBody>
      </p:sp>
      <p:sp>
        <p:nvSpPr>
          <p:cNvPr id="130" name="Shape 1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fld id="{00000000-1234-1234-1234-123412341234}" type="slidenum">
              <a:rPr lang="en" sz="1200" kern="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buSzPct val="25000"/>
              </a:pPr>
              <a:t>‹#›</a:t>
            </a:fld>
            <a:endParaRPr lang="en" sz="1200" kern="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3369113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575" r:id="rId1"/>
    <p:sldLayoutId id="2147484577" r:id="rId2"/>
    <p:sldLayoutId id="2147484579" r:id="rId3"/>
    <p:sldLayoutId id="2147484580" r:id="rId4"/>
    <p:sldLayoutId id="2147484581" r:id="rId5"/>
    <p:sldLayoutId id="2147484582" r:id="rId6"/>
    <p:sldLayoutId id="2147484583" r:id="rId7"/>
    <p:sldLayoutId id="2147484584" r:id="rId8"/>
    <p:sldLayoutId id="2147484585" r:id="rId9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6217622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</a:pPr>
            <a:fld id="{00000000-1234-1234-1234-123412341234}" type="slidenum">
              <a:rPr lang="en" sz="1000" kern="0">
                <a:solidFill>
                  <a:srgbClr val="595959"/>
                </a:solidFill>
                <a:latin typeface="Arial"/>
                <a:cs typeface="Arial"/>
                <a:sym typeface="Arial"/>
              </a:rPr>
              <a:pPr algn="r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" sz="1000" kern="0">
              <a:solidFill>
                <a:srgbClr val="595959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90075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</p:sldLayoutIdLst>
  <p:hf sldNum="0" hdr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8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8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8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8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8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8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0.xml"/><Relationship Id="rId5" Type="http://schemas.openxmlformats.org/officeDocument/2006/relationships/image" Target="../media/image38.jpg"/><Relationship Id="rId4" Type="http://schemas.openxmlformats.org/officeDocument/2006/relationships/image" Target="../media/image40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9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83.xml"/><Relationship Id="rId5" Type="http://schemas.openxmlformats.org/officeDocument/2006/relationships/image" Target="../media/image45.emf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9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8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8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8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8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gif"/><Relationship Id="rId1" Type="http://schemas.openxmlformats.org/officeDocument/2006/relationships/slideLayout" Target="../slideLayouts/slideLayout7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8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8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14863" y="2474913"/>
            <a:ext cx="4589462" cy="942975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IE" altLang="nl-NL" sz="2400" b="1" dirty="0" smtClean="0">
                <a:solidFill>
                  <a:srgbClr val="2494C5"/>
                </a:solidFill>
              </a:rPr>
              <a:t>Meteoalarm</a:t>
            </a:r>
            <a:endParaRPr lang="nl-NL" altLang="nl-NL" sz="2400" b="1" dirty="0" smtClean="0">
              <a:solidFill>
                <a:srgbClr val="2494C5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908550" y="3511550"/>
            <a:ext cx="3598863" cy="2609850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indent="1588"/>
            <a:endParaRPr lang="nl-NL" altLang="nl-NL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BD54754-27D3-45C6-901D-8C5978B79087}" type="datetime1">
              <a:rPr lang="nl-NL" smtClean="0"/>
              <a:t>9-11-2017</a:t>
            </a:fld>
            <a:endParaRPr 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9" y="0"/>
            <a:ext cx="915670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2658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334297" y="951271"/>
            <a:ext cx="8169275" cy="571500"/>
          </a:xfrm>
        </p:spPr>
        <p:txBody>
          <a:bodyPr/>
          <a:lstStyle/>
          <a:p>
            <a:r>
              <a:rPr lang="nl-NL" altLang="nl-NL" b="1" dirty="0" smtClean="0"/>
              <a:t>The Meteoalarm concept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8347587" cy="4859338"/>
          </a:xfrm>
        </p:spPr>
        <p:txBody>
          <a:bodyPr/>
          <a:lstStyle/>
          <a:p>
            <a:endParaRPr lang="en-US" altLang="nl-NL" dirty="0" smtClean="0"/>
          </a:p>
          <a:p>
            <a:pPr marL="344488" lvl="1" indent="-342900">
              <a:buFont typeface="Arial" pitchFamily="34" charset="0"/>
              <a:buAutoNum type="arabicPeriod"/>
            </a:pPr>
            <a:r>
              <a:rPr lang="en-US" altLang="nl-NL" sz="1600" b="1" dirty="0" smtClean="0"/>
              <a:t>Simply understandable at one glance also for non experts, therefore using graphical symbols</a:t>
            </a:r>
          </a:p>
          <a:p>
            <a:pPr marL="344488" lvl="1" indent="-342900">
              <a:buFont typeface="Arial" pitchFamily="34" charset="0"/>
              <a:buAutoNum type="arabicPeriod"/>
            </a:pPr>
            <a:r>
              <a:rPr lang="en-US" altLang="nl-NL" sz="1600" b="1" dirty="0" smtClean="0"/>
              <a:t>All warning levels (</a:t>
            </a:r>
            <a:r>
              <a:rPr lang="en-US" altLang="nl-NL" sz="1600" b="1" dirty="0" err="1" smtClean="0"/>
              <a:t>colours</a:t>
            </a:r>
            <a:r>
              <a:rPr lang="en-US" altLang="nl-NL" sz="1600" b="1" dirty="0" smtClean="0"/>
              <a:t>) should be impact and damage related</a:t>
            </a:r>
          </a:p>
          <a:p>
            <a:pPr marL="344488" lvl="1" indent="-342900">
              <a:buFont typeface="Arial" pitchFamily="34" charset="0"/>
              <a:buAutoNum type="arabicPeriod"/>
            </a:pPr>
            <a:r>
              <a:rPr lang="en-US" altLang="nl-NL" sz="1600" b="1" dirty="0" smtClean="0"/>
              <a:t>In stead of harmonizing criteria across the Meteoalarm domain Meteoalarm </a:t>
            </a:r>
            <a:r>
              <a:rPr lang="en-US" altLang="nl-NL" sz="1600" b="1" dirty="0" err="1" smtClean="0"/>
              <a:t>harmonises</a:t>
            </a:r>
            <a:r>
              <a:rPr lang="en-US" altLang="nl-NL" sz="1600" b="1" dirty="0" smtClean="0"/>
              <a:t> </a:t>
            </a:r>
            <a:r>
              <a:rPr lang="en-US" altLang="nl-NL" sz="1600" b="1" dirty="0" err="1" smtClean="0"/>
              <a:t>colour</a:t>
            </a:r>
            <a:r>
              <a:rPr lang="en-US" altLang="nl-NL" sz="1600" b="1" dirty="0" smtClean="0"/>
              <a:t> assignment strategy across the domain</a:t>
            </a:r>
          </a:p>
          <a:p>
            <a:pPr marL="344488" lvl="1" indent="-342900">
              <a:buFont typeface="Arial" pitchFamily="34" charset="0"/>
              <a:buAutoNum type="arabicPeriod"/>
            </a:pPr>
            <a:r>
              <a:rPr lang="en-US" altLang="nl-NL" sz="1600" b="1" dirty="0" err="1" smtClean="0"/>
              <a:t>Colours</a:t>
            </a:r>
            <a:r>
              <a:rPr lang="en-US" altLang="nl-NL" sz="1600" b="1" dirty="0" smtClean="0"/>
              <a:t> are preferably assigned according to the </a:t>
            </a:r>
            <a:r>
              <a:rPr lang="en-US" altLang="nl-NL" sz="1600" b="1" dirty="0" err="1" smtClean="0"/>
              <a:t>Radegno</a:t>
            </a:r>
            <a:r>
              <a:rPr lang="en-US" altLang="nl-NL" sz="1600" b="1" dirty="0" smtClean="0"/>
              <a:t> table adopted by the EMMA/Meteoalarm Expert members from all participating NMS’s. Your national climatological return period database should be able to help you to match the right parameter criterion with the appropriate </a:t>
            </a:r>
            <a:r>
              <a:rPr lang="en-US" altLang="nl-NL" sz="1600" b="1" dirty="0" err="1" smtClean="0"/>
              <a:t>colour</a:t>
            </a:r>
            <a:endParaRPr lang="en-US" altLang="nl-NL" sz="1600" b="1" dirty="0" smtClean="0"/>
          </a:p>
          <a:p>
            <a:pPr marL="344488" lvl="1" indent="-342900">
              <a:buFont typeface="Arial" pitchFamily="34" charset="0"/>
              <a:buAutoNum type="arabicPeriod"/>
            </a:pPr>
            <a:r>
              <a:rPr lang="en-US" altLang="nl-NL" sz="1600" b="1" dirty="0" smtClean="0"/>
              <a:t>Primarily targeted at the General Public and National CP authorities</a:t>
            </a:r>
          </a:p>
          <a:p>
            <a:pPr marL="344488" lvl="1" indent="-342900">
              <a:buFont typeface="Arial" pitchFamily="34" charset="0"/>
              <a:buAutoNum type="arabicPeriod"/>
            </a:pPr>
            <a:r>
              <a:rPr lang="en-US" altLang="nl-NL" sz="1600" b="1" dirty="0" smtClean="0"/>
              <a:t>Also targeted to the Forecasters at the bench. The forum on the intranet allows them to have discussions during the onset phase of a severe weather event</a:t>
            </a:r>
          </a:p>
          <a:p>
            <a:endParaRPr lang="en-US" altLang="nl-NL" dirty="0" smtClean="0"/>
          </a:p>
          <a:p>
            <a:endParaRPr lang="nl-NL" altLang="nl-NL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2C74F56-D3F2-4E35-8141-92ADC453EE12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94697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3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3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36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36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36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6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720" y="1046676"/>
            <a:ext cx="8169275" cy="571500"/>
          </a:xfrm>
        </p:spPr>
        <p:txBody>
          <a:bodyPr/>
          <a:lstStyle/>
          <a:p>
            <a:r>
              <a:rPr lang="nl-NL" b="1" dirty="0" smtClean="0"/>
              <a:t>Disaster Risk </a:t>
            </a:r>
            <a:r>
              <a:rPr lang="nl-NL" b="1" dirty="0" err="1" smtClean="0"/>
              <a:t>Reduction</a:t>
            </a:r>
            <a:r>
              <a:rPr lang="nl-NL" b="1" dirty="0" smtClean="0"/>
              <a:t> </a:t>
            </a:r>
            <a:r>
              <a:rPr lang="nl-NL" b="1" dirty="0" err="1" smtClean="0"/>
              <a:t>Cycle</a:t>
            </a:r>
            <a:endParaRPr lang="nl-NL" b="1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36" y="1887128"/>
            <a:ext cx="6204629" cy="435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83F01BA-51BE-49F0-816F-9E80AA5CE905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208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Color</a:t>
            </a:r>
            <a:r>
              <a:rPr lang="nl-NL" b="1" dirty="0" smtClean="0"/>
              <a:t> </a:t>
            </a:r>
            <a:r>
              <a:rPr lang="nl-NL" b="1" dirty="0" err="1" smtClean="0"/>
              <a:t>related</a:t>
            </a:r>
            <a:r>
              <a:rPr lang="nl-NL" b="1" dirty="0" smtClean="0"/>
              <a:t> </a:t>
            </a:r>
            <a:r>
              <a:rPr lang="nl-NL" b="1" dirty="0" err="1" smtClean="0"/>
              <a:t>to</a:t>
            </a:r>
            <a:r>
              <a:rPr lang="nl-NL" b="1" dirty="0" smtClean="0"/>
              <a:t> impact </a:t>
            </a:r>
            <a:r>
              <a:rPr lang="nl-NL" b="1" dirty="0" err="1" smtClean="0"/>
              <a:t>threat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r>
              <a:rPr lang="nl-NL" b="1" dirty="0" smtClean="0"/>
              <a:t>Green  = No </a:t>
            </a:r>
            <a:r>
              <a:rPr lang="nl-NL" b="1" dirty="0" err="1" smtClean="0"/>
              <a:t>threats</a:t>
            </a:r>
            <a:endParaRPr lang="nl-NL" b="1" dirty="0" smtClean="0"/>
          </a:p>
          <a:p>
            <a:endParaRPr lang="nl-NL" b="1" dirty="0"/>
          </a:p>
          <a:p>
            <a:r>
              <a:rPr lang="nl-NL" b="1" dirty="0" err="1" smtClean="0"/>
              <a:t>Yellow</a:t>
            </a:r>
            <a:r>
              <a:rPr lang="nl-NL" b="1" dirty="0" smtClean="0"/>
              <a:t>  = Be </a:t>
            </a:r>
            <a:r>
              <a:rPr lang="nl-NL" b="1" dirty="0" err="1" smtClean="0"/>
              <a:t>Aware</a:t>
            </a:r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Orange = Be </a:t>
            </a:r>
            <a:r>
              <a:rPr lang="nl-NL" b="1" dirty="0" err="1" smtClean="0"/>
              <a:t>Prepared</a:t>
            </a:r>
            <a:endParaRPr lang="nl-NL" b="1" dirty="0" smtClean="0"/>
          </a:p>
          <a:p>
            <a:endParaRPr lang="nl-NL" b="1" dirty="0"/>
          </a:p>
          <a:p>
            <a:r>
              <a:rPr lang="nl-NL" b="1" dirty="0" smtClean="0"/>
              <a:t>Red      = Take Action</a:t>
            </a:r>
            <a:endParaRPr lang="nl-NL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848465" y="2389239"/>
            <a:ext cx="3608438" cy="7669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1848465" y="2310581"/>
            <a:ext cx="3362632" cy="678425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1376516" y="2389239"/>
            <a:ext cx="2369574" cy="76691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3746090" y="2497394"/>
            <a:ext cx="2005781" cy="363793"/>
          </a:xfrm>
          <a:prstGeom prst="rect">
            <a:avLst/>
          </a:prstGeom>
          <a:solidFill>
            <a:srgbClr val="00B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3746090" y="3156155"/>
            <a:ext cx="2005781" cy="393290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746090" y="3854245"/>
            <a:ext cx="2005781" cy="403123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3746090" y="4542503"/>
            <a:ext cx="2045110" cy="373626"/>
          </a:xfrm>
          <a:prstGeom prst="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F865D34-9100-4316-B339-8575EFFBBCAE}" type="datetime1">
              <a:rPr lang="nl-NL" smtClean="0"/>
              <a:t>9-11-2017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2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From</a:t>
            </a:r>
            <a:r>
              <a:rPr lang="nl-NL" dirty="0" smtClean="0"/>
              <a:t> hazard </a:t>
            </a:r>
            <a:r>
              <a:rPr lang="nl-NL" dirty="0" err="1" smtClean="0"/>
              <a:t>towards</a:t>
            </a:r>
            <a:r>
              <a:rPr lang="nl-NL" dirty="0" smtClean="0"/>
              <a:t> Impact</a:t>
            </a:r>
            <a:endParaRPr lang="nl-NL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4045" y="2043113"/>
            <a:ext cx="6179310" cy="3692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0A2388E-24A9-4C36-913A-D1612CBD7834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5352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Impact </a:t>
            </a:r>
            <a:r>
              <a:rPr lang="nl-NL" dirty="0" err="1" smtClean="0"/>
              <a:t>description</a:t>
            </a:r>
            <a:r>
              <a:rPr lang="nl-NL" dirty="0" smtClean="0"/>
              <a:t> </a:t>
            </a:r>
            <a:r>
              <a:rPr lang="nl-NL" dirty="0" err="1" smtClean="0"/>
              <a:t>and</a:t>
            </a:r>
            <a:r>
              <a:rPr lang="nl-NL" dirty="0" smtClean="0"/>
              <a:t> Risk Matrix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046" y="1902445"/>
            <a:ext cx="5560148" cy="4252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801B93-3997-41E3-AABE-5302C5BFF77C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4046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903" name="Group 167"/>
          <p:cNvGraphicFramePr>
            <a:graphicFrameLocks noGrp="1"/>
          </p:cNvGraphicFramePr>
          <p:nvPr/>
        </p:nvGraphicFramePr>
        <p:xfrm>
          <a:off x="0" y="1143000"/>
          <a:ext cx="9144000" cy="5715001"/>
        </p:xfrm>
        <a:graphic>
          <a:graphicData uri="http://schemas.openxmlformats.org/drawingml/2006/table">
            <a:tbl>
              <a:tblPr/>
              <a:tblGrid>
                <a:gridCol w="1054100"/>
                <a:gridCol w="1141413"/>
                <a:gridCol w="1701800"/>
                <a:gridCol w="1544637"/>
                <a:gridCol w="1766888"/>
                <a:gridCol w="1935162"/>
              </a:tblGrid>
              <a:tr h="950913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Colour</a:t>
                      </a:r>
                      <a:endParaRPr kumimoji="0" lang="de-DE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One word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Damage / Impact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What to do?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Used how often?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Meteo Treshholds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e.g. Rain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(area + impact related)</a:t>
                      </a:r>
                      <a:endParaRPr kumimoji="0" lang="en-GB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Green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Weather report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- - - 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usual phenomena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usual phenomena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Examples </a:t>
                      </a:r>
                      <a:endParaRPr kumimoji="0" lang="de-AT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3CC33"/>
                    </a:solidFill>
                  </a:tcPr>
                </a:tc>
              </a:tr>
              <a:tr h="739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yellow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 aware!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exposed objects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(avoidable)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caution with exposed activities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30 per year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54 mm/12h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23348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orange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 prepared!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general damages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(not avoidable)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keep informed in detail, follow advice of authorities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1 to 30 per year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80 mm/12h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9900"/>
                    </a:solidFill>
                  </a:tcPr>
                </a:tc>
              </a:tr>
              <a:tr h="2263775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red</a:t>
                      </a:r>
                      <a:endParaRPr kumimoji="0" lang="de-DE" sz="2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Take action!</a:t>
                      </a:r>
                      <a:endParaRPr kumimoji="0" lang="de-DE" sz="9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extreme damage and /or casualties 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extreme damage (mostly) on large areas, threatning life and properties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(not avoidable, even in otherwise safe places)</a:t>
                      </a:r>
                      <a:endParaRPr kumimoji="0" lang="en-GB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follow order of authorities under all circumstances</a:t>
                      </a:r>
                      <a:endParaRPr kumimoji="0" lang="de-DE" sz="9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be prepared for extraordinary measures</a:t>
                      </a:r>
                      <a:endParaRPr kumimoji="0" lang="en-GB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less then  1 year 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0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+  large (5000km2) scale phenomena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&gt; 140 mm/12h</a:t>
                      </a:r>
                      <a:endParaRPr kumimoji="0" lang="de-DE" sz="9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408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  </a:t>
                      </a:r>
                      <a:endParaRPr kumimoji="0" lang="de-DE" sz="2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408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C7E2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3300"/>
                    </a:solidFill>
                  </a:tcPr>
                </a:tc>
              </a:tr>
            </a:tbl>
          </a:graphicData>
        </a:graphic>
      </p:graphicFrame>
      <p:sp>
        <p:nvSpPr>
          <p:cNvPr id="20527" name="Text Box 168"/>
          <p:cNvSpPr txBox="1">
            <a:spLocks noChangeArrowheads="1"/>
          </p:cNvSpPr>
          <p:nvPr/>
        </p:nvSpPr>
        <p:spPr bwMode="auto">
          <a:xfrm>
            <a:off x="0" y="152400"/>
            <a:ext cx="4419600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nl-NL" altLang="nl-NL" smtClean="0"/>
              <a:t>The Meteoalarm Radegno warning matrix</a:t>
            </a:r>
          </a:p>
        </p:txBody>
      </p:sp>
    </p:spTree>
    <p:extLst>
      <p:ext uri="{BB962C8B-B14F-4D97-AF65-F5344CB8AC3E}">
        <p14:creationId xmlns:p14="http://schemas.microsoft.com/office/powerpoint/2010/main" val="290055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400"/>
            <a:ext cx="9144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697498-837E-4541-BA50-0F5C17C933E7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00814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3329" y="0"/>
            <a:ext cx="617179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9264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7D1143-479F-4A34-81F5-F700C41E849E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16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38969" y="1012723"/>
            <a:ext cx="7918450" cy="685800"/>
          </a:xfrm>
        </p:spPr>
        <p:txBody>
          <a:bodyPr/>
          <a:lstStyle/>
          <a:p>
            <a:r>
              <a:rPr lang="nl-NL" altLang="nl-NL" b="1" dirty="0" smtClean="0">
                <a:solidFill>
                  <a:srgbClr val="7030A0"/>
                </a:solidFill>
              </a:rPr>
              <a:t>Meteoalarm, subjects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23884"/>
            <a:ext cx="8281988" cy="4191000"/>
          </a:xfrm>
        </p:spPr>
        <p:txBody>
          <a:bodyPr/>
          <a:lstStyle/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How it begun in 1999</a:t>
            </a:r>
          </a:p>
          <a:p>
            <a:pPr lvl="1"/>
            <a:endParaRPr lang="en-US" altLang="nl-NL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The website philosophy and content</a:t>
            </a:r>
          </a:p>
          <a:p>
            <a:pPr lvl="1"/>
            <a:endParaRPr lang="en-US" altLang="nl-NL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The website and its functions</a:t>
            </a:r>
          </a:p>
          <a:p>
            <a:pPr lvl="1"/>
            <a:endParaRPr lang="en-US" altLang="nl-NL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Advantages to the different users</a:t>
            </a:r>
          </a:p>
          <a:p>
            <a:pPr lvl="1"/>
            <a:endParaRPr lang="en-US" altLang="nl-NL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How to join Meteoalarm</a:t>
            </a:r>
            <a:endParaRPr lang="nl-NL" altLang="nl-NL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00C514-CED8-450B-829C-3721DFA6B62A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8795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04B00C-C942-4A8B-ABD6-493B716C4BB8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84672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Ovaal 5"/>
          <p:cNvSpPr>
            <a:spLocks noChangeArrowheads="1"/>
          </p:cNvSpPr>
          <p:nvPr/>
        </p:nvSpPr>
        <p:spPr bwMode="auto">
          <a:xfrm>
            <a:off x="838200" y="5105400"/>
            <a:ext cx="4114800" cy="1219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endParaRPr lang="nl-NL" altLang="nl-NL" smtClean="0"/>
          </a:p>
        </p:txBody>
      </p:sp>
      <p:sp>
        <p:nvSpPr>
          <p:cNvPr id="12" name="Ovaal 11"/>
          <p:cNvSpPr>
            <a:spLocks noChangeArrowheads="1"/>
          </p:cNvSpPr>
          <p:nvPr/>
        </p:nvSpPr>
        <p:spPr bwMode="auto">
          <a:xfrm>
            <a:off x="152400" y="5181600"/>
            <a:ext cx="5029200" cy="990600"/>
          </a:xfrm>
          <a:prstGeom prst="ellips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3985142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Ovaal 5"/>
          <p:cNvSpPr>
            <a:spLocks noChangeArrowheads="1"/>
          </p:cNvSpPr>
          <p:nvPr/>
        </p:nvSpPr>
        <p:spPr bwMode="auto">
          <a:xfrm>
            <a:off x="838200" y="5105400"/>
            <a:ext cx="4114800" cy="1219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endParaRPr lang="nl-NL" altLang="nl-NL" smtClean="0"/>
          </a:p>
        </p:txBody>
      </p:sp>
      <p:pic>
        <p:nvPicPr>
          <p:cNvPr id="2560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2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194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Ovaal 5"/>
          <p:cNvSpPr>
            <a:spLocks noChangeArrowheads="1"/>
          </p:cNvSpPr>
          <p:nvPr/>
        </p:nvSpPr>
        <p:spPr bwMode="auto">
          <a:xfrm>
            <a:off x="838200" y="5105400"/>
            <a:ext cx="4114800" cy="12192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/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endParaRPr lang="nl-NL" altLang="nl-NL" smtClean="0"/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7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433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 smtClean="0"/>
              <a:t>Meteoalarm Extended Features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nl-NL" altLang="nl-NL" dirty="0" smtClean="0"/>
          </a:p>
          <a:p>
            <a:endParaRPr lang="en-US" altLang="nl-NL" sz="2000" dirty="0" smtClean="0">
              <a:solidFill>
                <a:schemeClr val="tx1"/>
              </a:solidFill>
            </a:endParaRPr>
          </a:p>
          <a:p>
            <a:r>
              <a:rPr lang="en-US" altLang="nl-NL" b="1" u="sng" dirty="0" smtClean="0"/>
              <a:t>Password admittance for CP services, also ERCC and NMS’s</a:t>
            </a:r>
          </a:p>
          <a:p>
            <a:endParaRPr lang="en-US" altLang="nl-NL" b="1" u="sng" dirty="0" smtClean="0"/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Day 2 to 5 warnings displayed by some countries</a:t>
            </a: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A special assignment scheme available for NMS’s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3955728-E551-4757-BC90-9B170BC5EBD7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6355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264" cy="6877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920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6210" y="918856"/>
            <a:ext cx="8169275" cy="571500"/>
          </a:xfrm>
        </p:spPr>
        <p:txBody>
          <a:bodyPr/>
          <a:lstStyle/>
          <a:p>
            <a:r>
              <a:rPr lang="en-GB" altLang="nl-NL" b="1" dirty="0" smtClean="0"/>
              <a:t>Meteoalarm Advantages</a:t>
            </a:r>
          </a:p>
        </p:txBody>
      </p:sp>
      <p:sp>
        <p:nvSpPr>
          <p:cNvPr id="121859" name="Rectangle 3"/>
          <p:cNvSpPr>
            <a:spLocks noGrp="1" noChangeArrowheads="1"/>
          </p:cNvSpPr>
          <p:nvPr>
            <p:ph idx="1"/>
          </p:nvPr>
        </p:nvSpPr>
        <p:spPr>
          <a:xfrm>
            <a:off x="337217" y="1602657"/>
            <a:ext cx="8169275" cy="4424261"/>
          </a:xfrm>
        </p:spPr>
        <p:txBody>
          <a:bodyPr/>
          <a:lstStyle/>
          <a:p>
            <a:pPr lvl="1"/>
            <a:r>
              <a:rPr lang="en-US" altLang="nl-NL" b="1" dirty="0" smtClean="0">
                <a:solidFill>
                  <a:schemeClr val="tx1"/>
                </a:solidFill>
              </a:rPr>
              <a:t>Your NMS info is part of the European awareness picture</a:t>
            </a:r>
          </a:p>
          <a:p>
            <a:pPr lvl="1"/>
            <a:endParaRPr lang="en-US" altLang="nl-NL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b="1" dirty="0" smtClean="0">
                <a:solidFill>
                  <a:schemeClr val="tx1"/>
                </a:solidFill>
              </a:rPr>
              <a:t>NMS’s have to sync with international systematics but can pick national parameters and thresholds </a:t>
            </a:r>
          </a:p>
          <a:p>
            <a:pPr lvl="1"/>
            <a:endParaRPr lang="en-US" altLang="nl-NL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b="1" dirty="0" smtClean="0">
                <a:solidFill>
                  <a:schemeClr val="tx1"/>
                </a:solidFill>
              </a:rPr>
              <a:t>Meteoalarm members meet at least once a year in a Program members meeting (MPG). There exchange of best practices improves national capabilities</a:t>
            </a:r>
          </a:p>
          <a:p>
            <a:pPr lvl="1"/>
            <a:endParaRPr lang="en-US" altLang="nl-NL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b="1" dirty="0" smtClean="0">
                <a:solidFill>
                  <a:schemeClr val="tx1"/>
                </a:solidFill>
              </a:rPr>
              <a:t>NMS Website will get more traffic via Meteoalarm</a:t>
            </a:r>
          </a:p>
          <a:p>
            <a:pPr lvl="1"/>
            <a:endParaRPr lang="en-US" altLang="nl-NL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b="1" dirty="0" smtClean="0"/>
              <a:t>CPA’s have access to national cross boarder warning info in a semi harmonized picture, with d</a:t>
            </a:r>
            <a:r>
              <a:rPr lang="en-US" altLang="nl-NL" b="1" dirty="0" smtClean="0">
                <a:solidFill>
                  <a:schemeClr val="tx1"/>
                </a:solidFill>
              </a:rPr>
              <a:t>ay 2 to 5 warnings also displayed by an increasing number of countries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3D5932B-7932-4484-A80E-7CEFED541C8D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1603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1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1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1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1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18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5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5539" y="1036843"/>
            <a:ext cx="8169275" cy="571500"/>
          </a:xfrm>
        </p:spPr>
        <p:txBody>
          <a:bodyPr/>
          <a:lstStyle/>
          <a:p>
            <a:r>
              <a:rPr lang="en-GB" b="1" dirty="0" smtClean="0"/>
              <a:t>Meteoalarm Future Plans (2019 </a:t>
            </a:r>
            <a:r>
              <a:rPr lang="en-GB" b="1" dirty="0" smtClean="0">
                <a:sym typeface="Wingdings" panose="05000000000000000000" pitchFamily="2" charset="2"/>
              </a:rPr>
              <a:t>)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66713" y="1798638"/>
            <a:ext cx="8049700" cy="43561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New website needed for many reasons, such as: dynamic </a:t>
            </a:r>
            <a:r>
              <a:rPr lang="en-GB" sz="2000" b="1" dirty="0" err="1" smtClean="0"/>
              <a:t>polygones</a:t>
            </a:r>
            <a:r>
              <a:rPr lang="en-GB" sz="2000" b="1" dirty="0" smtClean="0"/>
              <a:t> and more regions per country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Responsive website and push messages towards users should be possible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Impact feedback should be visible on Meteoalarm website, </a:t>
            </a:r>
            <a:r>
              <a:rPr lang="en-GB" sz="2000" b="1" smtClean="0"/>
              <a:t>from ESSL (ESWD) </a:t>
            </a:r>
            <a:r>
              <a:rPr lang="en-GB" sz="2000" b="1" dirty="0" smtClean="0"/>
              <a:t>and also out of social media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CAP coded XML exchange </a:t>
            </a:r>
            <a:r>
              <a:rPr lang="en-GB" sz="2000" b="1" dirty="0" smtClean="0">
                <a:sym typeface="Wingdings" panose="05000000000000000000" pitchFamily="2" charset="2"/>
              </a:rPr>
              <a:t></a:t>
            </a:r>
            <a:r>
              <a:rPr lang="en-GB" sz="2000" b="1" dirty="0" smtClean="0"/>
              <a:t> supports API’s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The one stop shop to enclose all European Multi Hazard Warning info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Targeted towards re-users and app developers</a:t>
            </a:r>
            <a:endParaRPr lang="en-GB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CCFF6B6-39D0-4CB3-9E8E-93593EF8D033}" type="datetime1">
              <a:rPr lang="nl-NL" smtClean="0"/>
              <a:t>9-11-2017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91877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err="1" smtClean="0"/>
              <a:t>Related</a:t>
            </a:r>
            <a:r>
              <a:rPr lang="nl-NL" b="1" dirty="0" smtClean="0"/>
              <a:t> Risk </a:t>
            </a:r>
            <a:r>
              <a:rPr lang="nl-NL" b="1" dirty="0" err="1" smtClean="0"/>
              <a:t>Reduction</a:t>
            </a:r>
            <a:r>
              <a:rPr lang="nl-NL" b="1" dirty="0" smtClean="0"/>
              <a:t> </a:t>
            </a:r>
            <a:r>
              <a:rPr lang="nl-NL" b="1" dirty="0" err="1" smtClean="0"/>
              <a:t>activities</a:t>
            </a:r>
            <a:r>
              <a:rPr lang="nl-NL" b="1" dirty="0" smtClean="0"/>
              <a:t> (DRR)</a:t>
            </a:r>
            <a:endParaRPr lang="nl-NL" b="1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 smtClean="0"/>
          </a:p>
          <a:p>
            <a:endParaRPr lang="nl-NL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EC – </a:t>
            </a:r>
            <a:r>
              <a:rPr lang="nl-NL" b="1" dirty="0" err="1" smtClean="0"/>
              <a:t>Aristotle</a:t>
            </a:r>
            <a:r>
              <a:rPr lang="nl-NL" b="1" dirty="0" smtClean="0"/>
              <a:t> Pilot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NL" b="1" dirty="0" smtClean="0"/>
              <a:t>WMO- Global Multi Hazard Alert System (GMAS)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331C44B-8FB9-4EAD-BC4A-674C1DAC2D53}" type="datetime1">
              <a:rPr lang="nl-NL" smtClean="0"/>
              <a:t>9-11-2017</a:t>
            </a:fld>
            <a:endParaRPr lang="nl-NL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6297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88" y="1223963"/>
            <a:ext cx="8277225" cy="441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3DCE08-2935-45A4-8593-FEBDD10B2058}" type="datetime1">
              <a:rPr lang="nl-NL" smtClean="0"/>
              <a:t>9-11-2017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7967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2" descr="loth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C8CC085-A0B4-4240-B0E3-3D99CA9C1CE1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68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title"/>
          </p:nvPr>
        </p:nvSpPr>
        <p:spPr>
          <a:xfrm>
            <a:off x="311700" y="358773"/>
            <a:ext cx="8520599" cy="1449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600" dirty="0">
                <a:solidFill>
                  <a:srgbClr val="000000"/>
                </a:solidFill>
              </a:rPr>
              <a:t>ARISTOTLE’S Objectives 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380700" y="1312773"/>
            <a:ext cx="8520599" cy="53243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will deliver </a:t>
            </a:r>
            <a:r>
              <a:rPr lang="en" sz="2400" b="1" dirty="0"/>
              <a:t>world leading multi‐hazard capability to the Emergency Response Coordination Centre (ERCC)</a:t>
            </a:r>
          </a:p>
          <a:p>
            <a:pPr marL="457200" lvl="0" indent="-381000" rtl="0">
              <a:lnSpc>
                <a:spcPct val="150000"/>
              </a:lnSpc>
              <a:spcBef>
                <a:spcPts val="0"/>
              </a:spcBef>
              <a:buSzPct val="100000"/>
              <a:buFont typeface="Arial" panose="020B0604020202020204" pitchFamily="34" charset="0"/>
              <a:buChar char="•"/>
            </a:pPr>
            <a:r>
              <a:rPr lang="en" sz="2400" dirty="0"/>
              <a:t>has been designed to offer 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-"/>
            </a:pPr>
            <a:r>
              <a:rPr lang="en" sz="2400" dirty="0"/>
              <a:t>a </a:t>
            </a:r>
            <a:r>
              <a:rPr lang="en" sz="2400" b="1" dirty="0"/>
              <a:t>flexible and scalable system</a:t>
            </a:r>
            <a:r>
              <a:rPr lang="en" sz="2400" dirty="0"/>
              <a:t> that can </a:t>
            </a:r>
            <a:r>
              <a:rPr lang="en" sz="2400" b="1" dirty="0"/>
              <a:t>provide</a:t>
            </a:r>
            <a:r>
              <a:rPr lang="en" sz="2400" dirty="0"/>
              <a:t> </a:t>
            </a:r>
            <a:r>
              <a:rPr lang="en" sz="2400" b="1" dirty="0"/>
              <a:t>new hazard‐ related services to the ERCC</a:t>
            </a:r>
            <a:r>
              <a:rPr lang="en" sz="2400" dirty="0"/>
              <a:t> </a:t>
            </a:r>
          </a:p>
          <a:p>
            <a:pPr marL="914400" lvl="1" indent="-381000" rtl="0">
              <a:spcBef>
                <a:spcPts val="0"/>
              </a:spcBef>
              <a:buSzPct val="100000"/>
              <a:buChar char="-"/>
            </a:pPr>
            <a:r>
              <a:rPr lang="en" sz="2400" dirty="0" smtClean="0"/>
              <a:t>to </a:t>
            </a:r>
            <a:r>
              <a:rPr lang="en" sz="2400" b="1" dirty="0"/>
              <a:t>create a pool of experts in the field of Meteorology and Geophysics of Europe that can support the ERCC</a:t>
            </a:r>
            <a:r>
              <a:rPr lang="en" sz="2400" dirty="0"/>
              <a:t> with regard to situation assessments in crisis </a:t>
            </a:r>
            <a:r>
              <a:rPr lang="en" sz="2400" dirty="0" smtClean="0"/>
              <a:t>situations</a:t>
            </a:r>
            <a:endParaRPr lang="en" sz="2400" dirty="0"/>
          </a:p>
          <a:p>
            <a:pPr lvl="0" rt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Shape 64" descr="http://aristotle.ingv.it/wp-content/uploads/2016/03/prova-bann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549" y="0"/>
            <a:ext cx="2775449" cy="55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15119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 txBox="1">
            <a:spLocks noGrp="1"/>
          </p:cNvSpPr>
          <p:nvPr>
            <p:ph type="title"/>
          </p:nvPr>
        </p:nvSpPr>
        <p:spPr>
          <a:xfrm>
            <a:off x="311700" y="593366"/>
            <a:ext cx="8520599" cy="763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/>
              <a:t>Four Hazard Types</a:t>
            </a:r>
            <a:endParaRPr lang="en" dirty="0"/>
          </a:p>
        </p:txBody>
      </p:sp>
      <p:sp>
        <p:nvSpPr>
          <p:cNvPr id="245" name="Shape 245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599" cy="4555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 dirty="0"/>
              <a:t>Earthquakes</a:t>
            </a:r>
            <a:r>
              <a:rPr lang="en" sz="2400" dirty="0"/>
              <a:t> (with </a:t>
            </a:r>
            <a:r>
              <a:rPr lang="en" sz="2400" b="1" dirty="0"/>
              <a:t>Tsunamis</a:t>
            </a:r>
            <a:r>
              <a:rPr lang="en" sz="2400" dirty="0"/>
              <a:t> as secondary induced hazard)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 dirty="0"/>
              <a:t>Volcano Eruptions</a:t>
            </a:r>
            <a:r>
              <a:rPr lang="en" sz="2400" dirty="0"/>
              <a:t> (ashes and volcanic gases)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 dirty="0"/>
              <a:t>Severe Weather Events</a:t>
            </a:r>
            <a:r>
              <a:rPr lang="en" sz="2400" dirty="0"/>
              <a:t> (including wind storms, major heat and cold waves, and severe precipitation)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 b="1" dirty="0" smtClean="0"/>
              <a:t>Flooding</a:t>
            </a:r>
            <a:r>
              <a:rPr lang="en" sz="2400" dirty="0" smtClean="0"/>
              <a:t> (flash floods, coastal flooding)</a:t>
            </a:r>
            <a:endParaRPr lang="en" sz="2400" b="1" dirty="0"/>
          </a:p>
          <a:p>
            <a:pPr lvl="0">
              <a:spcBef>
                <a:spcPts val="0"/>
              </a:spcBef>
              <a:buNone/>
            </a:pPr>
            <a:endParaRPr dirty="0"/>
          </a:p>
        </p:txBody>
      </p:sp>
      <p:pic>
        <p:nvPicPr>
          <p:cNvPr id="4" name="Shape 64" descr="http://aristotle.ingv.it/wp-content/uploads/2016/03/prova-banner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68549" y="0"/>
            <a:ext cx="2775449" cy="55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005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Shape 456"/>
          <p:cNvSpPr/>
          <p:nvPr/>
        </p:nvSpPr>
        <p:spPr>
          <a:xfrm>
            <a:off x="3749052" y="2169706"/>
            <a:ext cx="3888300" cy="2808300"/>
          </a:xfrm>
          <a:prstGeom prst="ellipse">
            <a:avLst/>
          </a:prstGeom>
          <a:solidFill>
            <a:srgbClr val="FBD4B4"/>
          </a:solidFill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1156763" y="945570"/>
            <a:ext cx="6552600" cy="5328600"/>
          </a:xfrm>
          <a:prstGeom prst="roundRect">
            <a:avLst>
              <a:gd name="adj" fmla="val 16667"/>
            </a:avLst>
          </a:prstGeom>
          <a:noFill/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Shape 458"/>
          <p:cNvSpPr/>
          <p:nvPr/>
        </p:nvSpPr>
        <p:spPr>
          <a:xfrm>
            <a:off x="1300780" y="2817777"/>
            <a:ext cx="1728299" cy="1007999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9" name="Shape 459"/>
          <p:cNvSpPr/>
          <p:nvPr/>
        </p:nvSpPr>
        <p:spPr>
          <a:xfrm>
            <a:off x="1300780" y="873562"/>
            <a:ext cx="1512300" cy="1007999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0" name="Shape 460"/>
          <p:cNvSpPr txBox="1"/>
          <p:nvPr/>
        </p:nvSpPr>
        <p:spPr>
          <a:xfrm>
            <a:off x="2271141" y="270633"/>
            <a:ext cx="4064700" cy="338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600" b="1" kern="0" dirty="0">
                <a:latin typeface="Calibri"/>
                <a:ea typeface="Calibri"/>
                <a:cs typeface="Calibri"/>
                <a:sym typeface="Calibri"/>
              </a:rPr>
              <a:t>ARISTOTLE Operational &amp; Project </a:t>
            </a:r>
            <a:r>
              <a:rPr lang="en" sz="1600" b="1" kern="0" dirty="0" smtClean="0">
                <a:latin typeface="Calibri"/>
                <a:ea typeface="Calibri"/>
                <a:cs typeface="Calibri"/>
                <a:sym typeface="Calibri"/>
              </a:rPr>
              <a:t>Governance, 24/7 monitoring</a:t>
            </a:r>
            <a:endParaRPr lang="en" sz="1600" b="1" kern="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1" name="Shape 461"/>
          <p:cNvSpPr/>
          <p:nvPr/>
        </p:nvSpPr>
        <p:spPr>
          <a:xfrm>
            <a:off x="155575" y="-144463"/>
            <a:ext cx="304799" cy="304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62" name="Shape 46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788" y="945570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4" name="Shape 46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827" y="945570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Shape 46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867" y="945570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Shape 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908" y="945570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Shape 4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788" y="1305609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8" name="Shape 4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827" y="1305609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9" name="Shape 4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867" y="1305609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Shape 4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908" y="1305609"/>
            <a:ext cx="215999" cy="2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Shape 471"/>
          <p:cNvSpPr txBox="1"/>
          <p:nvPr/>
        </p:nvSpPr>
        <p:spPr>
          <a:xfrm>
            <a:off x="1372788" y="1593641"/>
            <a:ext cx="14126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kern="0">
                <a:latin typeface="Calibri"/>
                <a:ea typeface="Calibri"/>
                <a:cs typeface="Calibri"/>
                <a:sym typeface="Calibri"/>
              </a:rPr>
              <a:t>External advisory board</a:t>
            </a:r>
          </a:p>
        </p:txBody>
      </p:sp>
      <p:sp>
        <p:nvSpPr>
          <p:cNvPr id="473" name="Shape 473"/>
          <p:cNvSpPr/>
          <p:nvPr/>
        </p:nvSpPr>
        <p:spPr>
          <a:xfrm>
            <a:off x="1300780" y="4689985"/>
            <a:ext cx="2267700" cy="1007999"/>
          </a:xfrm>
          <a:prstGeom prst="roundRect">
            <a:avLst>
              <a:gd name="adj" fmla="val 16667"/>
            </a:avLst>
          </a:prstGeom>
          <a:solidFill>
            <a:srgbClr val="76923C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4" name="Shape 47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788" y="4761994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5" name="Shape 4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795" y="4329946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Shape 47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827" y="4761994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Shape 4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867" y="4761994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Shape 47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908" y="4761994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Shape 47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72788" y="5122033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Shape 4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32827" y="5122033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Shape 48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92867" y="5122033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Shape 48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52908" y="5122033"/>
            <a:ext cx="215999" cy="2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83" name="Shape 483"/>
          <p:cNvSpPr txBox="1"/>
          <p:nvPr/>
        </p:nvSpPr>
        <p:spPr>
          <a:xfrm>
            <a:off x="1732827" y="5410066"/>
            <a:ext cx="12314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kern="0">
                <a:latin typeface="Calibri"/>
                <a:ea typeface="Calibri"/>
                <a:cs typeface="Calibri"/>
                <a:sym typeface="Calibri"/>
              </a:rPr>
              <a:t>Steering Committee</a:t>
            </a:r>
          </a:p>
        </p:txBody>
      </p:sp>
      <p:sp>
        <p:nvSpPr>
          <p:cNvPr id="484" name="Shape 484"/>
          <p:cNvSpPr txBox="1"/>
          <p:nvPr/>
        </p:nvSpPr>
        <p:spPr>
          <a:xfrm>
            <a:off x="1660819" y="4401953"/>
            <a:ext cx="12746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kern="0">
                <a:latin typeface="Calibri"/>
                <a:ea typeface="Calibri"/>
                <a:cs typeface="Calibri"/>
                <a:sym typeface="Calibri"/>
              </a:rPr>
              <a:t>Chair – INGV / ZAMG</a:t>
            </a:r>
          </a:p>
        </p:txBody>
      </p:sp>
      <p:pic>
        <p:nvPicPr>
          <p:cNvPr id="485" name="Shape 4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948" y="4761994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Shape 4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988" y="4761994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Shape 4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12948" y="5122033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88" name="Shape 4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2988" y="5122033"/>
            <a:ext cx="215999" cy="2159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89" name="Shape 489"/>
          <p:cNvCxnSpPr/>
          <p:nvPr/>
        </p:nvCxnSpPr>
        <p:spPr>
          <a:xfrm rot="10800000" flipH="1">
            <a:off x="2668932" y="1521666"/>
            <a:ext cx="1440300" cy="28800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490" name="Shape 490"/>
          <p:cNvCxnSpPr/>
          <p:nvPr/>
        </p:nvCxnSpPr>
        <p:spPr>
          <a:xfrm>
            <a:off x="2668932" y="1809666"/>
            <a:ext cx="719999" cy="359999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491" name="Shape 491"/>
          <p:cNvCxnSpPr/>
          <p:nvPr/>
        </p:nvCxnSpPr>
        <p:spPr>
          <a:xfrm>
            <a:off x="2668932" y="1809666"/>
            <a:ext cx="72000" cy="648000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dash"/>
            <a:round/>
            <a:headEnd type="none" w="med" len="med"/>
            <a:tailEnd type="stealth" w="lg" len="lg"/>
          </a:ln>
        </p:spPr>
      </p:cxnSp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44795" y="2457738"/>
            <a:ext cx="215999" cy="2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Shape 493"/>
          <p:cNvSpPr txBox="1"/>
          <p:nvPr/>
        </p:nvSpPr>
        <p:spPr>
          <a:xfrm>
            <a:off x="1588811" y="2529746"/>
            <a:ext cx="12746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kern="0">
                <a:latin typeface="Calibri"/>
                <a:ea typeface="Calibri"/>
                <a:cs typeface="Calibri"/>
                <a:sym typeface="Calibri"/>
              </a:rPr>
              <a:t>Chair – INGV / ZAMG</a:t>
            </a:r>
          </a:p>
        </p:txBody>
      </p:sp>
      <p:sp>
        <p:nvSpPr>
          <p:cNvPr id="494" name="Shape 494"/>
          <p:cNvSpPr/>
          <p:nvPr/>
        </p:nvSpPr>
        <p:spPr>
          <a:xfrm>
            <a:off x="5045195" y="1665650"/>
            <a:ext cx="1296000" cy="1007999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5" name="Shape 4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89211" y="1737658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6" name="Shape 4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045195" y="1305609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7" name="Shape 4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49252" y="1737658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8" name="Shape 49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09292" y="1737658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3227" y="2097698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0" name="Shape 5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93268" y="2097698"/>
            <a:ext cx="215999" cy="2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 txBox="1"/>
          <p:nvPr/>
        </p:nvSpPr>
        <p:spPr>
          <a:xfrm>
            <a:off x="5189211" y="2385730"/>
            <a:ext cx="1103100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kern="0" dirty="0" smtClean="0">
                <a:latin typeface="Calibri"/>
                <a:ea typeface="Calibri"/>
                <a:cs typeface="Calibri"/>
                <a:sym typeface="Calibri"/>
              </a:rPr>
              <a:t>MH</a:t>
            </a:r>
            <a:r>
              <a:rPr lang="en-US" sz="1000" kern="0" dirty="0" smtClean="0">
                <a:latin typeface="Calibri"/>
                <a:ea typeface="Calibri"/>
                <a:cs typeface="Calibri"/>
                <a:sym typeface="Calibri"/>
              </a:rPr>
              <a:t> Op.</a:t>
            </a:r>
            <a:r>
              <a:rPr lang="en" sz="1000" kern="0" dirty="0" smtClean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1000" kern="0" dirty="0">
                <a:latin typeface="Calibri"/>
                <a:ea typeface="Calibri"/>
                <a:cs typeface="Calibri"/>
                <a:sym typeface="Calibri"/>
              </a:rPr>
              <a:t>Board</a:t>
            </a:r>
          </a:p>
        </p:txBody>
      </p:sp>
      <p:sp>
        <p:nvSpPr>
          <p:cNvPr id="502" name="Shape 502"/>
          <p:cNvSpPr txBox="1"/>
          <p:nvPr/>
        </p:nvSpPr>
        <p:spPr>
          <a:xfrm>
            <a:off x="5261220" y="1377617"/>
            <a:ext cx="12746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kern="0">
                <a:latin typeface="Calibri"/>
                <a:ea typeface="Calibri"/>
                <a:cs typeface="Calibri"/>
                <a:sym typeface="Calibri"/>
              </a:rPr>
              <a:t>Chair – INGV / ZAMG</a:t>
            </a:r>
          </a:p>
        </p:txBody>
      </p:sp>
      <p:pic>
        <p:nvPicPr>
          <p:cNvPr id="504" name="Shape 50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64217" y="2889785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Shape 50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24257" y="2889785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6" name="Shape 5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4297" y="2889785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Shape 50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08233" y="3249825"/>
            <a:ext cx="215999" cy="2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8" name="Shape 5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68273" y="3249825"/>
            <a:ext cx="215999" cy="215999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Shape 509"/>
          <p:cNvSpPr txBox="1"/>
          <p:nvPr/>
        </p:nvSpPr>
        <p:spPr>
          <a:xfrm>
            <a:off x="1304176" y="3537857"/>
            <a:ext cx="1688399" cy="246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kern="0">
                <a:latin typeface="Calibri"/>
                <a:ea typeface="Calibri"/>
                <a:cs typeface="Calibri"/>
                <a:sym typeface="Calibri"/>
              </a:rPr>
              <a:t>Project Management Board</a:t>
            </a:r>
          </a:p>
        </p:txBody>
      </p:sp>
      <p:sp>
        <p:nvSpPr>
          <p:cNvPr id="510" name="Shape 510"/>
          <p:cNvSpPr/>
          <p:nvPr/>
        </p:nvSpPr>
        <p:spPr>
          <a:xfrm>
            <a:off x="7925516" y="3033802"/>
            <a:ext cx="576000" cy="998699"/>
          </a:xfrm>
          <a:prstGeom prst="rect">
            <a:avLst/>
          </a:prstGeom>
          <a:solidFill>
            <a:srgbClr val="191C93"/>
          </a:solidFill>
          <a:ln w="25400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1" name="Shape 5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997524" y="3177817"/>
            <a:ext cx="314700" cy="3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512" name="Shape 512"/>
          <p:cNvSpPr txBox="1"/>
          <p:nvPr/>
        </p:nvSpPr>
        <p:spPr>
          <a:xfrm>
            <a:off x="7853507" y="3604548"/>
            <a:ext cx="719999" cy="3692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800" kern="0">
                <a:solidFill>
                  <a:srgbClr val="F2F2F2"/>
                </a:solidFill>
                <a:latin typeface="Calibri"/>
                <a:ea typeface="Calibri"/>
                <a:cs typeface="Calibri"/>
                <a:sym typeface="Calibri"/>
              </a:rPr>
              <a:t>ERCC</a:t>
            </a:r>
          </a:p>
        </p:txBody>
      </p:sp>
      <p:sp>
        <p:nvSpPr>
          <p:cNvPr id="513" name="Shape 513"/>
          <p:cNvSpPr/>
          <p:nvPr/>
        </p:nvSpPr>
        <p:spPr>
          <a:xfrm rot="5400000">
            <a:off x="7493516" y="3249849"/>
            <a:ext cx="215999" cy="648000"/>
          </a:xfrm>
          <a:prstGeom prst="upDownArrow">
            <a:avLst>
              <a:gd name="adj1" fmla="val 50000"/>
              <a:gd name="adj2" fmla="val 50000"/>
            </a:avLst>
          </a:prstGeom>
          <a:solidFill>
            <a:schemeClr val="lt1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514" name="Shape 514"/>
          <p:cNvCxnSpPr>
            <a:endCxn id="510" idx="0"/>
          </p:cNvCxnSpPr>
          <p:nvPr/>
        </p:nvCxnSpPr>
        <p:spPr>
          <a:xfrm>
            <a:off x="6341216" y="1737802"/>
            <a:ext cx="1872300" cy="1296000"/>
          </a:xfrm>
          <a:prstGeom prst="bentConnector2">
            <a:avLst/>
          </a:prstGeom>
          <a:noFill/>
          <a:ln w="19050" cap="flat" cmpd="sng">
            <a:solidFill>
              <a:srgbClr val="4A7DBA"/>
            </a:solidFill>
            <a:prstDash val="dashDot"/>
            <a:round/>
            <a:headEnd type="triangle" w="lg" len="lg"/>
            <a:tailEnd type="triangle" w="lg" len="lg"/>
          </a:ln>
        </p:spPr>
      </p:cxnSp>
      <p:sp>
        <p:nvSpPr>
          <p:cNvPr id="515" name="Shape 515"/>
          <p:cNvSpPr/>
          <p:nvPr/>
        </p:nvSpPr>
        <p:spPr>
          <a:xfrm>
            <a:off x="3677043" y="1017440"/>
            <a:ext cx="1368024" cy="36943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800" b="1" kern="0">
                <a:latin typeface="Calibri"/>
                <a:ea typeface="Calibri"/>
                <a:cs typeface="Calibri"/>
                <a:sym typeface="Calibri"/>
              </a:rPr>
              <a:t>ARISTOTLE</a:t>
            </a:r>
          </a:p>
        </p:txBody>
      </p:sp>
      <p:pic>
        <p:nvPicPr>
          <p:cNvPr id="516" name="Shape 5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8693" y="2601753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Shape 5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371" y="2529746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8" name="Shape 5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81099" y="3753882"/>
            <a:ext cx="378000" cy="37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9" name="Shape 5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9371" y="3681873"/>
            <a:ext cx="378000" cy="37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20" name="Shape 520"/>
          <p:cNvSpPr txBox="1"/>
          <p:nvPr/>
        </p:nvSpPr>
        <p:spPr>
          <a:xfrm>
            <a:off x="6485356" y="4113921"/>
            <a:ext cx="8921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>
                <a:latin typeface="Calibri"/>
                <a:ea typeface="Calibri"/>
                <a:cs typeface="Calibri"/>
                <a:sym typeface="Calibri"/>
              </a:rPr>
              <a:t>Earthquake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>
                <a:latin typeface="Calibri"/>
                <a:ea typeface="Calibri"/>
                <a:cs typeface="Calibri"/>
                <a:sym typeface="Calibri"/>
              </a:rPr>
              <a:t> (Tsunami)</a:t>
            </a:r>
          </a:p>
        </p:txBody>
      </p:sp>
      <p:sp>
        <p:nvSpPr>
          <p:cNvPr id="521" name="Shape 521"/>
          <p:cNvSpPr txBox="1"/>
          <p:nvPr/>
        </p:nvSpPr>
        <p:spPr>
          <a:xfrm>
            <a:off x="4116686" y="3033802"/>
            <a:ext cx="784493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 dirty="0">
                <a:latin typeface="Calibri"/>
                <a:ea typeface="Calibri"/>
                <a:cs typeface="Calibri"/>
                <a:sym typeface="Calibri"/>
              </a:rPr>
              <a:t>Volcano’s</a:t>
            </a:r>
          </a:p>
        </p:txBody>
      </p:sp>
      <p:sp>
        <p:nvSpPr>
          <p:cNvPr id="522" name="Shape 522"/>
          <p:cNvSpPr txBox="1"/>
          <p:nvPr/>
        </p:nvSpPr>
        <p:spPr>
          <a:xfrm>
            <a:off x="6485356" y="2961793"/>
            <a:ext cx="761099" cy="461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>
                <a:latin typeface="Calibri"/>
                <a:ea typeface="Calibri"/>
                <a:cs typeface="Calibri"/>
                <a:sym typeface="Calibri"/>
              </a:rPr>
              <a:t>Severe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>
                <a:latin typeface="Calibri"/>
                <a:ea typeface="Calibri"/>
                <a:cs typeface="Calibri"/>
                <a:sym typeface="Calibri"/>
              </a:rPr>
              <a:t> Weather</a:t>
            </a:r>
          </a:p>
        </p:txBody>
      </p:sp>
      <p:sp>
        <p:nvSpPr>
          <p:cNvPr id="523" name="Shape 523"/>
          <p:cNvSpPr txBox="1"/>
          <p:nvPr/>
        </p:nvSpPr>
        <p:spPr>
          <a:xfrm>
            <a:off x="4109092" y="4257937"/>
            <a:ext cx="721800" cy="2768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>
                <a:latin typeface="Calibri"/>
                <a:ea typeface="Calibri"/>
                <a:cs typeface="Calibri"/>
                <a:sym typeface="Calibri"/>
              </a:rPr>
              <a:t>Flooding</a:t>
            </a:r>
          </a:p>
        </p:txBody>
      </p:sp>
      <p:sp>
        <p:nvSpPr>
          <p:cNvPr id="524" name="Shape 524"/>
          <p:cNvSpPr/>
          <p:nvPr/>
        </p:nvSpPr>
        <p:spPr>
          <a:xfrm>
            <a:off x="4037084" y="3609866"/>
            <a:ext cx="863999" cy="172829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95E8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i="1" kern="0">
                <a:latin typeface="Calibri"/>
                <a:ea typeface="Calibri"/>
                <a:cs typeface="Calibri"/>
                <a:sym typeface="Calibri"/>
              </a:rPr>
              <a:t>24 * 7 Monitoring</a:t>
            </a:r>
          </a:p>
        </p:txBody>
      </p:sp>
      <p:sp>
        <p:nvSpPr>
          <p:cNvPr id="525" name="Shape 525"/>
          <p:cNvSpPr/>
          <p:nvPr/>
        </p:nvSpPr>
        <p:spPr>
          <a:xfrm>
            <a:off x="6485356" y="3609866"/>
            <a:ext cx="863999" cy="172829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95E8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i="1" kern="0">
                <a:latin typeface="Calibri"/>
                <a:ea typeface="Calibri"/>
                <a:cs typeface="Calibri"/>
                <a:sym typeface="Calibri"/>
              </a:rPr>
              <a:t>24 * 7 Monitorin</a:t>
            </a:r>
            <a:r>
              <a:rPr lang="en" sz="1000" kern="0">
                <a:latin typeface="Calibri"/>
                <a:ea typeface="Calibri"/>
                <a:cs typeface="Calibri"/>
                <a:sym typeface="Calibri"/>
              </a:rPr>
              <a:t>g</a:t>
            </a:r>
          </a:p>
        </p:txBody>
      </p:sp>
      <p:sp>
        <p:nvSpPr>
          <p:cNvPr id="526" name="Shape 526"/>
          <p:cNvSpPr/>
          <p:nvPr/>
        </p:nvSpPr>
        <p:spPr>
          <a:xfrm>
            <a:off x="4037084" y="1809666"/>
            <a:ext cx="863999" cy="172829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95E8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i="1" kern="0">
                <a:latin typeface="Calibri"/>
                <a:ea typeface="Calibri"/>
                <a:cs typeface="Calibri"/>
                <a:sym typeface="Calibri"/>
              </a:rPr>
              <a:t>24 * 7 Monitoring</a:t>
            </a:r>
          </a:p>
        </p:txBody>
      </p:sp>
      <p:sp>
        <p:nvSpPr>
          <p:cNvPr id="527" name="Shape 527"/>
          <p:cNvSpPr/>
          <p:nvPr/>
        </p:nvSpPr>
        <p:spPr>
          <a:xfrm>
            <a:off x="6485356" y="1809666"/>
            <a:ext cx="863999" cy="1728299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rgbClr val="395E89"/>
            </a:solidFill>
            <a:prstDash val="dash"/>
            <a:round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i="1" kern="0">
                <a:latin typeface="Calibri"/>
                <a:ea typeface="Calibri"/>
                <a:cs typeface="Calibri"/>
                <a:sym typeface="Calibri"/>
              </a:rPr>
              <a:t>24 * 7 Monitoring</a:t>
            </a:r>
          </a:p>
        </p:txBody>
      </p:sp>
      <p:sp>
        <p:nvSpPr>
          <p:cNvPr id="528" name="Shape 528"/>
          <p:cNvSpPr/>
          <p:nvPr/>
        </p:nvSpPr>
        <p:spPr>
          <a:xfrm>
            <a:off x="4901179" y="3177817"/>
            <a:ext cx="1584300" cy="863999"/>
          </a:xfrm>
          <a:prstGeom prst="ellipse">
            <a:avLst/>
          </a:prstGeom>
          <a:noFill/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000" b="1" i="1" kern="0">
                <a:latin typeface="Calibri"/>
                <a:ea typeface="Calibri"/>
                <a:cs typeface="Calibri"/>
                <a:sym typeface="Calibri"/>
              </a:rPr>
              <a:t>24*7 expert Advice &amp; Analysis for ERCC</a:t>
            </a:r>
          </a:p>
        </p:txBody>
      </p:sp>
      <p:sp>
        <p:nvSpPr>
          <p:cNvPr id="529" name="Shape 529"/>
          <p:cNvSpPr/>
          <p:nvPr/>
        </p:nvSpPr>
        <p:spPr>
          <a:xfrm>
            <a:off x="4116686" y="4689985"/>
            <a:ext cx="648000" cy="215999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SHMI</a:t>
            </a:r>
          </a:p>
        </p:txBody>
      </p:sp>
      <p:sp>
        <p:nvSpPr>
          <p:cNvPr id="530" name="Shape 530"/>
          <p:cNvSpPr/>
          <p:nvPr/>
        </p:nvSpPr>
        <p:spPr>
          <a:xfrm>
            <a:off x="6629371" y="4689985"/>
            <a:ext cx="648000" cy="215999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INGV</a:t>
            </a:r>
          </a:p>
        </p:txBody>
      </p:sp>
      <p:sp>
        <p:nvSpPr>
          <p:cNvPr id="531" name="Shape 531"/>
          <p:cNvSpPr/>
          <p:nvPr/>
        </p:nvSpPr>
        <p:spPr>
          <a:xfrm>
            <a:off x="4116686" y="2241714"/>
            <a:ext cx="648000" cy="215999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IMO</a:t>
            </a:r>
          </a:p>
        </p:txBody>
      </p:sp>
      <p:sp>
        <p:nvSpPr>
          <p:cNvPr id="532" name="Shape 532"/>
          <p:cNvSpPr/>
          <p:nvPr/>
        </p:nvSpPr>
        <p:spPr>
          <a:xfrm>
            <a:off x="6629371" y="2241714"/>
            <a:ext cx="648000" cy="215999"/>
          </a:xfrm>
          <a:prstGeom prst="roundRect">
            <a:avLst>
              <a:gd name="adj" fmla="val 16667"/>
            </a:avLst>
          </a:prstGeom>
          <a:solidFill>
            <a:srgbClr val="E36C09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b="1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UKMO</a:t>
            </a:r>
          </a:p>
        </p:txBody>
      </p:sp>
      <p:cxnSp>
        <p:nvCxnSpPr>
          <p:cNvPr id="533" name="Shape 533"/>
          <p:cNvCxnSpPr>
            <a:stCxn id="458" idx="3"/>
          </p:cNvCxnSpPr>
          <p:nvPr/>
        </p:nvCxnSpPr>
        <p:spPr>
          <a:xfrm rot="10800000" flipH="1">
            <a:off x="3029080" y="1737477"/>
            <a:ext cx="2016300" cy="1584300"/>
          </a:xfrm>
          <a:prstGeom prst="bentConnector3">
            <a:avLst>
              <a:gd name="adj1" fmla="val 30880"/>
            </a:avLst>
          </a:prstGeom>
          <a:noFill/>
          <a:ln w="19050" cap="flat" cmpd="sng">
            <a:solidFill>
              <a:srgbClr val="4A7DBA"/>
            </a:solidFill>
            <a:prstDash val="dashDot"/>
            <a:round/>
            <a:headEnd type="triangle" w="lg" len="lg"/>
            <a:tailEnd type="triangle" w="lg" len="lg"/>
          </a:ln>
        </p:spPr>
      </p:cxnSp>
      <p:cxnSp>
        <p:nvCxnSpPr>
          <p:cNvPr id="534" name="Shape 534"/>
          <p:cNvCxnSpPr>
            <a:endCxn id="473" idx="3"/>
          </p:cNvCxnSpPr>
          <p:nvPr/>
        </p:nvCxnSpPr>
        <p:spPr>
          <a:xfrm rot="-5400000" flipH="1">
            <a:off x="2470480" y="4095985"/>
            <a:ext cx="1656300" cy="539700"/>
          </a:xfrm>
          <a:prstGeom prst="bentConnector4">
            <a:avLst>
              <a:gd name="adj1" fmla="val 2854"/>
              <a:gd name="adj2" fmla="val 115780"/>
            </a:avLst>
          </a:prstGeom>
          <a:noFill/>
          <a:ln w="19050" cap="flat" cmpd="sng">
            <a:solidFill>
              <a:srgbClr val="4A7DBA"/>
            </a:solidFill>
            <a:prstDash val="dashDot"/>
            <a:round/>
            <a:headEnd type="triangle" w="lg" len="lg"/>
            <a:tailEnd type="triangle" w="lg" len="lg"/>
          </a:ln>
        </p:spPr>
      </p:cxnSp>
      <p:pic>
        <p:nvPicPr>
          <p:cNvPr id="81" name="Shape 64" descr="http://aristotle.ingv.it/wp-content/uploads/2016/03/prova-banner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368549" y="0"/>
            <a:ext cx="2775449" cy="55137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Shape 298"/>
          <p:cNvSpPr/>
          <p:nvPr/>
        </p:nvSpPr>
        <p:spPr>
          <a:xfrm>
            <a:off x="2752865" y="5770134"/>
            <a:ext cx="2484277" cy="1008071"/>
          </a:xfrm>
          <a:prstGeom prst="cloud">
            <a:avLst/>
          </a:prstGeom>
          <a:solidFill>
            <a:schemeClr val="accent1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European Monitoring  &amp; Reporting (EFAS, GTIMS, </a:t>
            </a:r>
            <a:r>
              <a:rPr lang="en" sz="1200" kern="0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Meteoalarm etc.)</a:t>
            </a:r>
            <a:endParaRPr lang="en" sz="1200" kern="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3" name="Shape 299"/>
          <p:cNvSpPr/>
          <p:nvPr/>
        </p:nvSpPr>
        <p:spPr>
          <a:xfrm>
            <a:off x="5985909" y="5626143"/>
            <a:ext cx="2448252" cy="1008071"/>
          </a:xfrm>
          <a:prstGeom prst="cloud">
            <a:avLst/>
          </a:prstGeom>
          <a:solidFill>
            <a:schemeClr val="accent1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200" ker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National Monitoring &amp; Analysis Centres</a:t>
            </a:r>
          </a:p>
        </p:txBody>
      </p:sp>
      <p:sp>
        <p:nvSpPr>
          <p:cNvPr id="80" name="Shape 300"/>
          <p:cNvSpPr/>
          <p:nvPr/>
        </p:nvSpPr>
        <p:spPr>
          <a:xfrm>
            <a:off x="4870485" y="4545945"/>
            <a:ext cx="1519800" cy="1728299"/>
          </a:xfrm>
          <a:prstGeom prst="leftRightUpArrow">
            <a:avLst>
              <a:gd name="adj1" fmla="val 7155"/>
              <a:gd name="adj2" fmla="val 7363"/>
              <a:gd name="adj3" fmla="val 25000"/>
            </a:avLst>
          </a:prstGeom>
          <a:noFill/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endParaRPr sz="1800" kern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Shape 284"/>
          <p:cNvSpPr/>
          <p:nvPr/>
        </p:nvSpPr>
        <p:spPr>
          <a:xfrm>
            <a:off x="8291594" y="4326778"/>
            <a:ext cx="563824" cy="360664"/>
          </a:xfrm>
          <a:prstGeom prst="flowChartProcess">
            <a:avLst/>
          </a:prstGeom>
          <a:solidFill>
            <a:srgbClr val="C4BD97"/>
          </a:solidFill>
          <a:ln w="9525" cap="flat" cmpd="sng">
            <a:solidFill>
              <a:srgbClr val="395E89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buSzPct val="25000"/>
            </a:pPr>
            <a:r>
              <a:rPr lang="en" sz="1800" kern="0" dirty="0" smtClean="0">
                <a:latin typeface="Calibri"/>
                <a:ea typeface="Calibri"/>
                <a:cs typeface="Calibri"/>
                <a:sym typeface="Calibri"/>
              </a:rPr>
              <a:t>JRC</a:t>
            </a:r>
            <a:endParaRPr lang="en" sz="1800" kern="0" dirty="0"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2" name="Shape 490"/>
          <p:cNvCxnSpPr>
            <a:endCxn id="510" idx="2"/>
          </p:cNvCxnSpPr>
          <p:nvPr/>
        </p:nvCxnSpPr>
        <p:spPr>
          <a:xfrm flipH="1" flipV="1">
            <a:off x="8213516" y="4032501"/>
            <a:ext cx="288000" cy="322335"/>
          </a:xfrm>
          <a:prstGeom prst="straightConnector1">
            <a:avLst/>
          </a:prstGeom>
          <a:noFill/>
          <a:ln w="12700" cap="flat" cmpd="sng">
            <a:solidFill>
              <a:srgbClr val="4A7DBA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7AB2168-F333-40E4-BF64-C849EB9EFD42}" type="datetime1">
              <a:rPr lang="nl-NL" smtClean="0"/>
              <a:t>9-11-2017</a:t>
            </a:fld>
            <a:endParaRPr lang="nl-NL"/>
          </a:p>
        </p:txBody>
      </p:sp>
      <p:sp>
        <p:nvSpPr>
          <p:cNvPr id="4" name="Oval 3"/>
          <p:cNvSpPr/>
          <p:nvPr/>
        </p:nvSpPr>
        <p:spPr>
          <a:xfrm>
            <a:off x="3113996" y="1305609"/>
            <a:ext cx="5823527" cy="446452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76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753BE0AB-7007-451E-857D-35C4D21BCABF}" type="datetime1">
              <a:rPr lang="nl-NL" smtClean="0"/>
              <a:t>9-11-2017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r>
              <a:rPr lang="en-US" smtClean="0"/>
              <a:t>IMS Warning workshop KNMI Block II</a:t>
            </a:r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825" y="858055"/>
            <a:ext cx="5614220" cy="5018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269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8490" y="1115500"/>
            <a:ext cx="9143999" cy="571500"/>
          </a:xfrm>
        </p:spPr>
        <p:txBody>
          <a:bodyPr/>
          <a:lstStyle/>
          <a:p>
            <a:r>
              <a:rPr lang="en-GB" b="1" dirty="0" smtClean="0"/>
              <a:t>				GMAS</a:t>
            </a:r>
            <a:br>
              <a:rPr lang="en-GB" b="1" dirty="0" smtClean="0"/>
            </a:br>
            <a:r>
              <a:rPr lang="en-GB" b="1" dirty="0" smtClean="0"/>
              <a:t> WMO Global Multi Hazard Alerting System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86377" y="1729812"/>
            <a:ext cx="8049700" cy="4356100"/>
          </a:xfrm>
        </p:spPr>
        <p:txBody>
          <a:bodyPr/>
          <a:lstStyle/>
          <a:p>
            <a:r>
              <a:rPr lang="en-US" sz="2000" i="1" dirty="0" smtClean="0"/>
              <a:t>Resolution </a:t>
            </a:r>
            <a:r>
              <a:rPr lang="en-US" sz="2000" i="1" dirty="0"/>
              <a:t>10 – Sendai Framework for DRR 2015 -2030 and WMO participation in International Network for Multi-hazard Early Warning System </a:t>
            </a:r>
            <a:endParaRPr lang="en-US" altLang="zh-HK" sz="2000" b="1" i="1" dirty="0" smtClean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b="1" dirty="0" smtClean="0">
                <a:solidFill>
                  <a:schemeClr val="tx1"/>
                </a:solidFill>
              </a:rPr>
              <a:t>Might become a virtual platform with alert information out of many already existing warning 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b="1" dirty="0" smtClean="0">
                <a:solidFill>
                  <a:schemeClr val="tx1"/>
                </a:solidFill>
              </a:rPr>
              <a:t>Giving the authoritative </a:t>
            </a:r>
            <a:r>
              <a:rPr lang="en-US" altLang="zh-HK" sz="2000" b="1" dirty="0">
                <a:solidFill>
                  <a:schemeClr val="tx1"/>
                </a:solidFill>
              </a:rPr>
              <a:t>source of impact-based warning information on </a:t>
            </a:r>
            <a:r>
              <a:rPr lang="en-US" altLang="zh-HK" sz="2000" b="1" dirty="0" smtClean="0">
                <a:solidFill>
                  <a:schemeClr val="tx1"/>
                </a:solidFill>
              </a:rPr>
              <a:t>hazards, giving “The single tone of voice on warnings in each country”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b="1" dirty="0" smtClean="0">
                <a:solidFill>
                  <a:schemeClr val="tx1"/>
                </a:solidFill>
              </a:rPr>
              <a:t>Enhance </a:t>
            </a:r>
            <a:r>
              <a:rPr lang="en-US" altLang="zh-HK" sz="2000" b="1" dirty="0">
                <a:solidFill>
                  <a:schemeClr val="tx1"/>
                </a:solidFill>
              </a:rPr>
              <a:t>visibility of NMHSs as </a:t>
            </a:r>
            <a:r>
              <a:rPr lang="en-US" altLang="zh-HK" sz="2000" b="1" dirty="0" smtClean="0">
                <a:solidFill>
                  <a:schemeClr val="tx1"/>
                </a:solidFill>
              </a:rPr>
              <a:t>THE </a:t>
            </a:r>
            <a:r>
              <a:rPr lang="en-US" altLang="zh-HK" sz="2000" b="1" dirty="0">
                <a:solidFill>
                  <a:schemeClr val="tx1"/>
                </a:solidFill>
              </a:rPr>
              <a:t>source of warnings at global, regional and national </a:t>
            </a:r>
            <a:r>
              <a:rPr lang="en-US" altLang="zh-HK" sz="2000" b="1" dirty="0" smtClean="0">
                <a:solidFill>
                  <a:schemeClr val="tx1"/>
                </a:solidFill>
              </a:rPr>
              <a:t>level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HK" sz="2000" b="1" dirty="0" smtClean="0">
                <a:solidFill>
                  <a:schemeClr val="tx1"/>
                </a:solidFill>
              </a:rPr>
              <a:t>As </a:t>
            </a:r>
            <a:r>
              <a:rPr lang="en-US" altLang="zh-HK" sz="2000" b="1" dirty="0">
                <a:solidFill>
                  <a:schemeClr val="tx1"/>
                </a:solidFill>
              </a:rPr>
              <a:t>a global aggregator of warnings </a:t>
            </a:r>
            <a:r>
              <a:rPr lang="en-US" altLang="zh-HK" sz="2000" b="1" dirty="0" smtClean="0">
                <a:solidFill>
                  <a:schemeClr val="tx1"/>
                </a:solidFill>
              </a:rPr>
              <a:t>mainly to </a:t>
            </a:r>
            <a:r>
              <a:rPr lang="en-US" altLang="zh-HK" sz="2000" b="1" dirty="0">
                <a:solidFill>
                  <a:schemeClr val="tx1"/>
                </a:solidFill>
              </a:rPr>
              <a:t>support UN humanitarian </a:t>
            </a:r>
            <a:r>
              <a:rPr lang="en-US" altLang="zh-HK" sz="2000" b="1" dirty="0" smtClean="0">
                <a:solidFill>
                  <a:schemeClr val="tx1"/>
                </a:solidFill>
              </a:rPr>
              <a:t>activities (perhaps in future also for the general public worldwide)</a:t>
            </a:r>
            <a:endParaRPr lang="zh-HK" altLang="en-US" sz="20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C2299B-92C1-4C41-9616-EE84129CD217}" type="datetime1">
              <a:rPr lang="nl-NL" smtClean="0"/>
              <a:t>9-11-2017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9861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99565" y="968017"/>
            <a:ext cx="8169275" cy="571500"/>
          </a:xfrm>
        </p:spPr>
        <p:txBody>
          <a:bodyPr/>
          <a:lstStyle/>
          <a:p>
            <a:r>
              <a:rPr lang="nl-NL" dirty="0" smtClean="0"/>
              <a:t>	</a:t>
            </a:r>
            <a:r>
              <a:rPr lang="nl-NL" b="1" dirty="0" smtClean="0"/>
              <a:t>GMAS – concept </a:t>
            </a:r>
            <a:r>
              <a:rPr lang="nl-NL" b="1" dirty="0" err="1" smtClean="0"/>
              <a:t>under</a:t>
            </a:r>
            <a:r>
              <a:rPr lang="nl-NL" b="1" dirty="0" smtClean="0"/>
              <a:t> </a:t>
            </a:r>
            <a:r>
              <a:rPr lang="nl-NL" b="1" dirty="0" err="1" smtClean="0"/>
              <a:t>construction</a:t>
            </a:r>
            <a:endParaRPr lang="nl-NL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692" y="1535676"/>
            <a:ext cx="7153275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374" y="3148013"/>
            <a:ext cx="4371975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548" y="2076604"/>
            <a:ext cx="33623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7572" y="1738313"/>
            <a:ext cx="2847975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43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2" y="1017177"/>
            <a:ext cx="8796952" cy="571500"/>
          </a:xfrm>
        </p:spPr>
        <p:txBody>
          <a:bodyPr/>
          <a:lstStyle/>
          <a:p>
            <a:r>
              <a:rPr lang="en-GB" altLang="nl-NL" b="1" dirty="0" smtClean="0"/>
              <a:t>How to set and update your warning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81" y="1444676"/>
            <a:ext cx="8169275" cy="4356100"/>
          </a:xfrm>
        </p:spPr>
        <p:txBody>
          <a:bodyPr/>
          <a:lstStyle/>
          <a:p>
            <a:endParaRPr lang="nl-NL" sz="1600" dirty="0" smtClean="0"/>
          </a:p>
          <a:p>
            <a:endParaRPr lang="nl-NL" sz="1600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Which (weather, hydro, climate) events cause impact. Score events in probability/severity diagram (You have to link with your CPA)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 smtClean="0"/>
          </a:p>
          <a:p>
            <a:r>
              <a:rPr lang="en-GB" sz="2000" b="1" dirty="0" smtClean="0"/>
              <a:t> </a:t>
            </a:r>
            <a:endParaRPr lang="en-GB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36B865E-0CC1-4F99-841E-556874030002}" type="datetime1">
              <a:rPr lang="nl-NL" smtClean="0"/>
              <a:t>9-11-2017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5854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7681"/>
            <a:ext cx="9144000" cy="571500"/>
          </a:xfrm>
        </p:spPr>
        <p:txBody>
          <a:bodyPr/>
          <a:lstStyle/>
          <a:p>
            <a:r>
              <a:rPr lang="nl-NL" b="1" dirty="0" smtClean="0"/>
              <a:t>National or </a:t>
            </a:r>
            <a:r>
              <a:rPr lang="nl-NL" b="1" dirty="0" err="1" smtClean="0"/>
              <a:t>regional</a:t>
            </a:r>
            <a:r>
              <a:rPr lang="nl-NL" b="1" dirty="0" smtClean="0"/>
              <a:t> risk matrix(</a:t>
            </a:r>
            <a:r>
              <a:rPr lang="nl-NL" b="1" dirty="0" err="1" smtClean="0"/>
              <a:t>prob</a:t>
            </a:r>
            <a:r>
              <a:rPr lang="nl-NL" b="1" dirty="0" smtClean="0"/>
              <a:t> </a:t>
            </a:r>
            <a:r>
              <a:rPr lang="nl-NL" b="1" dirty="0" err="1" smtClean="0"/>
              <a:t>vs</a:t>
            </a:r>
            <a:r>
              <a:rPr lang="nl-NL" b="1" dirty="0" smtClean="0"/>
              <a:t> impact)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47" y="1444515"/>
            <a:ext cx="8898193" cy="48382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B6BB6EE-DD9D-44BC-B39C-CB83EDE07577}" type="datetime1">
              <a:rPr lang="nl-NL" smtClean="0"/>
              <a:t>9-11-2017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647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242" y="1017177"/>
            <a:ext cx="8796952" cy="571500"/>
          </a:xfrm>
        </p:spPr>
        <p:txBody>
          <a:bodyPr/>
          <a:lstStyle/>
          <a:p>
            <a:r>
              <a:rPr lang="en-GB" altLang="nl-NL" b="1" dirty="0" smtClean="0"/>
              <a:t>How to set and update your warning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881" y="1444676"/>
            <a:ext cx="8169275" cy="4356100"/>
          </a:xfrm>
        </p:spPr>
        <p:txBody>
          <a:bodyPr/>
          <a:lstStyle/>
          <a:p>
            <a:endParaRPr lang="nl-NL" sz="1600" dirty="0" smtClean="0"/>
          </a:p>
          <a:p>
            <a:endParaRPr lang="nl-NL" sz="1600" dirty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>
                <a:solidFill>
                  <a:schemeClr val="bg1">
                    <a:lumMod val="75000"/>
                  </a:schemeClr>
                </a:solidFill>
              </a:rPr>
              <a:t>Which (weather, hydro, climate) events cause impact. Score events in probability/severity diagram (You have to link with your CPA)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Upgrade your forecasting ability (models and methodology) for these events/parameters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Optimize observing capacity for these parameters (</a:t>
            </a:r>
            <a:r>
              <a:rPr lang="en-GB" sz="2000" b="1" dirty="0" err="1" smtClean="0"/>
              <a:t>synop</a:t>
            </a:r>
            <a:r>
              <a:rPr lang="en-GB" sz="2000" b="1" dirty="0" smtClean="0"/>
              <a:t>, radar, sat, others)</a:t>
            </a:r>
          </a:p>
          <a:p>
            <a:pPr marL="342900" indent="-342900">
              <a:buFont typeface="+mj-lt"/>
              <a:buAutoNum type="arabicPeriod"/>
            </a:pPr>
            <a:endParaRPr lang="en-GB" sz="20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GB" sz="2000" b="1" dirty="0" smtClean="0"/>
              <a:t>Model rapid update cycles to improve observations assimilation within the NWP</a:t>
            </a:r>
          </a:p>
          <a:p>
            <a:r>
              <a:rPr lang="en-GB" sz="2000" b="1" dirty="0" smtClean="0"/>
              <a:t> </a:t>
            </a:r>
            <a:endParaRPr lang="en-GB" sz="20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A59F9EE-32CD-4600-A805-996619A7C28A}" type="datetime1">
              <a:rPr lang="nl-NL" smtClean="0"/>
              <a:t>9-11-2017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59071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732" y="1056507"/>
            <a:ext cx="9023094" cy="571500"/>
          </a:xfrm>
        </p:spPr>
        <p:txBody>
          <a:bodyPr/>
          <a:lstStyle/>
          <a:p>
            <a:pPr marL="342900" indent="-342900"/>
            <a:r>
              <a:rPr lang="en-GB" sz="2800" b="1" dirty="0" smtClean="0"/>
              <a:t>Thresholds for </a:t>
            </a:r>
            <a:r>
              <a:rPr lang="en-GB" sz="2800" b="1" dirty="0"/>
              <a:t>each parameter </a:t>
            </a:r>
            <a:r>
              <a:rPr lang="en-GB" sz="2800" b="1" dirty="0" smtClean="0"/>
              <a:t>&amp; colour</a:t>
            </a:r>
            <a:endParaRPr lang="en-GB" sz="2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7" y="1700316"/>
            <a:ext cx="8169275" cy="4356100"/>
          </a:xfrm>
        </p:spPr>
        <p:txBody>
          <a:bodyPr/>
          <a:lstStyle/>
          <a:p>
            <a:endParaRPr lang="nl-NL" dirty="0"/>
          </a:p>
        </p:txBody>
      </p:sp>
      <p:sp>
        <p:nvSpPr>
          <p:cNvPr id="8" name="Rectangle 7"/>
          <p:cNvSpPr/>
          <p:nvPr/>
        </p:nvSpPr>
        <p:spPr>
          <a:xfrm>
            <a:off x="383457" y="1885555"/>
            <a:ext cx="835741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Purely Meteorological driven thresholds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Thresholds based on return period (</a:t>
            </a:r>
            <a:r>
              <a:rPr lang="en-GB" sz="2000" b="1" dirty="0" err="1" smtClean="0"/>
              <a:t>Radegno</a:t>
            </a:r>
            <a:r>
              <a:rPr lang="en-GB" sz="2000" b="1" dirty="0" smtClean="0"/>
              <a:t> recommendation)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Thresholds based on return period and impact experience from the past (CPA linking)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Virtual thresholds purely impact based. Where Impact is the result out of exposure and vulnerability. And vulnerability is dynamical of origin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1600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2F340E-2296-4EF8-B640-A3977662F4FC}" type="datetime1">
              <a:rPr lang="nl-NL" smtClean="0"/>
              <a:t>9-11-2017</a:t>
            </a:fld>
            <a:endParaRPr lang="nl-NL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6150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 descr="CARTE-PICTOS-TEMPET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20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4059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723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466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543" y="918855"/>
            <a:ext cx="8169275" cy="571500"/>
          </a:xfrm>
        </p:spPr>
        <p:txBody>
          <a:bodyPr/>
          <a:lstStyle/>
          <a:p>
            <a:r>
              <a:rPr lang="nl-NL" b="1" dirty="0" smtClean="0"/>
              <a:t>Communication of </a:t>
            </a:r>
            <a:r>
              <a:rPr lang="nl-NL" b="1" dirty="0" err="1" smtClean="0"/>
              <a:t>warnings</a:t>
            </a:r>
            <a:endParaRPr lang="nl-NL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Rectangle 5"/>
          <p:cNvSpPr/>
          <p:nvPr/>
        </p:nvSpPr>
        <p:spPr>
          <a:xfrm>
            <a:off x="373629" y="1103577"/>
            <a:ext cx="768882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600" b="1" dirty="0" smtClean="0"/>
          </a:p>
          <a:p>
            <a:r>
              <a:rPr lang="en-GB" sz="2000" b="1" dirty="0" smtClean="0"/>
              <a:t>“Good communicating of your warning makes your warning twice as effective” so: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Warning texts should consist out of event description, impact description and advisory on what to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Linking with public and social media, in general a clear communication strategy, is needed when issuing your warning messages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dirty="0" smtClean="0"/>
              <a:t>Linking with your Civil Protection Agencies is essential from a political, a strategical point of view. This also for reasons of feedback and verification and making the quality control circle complete and closed</a:t>
            </a:r>
            <a:endParaRPr lang="en-GB" sz="2000" b="1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B990D99-E1BD-436D-B786-9D127B6C9912}" type="datetime1">
              <a:rPr lang="nl-NL" smtClean="0"/>
              <a:t>9-11-2017</a:t>
            </a:fld>
            <a:endParaRPr lang="nl-N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422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3880"/>
            <a:ext cx="2592797" cy="571500"/>
          </a:xfrm>
        </p:spPr>
        <p:txBody>
          <a:bodyPr/>
          <a:lstStyle/>
          <a:p>
            <a:r>
              <a:rPr lang="nl-NL" b="1" dirty="0" err="1" smtClean="0"/>
              <a:t>Rain</a:t>
            </a:r>
            <a:r>
              <a:rPr lang="nl-NL" b="1" dirty="0" smtClean="0"/>
              <a:t> Impact </a:t>
            </a:r>
            <a:r>
              <a:rPr lang="nl-NL" b="1" dirty="0" err="1" smtClean="0"/>
              <a:t>description</a:t>
            </a:r>
            <a:r>
              <a:rPr lang="nl-NL" b="1" dirty="0"/>
              <a:t/>
            </a:r>
            <a:br>
              <a:rPr lang="nl-NL" b="1" dirty="0"/>
            </a:br>
            <a:r>
              <a:rPr lang="nl-NL" b="1" dirty="0"/>
              <a:t>(</a:t>
            </a:r>
            <a:r>
              <a:rPr lang="nl-NL" b="1" dirty="0" err="1"/>
              <a:t>from</a:t>
            </a:r>
            <a:r>
              <a:rPr lang="nl-NL" b="1" dirty="0"/>
              <a:t> UK-</a:t>
            </a:r>
            <a:r>
              <a:rPr lang="nl-NL" b="1" dirty="0" err="1"/>
              <a:t>Metoffice</a:t>
            </a:r>
            <a:r>
              <a:rPr lang="nl-NL" b="1" dirty="0"/>
              <a:t>)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66" y="0"/>
            <a:ext cx="6065802" cy="68817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2763566" y="0"/>
            <a:ext cx="1365982" cy="452284"/>
          </a:xfrm>
          <a:prstGeom prst="rect">
            <a:avLst/>
          </a:prstGeom>
          <a:solidFill>
            <a:srgbClr val="529D2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4129548" y="0"/>
            <a:ext cx="1445342" cy="452284"/>
          </a:xfrm>
          <a:prstGeom prst="rect">
            <a:avLst/>
          </a:prstGeom>
          <a:solidFill>
            <a:srgbClr val="FFFF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574890" y="0"/>
            <a:ext cx="1602658" cy="452284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7177548" y="0"/>
            <a:ext cx="1651820" cy="452284"/>
          </a:xfrm>
          <a:prstGeom prst="roundRect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2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Verdana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46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385" y="1734933"/>
            <a:ext cx="3113906" cy="571500"/>
          </a:xfrm>
        </p:spPr>
        <p:txBody>
          <a:bodyPr/>
          <a:lstStyle/>
          <a:p>
            <a:r>
              <a:rPr lang="nl-NL" b="1" dirty="0" err="1" smtClean="0"/>
              <a:t>Rain</a:t>
            </a:r>
            <a:r>
              <a:rPr lang="nl-NL" b="1" dirty="0" smtClean="0"/>
              <a:t> Impact </a:t>
            </a:r>
            <a:r>
              <a:rPr lang="nl-NL" b="1" dirty="0" err="1" smtClean="0"/>
              <a:t>advisories</a:t>
            </a:r>
            <a:r>
              <a:rPr lang="nl-NL" b="1" dirty="0" smtClean="0"/>
              <a:t/>
            </a:r>
            <a:br>
              <a:rPr lang="nl-NL" b="1" dirty="0" smtClean="0"/>
            </a:br>
            <a:r>
              <a:rPr lang="nl-NL" b="1" dirty="0" smtClean="0"/>
              <a:t>(</a:t>
            </a:r>
            <a:r>
              <a:rPr lang="nl-NL" b="1" dirty="0" err="1" smtClean="0"/>
              <a:t>from</a:t>
            </a:r>
            <a:r>
              <a:rPr lang="nl-NL" b="1" dirty="0" smtClean="0"/>
              <a:t> UK-</a:t>
            </a:r>
            <a:r>
              <a:rPr lang="nl-NL" b="1" dirty="0" err="1" smtClean="0"/>
              <a:t>Metoffice</a:t>
            </a:r>
            <a:r>
              <a:rPr lang="nl-NL" b="1" dirty="0" smtClean="0"/>
              <a:t>)</a:t>
            </a:r>
            <a:endParaRPr lang="nl-NL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853" y="0"/>
            <a:ext cx="62631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4718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Additional</a:t>
            </a:r>
            <a:r>
              <a:rPr lang="nl-NL" dirty="0" smtClean="0"/>
              <a:t> info (</a:t>
            </a:r>
            <a:r>
              <a:rPr lang="nl-NL" dirty="0" err="1" smtClean="0"/>
              <a:t>from</a:t>
            </a:r>
            <a:r>
              <a:rPr lang="nl-NL" dirty="0" smtClean="0"/>
              <a:t> UK-</a:t>
            </a:r>
            <a:r>
              <a:rPr lang="nl-NL" dirty="0" err="1" smtClean="0"/>
              <a:t>Metoffice</a:t>
            </a:r>
            <a:r>
              <a:rPr lang="nl-NL" dirty="0" smtClean="0"/>
              <a:t>)</a:t>
            </a:r>
            <a:endParaRPr lang="nl-N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862446"/>
            <a:ext cx="8305800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B070C05-0CA7-449A-B39C-766EA173F9BB}" type="datetime1">
              <a:rPr lang="nl-NL" smtClean="0"/>
              <a:t>9-11-2017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83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2" descr="extremecold_r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63" y="1074738"/>
            <a:ext cx="7856537" cy="524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E60EC0-4CED-4099-A852-D0E3499F1D48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4666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9" name="Picture 4" descr="Thanks_mcHT_Smiley-vi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7013" y="1990725"/>
            <a:ext cx="3609975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0" name="Tijdelijke aanduiding voor datum 1"/>
          <p:cNvSpPr>
            <a:spLocks noGrp="1"/>
          </p:cNvSpPr>
          <p:nvPr>
            <p:ph type="dt" sz="quarter" idx="10"/>
          </p:nvPr>
        </p:nvSpPr>
        <p:spPr bwMode="auto">
          <a:xfrm>
            <a:off x="4997450" y="6573838"/>
            <a:ext cx="4156075" cy="3159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compatLnSpc="1">
            <a:prstTxWarp prst="textNoShape">
              <a:avLst/>
            </a:prstTxWarp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charset="0"/>
              </a:defRPr>
            </a:lvl9pPr>
          </a:lstStyle>
          <a:p>
            <a:fld id="{1F9F6901-685C-472C-9E81-ACD847A0D254}" type="datetime1">
              <a:rPr lang="nl-NL" altLang="nl-NL" sz="1000" smtClean="0"/>
              <a:t>9-11-2017</a:t>
            </a:fld>
            <a:endParaRPr lang="nl-NL" altLang="nl-NL" sz="100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nl-NL" smtClean="0"/>
              <a:t>IMS Warning workshop KNMI Block II</a:t>
            </a:r>
            <a:endParaRPr lang="nl-NL" altLang="nl-NL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288" y="1135063"/>
            <a:ext cx="5903912" cy="5189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B8A2DB-93B3-43FE-BD7E-8AD17BD08A77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916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b="1" dirty="0" smtClean="0">
                <a:solidFill>
                  <a:srgbClr val="7030A0"/>
                </a:solidFill>
              </a:rPr>
              <a:t>Winterstorm meeting Toulouse </a:t>
            </a:r>
            <a:r>
              <a:rPr lang="nl-NL" altLang="nl-NL" b="1" dirty="0" err="1" smtClean="0">
                <a:solidFill>
                  <a:srgbClr val="7030A0"/>
                </a:solidFill>
              </a:rPr>
              <a:t>Oct</a:t>
            </a:r>
            <a:r>
              <a:rPr lang="nl-NL" altLang="nl-NL" b="1" dirty="0" smtClean="0">
                <a:solidFill>
                  <a:srgbClr val="7030A0"/>
                </a:solidFill>
              </a:rPr>
              <a:t> 2000</a:t>
            </a:r>
          </a:p>
        </p:txBody>
      </p:sp>
      <p:pic>
        <p:nvPicPr>
          <p:cNvPr id="14340" name="Picture 3" descr="Meteopole at MF Toulou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989138"/>
            <a:ext cx="6805612" cy="392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1" name="Text Box 4"/>
          <p:cNvSpPr txBox="1">
            <a:spLocks noChangeArrowheads="1"/>
          </p:cNvSpPr>
          <p:nvPr/>
        </p:nvSpPr>
        <p:spPr bwMode="auto">
          <a:xfrm>
            <a:off x="1676400" y="5867400"/>
            <a:ext cx="56165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600">
                <a:solidFill>
                  <a:srgbClr val="000000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400" smtClean="0">
                <a:solidFill>
                  <a:srgbClr val="000099"/>
                </a:solidFill>
                <a:latin typeface="Times New Roman" pitchFamily="18" charset="0"/>
              </a:rPr>
              <a:t>La Meteopole, Meteo France (Toulouse)</a:t>
            </a:r>
            <a:endParaRPr lang="nl-NL" altLang="nl-NL" sz="2400" smtClean="0">
              <a:solidFill>
                <a:srgbClr val="000099"/>
              </a:solidFill>
              <a:latin typeface="Times New Roman" pitchFamily="18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526D66-3F28-4312-A084-935324EEAAED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73242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37292" y="973393"/>
            <a:ext cx="7918450" cy="685800"/>
          </a:xfrm>
        </p:spPr>
        <p:txBody>
          <a:bodyPr/>
          <a:lstStyle/>
          <a:p>
            <a:r>
              <a:rPr lang="nl-NL" altLang="nl-NL" b="1" dirty="0" smtClean="0">
                <a:solidFill>
                  <a:srgbClr val="7030A0"/>
                </a:solidFill>
              </a:rPr>
              <a:t>Winterstormmeeting Toulouse </a:t>
            </a:r>
            <a:r>
              <a:rPr lang="nl-NL" altLang="nl-NL" b="1" dirty="0" err="1" smtClean="0">
                <a:solidFill>
                  <a:srgbClr val="7030A0"/>
                </a:solidFill>
              </a:rPr>
              <a:t>Oct</a:t>
            </a:r>
            <a:r>
              <a:rPr lang="nl-NL" altLang="nl-NL" b="1" dirty="0" smtClean="0">
                <a:solidFill>
                  <a:srgbClr val="7030A0"/>
                </a:solidFill>
              </a:rPr>
              <a:t> 2000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981200"/>
            <a:ext cx="8281988" cy="4191000"/>
          </a:xfrm>
        </p:spPr>
        <p:txBody>
          <a:bodyPr/>
          <a:lstStyle/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Meteorological discussions (</a:t>
            </a:r>
            <a:r>
              <a:rPr lang="en-US" altLang="nl-NL" sz="2000" b="1" dirty="0" err="1" smtClean="0">
                <a:solidFill>
                  <a:schemeClr val="tx1"/>
                </a:solidFill>
              </a:rPr>
              <a:t>synoptical</a:t>
            </a:r>
            <a:r>
              <a:rPr lang="en-US" altLang="nl-NL" sz="2000" b="1" dirty="0" smtClean="0">
                <a:solidFill>
                  <a:schemeClr val="tx1"/>
                </a:solidFill>
              </a:rPr>
              <a:t> + dynamical)</a:t>
            </a:r>
          </a:p>
          <a:p>
            <a:pPr lvl="1"/>
            <a:endParaRPr lang="en-US" altLang="nl-NL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Discussions on warning strategies</a:t>
            </a:r>
          </a:p>
          <a:p>
            <a:pPr lvl="1"/>
            <a:endParaRPr lang="en-US" altLang="nl-NL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Vigilance system announcement by </a:t>
            </a:r>
            <a:r>
              <a:rPr lang="en-US" altLang="nl-NL" sz="2000" b="1" dirty="0" err="1" smtClean="0">
                <a:solidFill>
                  <a:schemeClr val="tx1"/>
                </a:solidFill>
              </a:rPr>
              <a:t>Meteo</a:t>
            </a:r>
            <a:r>
              <a:rPr lang="en-US" altLang="nl-NL" sz="2000" b="1" dirty="0" smtClean="0">
                <a:solidFill>
                  <a:schemeClr val="tx1"/>
                </a:solidFill>
              </a:rPr>
              <a:t> France</a:t>
            </a:r>
          </a:p>
          <a:p>
            <a:pPr lvl="1"/>
            <a:endParaRPr lang="en-US" altLang="nl-NL" sz="2000" b="1" dirty="0" smtClean="0">
              <a:solidFill>
                <a:schemeClr val="tx1"/>
              </a:solidFill>
            </a:endParaRPr>
          </a:p>
          <a:p>
            <a:pPr lvl="1"/>
            <a:r>
              <a:rPr lang="en-US" altLang="nl-NL" sz="2000" b="1" dirty="0" smtClean="0">
                <a:solidFill>
                  <a:schemeClr val="tx1"/>
                </a:solidFill>
              </a:rPr>
              <a:t>Need was expressed to improve communication  between NMS’s already at the onset phase of severe cross boarder events and to exchange warnings</a:t>
            </a:r>
            <a:endParaRPr lang="nl-NL" altLang="nl-NL" sz="2000" b="1" dirty="0" smtClean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E5B32-A877-4777-A53F-6B0005A2A6F9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0523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169275" cy="571500"/>
          </a:xfrm>
        </p:spPr>
        <p:txBody>
          <a:bodyPr/>
          <a:lstStyle/>
          <a:p>
            <a:r>
              <a:rPr lang="nl-NL" altLang="nl-NL" sz="2200" b="1" smtClean="0"/>
              <a:t>Meteoalarm a Eumetnet initiative launched 2007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2362200"/>
            <a:ext cx="8383588" cy="3886200"/>
          </a:xfrm>
        </p:spPr>
        <p:txBody>
          <a:bodyPr/>
          <a:lstStyle/>
          <a:p>
            <a:r>
              <a:rPr lang="nl-NL" altLang="nl-NL" b="1" smtClean="0"/>
              <a:t>Finally March 2007 Meteoalarm was launched in El Escorial during World Meteorological Day.</a:t>
            </a:r>
          </a:p>
          <a:p>
            <a:r>
              <a:rPr lang="nl-NL" altLang="nl-NL" b="1" smtClean="0"/>
              <a:t>Meteoalarm is a Eumetnet initiative and nowadays is supported by over 30 European countries</a:t>
            </a:r>
          </a:p>
          <a:p>
            <a:endParaRPr lang="nl-NL" altLang="nl-NL" b="1" smtClean="0"/>
          </a:p>
          <a:p>
            <a:endParaRPr lang="nl-NL" altLang="nl-NL" b="1" smtClean="0"/>
          </a:p>
        </p:txBody>
      </p:sp>
      <p:pic>
        <p:nvPicPr>
          <p:cNvPr id="111620" name="Picture 4" descr="Meteoalarm_El Escorial_23March2007-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6800"/>
            <a:ext cx="9144000" cy="579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C15442C-6E3A-465B-835C-1E7DDBEA8F02}" type="datetime1">
              <a:rPr lang="nl-NL" smtClean="0"/>
              <a:t>9-11-2017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IMS Warning workshop KNMI Block II</a:t>
            </a:r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8874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1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14"/>
            <a:ext cx="9144000" cy="6842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1641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wipe dir="r"/>
      </p:transition>
    </mc:Choice>
    <mc:Fallback xmlns="">
      <p:transition>
        <p:wipe dir="r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houd letter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letter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letter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letter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houd bullet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Inhoud bulle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Inhoud bullet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houd bullet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1_Standaardontwerp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 kolommen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 kolommen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anose="020B060403050404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KNMI sjabloon voor Powerpoint NL Breedbeeld">
  <a:themeElements>
    <a:clrScheme name="Rijks Licht Blauw">
      <a:dk1>
        <a:srgbClr val="000000"/>
      </a:dk1>
      <a:lt1>
        <a:srgbClr val="FFFFFF"/>
      </a:lt1>
      <a:dk2>
        <a:srgbClr val="8EC9E7"/>
      </a:dk2>
      <a:lt2>
        <a:srgbClr val="EDF7FB"/>
      </a:lt2>
      <a:accent1>
        <a:srgbClr val="017BC6"/>
      </a:accent1>
      <a:accent2>
        <a:srgbClr val="FFB612"/>
      </a:accent2>
      <a:accent3>
        <a:srgbClr val="42145F"/>
      </a:accent3>
      <a:accent4>
        <a:srgbClr val="00689A"/>
      </a:accent4>
      <a:accent5>
        <a:srgbClr val="663227"/>
      </a:accent5>
      <a:accent6>
        <a:srgbClr val="38870D"/>
      </a:accent6>
      <a:hlink>
        <a:srgbClr val="017BC6"/>
      </a:hlink>
      <a:folHlink>
        <a:srgbClr val="B2D6EE"/>
      </a:folHlink>
    </a:clrScheme>
    <a:fontScheme name="Rijkshuisstijl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Presentatie9" id="{679BD963-B7F7-014D-8604-DB591A414DAF}" vid="{E42E6A84-805E-FD4D-BC33-FB7D3DCAE149}"/>
    </a:ext>
  </a:extLst>
</a:theme>
</file>

<file path=ppt/theme/theme6.xml><?xml version="1.0" encoding="utf-8"?>
<a:theme xmlns:a="http://schemas.openxmlformats.org/drawingml/2006/main" name="2_Standaardontwerp">
  <a:themeElements>
    <a:clrScheme name="">
      <a:dk1>
        <a:srgbClr val="000000"/>
      </a:dk1>
      <a:lt1>
        <a:srgbClr val="FFFFFF"/>
      </a:lt1>
      <a:dk2>
        <a:srgbClr val="9ACCD4"/>
      </a:dk2>
      <a:lt2>
        <a:srgbClr val="EEECE1"/>
      </a:lt2>
      <a:accent1>
        <a:srgbClr val="9ACCD4"/>
      </a:accent1>
      <a:accent2>
        <a:srgbClr val="6ED9AD"/>
      </a:accent2>
      <a:accent3>
        <a:srgbClr val="FFFFFF"/>
      </a:accent3>
      <a:accent4>
        <a:srgbClr val="000000"/>
      </a:accent4>
      <a:accent5>
        <a:srgbClr val="CAE2E6"/>
      </a:accent5>
      <a:accent6>
        <a:srgbClr val="63C49C"/>
      </a:accent6>
      <a:hlink>
        <a:srgbClr val="4E9625"/>
      </a:hlink>
      <a:folHlink>
        <a:srgbClr val="60652A"/>
      </a:folHlink>
    </a:clrScheme>
    <a:fontScheme name="Standaardontwerp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2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24C2B0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20B09F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8AE8B"/>
        </a:accent1>
        <a:accent2>
          <a:srgbClr val="2494C5"/>
        </a:accent2>
        <a:accent3>
          <a:srgbClr val="FFFFFF"/>
        </a:accent3>
        <a:accent4>
          <a:srgbClr val="000000"/>
        </a:accent4>
        <a:accent5>
          <a:srgbClr val="B4D3C4"/>
        </a:accent5>
        <a:accent6>
          <a:srgbClr val="2086B2"/>
        </a:accent6>
        <a:hlink>
          <a:srgbClr val="9ACCD4"/>
        </a:hlink>
        <a:folHlink>
          <a:srgbClr val="A1008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529D26"/>
        </a:dk2>
        <a:lt2>
          <a:srgbClr val="EEECE1"/>
        </a:lt2>
        <a:accent1>
          <a:srgbClr val="529D26"/>
        </a:accent1>
        <a:accent2>
          <a:srgbClr val="58AE8B"/>
        </a:accent2>
        <a:accent3>
          <a:srgbClr val="FFFFFF"/>
        </a:accent3>
        <a:accent4>
          <a:srgbClr val="000000"/>
        </a:accent4>
        <a:accent5>
          <a:srgbClr val="B3CCAC"/>
        </a:accent5>
        <a:accent6>
          <a:srgbClr val="4F9D7D"/>
        </a:accent6>
        <a:hlink>
          <a:srgbClr val="2494C5"/>
        </a:hlink>
        <a:folHlink>
          <a:srgbClr val="9ACCD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ijks Licht Blauw">
    <a:dk1>
      <a:srgbClr val="000000"/>
    </a:dk1>
    <a:lt1>
      <a:srgbClr val="FFFFFF"/>
    </a:lt1>
    <a:dk2>
      <a:srgbClr val="8EC9E7"/>
    </a:dk2>
    <a:lt2>
      <a:srgbClr val="EDF7FB"/>
    </a:lt2>
    <a:accent1>
      <a:srgbClr val="017BC6"/>
    </a:accent1>
    <a:accent2>
      <a:srgbClr val="FFB612"/>
    </a:accent2>
    <a:accent3>
      <a:srgbClr val="42145F"/>
    </a:accent3>
    <a:accent4>
      <a:srgbClr val="00689A"/>
    </a:accent4>
    <a:accent5>
      <a:srgbClr val="663227"/>
    </a:accent5>
    <a:accent6>
      <a:srgbClr val="38870D"/>
    </a:accent6>
    <a:hlink>
      <a:srgbClr val="017BC6"/>
    </a:hlink>
    <a:folHlink>
      <a:srgbClr val="B2D6EE"/>
    </a:folHlink>
  </a:clrScheme>
</a:themeOverride>
</file>

<file path=ppt/theme/themeOverride2.xml><?xml version="1.0" encoding="utf-8"?>
<a:themeOverride xmlns:a="http://schemas.openxmlformats.org/drawingml/2006/main">
  <a:clrScheme name="Rijks Licht Blauw">
    <a:dk1>
      <a:srgbClr val="000000"/>
    </a:dk1>
    <a:lt1>
      <a:srgbClr val="FFFFFF"/>
    </a:lt1>
    <a:dk2>
      <a:srgbClr val="8EC9E7"/>
    </a:dk2>
    <a:lt2>
      <a:srgbClr val="EDF7FB"/>
    </a:lt2>
    <a:accent1>
      <a:srgbClr val="017BC6"/>
    </a:accent1>
    <a:accent2>
      <a:srgbClr val="FFB612"/>
    </a:accent2>
    <a:accent3>
      <a:srgbClr val="42145F"/>
    </a:accent3>
    <a:accent4>
      <a:srgbClr val="00689A"/>
    </a:accent4>
    <a:accent5>
      <a:srgbClr val="663227"/>
    </a:accent5>
    <a:accent6>
      <a:srgbClr val="38870D"/>
    </a:accent6>
    <a:hlink>
      <a:srgbClr val="017BC6"/>
    </a:hlink>
    <a:folHlink>
      <a:srgbClr val="B2D6EE"/>
    </a:folHlink>
  </a:clrScheme>
</a:themeOverride>
</file>

<file path=ppt/theme/themeOverride3.xml><?xml version="1.0" encoding="utf-8"?>
<a:themeOverride xmlns:a="http://schemas.openxmlformats.org/drawingml/2006/main">
  <a:clrScheme name="Rijks Licht Blauw">
    <a:dk1>
      <a:srgbClr val="000000"/>
    </a:dk1>
    <a:lt1>
      <a:srgbClr val="FFFFFF"/>
    </a:lt1>
    <a:dk2>
      <a:srgbClr val="8EC9E7"/>
    </a:dk2>
    <a:lt2>
      <a:srgbClr val="EDF7FB"/>
    </a:lt2>
    <a:accent1>
      <a:srgbClr val="017BC6"/>
    </a:accent1>
    <a:accent2>
      <a:srgbClr val="FFB612"/>
    </a:accent2>
    <a:accent3>
      <a:srgbClr val="42145F"/>
    </a:accent3>
    <a:accent4>
      <a:srgbClr val="00689A"/>
    </a:accent4>
    <a:accent5>
      <a:srgbClr val="663227"/>
    </a:accent5>
    <a:accent6>
      <a:srgbClr val="38870D"/>
    </a:accent6>
    <a:hlink>
      <a:srgbClr val="017BC6"/>
    </a:hlink>
    <a:folHlink>
      <a:srgbClr val="B2D6EE"/>
    </a:folHlink>
  </a:clrScheme>
</a:themeOverride>
</file>

<file path=ppt/theme/themeOverride4.xml><?xml version="1.0" encoding="utf-8"?>
<a:themeOverride xmlns:a="http://schemas.openxmlformats.org/drawingml/2006/main">
  <a:clrScheme name="Rijks Licht Blauw">
    <a:dk1>
      <a:srgbClr val="000000"/>
    </a:dk1>
    <a:lt1>
      <a:srgbClr val="FFFFFF"/>
    </a:lt1>
    <a:dk2>
      <a:srgbClr val="8EC9E7"/>
    </a:dk2>
    <a:lt2>
      <a:srgbClr val="EDF7FB"/>
    </a:lt2>
    <a:accent1>
      <a:srgbClr val="017BC6"/>
    </a:accent1>
    <a:accent2>
      <a:srgbClr val="FFB612"/>
    </a:accent2>
    <a:accent3>
      <a:srgbClr val="42145F"/>
    </a:accent3>
    <a:accent4>
      <a:srgbClr val="00689A"/>
    </a:accent4>
    <a:accent5>
      <a:srgbClr val="663227"/>
    </a:accent5>
    <a:accent6>
      <a:srgbClr val="38870D"/>
    </a:accent6>
    <a:hlink>
      <a:srgbClr val="017BC6"/>
    </a:hlink>
    <a:folHlink>
      <a:srgbClr val="B2D6EE"/>
    </a:folHlink>
  </a:clrScheme>
</a:themeOverride>
</file>

<file path=ppt/theme/themeOverride5.xml><?xml version="1.0" encoding="utf-8"?>
<a:themeOverride xmlns:a="http://schemas.openxmlformats.org/drawingml/2006/main">
  <a:clrScheme name="Rijks Licht Blauw">
    <a:dk1>
      <a:srgbClr val="000000"/>
    </a:dk1>
    <a:lt1>
      <a:srgbClr val="FFFFFF"/>
    </a:lt1>
    <a:dk2>
      <a:srgbClr val="8EC9E7"/>
    </a:dk2>
    <a:lt2>
      <a:srgbClr val="EDF7FB"/>
    </a:lt2>
    <a:accent1>
      <a:srgbClr val="017BC6"/>
    </a:accent1>
    <a:accent2>
      <a:srgbClr val="FFB612"/>
    </a:accent2>
    <a:accent3>
      <a:srgbClr val="42145F"/>
    </a:accent3>
    <a:accent4>
      <a:srgbClr val="00689A"/>
    </a:accent4>
    <a:accent5>
      <a:srgbClr val="663227"/>
    </a:accent5>
    <a:accent6>
      <a:srgbClr val="38870D"/>
    </a:accent6>
    <a:hlink>
      <a:srgbClr val="017BC6"/>
    </a:hlink>
    <a:folHlink>
      <a:srgbClr val="B2D6EE"/>
    </a:folHlink>
  </a:clrScheme>
</a:themeOverride>
</file>

<file path=ppt/theme/themeOverride6.xml><?xml version="1.0" encoding="utf-8"?>
<a:themeOverride xmlns:a="http://schemas.openxmlformats.org/drawingml/2006/main">
  <a:clrScheme name="Rijks Licht Blauw">
    <a:dk1>
      <a:srgbClr val="000000"/>
    </a:dk1>
    <a:lt1>
      <a:srgbClr val="FFFFFF"/>
    </a:lt1>
    <a:dk2>
      <a:srgbClr val="8EC9E7"/>
    </a:dk2>
    <a:lt2>
      <a:srgbClr val="EDF7FB"/>
    </a:lt2>
    <a:accent1>
      <a:srgbClr val="017BC6"/>
    </a:accent1>
    <a:accent2>
      <a:srgbClr val="FFB612"/>
    </a:accent2>
    <a:accent3>
      <a:srgbClr val="42145F"/>
    </a:accent3>
    <a:accent4>
      <a:srgbClr val="00689A"/>
    </a:accent4>
    <a:accent5>
      <a:srgbClr val="663227"/>
    </a:accent5>
    <a:accent6>
      <a:srgbClr val="38870D"/>
    </a:accent6>
    <a:hlink>
      <a:srgbClr val="017BC6"/>
    </a:hlink>
    <a:folHlink>
      <a:srgbClr val="B2D6E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KNMI Engels Standaard</Template>
  <TotalTime>1478</TotalTime>
  <Words>1427</Words>
  <Application>Microsoft Office PowerPoint</Application>
  <PresentationFormat>On-screen Show (4:3)</PresentationFormat>
  <Paragraphs>260</Paragraphs>
  <Slides>46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8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Inhoud letter</vt:lpstr>
      <vt:lpstr>Inhoud bullet</vt:lpstr>
      <vt:lpstr>1_Standaardontwerp</vt:lpstr>
      <vt:lpstr>Standaardontwerp</vt:lpstr>
      <vt:lpstr>KNMI sjabloon voor Powerpoint NL Breedbeeld</vt:lpstr>
      <vt:lpstr>2_Standaardontwerp</vt:lpstr>
      <vt:lpstr>Office Theme</vt:lpstr>
      <vt:lpstr>simple-light-2</vt:lpstr>
      <vt:lpstr>Meteoalarm</vt:lpstr>
      <vt:lpstr>Meteoalarm, subjects </vt:lpstr>
      <vt:lpstr>PowerPoint Presentation</vt:lpstr>
      <vt:lpstr>PowerPoint Presentation</vt:lpstr>
      <vt:lpstr>PowerPoint Presentation</vt:lpstr>
      <vt:lpstr>Winterstorm meeting Toulouse Oct 2000</vt:lpstr>
      <vt:lpstr>Winterstormmeeting Toulouse Oct 2000</vt:lpstr>
      <vt:lpstr>Meteoalarm a Eumetnet initiative launched 2007</vt:lpstr>
      <vt:lpstr>PowerPoint Presentation</vt:lpstr>
      <vt:lpstr>PowerPoint Presentation</vt:lpstr>
      <vt:lpstr>The Meteoalarm concept</vt:lpstr>
      <vt:lpstr>Disaster Risk Reduction Cycle</vt:lpstr>
      <vt:lpstr>Color related to impact threat</vt:lpstr>
      <vt:lpstr>From hazard towards Impact</vt:lpstr>
      <vt:lpstr>Impact description and Risk Matrix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Meteoalarm Extended Features</vt:lpstr>
      <vt:lpstr>PowerPoint Presentation</vt:lpstr>
      <vt:lpstr>Meteoalarm Advantages</vt:lpstr>
      <vt:lpstr>Meteoalarm Future Plans (2019 )</vt:lpstr>
      <vt:lpstr>Related Risk Reduction activities (DRR)</vt:lpstr>
      <vt:lpstr>PowerPoint Presentation</vt:lpstr>
      <vt:lpstr>ARISTOTLE’S Objectives   </vt:lpstr>
      <vt:lpstr>Four Hazard Types</vt:lpstr>
      <vt:lpstr>PowerPoint Presentation</vt:lpstr>
      <vt:lpstr>PowerPoint Presentation</vt:lpstr>
      <vt:lpstr>    GMAS  WMO Global Multi Hazard Alerting System</vt:lpstr>
      <vt:lpstr> GMAS – concept under construction</vt:lpstr>
      <vt:lpstr>How to set and update your warning system</vt:lpstr>
      <vt:lpstr>National or regional risk matrix(prob vs impact)</vt:lpstr>
      <vt:lpstr>How to set and update your warning system</vt:lpstr>
      <vt:lpstr>Thresholds for each parameter &amp; colour</vt:lpstr>
      <vt:lpstr>PowerPoint Presentation</vt:lpstr>
      <vt:lpstr>Communication of warnings</vt:lpstr>
      <vt:lpstr>Rain Impact description (from UK-Metoffice)</vt:lpstr>
      <vt:lpstr>Rain Impact advisories (from UK-Metoffice)</vt:lpstr>
      <vt:lpstr>Additional info (from UK-Metoffice)</vt:lpstr>
      <vt:lpstr>PowerPoint Presentation</vt:lpstr>
      <vt:lpstr>PowerPoint Presentation</vt:lpstr>
    </vt:vector>
  </TitlesOfParts>
  <Company>knmi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kroonenb</dc:creator>
  <cp:lastModifiedBy>Kroonenberg, Frank (KNMI)</cp:lastModifiedBy>
  <cp:revision>83</cp:revision>
  <dcterms:created xsi:type="dcterms:W3CDTF">2009-12-09T08:49:54Z</dcterms:created>
  <dcterms:modified xsi:type="dcterms:W3CDTF">2017-11-09T11:22:05Z</dcterms:modified>
</cp:coreProperties>
</file>