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24" r:id="rId2"/>
    <p:sldId id="325" r:id="rId3"/>
    <p:sldId id="326" r:id="rId4"/>
    <p:sldId id="327" r:id="rId5"/>
    <p:sldId id="288" r:id="rId6"/>
    <p:sldId id="258" r:id="rId7"/>
    <p:sldId id="299" r:id="rId8"/>
    <p:sldId id="328" r:id="rId9"/>
    <p:sldId id="292" r:id="rId10"/>
    <p:sldId id="293" r:id="rId11"/>
    <p:sldId id="294" r:id="rId12"/>
    <p:sldId id="295" r:id="rId13"/>
    <p:sldId id="313" r:id="rId14"/>
    <p:sldId id="314" r:id="rId15"/>
    <p:sldId id="315" r:id="rId16"/>
    <p:sldId id="316" r:id="rId17"/>
    <p:sldId id="267" r:id="rId18"/>
    <p:sldId id="270" r:id="rId19"/>
    <p:sldId id="307" r:id="rId20"/>
    <p:sldId id="329" r:id="rId21"/>
    <p:sldId id="330" r:id="rId22"/>
    <p:sldId id="301" r:id="rId23"/>
    <p:sldId id="275" r:id="rId24"/>
    <p:sldId id="273" r:id="rId25"/>
    <p:sldId id="274" r:id="rId26"/>
    <p:sldId id="319" r:id="rId27"/>
    <p:sldId id="271" r:id="rId28"/>
    <p:sldId id="331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424448-7D68-499B-B750-7CD67ACA7E61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D635DF-F162-482C-A7CD-E0FFF2BB0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5BFC9-3896-4DBE-A0C3-79ED9985AA80}" type="datetimeFigureOut">
              <a:rPr lang="en-US" smtClean="0"/>
              <a:t>04/12/2017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BBF17-304D-4A9F-AFD1-6B199073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0FC303-16AB-4905-BD21-19280A8DDF3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BCA67E-522B-4F56-8D3B-B4AC26869CF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D96B8-AB8C-448F-B0E8-584AA6424D8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54C689-01B8-4B49-BC42-EA4DC6F8AD8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78FC79-4FFA-490D-8501-9B0AC4EDBE1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0201-3EB0-44F3-A042-A41CDD52DB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0201-3EB0-44F3-A042-A41CDD52DB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5869-31BE-48CC-A5D9-824CD9B6EA8C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C082-0749-4BA7-B468-D92ED8CC8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54B8-549A-4A45-8087-D76EC4EDD420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2502-8C7B-4C0E-9C3B-113A757F4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2159-23A7-4CE0-A465-34AC1EE6BAB6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B9CE-6D29-4CB9-A6E7-C534C16E0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BCCA-3A32-4477-9B3F-47235E872E5D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90E3-750E-49A8-AC8D-F877CAD6B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BAB0-72C8-439B-ADA1-72863626F4C8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61F7-3676-481B-9C86-5AE4D4D38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2C866-D17A-4579-A4AD-BD04BAE9C231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8E2E-E136-4FEC-B047-FA3F60020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08E8-0047-4110-984D-850484E7FB15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0D54-73EF-4058-A400-4A6BECFDC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11A4-5887-4A5E-AA72-6257F401B395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8A57-34DA-4A8E-B5C3-748AF3C3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8E1F-6909-4AA5-9C3E-AE9BC5C2AED6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F0B0-BD93-40CF-9DC0-41772F59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3010-EF7A-47F9-8019-548E699EFF53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714E-3ACD-43EE-BFD7-0BAA6486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C13B-B4AA-46EE-9540-730579276D0F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1231-2DB2-45DA-99A4-E9EFDD05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18029-12EF-40DE-A5B1-35F431B494C9}" type="datetimeFigureOut">
              <a:rPr lang="en-US"/>
              <a:pPr>
                <a:defRPr/>
              </a:pPr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7FD38-6542-4D92-B92E-66B819D37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9.jpeg"/><Relationship Id="rId5" Type="http://schemas.openxmlformats.org/officeDocument/2006/relationships/image" Target="../media/image22.jpeg"/><Relationship Id="rId4" Type="http://schemas.openxmlformats.org/officeDocument/2006/relationships/image" Target="../media/image28.emf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8.jpe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7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6.jpeg"/><Relationship Id="rId5" Type="http://schemas.openxmlformats.org/officeDocument/2006/relationships/tags" Target="../tags/tag9.xml"/><Relationship Id="rId15" Type="http://schemas.openxmlformats.org/officeDocument/2006/relationships/image" Target="../media/image10.jpg"/><Relationship Id="rId10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4.jpeg"/><Relationship Id="rId2" Type="http://schemas.openxmlformats.org/officeDocument/2006/relationships/tags" Target="../tags/tag14.xml"/><Relationship Id="rId16" Type="http://schemas.openxmlformats.org/officeDocument/2006/relationships/hyperlink" Target="http://courses.comet.ucar.edu/user/view.php?id=12&amp;course=89" TargetMode="Externa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15" Type="http://schemas.openxmlformats.org/officeDocument/2006/relationships/image" Target="../media/image13.jpeg"/><Relationship Id="rId10" Type="http://schemas.openxmlformats.org/officeDocument/2006/relationships/tags" Target="../tags/tag22.xml"/><Relationship Id="rId19" Type="http://schemas.openxmlformats.org/officeDocument/2006/relationships/image" Target="../media/image16.jpe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4122003"/>
            <a:ext cx="9144000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+mn-lt"/>
                <a:cs typeface="+mn-cs"/>
              </a:rPr>
              <a:t>Organized </a:t>
            </a:r>
            <a:r>
              <a:rPr lang="en-US" sz="2400" b="1" dirty="0">
                <a:solidFill>
                  <a:srgbClr val="7030A0"/>
                </a:solidFill>
                <a:latin typeface="+mn-lt"/>
                <a:cs typeface="+mn-cs"/>
              </a:rPr>
              <a:t>by </a:t>
            </a:r>
            <a:br>
              <a:rPr lang="en-US" sz="2400" b="1" dirty="0">
                <a:solidFill>
                  <a:srgbClr val="7030A0"/>
                </a:solidFill>
                <a:latin typeface="+mn-lt"/>
                <a:cs typeface="+mn-cs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n-lt"/>
                <a:cs typeface="+mn-cs"/>
              </a:rPr>
              <a:t>National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Water Academy, Pune </a:t>
            </a:r>
            <a:endParaRPr lang="en-IN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1447800"/>
            <a:ext cx="9144000" cy="206210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4</a:t>
            </a:r>
            <a:r>
              <a:rPr lang="en-US" sz="3200" baseline="300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</a:t>
            </a: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International </a:t>
            </a:r>
            <a:b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Distance </a:t>
            </a:r>
            <a:r>
              <a:rPr lang="en-US" sz="32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Learning </a:t>
            </a: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Program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Basic </a:t>
            </a:r>
            <a:r>
              <a:rPr lang="en-US" sz="32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Hydrological Sciences</a:t>
            </a:r>
            <a:br>
              <a:rPr lang="en-US" sz="32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for  </a:t>
            </a:r>
            <a:r>
              <a:rPr lang="en-US" sz="32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Asian Region (WMO RA-II)</a:t>
            </a:r>
            <a:endParaRPr lang="en-IN" sz="3200" dirty="0"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9319" y="3719875"/>
            <a:ext cx="9144000" cy="40011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16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 October to 30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 November  2017 </a:t>
            </a:r>
            <a:endParaRPr lang="en-IN" sz="2000" b="1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953000"/>
            <a:ext cx="91440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cwc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976" y="5133976"/>
            <a:ext cx="1495424" cy="1495422"/>
          </a:xfrm>
          <a:prstGeom prst="ellipse">
            <a:avLst/>
          </a:prstGeom>
          <a:noFill/>
        </p:spPr>
      </p:pic>
      <p:pic>
        <p:nvPicPr>
          <p:cNvPr id="1028" name="Picture 4" descr="C:\Users\Manish\Desktop\comet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334000"/>
            <a:ext cx="2514600" cy="1115194"/>
          </a:xfrm>
          <a:prstGeom prst="rect">
            <a:avLst/>
          </a:prstGeom>
          <a:noFill/>
        </p:spPr>
      </p:pic>
      <p:pic>
        <p:nvPicPr>
          <p:cNvPr id="1029" name="Picture 5" descr="C:\Users\Manish\Desktop\UCARFinal cop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5280522"/>
            <a:ext cx="990600" cy="1138290"/>
          </a:xfrm>
          <a:prstGeom prst="rect">
            <a:avLst/>
          </a:prstGeom>
          <a:noFill/>
        </p:spPr>
      </p:pic>
      <p:pic>
        <p:nvPicPr>
          <p:cNvPr id="1030" name="Picture 6" descr="F:\ashoka_pilla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9752" y="0"/>
            <a:ext cx="984496" cy="1600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968632"/>
            <a:ext cx="1174583" cy="1660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939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666875"/>
            <a:ext cx="8963025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N" i="1" dirty="0"/>
              <a:t>Required Modules</a:t>
            </a:r>
            <a:endParaRPr lang="en-IN" dirty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790700"/>
            <a:ext cx="22875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489325" y="4572000"/>
            <a:ext cx="1952625" cy="153828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NWA:</a:t>
            </a:r>
          </a:p>
          <a:p>
            <a:pPr algn="ctr"/>
            <a:r>
              <a:rPr lang="en-US" dirty="0"/>
              <a:t>Derivation of Unit Hydrograph</a:t>
            </a:r>
          </a:p>
          <a:p>
            <a:pPr algn="ctr"/>
            <a:endParaRPr lang="en-US" dirty="0"/>
          </a:p>
          <a:p>
            <a:pPr algn="ctr"/>
            <a:endParaRPr lang="en-US" sz="800" dirty="0"/>
          </a:p>
          <a:p>
            <a:pPr algn="ctr"/>
            <a:endParaRPr lang="en-IN" sz="14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13" y="1143000"/>
            <a:ext cx="1274762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Week 2</a:t>
            </a:r>
            <a:endParaRPr lang="en-IN" sz="2800" dirty="0"/>
          </a:p>
        </p:txBody>
      </p:sp>
      <p:pic>
        <p:nvPicPr>
          <p:cNvPr id="16391" name="Picture 2" descr="Streamflow Routing: International Ed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90700"/>
            <a:ext cx="2082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2"/>
          <p:cNvSpPr txBox="1">
            <a:spLocks noChangeArrowheads="1"/>
          </p:cNvSpPr>
          <p:nvPr/>
        </p:nvSpPr>
        <p:spPr bwMode="auto">
          <a:xfrm>
            <a:off x="2819400" y="4051300"/>
            <a:ext cx="329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Optional Module for this week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8828" y="6096000"/>
            <a:ext cx="35273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Participants took this module</a:t>
            </a:r>
          </a:p>
          <a:p>
            <a:pPr algn="ctr">
              <a:defRPr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Avg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Grade 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2062" y="341947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 smtClean="0"/>
              <a:t>58 </a:t>
            </a:r>
            <a:r>
              <a:rPr lang="en-US" dirty="0"/>
              <a:t>participants)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89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56200" y="341947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 smtClean="0"/>
              <a:t>55 </a:t>
            </a:r>
            <a:r>
              <a:rPr lang="en-US" dirty="0"/>
              <a:t>participants)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87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2428875"/>
            <a:ext cx="8963025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N" i="1" dirty="0"/>
              <a:t>Required Modules</a:t>
            </a:r>
            <a:endParaRPr lang="en-IN" dirty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5563"/>
            <a:ext cx="1933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6200" y="1905000"/>
            <a:ext cx="1341438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Week 3</a:t>
            </a:r>
            <a:endParaRPr lang="en-IN" sz="2800" dirty="0"/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963" y="2557463"/>
            <a:ext cx="23034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Flash Flood Processes: International Ed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5213" y="26241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61987" y="418710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 smtClean="0"/>
              <a:t>56 </a:t>
            </a:r>
            <a:r>
              <a:rPr lang="en-US" dirty="0"/>
              <a:t>participants)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88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8029" y="42672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 smtClean="0"/>
              <a:t>56 participants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65248" y="428470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 smtClean="0"/>
              <a:t>57 participants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87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3124200"/>
            <a:ext cx="77724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762000" y="1524000"/>
            <a:ext cx="77724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N" i="1" dirty="0" smtClean="0"/>
              <a:t>Elective Modules</a:t>
            </a:r>
            <a:endParaRPr lang="en-IN" dirty="0"/>
          </a:p>
        </p:txBody>
      </p:sp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3543300" y="1543050"/>
            <a:ext cx="2222500" cy="14763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NWA:</a:t>
            </a:r>
            <a:br>
              <a:rPr lang="en-US" dirty="0"/>
            </a:br>
            <a:r>
              <a:rPr lang="en-US" dirty="0"/>
              <a:t>Flood forecasting Techniques</a:t>
            </a:r>
          </a:p>
          <a:p>
            <a:pPr algn="ctr"/>
            <a:r>
              <a:rPr lang="en-US" dirty="0"/>
              <a:t>( </a:t>
            </a:r>
            <a:r>
              <a:rPr lang="en-US" dirty="0" smtClean="0"/>
              <a:t>23 Participants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075" y="1651000"/>
            <a:ext cx="18145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7238" y="990600"/>
            <a:ext cx="1341437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Week 4</a:t>
            </a:r>
            <a:endParaRPr lang="en-IN" sz="2800" dirty="0"/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954088" y="1554163"/>
            <a:ext cx="2105025" cy="14763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NWA :</a:t>
            </a:r>
          </a:p>
          <a:p>
            <a:pPr algn="ctr"/>
            <a:r>
              <a:rPr lang="en-US" dirty="0"/>
              <a:t>Flood frequency Analysis-Part-II</a:t>
            </a:r>
          </a:p>
          <a:p>
            <a:pPr algn="ctr"/>
            <a:r>
              <a:rPr lang="en-US" dirty="0"/>
              <a:t>( </a:t>
            </a:r>
            <a:r>
              <a:rPr lang="en-US" dirty="0" smtClean="0"/>
              <a:t>40 </a:t>
            </a:r>
            <a:r>
              <a:rPr lang="en-US" dirty="0"/>
              <a:t>participants)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</a:t>
            </a:r>
            <a:r>
              <a:rPr lang="en-US" dirty="0" smtClean="0"/>
              <a:t>: 34</a:t>
            </a:r>
            <a:endParaRPr lang="en-US" dirty="0"/>
          </a:p>
        </p:txBody>
      </p:sp>
      <p:sp>
        <p:nvSpPr>
          <p:cNvPr id="18443" name="TextBox 3"/>
          <p:cNvSpPr txBox="1">
            <a:spLocks noChangeArrowheads="1"/>
          </p:cNvSpPr>
          <p:nvPr/>
        </p:nvSpPr>
        <p:spPr bwMode="auto">
          <a:xfrm>
            <a:off x="3668713" y="1154113"/>
            <a:ext cx="393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Any two electives out of </a:t>
            </a:r>
            <a:r>
              <a:rPr lang="en-US" dirty="0" smtClean="0"/>
              <a:t>8 </a:t>
            </a:r>
            <a:r>
              <a:rPr lang="en-US" dirty="0"/>
              <a:t>modules</a:t>
            </a:r>
          </a:p>
        </p:txBody>
      </p:sp>
      <p:pic>
        <p:nvPicPr>
          <p:cNvPr id="18444" name="Picture 2" descr="River Ice Process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1088" y="3200400"/>
            <a:ext cx="1841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" y="5029200"/>
            <a:ext cx="83820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18446" name="Picture 4" descr="Snowmelt Processes: International Edi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7687" y="51054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6" descr="ASMET: 2009 Drought in East Afr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3113" y="5116286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8375" y="3236912"/>
            <a:ext cx="16986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02588" y="2372392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</a:p>
          <a:p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3941328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</a:p>
          <a:p>
            <a:r>
              <a:rPr lang="en-US" dirty="0" smtClean="0"/>
              <a:t>88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23052" y="3924300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</a:p>
          <a:p>
            <a:r>
              <a:rPr lang="en-US" dirty="0" smtClean="0"/>
              <a:t>82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02588" y="3889375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</a:p>
          <a:p>
            <a:r>
              <a:rPr lang="en-US" dirty="0" smtClean="0"/>
              <a:t>93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0182" y="6336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31, 85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77391" y="634092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22, 90</a:t>
            </a:r>
            <a:endParaRPr lang="en-US" dirty="0"/>
          </a:p>
        </p:txBody>
      </p:sp>
      <p:sp>
        <p:nvSpPr>
          <p:cNvPr id="26" name="TextBox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4972" y="3290797"/>
            <a:ext cx="1828800" cy="120032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 smtClean="0"/>
              <a:t>Dam failure Concepts &amp; Modelling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2428220"/>
            <a:ext cx="8963024" cy="1752600"/>
          </a:xfrm>
          <a:prstGeom prst="rect">
            <a:avLst/>
          </a:prstGeom>
          <a:solidFill>
            <a:srgbClr val="BBE0E3"/>
          </a:solidFill>
          <a:ln>
            <a:solidFill>
              <a:prstClr val="blac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bg2">
                    <a:lumMod val="50000"/>
                  </a:schemeClr>
                </a:solidFill>
              </a:rPr>
              <a:t>Completing all the required &amp; optional modules</a:t>
            </a:r>
            <a:br>
              <a:rPr lang="en-IN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IN" sz="2400" dirty="0" smtClean="0">
                <a:solidFill>
                  <a:schemeClr val="bg2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en-IN" sz="2400" dirty="0" smtClean="0">
                <a:solidFill>
                  <a:schemeClr val="bg2">
                    <a:lumMod val="50000"/>
                  </a:schemeClr>
                </a:solidFill>
              </a:rPr>
              <a:t>Starting with Final writing Assignment </a:t>
            </a:r>
            <a:endParaRPr lang="en-IN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76200" y="1828800"/>
            <a:ext cx="1341586" cy="523220"/>
          </a:xfrm>
          <a:prstGeom prst="rect">
            <a:avLst/>
          </a:prstGeom>
          <a:solidFill>
            <a:srgbClr val="BBE0E3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Week 5</a:t>
            </a:r>
            <a:endParaRPr lang="en-IN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5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2428220"/>
            <a:ext cx="8963024" cy="1752600"/>
          </a:xfrm>
          <a:prstGeom prst="rect">
            <a:avLst/>
          </a:prstGeom>
          <a:solidFill>
            <a:srgbClr val="BBE0E3"/>
          </a:solidFill>
          <a:ln>
            <a:solidFill>
              <a:prstClr val="blac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2">
                    <a:lumMod val="50000"/>
                  </a:schemeClr>
                </a:solidFill>
              </a:rPr>
              <a:t>Submission of Final writing Assignment</a:t>
            </a:r>
            <a:br>
              <a:rPr lang="en-IN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IN" sz="2400" dirty="0">
                <a:solidFill>
                  <a:schemeClr val="bg2">
                    <a:lumMod val="50000"/>
                  </a:schemeClr>
                </a:solidFill>
              </a:rPr>
              <a:t>Course Evaluation Survey</a:t>
            </a:r>
          </a:p>
          <a:p>
            <a:pPr algn="ctr"/>
            <a:r>
              <a:rPr lang="en-IN" sz="2400" dirty="0">
                <a:solidFill>
                  <a:schemeClr val="bg2">
                    <a:lumMod val="50000"/>
                  </a:schemeClr>
                </a:solidFill>
              </a:rPr>
              <a:t>Concluding Webinar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i="1" dirty="0"/>
              <a:t>Required Modules</a:t>
            </a:r>
            <a:endParaRPr lang="en-IN" dirty="0"/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76200" y="1828800"/>
            <a:ext cx="1997213" cy="523220"/>
          </a:xfrm>
          <a:prstGeom prst="rect">
            <a:avLst/>
          </a:prstGeom>
          <a:solidFill>
            <a:srgbClr val="BBE0E3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Week 6 &amp; 7</a:t>
            </a:r>
            <a:endParaRPr lang="en-I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1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511925" cy="1143000"/>
          </a:xfrm>
        </p:spPr>
        <p:txBody>
          <a:bodyPr/>
          <a:lstStyle/>
          <a:p>
            <a:r>
              <a:rPr lang="en-US" sz="3200" dirty="0" smtClean="0"/>
              <a:t>Assignment on Measurement of River Discharge 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6240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8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511925" cy="1143000"/>
          </a:xfrm>
        </p:spPr>
        <p:txBody>
          <a:bodyPr/>
          <a:lstStyle/>
          <a:p>
            <a:r>
              <a:rPr lang="en-US" sz="3200" dirty="0" smtClean="0"/>
              <a:t>Assignment on Measurement of River Discharge 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467600" cy="51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76400" y="1905000"/>
            <a:ext cx="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1905000"/>
            <a:ext cx="0" cy="351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IN" i="1" dirty="0"/>
              <a:t>Final Writing Assignment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600200"/>
            <a:ext cx="7315200" cy="4953000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Till Today, we </a:t>
            </a:r>
            <a:r>
              <a:rPr lang="en-US" sz="2800" b="1" dirty="0">
                <a:solidFill>
                  <a:srgbClr val="7030A0"/>
                </a:solidFill>
              </a:rPr>
              <a:t>have </a:t>
            </a:r>
            <a:r>
              <a:rPr lang="en-US" sz="2800" b="1" dirty="0" smtClean="0">
                <a:solidFill>
                  <a:srgbClr val="7030A0"/>
                </a:solidFill>
              </a:rPr>
              <a:t>received 54 </a:t>
            </a:r>
            <a:r>
              <a:rPr lang="en-US" sz="2800" b="1" dirty="0">
                <a:solidFill>
                  <a:srgbClr val="7030A0"/>
                </a:solidFill>
              </a:rPr>
              <a:t>final writing </a:t>
            </a:r>
            <a:r>
              <a:rPr lang="en-US" sz="2800" b="1" dirty="0" smtClean="0">
                <a:solidFill>
                  <a:srgbClr val="7030A0"/>
                </a:solidFill>
              </a:rPr>
              <a:t>assignments 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endParaRPr lang="en-US" sz="2800" b="1" dirty="0" smtClean="0">
              <a:solidFill>
                <a:srgbClr val="7030A0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 </a:t>
            </a: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A: Discuss the work responsibilities of your office.</a:t>
            </a:r>
            <a:endParaRPr lang="en-IN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 </a:t>
            </a:r>
            <a:r>
              <a:rPr lang="en-IN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B: Report about your local hydrological conditions.</a:t>
            </a:r>
          </a:p>
          <a:p>
            <a:pPr lvl="1"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 </a:t>
            </a:r>
            <a:r>
              <a:rPr lang="en-IN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C: Outline the strengths and weaknesses of your </a:t>
            </a:r>
            <a:r>
              <a:rPr lang="en-IN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hydrologic </a:t>
            </a:r>
            <a:r>
              <a:rPr lang="en-IN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forecasting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IN" sz="3600" i="1" dirty="0" smtClean="0"/>
              <a:t>Certificate of participation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925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list of the participants who have earned a Certificate will be shown shortly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participants are eligible for award of certificate today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of  11  participants are on hold.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will be printed at WMO, Geneva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have signature of WMO/COMET/NWA officers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take a month or two to reach the participants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3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List of 54 participants who have successfully completed the course activities &amp; have earned the Course Completion Certificate</a:t>
            </a:r>
          </a:p>
        </p:txBody>
      </p:sp>
      <p:pic>
        <p:nvPicPr>
          <p:cNvPr id="1026" name="Picture 2" descr="http://cdn.ncuk.ac.uk/sites/default/files/news-images/Steven_Graduation_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54" y="998537"/>
            <a:ext cx="3508196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83307"/>
              </p:ext>
            </p:extLst>
          </p:nvPr>
        </p:nvGraphicFramePr>
        <p:xfrm>
          <a:off x="762000" y="1295400"/>
          <a:ext cx="5231554" cy="5181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8649"/>
                <a:gridCol w="3902905"/>
              </a:tblGrid>
              <a:tr h="304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First name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Surname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Pankaj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Sharma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Jingyue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Di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Fengwen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Xu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Raj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Apoorva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Leela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Sivakumar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 J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Siddhartha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Biswas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Kumar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Pradeep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Shrivastav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Minesh Chadrakant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Parag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Bhagwat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Swapnali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Barman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Mathew K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Jose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Arasu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A Meenakshi Sundara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Adhikari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Saroj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Mohammad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Rashad Kassem Yousef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Debapriya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Roy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Sharda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Yadav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Rachana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Kulkarni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3999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Course Instructors from NWA</a:t>
            </a:r>
            <a:endParaRPr lang="en-IN" dirty="0"/>
          </a:p>
        </p:txBody>
      </p:sp>
      <p:sp>
        <p:nvSpPr>
          <p:cNvPr id="5123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3218" y="6087647"/>
            <a:ext cx="1670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/>
              <a:t>Manish </a:t>
            </a:r>
            <a:r>
              <a:rPr lang="en-US" sz="1600" dirty="0" err="1"/>
              <a:t>Rathore</a:t>
            </a:r>
            <a:endParaRPr lang="en-US" sz="1600" dirty="0"/>
          </a:p>
          <a:p>
            <a:pPr algn="ctr"/>
            <a:r>
              <a:rPr lang="en-US" sz="1600" dirty="0" smtClean="0"/>
              <a:t>Deputy Director</a:t>
            </a:r>
            <a:endParaRPr lang="en-IN" sz="1600" dirty="0"/>
          </a:p>
        </p:txBody>
      </p:sp>
      <p:sp>
        <p:nvSpPr>
          <p:cNvPr id="5124" name="Text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64125" y="3581400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 err="1"/>
              <a:t>Sidhartha</a:t>
            </a:r>
            <a:r>
              <a:rPr lang="en-US" sz="1600" dirty="0"/>
              <a:t>  </a:t>
            </a:r>
            <a:r>
              <a:rPr lang="en-US" sz="1600" dirty="0" err="1"/>
              <a:t>Mitra</a:t>
            </a:r>
            <a:endParaRPr lang="en-US" sz="1600" dirty="0"/>
          </a:p>
          <a:p>
            <a:pPr algn="ctr"/>
            <a:r>
              <a:rPr lang="en-US" sz="1600" dirty="0" smtClean="0"/>
              <a:t>Director</a:t>
            </a:r>
            <a:endParaRPr lang="en-IN" sz="1600" dirty="0"/>
          </a:p>
        </p:txBody>
      </p:sp>
      <p:pic>
        <p:nvPicPr>
          <p:cNvPr id="513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 t="3863" r="2863" b="7287"/>
          <a:stretch>
            <a:fillRect/>
          </a:stretch>
        </p:blipFill>
        <p:spPr bwMode="auto">
          <a:xfrm>
            <a:off x="5740324" y="1524000"/>
            <a:ext cx="1590261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25" y="15240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3581400"/>
            <a:ext cx="2158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 err="1"/>
              <a:t>Dattakumar</a:t>
            </a:r>
            <a:r>
              <a:rPr lang="en-US" sz="1600" dirty="0"/>
              <a:t> </a:t>
            </a:r>
            <a:r>
              <a:rPr lang="en-US" sz="1600" dirty="0" err="1"/>
              <a:t>Chaskar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Director</a:t>
            </a:r>
            <a:endParaRPr lang="en-IN" sz="1600" dirty="0"/>
          </a:p>
        </p:txBody>
      </p:sp>
      <p:sp>
        <p:nvSpPr>
          <p:cNvPr id="13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35325" y="3581400"/>
            <a:ext cx="1481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/>
              <a:t>Sunil Kumar</a:t>
            </a:r>
          </a:p>
          <a:p>
            <a:pPr algn="ctr"/>
            <a:r>
              <a:rPr lang="en-US" sz="1600" dirty="0" smtClean="0"/>
              <a:t>Director</a:t>
            </a:r>
            <a:endParaRPr lang="en-IN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25" y="1524000"/>
            <a:ext cx="1599464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Manish_Office\Important\DSC_6185.jpg"/>
          <p:cNvPicPr>
            <a:picLocks noChangeAspect="1" noChangeArrowheads="1"/>
          </p:cNvPicPr>
          <p:nvPr/>
        </p:nvPicPr>
        <p:blipFill>
          <a:blip r:embed="rId14" cstate="print"/>
          <a:srcRect b="15187"/>
          <a:stretch>
            <a:fillRect/>
          </a:stretch>
        </p:blipFill>
        <p:spPr bwMode="auto">
          <a:xfrm>
            <a:off x="2042919" y="4249944"/>
            <a:ext cx="16764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0" y="4249944"/>
            <a:ext cx="1539815" cy="182880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04999" y="6127257"/>
            <a:ext cx="1670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 smtClean="0"/>
              <a:t>Deepak Bhatt</a:t>
            </a:r>
            <a:endParaRPr lang="en-US" sz="1600" dirty="0"/>
          </a:p>
          <a:p>
            <a:pPr algn="ctr"/>
            <a:r>
              <a:rPr lang="en-US" sz="1600" dirty="0" smtClean="0"/>
              <a:t>Deputy Director</a:t>
            </a:r>
            <a:endParaRPr lang="en-IN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518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3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List of 54 participants who have successfully completed the course activities &amp; have earned the Course Completion Certificate</a:t>
            </a:r>
          </a:p>
        </p:txBody>
      </p:sp>
      <p:pic>
        <p:nvPicPr>
          <p:cNvPr id="1026" name="Picture 2" descr="http://cdn.ncuk.ac.uk/sites/default/files/news-images/Steven_Graduation_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54" y="998537"/>
            <a:ext cx="3508196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113835"/>
              </p:ext>
            </p:extLst>
          </p:nvPr>
        </p:nvGraphicFramePr>
        <p:xfrm>
          <a:off x="609600" y="1219200"/>
          <a:ext cx="3962400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685"/>
                <a:gridCol w="2008715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First name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Surname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Debabrata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Paul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Manish Shankar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Sant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Purandare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Pradeep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Singh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Nupur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 Devender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Rao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Bharath Kumar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Reddy K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Jangir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Renuka Kumari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Yogeetha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Thara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Sridevi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Parijat Gogoi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Chetia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Padmadevi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Sumana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Saha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Parmod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Kumar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Swapan Bikas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Kar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Vijay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Teeparthi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Chinmoyi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Roy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Anurag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Mishra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Nehalben Raysinh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Bhuria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7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3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List of 54 participants who have successfully completed the course activities &amp; have earned the Course Completion Certificate</a:t>
            </a:r>
          </a:p>
        </p:txBody>
      </p:sp>
      <p:pic>
        <p:nvPicPr>
          <p:cNvPr id="1026" name="Picture 2" descr="http://cdn.ncuk.ac.uk/sites/default/files/news-images/Steven_Graduation_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54" y="998537"/>
            <a:ext cx="3508196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05486"/>
              </p:ext>
            </p:extLst>
          </p:nvPr>
        </p:nvGraphicFramePr>
        <p:xfrm>
          <a:off x="762000" y="1436298"/>
          <a:ext cx="3810000" cy="5116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544"/>
                <a:gridCol w="1931456"/>
              </a:tblGrid>
              <a:tr h="317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First name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Surname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Ritwik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Chatterjee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Praveena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Pravat Rabi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Naskar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SUMANTA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DEY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Pranjit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Shil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Kapadnis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Pooja</a:t>
                      </a:r>
                      <a:r>
                        <a:rPr 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 R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Anjana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Mondal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War War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Khaing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Biak Ro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Lian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Sobhan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Mishra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Win </a:t>
                      </a:r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Nwe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OO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Fahad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Al Otaibi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Saniya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Beisenbaeva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Maitreyee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Majumder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Tun Tun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Naing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Jhansyrani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Parivel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7030A0"/>
                          </a:solidFill>
                          <a:effectLst/>
                        </a:rPr>
                        <a:t>Kyaw Min</a:t>
                      </a:r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Hlaing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5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Results of the following 11 Participants are withheld as they have yet to complete the minimum course requirement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234" y="1735777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latin typeface="Calibri" pitchFamily="34" charset="0"/>
                <a:cs typeface="Arial" pitchFamily="34" charset="0"/>
              </a:rPr>
              <a:t>They can complete the modules/quizzes/assignments in the next Four days i.e. by FRIDAY and we will consider them for award of certificate.</a:t>
            </a: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387991"/>
              </p:ext>
            </p:extLst>
          </p:nvPr>
        </p:nvGraphicFramePr>
        <p:xfrm>
          <a:off x="1905000" y="1735777"/>
          <a:ext cx="3886200" cy="3101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170"/>
                <a:gridCol w="2526030"/>
              </a:tblGrid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Rashmi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krishnamurthy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Debnath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Samir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Assel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Namazbayeva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Gulim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Maratkyzy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Choudhari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Gaurav R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Ramazan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Abdulkhair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Sajiva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Nand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Sharma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Joseph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Kabuyawa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Anubhav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Nautiyal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Rajesh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Hingmire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5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Tomás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Manuel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Calvi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2814" marR="2814" marT="2814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925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Appreciation of modules &amp; Format of the course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Time available to complete the modules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Routine Office work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Broadband connectivity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or two participants had difficulty in downloading the modules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Pl. complete the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ourse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valuation Survey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 is available at course website in last week activities. ( 28  participants have taken the survey 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After the Course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smtClean="0"/>
              <a:t>The website will be accessible.</a:t>
            </a:r>
          </a:p>
          <a:p>
            <a:pPr eaLnBrk="1" hangingPunct="1"/>
            <a:r>
              <a:rPr lang="en-US" smtClean="0"/>
              <a:t>All modules will be accessible</a:t>
            </a:r>
          </a:p>
          <a:p>
            <a:pPr eaLnBrk="1" hangingPunct="1"/>
            <a:r>
              <a:rPr lang="en-US" smtClean="0"/>
              <a:t>Forum will be on</a:t>
            </a:r>
          </a:p>
          <a:p>
            <a:pPr eaLnBrk="1" hangingPunct="1"/>
            <a:r>
              <a:rPr lang="en-US" smtClean="0"/>
              <a:t>The discussions can go on.</a:t>
            </a:r>
          </a:p>
          <a:p>
            <a:pPr eaLnBrk="1" hangingPunct="1"/>
            <a:r>
              <a:rPr lang="en-US" smtClean="0"/>
              <a:t>The participants may still pose questions to instructors not only pertaining to hydrology but also other areas of water resources</a:t>
            </a:r>
          </a:p>
          <a:p>
            <a:pPr eaLnBrk="1" hangingPunct="1"/>
            <a:r>
              <a:rPr lang="en-US" smtClean="0"/>
              <a:t>May take some time for instructors to reply.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After the Course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smtClean="0"/>
              <a:t>You can go through other modules from Met-Ed website as per your interest</a:t>
            </a:r>
          </a:p>
          <a:p>
            <a:pPr eaLnBrk="1" hangingPunct="1"/>
            <a:r>
              <a:rPr lang="en-US" smtClean="0"/>
              <a:t>You can send your nomination for any program of your interest at NWA :  Either for  DL or regular program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11925" cy="1143000"/>
          </a:xfrm>
        </p:spPr>
        <p:txBody>
          <a:bodyPr/>
          <a:lstStyle/>
          <a:p>
            <a:r>
              <a:rPr lang="en-US" dirty="0" smtClean="0"/>
              <a:t>Advanced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7467600" cy="4343400"/>
          </a:xfrm>
        </p:spPr>
        <p:txBody>
          <a:bodyPr/>
          <a:lstStyle/>
          <a:p>
            <a:r>
              <a:rPr lang="en-US" b="1" dirty="0" smtClean="0"/>
              <a:t>Next Course : </a:t>
            </a:r>
            <a:r>
              <a:rPr lang="en-US" b="1" dirty="0" smtClean="0">
                <a:solidFill>
                  <a:srgbClr val="00B0F0"/>
                </a:solidFill>
              </a:rPr>
              <a:t>Advanced </a:t>
            </a:r>
            <a:r>
              <a:rPr lang="en-US" b="1" dirty="0">
                <a:solidFill>
                  <a:srgbClr val="00B0F0"/>
                </a:solidFill>
              </a:rPr>
              <a:t>Topics in Hydraulics, Hydrological Sciences and Hydrometeorology for RA-II : </a:t>
            </a:r>
            <a:r>
              <a:rPr lang="en-US" b="1" dirty="0" smtClean="0">
                <a:solidFill>
                  <a:srgbClr val="00B0F0"/>
                </a:solidFill>
              </a:rPr>
              <a:t>2017-18</a:t>
            </a:r>
          </a:p>
          <a:p>
            <a:r>
              <a:rPr lang="en-US" dirty="0" smtClean="0"/>
              <a:t>Will be held in </a:t>
            </a:r>
            <a:r>
              <a:rPr lang="en-US" dirty="0" err="1" smtClean="0"/>
              <a:t>feb</a:t>
            </a:r>
            <a:r>
              <a:rPr lang="en-US" dirty="0" smtClean="0"/>
              <a:t>- March 2018</a:t>
            </a:r>
          </a:p>
          <a:p>
            <a:r>
              <a:rPr lang="en-US" dirty="0" smtClean="0"/>
              <a:t>Participants who have completed Basic course will only be eligible to apply.</a:t>
            </a:r>
          </a:p>
          <a:p>
            <a:r>
              <a:rPr lang="en-US" dirty="0"/>
              <a:t>This advanced course is designed to meet the needs of hydrological forecasters who require more advanced training in selected hydraulic and hydrological modeling topics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all are invited to apply for this course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6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IN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sz="3600" smtClean="0"/>
              <a:t>Any questions ?</a:t>
            </a:r>
            <a:endParaRPr lang="en-IN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Thank You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F:\cwc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6" y="5133976"/>
            <a:ext cx="1495424" cy="1495422"/>
          </a:xfrm>
          <a:prstGeom prst="ellipse">
            <a:avLst/>
          </a:prstGeom>
          <a:noFill/>
        </p:spPr>
      </p:pic>
      <p:pic>
        <p:nvPicPr>
          <p:cNvPr id="6" name="Picture 4" descr="C:\Users\Manish\Desktop\comet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0"/>
            <a:ext cx="2514600" cy="1115194"/>
          </a:xfrm>
          <a:prstGeom prst="rect">
            <a:avLst/>
          </a:prstGeom>
          <a:noFill/>
        </p:spPr>
      </p:pic>
      <p:pic>
        <p:nvPicPr>
          <p:cNvPr id="7" name="Picture 5" descr="C:\Users\Manish\Desktop\UCARFinal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280522"/>
            <a:ext cx="990600" cy="113829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52400" y="4876800"/>
            <a:ext cx="86106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036401"/>
            <a:ext cx="1126653" cy="15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36507"/>
            <a:ext cx="1843087" cy="18430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0088" y="3579594"/>
            <a:ext cx="217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Mustafa </a:t>
            </a:r>
            <a:r>
              <a:rPr lang="en-US" dirty="0" err="1"/>
              <a:t>Adiguzel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WMO</a:t>
            </a:r>
            <a:endParaRPr lang="en-IN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7" y="1711106"/>
            <a:ext cx="1766887" cy="1766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62688" y="3579594"/>
            <a:ext cx="2189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Claudio </a:t>
            </a:r>
            <a:r>
              <a:rPr lang="en-US" dirty="0" err="1"/>
              <a:t>Capponi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WMO</a:t>
            </a:r>
            <a:endParaRPr lang="en-IN" dirty="0"/>
          </a:p>
        </p:txBody>
      </p:sp>
      <p:pic>
        <p:nvPicPr>
          <p:cNvPr id="6151" name="Picture 2" descr="pat parr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54306"/>
            <a:ext cx="1812124" cy="1757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6437" y="6211669"/>
            <a:ext cx="20560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alatino Linotype" pitchFamily="18" charset="0"/>
              </a:rPr>
              <a:t>Dr. Patrick Parrish</a:t>
            </a:r>
          </a:p>
          <a:p>
            <a:pPr algn="ctr"/>
            <a:r>
              <a:rPr lang="en-US" dirty="0" err="1">
                <a:latin typeface="Palatino Linotype" pitchFamily="18" charset="0"/>
              </a:rPr>
              <a:t>WMO</a:t>
            </a:r>
            <a:r>
              <a:rPr lang="en-US" dirty="0">
                <a:latin typeface="Palatino Linotype" pitchFamily="18" charset="0"/>
              </a:rPr>
              <a:t> </a:t>
            </a:r>
          </a:p>
        </p:txBody>
      </p:sp>
      <p:pic>
        <p:nvPicPr>
          <p:cNvPr id="6155" name="Picture 6" descr="Picture of Bruce Muller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54306"/>
            <a:ext cx="1690687" cy="1690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69062" y="6144994"/>
            <a:ext cx="1684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alatino Linotype" pitchFamily="18" charset="0"/>
              </a:rPr>
              <a:t>Bruce Muller</a:t>
            </a:r>
          </a:p>
          <a:p>
            <a:pPr algn="ctr"/>
            <a:r>
              <a:rPr lang="en-US" dirty="0">
                <a:latin typeface="Palatino Linotype" pitchFamily="18" charset="0"/>
              </a:rPr>
              <a:t>COMET </a:t>
            </a:r>
          </a:p>
        </p:txBody>
      </p:sp>
      <p:sp>
        <p:nvSpPr>
          <p:cNvPr id="615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90887" y="6165631"/>
            <a:ext cx="229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Palatino Linotype" pitchFamily="18" charset="0"/>
              </a:rPr>
              <a:t>Nirina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Ravalitera</a:t>
            </a:r>
            <a:endParaRPr lang="en-US" dirty="0">
              <a:latin typeface="Palatino Linotype" pitchFamily="18" charset="0"/>
            </a:endParaRPr>
          </a:p>
          <a:p>
            <a:pPr algn="ctr"/>
            <a:r>
              <a:rPr lang="en-US" dirty="0" err="1">
                <a:latin typeface="Palatino Linotype" pitchFamily="18" charset="0"/>
              </a:rPr>
              <a:t>WMO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6158" name="AutoShape 2" descr="Nirina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Palatino Linotype" pitchFamily="18" charset="0"/>
            </a:endParaRPr>
          </a:p>
        </p:txBody>
      </p:sp>
      <p:sp>
        <p:nvSpPr>
          <p:cNvPr id="6159" name="AutoShape 4" descr="Nirina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Palatino Linotype" pitchFamily="18" charset="0"/>
            </a:endParaRPr>
          </a:p>
        </p:txBody>
      </p:sp>
      <p:pic>
        <p:nvPicPr>
          <p:cNvPr id="6160" name="Picture 5" descr="C:\Users\admin\Desktop\DL_Basic_2015\Nirin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77" y="4444816"/>
            <a:ext cx="1706562" cy="1706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att Kelsch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711106"/>
            <a:ext cx="1688152" cy="18526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84561" y="3616106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Matt </a:t>
            </a:r>
            <a:r>
              <a:rPr lang="en-US" dirty="0" err="1"/>
              <a:t>Kelsch</a:t>
            </a:r>
            <a:endParaRPr lang="en-US" dirty="0"/>
          </a:p>
          <a:p>
            <a:pPr algn="ctr"/>
            <a:r>
              <a:rPr lang="en-US" dirty="0"/>
              <a:t>COMET</a:t>
            </a:r>
            <a:endParaRPr lang="en-IN" dirty="0"/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0" y="0"/>
            <a:ext cx="9143999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auto">
              <a:lnSpc>
                <a:spcPts val="5800"/>
              </a:lnSpc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Course Facilitators from </a:t>
            </a:r>
            <a:br>
              <a:rPr lang="en-US" sz="5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sz="5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WMO</a:t>
            </a:r>
            <a:r>
              <a:rPr lang="en-US" sz="5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&amp; COMET</a:t>
            </a: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273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Course Website</a:t>
            </a:r>
            <a:endParaRPr lang="en-IN" dirty="0"/>
          </a:p>
        </p:txBody>
      </p:sp>
      <p:sp>
        <p:nvSpPr>
          <p:cNvPr id="71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02656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Palatino Linotype" pitchFamily="18" charset="0"/>
              </a:rPr>
              <a:t>http://</a:t>
            </a:r>
            <a:r>
              <a:rPr lang="en-IN" sz="2000" b="1" dirty="0" smtClean="0">
                <a:solidFill>
                  <a:schemeClr val="accent3">
                    <a:lumMod val="75000"/>
                  </a:schemeClr>
                </a:solidFill>
                <a:latin typeface="Palatino Linotype" pitchFamily="18" charset="0"/>
              </a:rPr>
              <a:t>etrp.wmo.int/moodle/course/view.php?id=134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1" y="1593376"/>
            <a:ext cx="8591929" cy="47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064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N" i="1" dirty="0"/>
              <a:t>T</a:t>
            </a:r>
            <a:r>
              <a:rPr lang="en-IN" i="1" dirty="0" smtClean="0"/>
              <a:t>he </a:t>
            </a:r>
            <a:r>
              <a:rPr lang="en-IN" i="1" dirty="0"/>
              <a:t>Course</a:t>
            </a:r>
            <a:endParaRPr lang="en-IN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600200"/>
            <a:ext cx="7391400" cy="3475038"/>
          </a:xfrm>
        </p:spPr>
        <p:txBody>
          <a:bodyPr/>
          <a:lstStyle/>
          <a:p>
            <a:pPr eaLnBrk="1" hangingPunct="1"/>
            <a:r>
              <a:rPr lang="en-IN" sz="2400" dirty="0" smtClean="0"/>
              <a:t>The course was designed to meet the needs of hydrological forecasters who work with hydrologic data, particularly in flood forecasting and design flood analysis. </a:t>
            </a:r>
          </a:p>
          <a:p>
            <a:pPr eaLnBrk="1" hangingPunct="1"/>
            <a:r>
              <a:rPr lang="en-IN" sz="2400" dirty="0" smtClean="0"/>
              <a:t>The course  was intended to provide an understanding of ground, surface, and atmospheric forms of water and to prepare the participant for its application &amp; further study in hydrologic methods and forecasting.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IN" sz="4400" i="1" dirty="0"/>
              <a:t>Participating in this webinar</a:t>
            </a:r>
            <a:endParaRPr lang="en-IN" sz="4400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286000"/>
            <a:ext cx="6781800" cy="3475038"/>
          </a:xfrm>
        </p:spPr>
        <p:txBody>
          <a:bodyPr/>
          <a:lstStyle/>
          <a:p>
            <a:pPr eaLnBrk="1" hangingPunct="1"/>
            <a:r>
              <a:rPr lang="en-IN" sz="2800" smtClean="0"/>
              <a:t>This webinar is conducted in Listen Only mode due to constraint of bandwidth with many participants</a:t>
            </a:r>
          </a:p>
          <a:p>
            <a:pPr eaLnBrk="1" hangingPunct="1"/>
            <a:r>
              <a:rPr lang="en-IN" sz="2800" smtClean="0"/>
              <a:t>Please feel free to ask questions during this session.</a:t>
            </a:r>
          </a:p>
          <a:p>
            <a:pPr eaLnBrk="1" hangingPunct="1"/>
            <a:r>
              <a:rPr lang="en-IN" sz="2800" smtClean="0"/>
              <a:t>You may ask a question by typing it into the questions box.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895600"/>
            <a:ext cx="3540125" cy="3733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Country wise Participants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6183621"/>
              </p:ext>
            </p:extLst>
          </p:nvPr>
        </p:nvGraphicFramePr>
        <p:xfrm>
          <a:off x="457200" y="152400"/>
          <a:ext cx="4495800" cy="4346448"/>
        </p:xfrm>
        <a:graphic>
          <a:graphicData uri="http://schemas.openxmlformats.org/drawingml/2006/table">
            <a:tbl>
              <a:tblPr firstRow="1" firstCol="1" bandRow="1"/>
              <a:tblGrid>
                <a:gridCol w="2760579"/>
                <a:gridCol w="1735221"/>
              </a:tblGrid>
              <a:tr h="640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State/ Central Organisation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of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Participants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202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Fiji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202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India(IMD)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202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Myanmar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China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Kuwait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202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Argentina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Kazakhstan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202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India ( CWC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&amp; State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Govt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09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effectLst/>
                          <a:latin typeface="Calibri"/>
                          <a:cs typeface="Times New Roman"/>
                        </a:rPr>
                        <a:t>Total</a:t>
                      </a:r>
                      <a:endParaRPr lang="en-US" sz="2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152400"/>
            <a:ext cx="65119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Course Components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447800"/>
            <a:ext cx="85344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Set up your profile (Pre-course Activity)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Complete the module on “Understanding Hydrological Cycle” 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( Pre-Course Activity)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Live Orientation Webinar on 16 October at 1100 </a:t>
            </a:r>
            <a:r>
              <a:rPr lang="en-US" sz="2000" b="1" dirty="0" err="1" smtClean="0">
                <a:solidFill>
                  <a:srgbClr val="002060"/>
                </a:solidFill>
              </a:rPr>
              <a:t>hrs</a:t>
            </a:r>
            <a:r>
              <a:rPr lang="en-US" sz="2000" b="1" dirty="0" smtClean="0">
                <a:solidFill>
                  <a:srgbClr val="002060"/>
                </a:solidFill>
              </a:rPr>
              <a:t> IST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17 Distance Learning Modules and Quizzes</a:t>
            </a:r>
          </a:p>
          <a:p>
            <a:pPr lvl="1"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 8 modules are  mandatory</a:t>
            </a:r>
          </a:p>
          <a:p>
            <a:pPr lvl="1"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 1 module optional</a:t>
            </a:r>
          </a:p>
          <a:p>
            <a:pPr lvl="1"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 Your choice for an additional 2 out of 8 options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Live Closing Session (1500 </a:t>
            </a:r>
            <a:r>
              <a:rPr lang="en-IN" sz="2000" b="1" dirty="0" err="1" smtClean="0">
                <a:solidFill>
                  <a:srgbClr val="002060"/>
                </a:solidFill>
              </a:rPr>
              <a:t>Hrs</a:t>
            </a:r>
            <a:r>
              <a:rPr lang="en-IN" sz="2000" b="1" dirty="0" smtClean="0">
                <a:solidFill>
                  <a:srgbClr val="002060"/>
                </a:solidFill>
              </a:rPr>
              <a:t> IST, 4 December 2017)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Participate on the Course forum – at least twice weekly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A short final writing assignment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Completing all of these will earn you a Certificate of Completion for the course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49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267200"/>
            <a:ext cx="8963025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N" i="1" dirty="0"/>
              <a:t>Required Modules</a:t>
            </a:r>
            <a:endParaRPr lang="en-IN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343400"/>
            <a:ext cx="2436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00600"/>
            <a:ext cx="2457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200" y="3733800"/>
            <a:ext cx="1274763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Week 1</a:t>
            </a:r>
            <a:endParaRPr lang="en-IN" sz="2800" dirty="0"/>
          </a:p>
        </p:txBody>
      </p:sp>
      <p:sp>
        <p:nvSpPr>
          <p:cNvPr id="15" name="Rectangle 14"/>
          <p:cNvSpPr/>
          <p:nvPr/>
        </p:nvSpPr>
        <p:spPr>
          <a:xfrm>
            <a:off x="76200" y="1524000"/>
            <a:ext cx="8963025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32385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Pre-Course Activity</a:t>
            </a:r>
            <a:endParaRPr lang="en-IN" sz="2800" dirty="0"/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65288"/>
            <a:ext cx="225425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Box 2"/>
          <p:cNvSpPr txBox="1">
            <a:spLocks noChangeArrowheads="1"/>
          </p:cNvSpPr>
          <p:nvPr/>
        </p:nvSpPr>
        <p:spPr bwMode="auto">
          <a:xfrm>
            <a:off x="4876800" y="4430713"/>
            <a:ext cx="24574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NWA</a:t>
            </a:r>
          </a:p>
        </p:txBody>
      </p: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4876800" y="6176963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Quiz </a:t>
            </a:r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34.5 (59 No.)</a:t>
            </a:r>
          </a:p>
          <a:p>
            <a:r>
              <a:rPr lang="en-US" dirty="0" err="1" smtClean="0"/>
              <a:t>Asgmt</a:t>
            </a:r>
            <a:r>
              <a:rPr lang="en-US" dirty="0" smtClean="0"/>
              <a:t> </a:t>
            </a:r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83 ( 59 No.)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44029" y="218587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 smtClean="0"/>
              <a:t>56 participants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91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4606" y="61722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 smtClean="0"/>
              <a:t>58 participants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Avg</a:t>
            </a:r>
            <a:r>
              <a:rPr lang="en-US" dirty="0"/>
              <a:t> Grade : </a:t>
            </a:r>
            <a:r>
              <a:rPr lang="en-US" dirty="0" smtClean="0"/>
              <a:t>88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51056305,C:\Users\dell\Desktop\DL_orientation_Nov_2015_FOR_LIVE_pptx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CB3EBA03-FC44-43C3-AE32-41C13139A9D0}_2.png&quot;/&gt;&lt;left val=&quot;90&quot;/&gt;&lt;top val=&quot;379&quot;/&gt;&lt;width val=&quot;205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9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26ADF0A-023B-414D-B216-37499816E031}_2.png&quot;/&gt;&lt;left val=&quot;458&quot;/&gt;&lt;top val=&quot;383&quot;/&gt;&lt;width val=&quot;14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1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A55708F2-7C7C-48A3-B4D5-2238ADD0A2E0}_3.png&quot;/&gt;&lt;left val=&quot;26&quot;/&gt;&lt;top val=&quot;332&quot;/&gt;&lt;width val=&quot;17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1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51056305,C:\Users\dell\Desktop\DL_orientation_Nov_2015_FOR_LIVE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3658D490-0C6C-4740-8397-E66FB9ADA2C2}_4.png&quot;/&gt;&lt;left val=&quot;62&quot;/&gt;&lt;top val=&quot;258&quot;/&gt;&lt;width val=&quot;167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F5BD1810-7613-414E-9145-F393D8C3FA24}_4.png&quot;/&gt;&lt;left val=&quot;507&quot;/&gt;&lt;top val=&quot;258&quot;/&gt;&lt;width val=&quot;160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6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DB2A7995-F490-47E5-885B-00B0D20330C2}_4.png&quot;/&gt;&lt;left val=&quot;50&quot;/&gt;&lt;top val=&quot;465&quot;/&gt;&lt;width val=&quot;170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AE82A917-A28E-4F7F-BC9A-E652E253B8FD}_4.png&quot;/&gt;&lt;left val=&quot;504&quot;/&gt;&lt;top val=&quot;459&quot;/&gt;&lt;width val=&quot;130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6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360EEC34-2020-4BA5-AD50-84507D7F26FC}_4.png&quot;/&gt;&lt;left val=&quot;268&quot;/&gt;&lt;top val=&quot;461&quot;/&gt;&lt;width val=&quot;172&quot;/&gt;&lt;height val=&quot;73&quot;/&gt;&lt;hasText val=&quot;1&quot;/&gt;&lt;/Image&gt;&lt;/ThreeDShapeInfo&gt;"/>
  <p:tag name="PRESENTER_SHAPETEXTINFO" val="&lt;ShapeTextInfo&gt;&lt;TableIndex row=&quot;-1&quot; col=&quot;-1&quot;&gt;&lt;linesCount val=&quot;3&quot;/&gt;&lt;lineCharCount val=&quot;7&quot;/&gt;&lt;lineCharCount val=&quot;1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94B3CE20-3036-4539-9DD1-988F5FF2871F}_1.png&quot;/&gt;&lt;left val=&quot;183&quot;/&gt;&lt;top val=&quot;321&quot;/&gt;&lt;width val=&quot;373&quot;/&gt;&lt;height val=&quot;99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1&quot;/&gt;&lt;lineCharCount val=&quot;29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5C77C902-5FE7-40BF-B754-C76398EDF98C}_3.png&quot;/&gt;&lt;left val=&quot;222&quot;/&gt;&lt;top val=&quot;332&quot;/&gt;&lt;width val=&quot;118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5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212A70-35B5-4789-90F9-2046023AAB18}&quot;/&gt;&lt;isInvalidForFieldText val=&quot;0&quot;/&gt;&lt;Image&gt;&lt;filename val=&quot;C:\Users\dell\Desktop\PPT\data\asimages\{64212A70-35B5-4789-90F9-2046023AAB18}_3.png&quot;/&gt;&lt;left val=&quot;93&quot;/&gt;&lt;top val=&quot;11&quot;/&gt;&lt;width val=&quot;517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51056305,C:\Users\dell\Desktop\DL_orientation_Nov_2015_FOR_LIVE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3E102A-FD46-4700-AB54-236F8818CABB}&quot;/&gt;&lt;isInvalidForFieldText val=&quot;0&quot;/&gt;&lt;Image&gt;&lt;filename val=&quot;C:\Users\dell\Desktop\PPT\data\asimages\{733E102A-FD46-4700-AB54-236F8818CABB}_5.png&quot;/&gt;&lt;left val=&quot;95&quot;/&gt;&lt;top val=&quot;0&quot;/&gt;&lt;width val=&quot;515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D782E57C-2374-418D-8977-9412DDBC9346}_5.png&quot;/&gt;&lt;left val=&quot;30&quot;/&gt;&lt;top val=&quot;91&quot;/&gt;&lt;width val=&quot;679&quot;/&gt;&lt;height val=&quot;36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751056305,C:\Users\dell\Desktop\DL_orientation_Nov_2015_FOR_LIVE_pptx\Media.ppc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E86611-29C5-4AFD-B6A1-E81707AE497E}&quot;/&gt;&lt;isInvalidForFieldText val=&quot;0&quot;/&gt;&lt;Image&gt;&lt;filename val=&quot;C:\Users\dell\Desktop\PPT\data\asimages\{5EE86611-29C5-4AFD-B6A1-E81707AE497E}_9.png&quot;/&gt;&lt;left val=&quot;123&quot;/&gt;&lt;top val=&quot;11&quot;/&gt;&lt;width val=&quot;555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6A8C5DE7-6D74-4FD3-9EA1-4A6739019251}_1.png_crop.png&quot;/&gt;&lt;left val=&quot;43&quot;/&gt;&lt;top val=&quot;122&quot;/&gt;&lt;width val=&quot;401&quot;/&gt;&lt;height val=&quot;19&quot;/&gt;&lt;hasText val=&quot;1&quot;/&gt;&lt;paraId val=&quot;1&quot;/&gt;&lt;/Image&gt;&lt;Image&gt;&lt;filename val=&quot;C:\Users\dell\Desktop\PPT\data\asimages\{7CE5A9F3-1AB0-436C-8B93-E945981189BF}_1.png_crop.png&quot;/&gt;&lt;left val=&quot;43&quot;/&gt;&lt;top val=&quot;150&quot;/&gt;&lt;width val=&quot;626&quot;/&gt;&lt;height val=&quot;43&quot;/&gt;&lt;hasText val=&quot;1&quot;/&gt;&lt;paraId val=&quot;2&quot;/&gt;&lt;/Image&gt;&lt;Image&gt;&lt;filename val=&quot;C:\Users\dell\Desktop\PPT\data\asimages\{86FF9CC5-61DD-4DD8-A844-B4E7B8F7ED82}_1.png_crop.png&quot;/&gt;&lt;left val=&quot;43&quot;/&gt;&lt;top val=&quot;203&quot;/&gt;&lt;width val=&quot;573&quot;/&gt;&lt;height val=&quot;16&quot;/&gt;&lt;hasText val=&quot;1&quot;/&gt;&lt;paraId val=&quot;3&quot;/&gt;&lt;/Image&gt;&lt;Image&gt;&lt;filename val=&quot;C:\Users\dell\Desktop\PPT\data\asimages\{C2F241BE-21C9-4726-9B66-2FFAD4624056}_1.png_crop.png&quot;/&gt;&lt;left val=&quot;43&quot;/&gt;&lt;top val=&quot;232&quot;/&gt;&lt;width val=&quot;437&quot;/&gt;&lt;height val=&quot;19&quot;/&gt;&lt;hasText val=&quot;1&quot;/&gt;&lt;paraId val=&quot;4&quot;/&gt;&lt;/Image&gt;&lt;Image&gt;&lt;filename val=&quot;C:\Users\dell\Desktop\PPT\data\asimages\{4C244818-5EC9-41BE-9AC1-EAD7DC658B53}_1.png_crop.png&quot;/&gt;&lt;left val=&quot;80&quot;/&gt;&lt;top val=&quot;261&quot;/&gt;&lt;width val=&quot;283&quot;/&gt;&lt;height val=&quot;18&quot;/&gt;&lt;hasText val=&quot;1&quot;/&gt;&lt;paraId val=&quot;5&quot;/&gt;&lt;/Image&gt;&lt;Image&gt;&lt;filename val=&quot;C:\Users\dell\Desktop\PPT\data\asimages\{4095D356-DBF9-41C0-9765-182BC0499DFD}_1.png_crop.png&quot;/&gt;&lt;left val=&quot;80&quot;/&gt;&lt;top val=&quot;290&quot;/&gt;&lt;width val=&quot;202&quot;/&gt;&lt;height val=&quot;19&quot;/&gt;&lt;hasText val=&quot;1&quot;/&gt;&lt;paraId val=&quot;6&quot;/&gt;&lt;/Image&gt;&lt;Image&gt;&lt;filename val=&quot;C:\Users\dell\Desktop\PPT\data\asimages\{60872F0A-E7FC-4926-B898-4431DBAB5357}_1.png_crop.png&quot;/&gt;&lt;left val=&quot;80&quot;/&gt;&lt;top val=&quot;319&quot;/&gt;&lt;width val=&quot;324&quot;/&gt;&lt;height val=&quot;15&quot;/&gt;&lt;hasText val=&quot;1&quot;/&gt;&lt;paraId val=&quot;7&quot;/&gt;&lt;/Image&gt;&lt;Image&gt;&lt;filename val=&quot;C:\Users\dell\Desktop\PPT\data\asimages\{F8FC4AC7-C5E5-4543-9E26-09ECF5C78593}_1.png_crop.png&quot;/&gt;&lt;left val=&quot;43&quot;/&gt;&lt;top val=&quot;347&quot;/&gt;&lt;width val=&quot;549&quot;/&gt;&lt;height val=&quot;20&quot;/&gt;&lt;hasText val=&quot;1&quot;/&gt;&lt;paraId val=&quot;8&quot;/&gt;&lt;/Image&gt;&lt;Image&gt;&lt;filename val=&quot;C:\Users\dell\Desktop\PPT\data\asimages\{5030D020-73BE-4A5F-9EA8-2886056A54A8}_1.png_crop.png&quot;/&gt;&lt;left val=&quot;43&quot;/&gt;&lt;top val=&quot;376&quot;/&gt;&lt;width val=&quot;557&quot;/&gt;&lt;height val=&quot;19&quot;/&gt;&lt;hasText val=&quot;1&quot;/&gt;&lt;paraId val=&quot;9&quot;/&gt;&lt;/Image&gt;&lt;Image&gt;&lt;filename val=&quot;C:\Users\dell\Desktop\PPT\data\asimages\{53DF535B-B3F3-4E12-8890-4D0B4F0D29E5}_1.png_crop.png&quot;/&gt;&lt;left val=&quot;43&quot;/&gt;&lt;top val=&quot;405&quot;/&gt;&lt;width val=&quot;322&quot;/&gt;&lt;height val=&quot;19&quot;/&gt;&lt;hasText val=&quot;1&quot;/&gt;&lt;paraId val=&quot;10&quot;/&gt;&lt;/Image&gt;&lt;Image&gt;&lt;filename val=&quot;C:\Users\dell\Desktop\PPT\data\asimages\{FC8C344D-0838-48A2-9465-15D0CA743A8E}_1.png_crop.png&quot;/&gt;&lt;left val=&quot;43&quot;/&gt;&lt;top val=&quot;434&quot;/&gt;&lt;width val=&quot;645&quot;/&gt;&lt;height val=&quot;39&quot;/&gt;&lt;hasText val=&quot;1&quot;/&gt;&lt;paraId val=&quot;11&quot;/&gt;&lt;/Image&gt;&lt;/TextEffect&gt;"/>
  <p:tag name="PRESENTER_SHAPETEXTINFO" val="&lt;ShapeTextInfo&gt;&lt;TableIndex row=&quot;-1&quot; col=&quot;-1&quot;&gt;&lt;linesCount val=&quot;13&quot;/&gt;&lt;lineCharCount val=&quot;42&quot;/&gt;&lt;lineCharCount val=&quot;59&quot;/&gt;&lt;lineCharCount val=&quot;23&quot;/&gt;&lt;lineCharCount val=&quot;57&quot;/&gt;&lt;lineCharCount val=&quot;41&quot;/&gt;&lt;lineCharCount val=&quot;26&quot;/&gt;&lt;lineCharCount val=&quot;19&quot;/&gt;&lt;lineCharCount val=&quot;33&quot;/&gt;&lt;lineCharCount val=&quot;56&quot;/&gt;&lt;lineCharCount val=&quot;56&quot;/&gt;&lt;lineCharCount val=&quot;33&quot;/&gt;&lt;lineCharCount val=&quot;66&quot;/&gt;&lt;lineCharCount val=&quot;14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F5601E55-57F0-4733-8D7C-816A6DA032E9}_13.png&quot;/&gt;&lt;left val=&quot;363&quot;/&gt;&lt;top val=&quot;401&quot;/&gt;&lt;width val=&quot;148&quot;/&gt;&lt;height val=&quot;99&quot;/&gt;&lt;hasText val=&quot;1&quot;/&gt;&lt;/Image&gt;&lt;/ThreeDShapeInfo&gt;"/>
  <p:tag name="PRESENTER_SHAPETEXTINFO" val="&lt;ShapeTextInfo&gt;&lt;TableIndex row=&quot;-1&quot; col=&quot;-1&quot;&gt;&lt;linesCount val=&quot;4&quot;/&gt;&lt;lineCharCount val=&quot;16&quot;/&gt;&lt;lineCharCount val=&quot;9&quot;/&gt;&lt;lineCharCount val=&quot;14&quot;/&gt;&lt;lineCharCount val=&quot;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61F9FB-8C07-48D6-AAA8-31F24436ECD8}&quot;/&gt;&lt;isInvalidForFieldText val=&quot;0&quot;/&gt;&lt;Image&gt;&lt;filename val=&quot;C:\Users\dell\Desktop\PPT\data\asimages\{EE61F9FB-8C07-48D6-AAA8-31F24436ECD8}_1.png&quot;/&gt;&lt;left val=&quot;-2&quot;/&gt;&lt;top val=&quot;29&quot;/&gt;&lt;width val=&quot;731&quot;/&gt;&lt;height val=&quot;181&quot;/&gt;&lt;hasText val=&quot;1&quot;/&gt;&lt;/Image&gt;&lt;/ThreeDShapeInfo&gt;"/>
  <p:tag name="PRESENTER_SHAPETEXTINFO" val="&lt;ShapeTextInfo&gt;&lt;TableIndex row=&quot;-1&quot; col=&quot;-1&quot;&gt;&lt;linesCount val=&quot;4&quot;/&gt;&lt;lineCharCount val=&quot;45&quot;/&gt;&lt;lineCharCount val=&quot;4&quot;/&gt;&lt;lineCharCount val=&quot;28&quot;/&gt;&lt;lineCharCount val=&quot;16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51056305,C:\Users\dell\Desktop\DL_orientation_Nov_2015_FOR_LIVE_pptx\Media.p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26622131-A9B4-4C00-BB96-F072DD3BB2AE}_14.png&quot;/&gt;&lt;left val=&quot;5&quot;/&gt;&lt;top val=&quot;190&quot;/&gt;&lt;width val=&quot;708&quot;/&gt;&lt;height val=&quot;140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2&quot;/&gt;&lt;lineCharCount val=&quot;3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DE3B1EF1-03FB-4C0C-A061-C7F3588E3866}_14.png&quot;/&gt;&lt;left val=&quot;-3&quot;/&gt;&lt;top val=&quot;139&quot;/&gt;&lt;width val=&quot;12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751056305,C:\Users\dell\Desktop\DL_orientation_Nov_2015_FOR_LIVE_pptx\Media.ppc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8D77DC1-AA6E-4AF0-AAA4-E89E72B71974}_15.png&quot;/&gt;&lt;left val=&quot;5&quot;/&gt;&lt;top val=&quot;190&quot;/&gt;&lt;width val=&quot;708&quot;/&gt;&lt;height val=&quot;140&quot;/&gt;&lt;hasText val=&quot;1&quot;/&gt;&lt;/Image&gt;&lt;/ThreeDShapeInfo&gt;"/>
  <p:tag name="PRESENTER_SHAPETEXTINFO" val="&lt;ShapeTextInfo&gt;&lt;TableIndex row=&quot;-1&quot; col=&quot;-1&quot;&gt;&lt;linesCount val=&quot;3&quot;/&gt;&lt;lineCharCount val=&quot;39&quot;/&gt;&lt;lineCharCount val=&quot;25&quot;/&gt;&lt;lineCharCount val=&quot;19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E415E0-4DE7-4B62-8635-EAF560BA2C9E}&quot;/&gt;&lt;isInvalidForFieldText val=&quot;0&quot;/&gt;&lt;Image&gt;&lt;filename val=&quot;C:\Users\dell\Desktop\PPT\data\asimages\{D5E415E0-4DE7-4B62-8635-EAF560BA2C9E}_15.png&quot;/&gt;&lt;left val=&quot;35&quot;/&gt;&lt;top val=&quot;0&quot;/&gt;&lt;width val=&quot;650&quot;/&gt;&lt;height val=&quot;8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EB353B92-C60F-4D61-A000-FD112BC6403D}_15.png&quot;/&gt;&lt;left val=&quot;-3&quot;/&gt;&lt;top val=&quot;139&quot;/&gt;&lt;width val=&quot;17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E3005AC-A420-4F1A-9F2D-99739BAD44EE}_1.png&quot;/&gt;&lt;left val=&quot;179&quot;/&gt;&lt;top val=&quot;242&quot;/&gt;&lt;width val=&quot;397&quot;/&gt;&lt;height val=&quot;46&quot;/&gt;&lt;hasText val=&quot;1&quot;/&gt;&lt;/Image&gt;&lt;/ThreeDShapeInfo&gt;"/>
  <p:tag name="PRESENTER_SHAPEINFO" val="&lt;ThreeDShapeInfo&gt;&lt;uuid val=&quot;{7DD5B5B7-9CBF-4A4E-9E08-69F69063D3C8}&quot;/&gt;&lt;isInvalidForFieldText val=&quot;0&quot;/&gt;&lt;Image&gt;&lt;filename val=&quot;C:\Users\dell\Desktop\PPT\data\asimages\{7DD5B5B7-9CBF-4A4E-9E08-69F69063D3C8}_1.png&quot;/&gt;&lt;left val=&quot;179&quot;/&gt;&lt;top val=&quot;242&quot;/&gt;&lt;width val=&quot;397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51056305,C:\Users\dell\Desktop\DL_orientation_Nov_2015_FOR_LIVE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212A70-35B5-4789-90F9-2046023AAB18}&quot;/&gt;&lt;isInvalidForFieldText val=&quot;0&quot;/&gt;&lt;Image&gt;&lt;filename val=&quot;C:\Users\dell\Desktop\PPT\data\asimages\{64212A70-35B5-4789-90F9-2046023AAB18}_3.png&quot;/&gt;&lt;left val=&quot;93&quot;/&gt;&lt;top val=&quot;11&quot;/&gt;&lt;width val=&quot;517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A55708F2-7C7C-48A3-B4D5-2238ADD0A2E0}_3.png&quot;/&gt;&lt;left val=&quot;26&quot;/&gt;&lt;top val=&quot;332&quot;/&gt;&lt;width val=&quot;17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17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6554ABEA-8E66-45B1-A153-31AF20680935}_3.png&quot;/&gt;&lt;left val=&quot;530&quot;/&gt;&lt;top val=&quot;332&quot;/&gt;&lt;width val=&quot;17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1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7BE27F2-867B-40C8-9E2C-8A308CC7F76B}&quot;/&gt;&lt;isInvalidForFieldText val=&quot;0&quot;/&gt;&lt;Image&gt;&lt;filename val=&quot;C:\Users\dell\Desktop\PPT\data\asimages\{97BE27F2-867B-40C8-9E2C-8A308CC7F76B}.png&quot;/&gt;&lt;left val=&quot;550&quot;/&gt;&lt;top val=&quot;171&quot;/&gt;&lt;width val=&quot;124&quot;/&gt;&lt;height val=&quot;144&quot;/&gt;&lt;hasText val=&quot;1&quot;/&gt;&lt;/Image&gt;&lt;/ThreeDShapeInfo&gt;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983</TotalTime>
  <Words>947</Words>
  <Application>Microsoft Office PowerPoint</Application>
  <PresentationFormat>On-screen Show (4:3)</PresentationFormat>
  <Paragraphs>326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Slipstream</vt:lpstr>
      <vt:lpstr>PowerPoint Presentation</vt:lpstr>
      <vt:lpstr>Course Instructors from NWA</vt:lpstr>
      <vt:lpstr>PowerPoint Presentation</vt:lpstr>
      <vt:lpstr>Course Website</vt:lpstr>
      <vt:lpstr>The Course</vt:lpstr>
      <vt:lpstr>Participating in this webinar</vt:lpstr>
      <vt:lpstr>Country wise Participants</vt:lpstr>
      <vt:lpstr>Course Components</vt:lpstr>
      <vt:lpstr>Required Modules</vt:lpstr>
      <vt:lpstr>Required Modules</vt:lpstr>
      <vt:lpstr>Required Modules</vt:lpstr>
      <vt:lpstr>Elective Modules</vt:lpstr>
      <vt:lpstr>PowerPoint Presentation</vt:lpstr>
      <vt:lpstr>Required Modules</vt:lpstr>
      <vt:lpstr>Assignment on Measurement of River Discharge </vt:lpstr>
      <vt:lpstr>Assignment on Measurement of River Discharge </vt:lpstr>
      <vt:lpstr>Final Writing Assignment</vt:lpstr>
      <vt:lpstr>Certificate of participation</vt:lpstr>
      <vt:lpstr>PowerPoint Presentation</vt:lpstr>
      <vt:lpstr>PowerPoint Presentation</vt:lpstr>
      <vt:lpstr>PowerPoint Presentation</vt:lpstr>
      <vt:lpstr>PowerPoint Presentation</vt:lpstr>
      <vt:lpstr>Feedback</vt:lpstr>
      <vt:lpstr>After the Course</vt:lpstr>
      <vt:lpstr>After the Course</vt:lpstr>
      <vt:lpstr>Advanced Course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BIOVED-2</dc:creator>
  <cp:lastModifiedBy>admin</cp:lastModifiedBy>
  <cp:revision>168</cp:revision>
  <cp:lastPrinted>2017-12-04T08:31:24Z</cp:lastPrinted>
  <dcterms:created xsi:type="dcterms:W3CDTF">2006-08-16T00:00:00Z</dcterms:created>
  <dcterms:modified xsi:type="dcterms:W3CDTF">2017-12-04T11:15:46Z</dcterms:modified>
</cp:coreProperties>
</file>