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2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3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4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7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8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9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0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1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2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3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4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5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6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7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56" r:id="rId2"/>
    <p:sldId id="259" r:id="rId3"/>
    <p:sldId id="275" r:id="rId4"/>
    <p:sldId id="260" r:id="rId5"/>
    <p:sldId id="262" r:id="rId6"/>
    <p:sldId id="263" r:id="rId7"/>
    <p:sldId id="261" r:id="rId8"/>
    <p:sldId id="264" r:id="rId9"/>
    <p:sldId id="265" r:id="rId10"/>
    <p:sldId id="276" r:id="rId11"/>
    <p:sldId id="277" r:id="rId12"/>
    <p:sldId id="266" r:id="rId13"/>
    <p:sldId id="278" r:id="rId14"/>
    <p:sldId id="280" r:id="rId15"/>
    <p:sldId id="267" r:id="rId16"/>
    <p:sldId id="268" r:id="rId17"/>
    <p:sldId id="269" r:id="rId18"/>
    <p:sldId id="270" r:id="rId19"/>
    <p:sldId id="281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000DE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BF539F-D03F-4CE8-856A-A42512D0AF80}" type="datetimeFigureOut">
              <a:rPr lang="en-US"/>
              <a:pPr>
                <a:defRPr/>
              </a:pPr>
              <a:t>03/10/2017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AA6FEA5-D921-4881-A087-BECA891D1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00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0FC303-16AB-4905-BD21-19280A8DDF35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96BE37-B852-4DA9-BD39-95A7B681EE31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D455B9-CE6D-4B47-A7D4-ABE7C4C249BF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7D0B12-4B8D-42A8-B861-A50953CCD91A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510F60-42A4-46A6-BCF1-0DB66FAEBC82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7E1D0E-C54E-4C65-8C06-B440352A4C29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DB5826-C039-4360-928C-EADFC68E7B57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B6E76B-D4C1-4E4B-A6F7-55A6AED90759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B7FD53-6ECB-4DD0-B704-70549A6CB33B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C0CAA3-EF80-4241-A341-5D5A024FCFD3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BCA67E-522B-4F56-8D3B-B4AC26869CFD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DD96B8-AB8C-448F-B0E8-584AA6424D83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54C689-01B8-4B49-BC42-EA4DC6F8AD8C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8C3EFC-B4F3-4CFB-BBB2-94CFB651C773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0BFD91-475C-4557-883F-EE3FB01C4F7C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6BEA74-F482-4344-AB7B-D0663F0878AA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78FC79-4FFA-490D-8501-9B0AC4EDBE1B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36D57D-0C40-4DDD-B078-36D0726902BD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FE6F2-6FC3-4C03-A4AA-E163CCB44840}" type="datetimeFigureOut">
              <a:rPr lang="en-US"/>
              <a:pPr>
                <a:defRPr/>
              </a:pPr>
              <a:t>03/10/2017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5C43F-2673-4EF1-A541-4DFA297BC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1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86E8D-ED96-47D8-A9B6-9C248A5AA462}" type="datetimeFigureOut">
              <a:rPr lang="en-US"/>
              <a:pPr>
                <a:defRPr/>
              </a:pPr>
              <a:t>03/10/2017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278D-DB90-41CF-8E1A-ABFB34413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5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152E-B9A8-493A-B775-1EC779217547}" type="datetimeFigureOut">
              <a:rPr lang="en-US"/>
              <a:pPr>
                <a:defRPr/>
              </a:pPr>
              <a:t>03/10/2017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75400-A094-4A1D-854A-755791829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9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2984F-3870-433E-94AE-67AA869D7560}" type="datetimeFigureOut">
              <a:rPr lang="en-US"/>
              <a:pPr>
                <a:defRPr/>
              </a:pPr>
              <a:t>03/10/2017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DE369-2CB1-4BF0-83EE-49B403522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8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A66BC-5473-4DA6-8F3A-5918675441D2}" type="datetimeFigureOut">
              <a:rPr lang="en-US"/>
              <a:pPr>
                <a:defRPr/>
              </a:pPr>
              <a:t>03/10/2017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13F92-236C-4EA6-84D1-D5CFF803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7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F728-9F66-412A-AC6A-A1BB087DB20A}" type="datetimeFigureOut">
              <a:rPr lang="en-US"/>
              <a:pPr>
                <a:defRPr/>
              </a:pPr>
              <a:t>03/10/2017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E01C-FA47-4C13-98EE-10D2DD409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8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70F2F-89DA-4252-9721-D413A6D087B0}" type="datetimeFigureOut">
              <a:rPr lang="en-US"/>
              <a:pPr>
                <a:defRPr/>
              </a:pPr>
              <a:t>03/10/2017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3D21C-1077-4084-87AB-D6BE726E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4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A87CD-27EE-4EE6-9DAF-694DA7B182DE}" type="datetimeFigureOut">
              <a:rPr lang="en-US"/>
              <a:pPr>
                <a:defRPr/>
              </a:pPr>
              <a:t>03/10/2017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BD620-177F-430F-BCC1-45714DF91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9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C7A3-9C90-4790-BA3E-329A1338D247}" type="datetimeFigureOut">
              <a:rPr lang="en-US"/>
              <a:pPr>
                <a:defRPr/>
              </a:pPr>
              <a:t>03/10/2017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F9E72-4EE8-43C3-976C-D8232972B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4C3BE-2425-41E0-BBA5-0DEA8B63D77B}" type="datetimeFigureOut">
              <a:rPr lang="en-US"/>
              <a:pPr>
                <a:defRPr/>
              </a:pPr>
              <a:t>03/10/2017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19275-94B0-48A3-93E9-8C2BB8BF6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1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CC4E5-540E-4ADD-8D9B-914214D86F14}" type="datetimeFigureOut">
              <a:rPr lang="en-US"/>
              <a:pPr>
                <a:defRPr/>
              </a:pPr>
              <a:t>03/10/2017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1E59A-722D-4017-AB3C-09D161F7D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2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4342116E-85E0-4B68-96F4-03505359760F}" type="datetimeFigureOut">
              <a:rPr lang="en-US"/>
              <a:pPr>
                <a:defRPr/>
              </a:pPr>
              <a:t>03/10/2017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B421586D-0C5B-435A-A4DF-D79395E9C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>
            <p:custDataLst>
              <p:tags r:id="rId18"/>
            </p:custDataLst>
          </p:nvPr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>
            <p:custDataLst>
              <p:tags r:id="rId19"/>
            </p:custDataLst>
          </p:nvPr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91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1.xml"/><Relationship Id="rId7" Type="http://schemas.openxmlformats.org/officeDocument/2006/relationships/image" Target="../media/image2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tags" Target="../tags/tag4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8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10" Type="http://schemas.openxmlformats.org/officeDocument/2006/relationships/image" Target="../media/image23.jpeg"/><Relationship Id="rId4" Type="http://schemas.openxmlformats.org/officeDocument/2006/relationships/tags" Target="../tags/tag89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94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6.xml"/><Relationship Id="rId10" Type="http://schemas.openxmlformats.org/officeDocument/2006/relationships/image" Target="../media/image26.jpeg"/><Relationship Id="rId4" Type="http://schemas.openxmlformats.org/officeDocument/2006/relationships/tags" Target="../tags/tag95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0.jpeg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image" Target="../media/image29.jpeg"/><Relationship Id="rId2" Type="http://schemas.openxmlformats.org/officeDocument/2006/relationships/tags" Target="../tags/tag98.xml"/><Relationship Id="rId16" Type="http://schemas.openxmlformats.org/officeDocument/2006/relationships/image" Target="../media/image28.jpe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image" Target="../media/image27.emf"/><Relationship Id="rId10" Type="http://schemas.openxmlformats.org/officeDocument/2006/relationships/tags" Target="../tags/tag106.xml"/><Relationship Id="rId19" Type="http://schemas.openxmlformats.org/officeDocument/2006/relationships/image" Target="../media/image31.emf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9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8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7.jpeg"/><Relationship Id="rId5" Type="http://schemas.openxmlformats.org/officeDocument/2006/relationships/tags" Target="../tags/tag47.xml"/><Relationship Id="rId15" Type="http://schemas.openxmlformats.org/officeDocument/2006/relationships/image" Target="../media/image11.jpg"/><Relationship Id="rId10" Type="http://schemas.openxmlformats.org/officeDocument/2006/relationships/notesSlide" Target="../notesSlides/notesSlide2.xml"/><Relationship Id="rId4" Type="http://schemas.openxmlformats.org/officeDocument/2006/relationships/tags" Target="../tags/tag4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12.jpeg"/><Relationship Id="rId18" Type="http://schemas.openxmlformats.org/officeDocument/2006/relationships/image" Target="../media/image16.jpe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15.jpeg"/><Relationship Id="rId2" Type="http://schemas.openxmlformats.org/officeDocument/2006/relationships/tags" Target="../tags/tag52.xml"/><Relationship Id="rId16" Type="http://schemas.openxmlformats.org/officeDocument/2006/relationships/hyperlink" Target="http://courses.comet.ucar.edu/user/view.php?id=12&amp;course=89" TargetMode="Externa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15" Type="http://schemas.openxmlformats.org/officeDocument/2006/relationships/image" Target="../media/image14.jpeg"/><Relationship Id="rId10" Type="http://schemas.openxmlformats.org/officeDocument/2006/relationships/tags" Target="../tags/tag60.xml"/><Relationship Id="rId19" Type="http://schemas.openxmlformats.org/officeDocument/2006/relationships/image" Target="../media/image17.jpe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20.emf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19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8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0" y="3962400"/>
            <a:ext cx="9144000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n-lt"/>
                <a:cs typeface="+mn-cs"/>
              </a:rPr>
              <a:t>Organized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+mn-cs"/>
              </a:rPr>
              <a:t>by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sz="2400" b="1" dirty="0" smtClean="0">
                <a:solidFill>
                  <a:srgbClr val="FFFF00"/>
                </a:solidFill>
                <a:latin typeface="+mn-lt"/>
                <a:cs typeface="+mn-cs"/>
              </a:rPr>
              <a:t>National 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+mn-cs"/>
              </a:rPr>
              <a:t>Water Academy, Pune </a:t>
            </a:r>
            <a:endParaRPr lang="en-IN" sz="2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0" y="1447800"/>
            <a:ext cx="9144000" cy="206210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4</a:t>
            </a:r>
            <a:r>
              <a:rPr lang="en-US" sz="3200" baseline="300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</a:t>
            </a:r>
            <a:r>
              <a:rPr lang="en-US" sz="32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International </a:t>
            </a:r>
            <a:br>
              <a:rPr lang="en-US" sz="32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32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Distance </a:t>
            </a:r>
            <a:r>
              <a:rPr lang="en-US" sz="3200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Learning </a:t>
            </a:r>
            <a:r>
              <a:rPr lang="en-US" sz="32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Program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 Basic </a:t>
            </a:r>
            <a:r>
              <a:rPr lang="en-US" sz="3200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Hydrological Sciences</a:t>
            </a:r>
            <a:br>
              <a:rPr lang="en-US" sz="3200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32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for Indian Professionals</a:t>
            </a:r>
            <a:endParaRPr lang="en-IN" sz="3200" dirty="0"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28433" y="3668524"/>
            <a:ext cx="9144000" cy="40011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  <a:cs typeface="+mn-cs"/>
              </a:rPr>
              <a:t>16</a:t>
            </a:r>
            <a:r>
              <a:rPr lang="en-US" sz="2000" b="1" baseline="30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  <a:cs typeface="+mn-cs"/>
              </a:rPr>
              <a:t>th</a:t>
            </a:r>
            <a:r>
              <a:rPr lang="en-US" sz="2000" b="1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  <a:cs typeface="+mn-cs"/>
              </a:rPr>
              <a:t> October to 30</a:t>
            </a:r>
            <a:r>
              <a:rPr lang="en-US" sz="2000" b="1" baseline="30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  <a:cs typeface="+mn-cs"/>
              </a:rPr>
              <a:t>th</a:t>
            </a:r>
            <a:r>
              <a:rPr lang="en-US" sz="2000" b="1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  <a:cs typeface="+mn-cs"/>
              </a:rPr>
              <a:t> November  </a:t>
            </a:r>
            <a:r>
              <a:rPr lang="en-US" sz="2000" b="1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  <a:cs typeface="+mn-cs"/>
              </a:rPr>
              <a:t>2017 </a:t>
            </a:r>
            <a:endParaRPr lang="en-IN" sz="2000" b="1" dirty="0">
              <a:solidFill>
                <a:schemeClr val="bg2">
                  <a:lumMod val="90000"/>
                </a:schemeClr>
              </a:solidFill>
              <a:latin typeface="Arial Black" pitchFamily="34" charset="0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953000"/>
            <a:ext cx="91440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cwc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976" y="5133976"/>
            <a:ext cx="1495424" cy="1495422"/>
          </a:xfrm>
          <a:prstGeom prst="ellipse">
            <a:avLst/>
          </a:prstGeom>
          <a:noFill/>
        </p:spPr>
      </p:pic>
      <p:pic>
        <p:nvPicPr>
          <p:cNvPr id="1027" name="Picture 3" descr="C:\Users\Manish\Desktop\WMO_logo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590800" y="5026878"/>
            <a:ext cx="1447800" cy="1678722"/>
          </a:xfrm>
          <a:prstGeom prst="rect">
            <a:avLst/>
          </a:prstGeom>
          <a:noFill/>
        </p:spPr>
      </p:pic>
      <p:pic>
        <p:nvPicPr>
          <p:cNvPr id="1028" name="Picture 4" descr="C:\Users\Manish\Desktop\comet_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5334000"/>
            <a:ext cx="2514600" cy="1115194"/>
          </a:xfrm>
          <a:prstGeom prst="rect">
            <a:avLst/>
          </a:prstGeom>
          <a:noFill/>
        </p:spPr>
      </p:pic>
      <p:pic>
        <p:nvPicPr>
          <p:cNvPr id="1029" name="Picture 5" descr="C:\Users\Manish\Desktop\UCARFinal cop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5280522"/>
            <a:ext cx="990600" cy="1138290"/>
          </a:xfrm>
          <a:prstGeom prst="rect">
            <a:avLst/>
          </a:prstGeom>
          <a:noFill/>
        </p:spPr>
      </p:pic>
      <p:pic>
        <p:nvPicPr>
          <p:cNvPr id="1030" name="Picture 6" descr="F:\ashoka_pilla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79752" y="0"/>
            <a:ext cx="984496" cy="1600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76200" y="1666875"/>
            <a:ext cx="8963025" cy="1752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b="1" i="1" dirty="0"/>
              <a:t>Required Modules</a:t>
            </a:r>
            <a:endParaRPr lang="en-IN" dirty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790700"/>
            <a:ext cx="228758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89325" y="4419600"/>
            <a:ext cx="1952625" cy="1538288"/>
          </a:xfrm>
          <a:prstGeom prst="rect">
            <a:avLst/>
          </a:prstGeom>
          <a:solidFill>
            <a:srgbClr val="BBE0E3"/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en-US" dirty="0"/>
              <a:t>NWA:</a:t>
            </a:r>
          </a:p>
          <a:p>
            <a:pPr algn="ctr"/>
            <a:r>
              <a:rPr lang="en-US" dirty="0"/>
              <a:t>Derivation of Unit Hydrograph</a:t>
            </a:r>
          </a:p>
          <a:p>
            <a:pPr algn="ctr"/>
            <a:endParaRPr lang="en-US" dirty="0"/>
          </a:p>
          <a:p>
            <a:pPr algn="ctr"/>
            <a:endParaRPr lang="en-US" sz="800" dirty="0"/>
          </a:p>
          <a:p>
            <a:pPr algn="ctr"/>
            <a:endParaRPr lang="en-IN" sz="1400" dirty="0">
              <a:solidFill>
                <a:srgbClr val="FFC000"/>
              </a:solidFill>
            </a:endParaRPr>
          </a:p>
        </p:txBody>
      </p:sp>
      <p:sp>
        <p:nvSpPr>
          <p:cNvPr id="13318" name="Text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913" y="1143000"/>
            <a:ext cx="1274762" cy="523875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en-US" sz="2800"/>
              <a:t>Week 2</a:t>
            </a:r>
            <a:endParaRPr lang="en-IN" sz="2800"/>
          </a:p>
        </p:txBody>
      </p:sp>
      <p:pic>
        <p:nvPicPr>
          <p:cNvPr id="13319" name="Picture 2" descr="Streamflow Routing: International Editi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90700"/>
            <a:ext cx="2082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19400" y="3941763"/>
            <a:ext cx="3292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en-US"/>
              <a:t>Optional Module for this week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76200" y="2428875"/>
            <a:ext cx="8963025" cy="1752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b="1" i="1" dirty="0"/>
              <a:t>Required Modules</a:t>
            </a:r>
            <a:endParaRPr lang="en-IN" dirty="0"/>
          </a:p>
        </p:txBody>
      </p:sp>
      <p:pic>
        <p:nvPicPr>
          <p:cNvPr id="14340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5563"/>
            <a:ext cx="1933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" y="1905000"/>
            <a:ext cx="1341438" cy="523875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en-US" sz="2800"/>
              <a:t>Week 3</a:t>
            </a:r>
            <a:endParaRPr lang="en-IN" sz="2800"/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2557463"/>
            <a:ext cx="230346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Flash Flood Processes: International Editi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2624138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762000" y="3124200"/>
            <a:ext cx="7772400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762000" y="1524000"/>
            <a:ext cx="77724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b="1" i="1" dirty="0" smtClean="0"/>
              <a:t>Elective Modules</a:t>
            </a:r>
            <a:endParaRPr lang="en-IN" dirty="0"/>
          </a:p>
        </p:txBody>
      </p:sp>
      <p:sp>
        <p:nvSpPr>
          <p:cNvPr id="15365" name="Text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57600" y="1692275"/>
            <a:ext cx="1828800" cy="1200329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en-US" dirty="0"/>
              <a:t>NWA:</a:t>
            </a:r>
            <a:br>
              <a:rPr lang="en-US" dirty="0"/>
            </a:br>
            <a:r>
              <a:rPr lang="en-US" dirty="0"/>
              <a:t>Flood forecasting </a:t>
            </a:r>
            <a:r>
              <a:rPr lang="en-US" dirty="0" smtClean="0"/>
              <a:t>Techniques</a:t>
            </a:r>
            <a:endParaRPr lang="en-US" dirty="0"/>
          </a:p>
        </p:txBody>
      </p:sp>
      <p:pic>
        <p:nvPicPr>
          <p:cNvPr id="15366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1651000"/>
            <a:ext cx="1814513" cy="12827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15367" name="Text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7238" y="990600"/>
            <a:ext cx="1341437" cy="523875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en-US" sz="2800"/>
              <a:t>Week 4</a:t>
            </a:r>
            <a:endParaRPr lang="en-IN" sz="2800"/>
          </a:p>
        </p:txBody>
      </p:sp>
      <p:sp>
        <p:nvSpPr>
          <p:cNvPr id="15368" name="Text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00" y="1676400"/>
            <a:ext cx="1941512" cy="1200329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en-US" dirty="0"/>
              <a:t>NWA :</a:t>
            </a:r>
          </a:p>
          <a:p>
            <a:pPr algn="ctr"/>
            <a:r>
              <a:rPr lang="en-US" dirty="0"/>
              <a:t>Flood frequency Analysis-Part-II</a:t>
            </a:r>
          </a:p>
          <a:p>
            <a:pPr algn="ctr"/>
            <a:endParaRPr lang="en-US" dirty="0"/>
          </a:p>
        </p:txBody>
      </p:sp>
      <p:sp>
        <p:nvSpPr>
          <p:cNvPr id="15371" name="TextBox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68713" y="1154113"/>
            <a:ext cx="3778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en-US" dirty="0"/>
              <a:t>Any two electives out of </a:t>
            </a:r>
            <a:r>
              <a:rPr lang="en-US" dirty="0" smtClean="0"/>
              <a:t>8 </a:t>
            </a:r>
            <a:r>
              <a:rPr lang="en-US" dirty="0"/>
              <a:t>modules</a:t>
            </a:r>
          </a:p>
        </p:txBody>
      </p:sp>
      <p:pic>
        <p:nvPicPr>
          <p:cNvPr id="15372" name="Picture 2" descr="River Ice Process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3200400"/>
            <a:ext cx="1841500" cy="138112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14" name="Rectangle 13"/>
          <p:cNvSpPr/>
          <p:nvPr>
            <p:custDataLst>
              <p:tags r:id="rId10"/>
            </p:custDataLst>
          </p:nvPr>
        </p:nvSpPr>
        <p:spPr>
          <a:xfrm>
            <a:off x="457200" y="5029200"/>
            <a:ext cx="8382000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pic>
        <p:nvPicPr>
          <p:cNvPr id="15374" name="Picture 4" descr="Snowmelt Processes: International Editi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56" y="3267075"/>
            <a:ext cx="1752600" cy="131445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15375" name="Picture 6" descr="ASMET: 2009 Drought in East Afric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34" y="5172075"/>
            <a:ext cx="1752600" cy="131445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15376" name="Text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54972" y="3290797"/>
            <a:ext cx="1828800" cy="1200329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en-US" dirty="0" smtClean="0"/>
              <a:t>Dam failure Concepts &amp; Modelling</a:t>
            </a:r>
          </a:p>
          <a:p>
            <a:pPr algn="ctr"/>
            <a:endParaRPr lang="en-US" dirty="0"/>
          </a:p>
        </p:txBody>
      </p:sp>
      <p:pic>
        <p:nvPicPr>
          <p:cNvPr id="15377" name="Picture 10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5181600"/>
            <a:ext cx="1698625" cy="130492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76200" y="2428875"/>
            <a:ext cx="8963025" cy="1752600"/>
          </a:xfrm>
          <a:prstGeom prst="rect">
            <a:avLst/>
          </a:prstGeom>
          <a:solidFill>
            <a:srgbClr val="BBE0E3"/>
          </a:solidFill>
          <a:ln>
            <a:solidFill>
              <a:prstClr val="blac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solidFill>
                  <a:srgbClr val="002060"/>
                </a:solidFill>
              </a:rPr>
              <a:t>Completing all the required &amp; optional modules</a:t>
            </a:r>
            <a:br>
              <a:rPr lang="en-IN" sz="2400" dirty="0">
                <a:solidFill>
                  <a:srgbClr val="002060"/>
                </a:solidFill>
              </a:rPr>
            </a:br>
            <a:r>
              <a:rPr lang="en-IN" sz="2400" dirty="0">
                <a:solidFill>
                  <a:srgbClr val="002060"/>
                </a:solidFill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solidFill>
                  <a:srgbClr val="002060"/>
                </a:solidFill>
              </a:rPr>
              <a:t>Starting with Final writing Assignment </a:t>
            </a:r>
          </a:p>
        </p:txBody>
      </p:sp>
      <p:sp>
        <p:nvSpPr>
          <p:cNvPr id="16387" name="TextBox 1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1828800"/>
            <a:ext cx="1341438" cy="523875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en-US" sz="2800"/>
              <a:t>Week 5</a:t>
            </a:r>
            <a:endParaRPr lang="en-IN" sz="280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76200" y="2428875"/>
            <a:ext cx="8963025" cy="1752600"/>
          </a:xfrm>
          <a:prstGeom prst="rect">
            <a:avLst/>
          </a:prstGeom>
          <a:solidFill>
            <a:srgbClr val="BBE0E3"/>
          </a:solidFill>
          <a:ln>
            <a:solidFill>
              <a:prstClr val="blac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solidFill>
                  <a:srgbClr val="002060"/>
                </a:solidFill>
              </a:rPr>
              <a:t>Submission of Final writing Assignment</a:t>
            </a:r>
            <a:br>
              <a:rPr lang="en-IN" sz="2400" dirty="0">
                <a:solidFill>
                  <a:srgbClr val="002060"/>
                </a:solidFill>
              </a:rPr>
            </a:br>
            <a:r>
              <a:rPr lang="en-IN" sz="2400" dirty="0">
                <a:solidFill>
                  <a:srgbClr val="002060"/>
                </a:solidFill>
              </a:rPr>
              <a:t>Course Evaluation Survey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solidFill>
                  <a:srgbClr val="002060"/>
                </a:solidFill>
              </a:rPr>
              <a:t>Concluding Webinar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b="1" i="1" dirty="0"/>
              <a:t>Required Modules</a:t>
            </a:r>
            <a:endParaRPr lang="en-IN" dirty="0"/>
          </a:p>
        </p:txBody>
      </p:sp>
      <p:sp>
        <p:nvSpPr>
          <p:cNvPr id="17412" name="Text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1828800"/>
            <a:ext cx="1970796" cy="523220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en-US" sz="2800" dirty="0"/>
              <a:t>Week </a:t>
            </a:r>
            <a:r>
              <a:rPr lang="en-US" sz="2800" dirty="0" smtClean="0"/>
              <a:t>6 &amp; 7</a:t>
            </a:r>
            <a:endParaRPr lang="en-IN" sz="2800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b="1" i="1" dirty="0"/>
              <a:t>Final Writing Assignment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905000"/>
            <a:ext cx="7315200" cy="3475038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2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N" b="1" dirty="0">
                <a:solidFill>
                  <a:srgbClr val="002060"/>
                </a:solidFill>
              </a:rPr>
              <a:t>Choose one topic area:</a:t>
            </a:r>
          </a:p>
          <a:p>
            <a:pPr fontAlgn="auto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b="1" dirty="0" smtClean="0">
                <a:solidFill>
                  <a:srgbClr val="002060"/>
                </a:solidFill>
              </a:rPr>
              <a:t>Option </a:t>
            </a:r>
            <a:r>
              <a:rPr lang="en-IN" b="1" dirty="0">
                <a:solidFill>
                  <a:srgbClr val="002060"/>
                </a:solidFill>
              </a:rPr>
              <a:t>A: Discuss the work responsibilities of your office.</a:t>
            </a:r>
          </a:p>
          <a:p>
            <a:pPr fontAlgn="auto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b="1" dirty="0" smtClean="0">
                <a:solidFill>
                  <a:srgbClr val="002060"/>
                </a:solidFill>
              </a:rPr>
              <a:t>Option </a:t>
            </a:r>
            <a:r>
              <a:rPr lang="en-IN" b="1" dirty="0">
                <a:solidFill>
                  <a:srgbClr val="002060"/>
                </a:solidFill>
              </a:rPr>
              <a:t>B: Report about your local hydrological conditions.</a:t>
            </a:r>
          </a:p>
          <a:p>
            <a:pPr fontAlgn="auto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b="1" dirty="0" smtClean="0">
                <a:solidFill>
                  <a:srgbClr val="002060"/>
                </a:solidFill>
              </a:rPr>
              <a:t>Option </a:t>
            </a:r>
            <a:r>
              <a:rPr lang="en-IN" b="1" dirty="0">
                <a:solidFill>
                  <a:srgbClr val="002060"/>
                </a:solidFill>
              </a:rPr>
              <a:t>C: Outline the strengths and weaknesses of your </a:t>
            </a:r>
            <a:r>
              <a:rPr lang="en-IN" b="1" dirty="0" smtClean="0">
                <a:solidFill>
                  <a:srgbClr val="002060"/>
                </a:solidFill>
              </a:rPr>
              <a:t>local hydrologic </a:t>
            </a:r>
            <a:r>
              <a:rPr lang="en-IN" b="1" dirty="0">
                <a:solidFill>
                  <a:srgbClr val="002060"/>
                </a:solidFill>
              </a:rPr>
              <a:t>forecasting system.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b="1" i="1" dirty="0"/>
              <a:t>Participation Guidelines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IN" b="1" dirty="0" smtClean="0">
                <a:solidFill>
                  <a:srgbClr val="002060"/>
                </a:solidFill>
              </a:rPr>
              <a:t>Complete the modules for each week to avoid falling behind schedule</a:t>
            </a:r>
          </a:p>
          <a:p>
            <a:r>
              <a:rPr lang="en-IN" b="1" dirty="0" smtClean="0">
                <a:solidFill>
                  <a:srgbClr val="002060"/>
                </a:solidFill>
              </a:rPr>
              <a:t>Post your questions and comments for the instructors and other students in the Course Forum each week</a:t>
            </a:r>
          </a:p>
          <a:p>
            <a:r>
              <a:rPr lang="en-IN" b="1" dirty="0" smtClean="0">
                <a:solidFill>
                  <a:srgbClr val="002060"/>
                </a:solidFill>
              </a:rPr>
              <a:t>Allow at least 8 hours per week for taking modules, completing quizzes and the final writing assignment</a:t>
            </a:r>
            <a:endParaRPr lang="en-IN" dirty="0" smtClean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b="1" i="1" dirty="0"/>
              <a:t>Participation Guidelines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057400"/>
            <a:ext cx="8229600" cy="4038600"/>
          </a:xfrm>
        </p:spPr>
        <p:txBody>
          <a:bodyPr rtlCol="0">
            <a:normAutofit/>
          </a:bodyPr>
          <a:lstStyle/>
          <a:p>
            <a:pPr fontAlgn="auto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b="1" dirty="0">
                <a:solidFill>
                  <a:srgbClr val="002060"/>
                </a:solidFill>
              </a:rPr>
              <a:t>DON’T forget to take the online quiz associated </a:t>
            </a:r>
            <a:r>
              <a:rPr lang="en-IN" b="1" dirty="0" smtClean="0">
                <a:solidFill>
                  <a:srgbClr val="002060"/>
                </a:solidFill>
              </a:rPr>
              <a:t>with each </a:t>
            </a:r>
            <a:r>
              <a:rPr lang="en-IN" b="1" dirty="0">
                <a:solidFill>
                  <a:srgbClr val="002060"/>
                </a:solidFill>
              </a:rPr>
              <a:t>of the </a:t>
            </a:r>
            <a:r>
              <a:rPr lang="en-IN" b="1" dirty="0" smtClean="0">
                <a:solidFill>
                  <a:srgbClr val="002060"/>
                </a:solidFill>
              </a:rPr>
              <a:t>modules!</a:t>
            </a:r>
          </a:p>
          <a:p>
            <a:pPr lvl="1" fontAlgn="auto">
              <a:spcBef>
                <a:spcPts val="2400"/>
              </a:spcBef>
              <a:spcAft>
                <a:spcPts val="0"/>
              </a:spcAft>
              <a:defRPr/>
            </a:pPr>
            <a:r>
              <a:rPr lang="en-IN" sz="2000" b="1" dirty="0" smtClean="0">
                <a:solidFill>
                  <a:srgbClr val="002060"/>
                </a:solidFill>
              </a:rPr>
              <a:t>You </a:t>
            </a:r>
            <a:r>
              <a:rPr lang="en-IN" sz="2000" b="1" dirty="0">
                <a:solidFill>
                  <a:srgbClr val="002060"/>
                </a:solidFill>
              </a:rPr>
              <a:t>must pass each quiz </a:t>
            </a:r>
            <a:r>
              <a:rPr lang="en-IN" sz="2000" b="1" dirty="0" smtClean="0">
                <a:solidFill>
                  <a:srgbClr val="002060"/>
                </a:solidFill>
              </a:rPr>
              <a:t>with at least 70 % marks to </a:t>
            </a:r>
            <a:r>
              <a:rPr lang="en-IN" sz="2000" b="1" dirty="0">
                <a:solidFill>
                  <a:srgbClr val="002060"/>
                </a:solidFill>
              </a:rPr>
              <a:t>receive credit for the </a:t>
            </a:r>
            <a:r>
              <a:rPr lang="en-IN" sz="2000" b="1" dirty="0" smtClean="0">
                <a:solidFill>
                  <a:srgbClr val="002060"/>
                </a:solidFill>
              </a:rPr>
              <a:t>module.</a:t>
            </a:r>
          </a:p>
          <a:p>
            <a:pPr lvl="1" fontAlgn="auto">
              <a:spcBef>
                <a:spcPts val="2400"/>
              </a:spcBef>
              <a:spcAft>
                <a:spcPts val="0"/>
              </a:spcAft>
              <a:defRPr/>
            </a:pPr>
            <a:r>
              <a:rPr lang="en-IN" sz="2000" b="1" dirty="0" smtClean="0">
                <a:solidFill>
                  <a:srgbClr val="002060"/>
                </a:solidFill>
              </a:rPr>
              <a:t>You </a:t>
            </a:r>
            <a:r>
              <a:rPr lang="en-IN" sz="2000" b="1" dirty="0">
                <a:solidFill>
                  <a:srgbClr val="002060"/>
                </a:solidFill>
              </a:rPr>
              <a:t>may re-take a quiz as many times as it takes to succeed</a:t>
            </a:r>
            <a:endParaRPr lang="en-IN" sz="20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b="1" i="1" dirty="0"/>
              <a:t>Final </a:t>
            </a:r>
            <a:r>
              <a:rPr lang="en-IN" b="1" i="1" dirty="0" smtClean="0"/>
              <a:t>Webinar Session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IN" sz="2000" b="1" dirty="0" smtClean="0">
                <a:solidFill>
                  <a:srgbClr val="002060"/>
                </a:solidFill>
              </a:rPr>
              <a:t>Scheduled for 1500 hrs IST, </a:t>
            </a:r>
            <a:r>
              <a:rPr lang="en-IN" sz="2000" b="1" dirty="0" smtClean="0">
                <a:solidFill>
                  <a:srgbClr val="002060"/>
                </a:solidFill>
              </a:rPr>
              <a:t>4 December 2017</a:t>
            </a:r>
            <a:endParaRPr lang="en-IN" sz="2000" b="1" dirty="0" smtClean="0">
              <a:solidFill>
                <a:srgbClr val="002060"/>
              </a:solidFill>
            </a:endParaRPr>
          </a:p>
          <a:p>
            <a:pPr>
              <a:spcBef>
                <a:spcPts val="3000"/>
              </a:spcBef>
            </a:pPr>
            <a:r>
              <a:rPr lang="en-IN" sz="2000" b="1" dirty="0" smtClean="0">
                <a:solidFill>
                  <a:srgbClr val="002060"/>
                </a:solidFill>
              </a:rPr>
              <a:t>Review main themes covered in written assignments</a:t>
            </a:r>
          </a:p>
          <a:p>
            <a:pPr>
              <a:spcBef>
                <a:spcPts val="3000"/>
              </a:spcBef>
            </a:pPr>
            <a:r>
              <a:rPr lang="en-IN" sz="2000" b="1" dirty="0" smtClean="0">
                <a:solidFill>
                  <a:srgbClr val="002060"/>
                </a:solidFill>
              </a:rPr>
              <a:t>Discuss major questions/topics/issues from the discussion forums</a:t>
            </a:r>
          </a:p>
          <a:p>
            <a:pPr>
              <a:spcBef>
                <a:spcPts val="3000"/>
              </a:spcBef>
            </a:pPr>
            <a:r>
              <a:rPr lang="en-IN" sz="2000" b="1" dirty="0" smtClean="0">
                <a:solidFill>
                  <a:srgbClr val="002060"/>
                </a:solidFill>
              </a:rPr>
              <a:t>Answer any final questions (you may post these in advance in the course forum)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077200" cy="121920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Thank You</a:t>
            </a:r>
            <a:endParaRPr lang="en-US" sz="3200" b="1" dirty="0">
              <a:solidFill>
                <a:schemeClr val="tx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2" descr="F:\cwc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6" y="5133976"/>
            <a:ext cx="1495424" cy="1495422"/>
          </a:xfrm>
          <a:prstGeom prst="ellipse">
            <a:avLst/>
          </a:prstGeom>
          <a:noFill/>
        </p:spPr>
      </p:pic>
      <p:pic>
        <p:nvPicPr>
          <p:cNvPr id="5" name="Picture 3" descr="C:\Users\Manish\Desktop\WMO_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90800" y="5026878"/>
            <a:ext cx="1447800" cy="1678722"/>
          </a:xfrm>
          <a:prstGeom prst="rect">
            <a:avLst/>
          </a:prstGeom>
          <a:noFill/>
        </p:spPr>
      </p:pic>
      <p:pic>
        <p:nvPicPr>
          <p:cNvPr id="6" name="Picture 4" descr="C:\Users\Manish\Desktop\comet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334000"/>
            <a:ext cx="2514600" cy="1115194"/>
          </a:xfrm>
          <a:prstGeom prst="rect">
            <a:avLst/>
          </a:prstGeom>
          <a:noFill/>
        </p:spPr>
      </p:pic>
      <p:pic>
        <p:nvPicPr>
          <p:cNvPr id="7" name="Picture 5" descr="C:\Users\Manish\Desktop\UCARFinal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5280522"/>
            <a:ext cx="990600" cy="113829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52400" y="4876800"/>
            <a:ext cx="861060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3999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Course Instructors from NWA</a:t>
            </a:r>
            <a:endParaRPr lang="en-IN" dirty="0"/>
          </a:p>
        </p:txBody>
      </p:sp>
      <p:sp>
        <p:nvSpPr>
          <p:cNvPr id="5123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53218" y="6087647"/>
            <a:ext cx="1670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en-US" sz="1600" dirty="0"/>
              <a:t>Manish </a:t>
            </a:r>
            <a:r>
              <a:rPr lang="en-US" sz="1600" dirty="0" err="1"/>
              <a:t>Rathore</a:t>
            </a:r>
            <a:endParaRPr lang="en-US" sz="1600" dirty="0"/>
          </a:p>
          <a:p>
            <a:pPr algn="ctr"/>
            <a:r>
              <a:rPr lang="en-US" sz="1600" dirty="0" smtClean="0"/>
              <a:t>Deputy Director</a:t>
            </a:r>
            <a:endParaRPr lang="en-IN" sz="1600" dirty="0"/>
          </a:p>
        </p:txBody>
      </p:sp>
      <p:sp>
        <p:nvSpPr>
          <p:cNvPr id="5124" name="Text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64125" y="3581400"/>
            <a:ext cx="175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en-US" sz="1600" dirty="0" err="1"/>
              <a:t>Sidhartha</a:t>
            </a:r>
            <a:r>
              <a:rPr lang="en-US" sz="1600" dirty="0"/>
              <a:t>  </a:t>
            </a:r>
            <a:r>
              <a:rPr lang="en-US" sz="1600" dirty="0" err="1"/>
              <a:t>Mitra</a:t>
            </a:r>
            <a:endParaRPr lang="en-US" sz="1600" dirty="0"/>
          </a:p>
          <a:p>
            <a:pPr algn="ctr"/>
            <a:r>
              <a:rPr lang="en-US" sz="1600" dirty="0" smtClean="0"/>
              <a:t>Director</a:t>
            </a:r>
            <a:endParaRPr lang="en-IN" sz="1600" dirty="0"/>
          </a:p>
        </p:txBody>
      </p:sp>
      <p:pic>
        <p:nvPicPr>
          <p:cNvPr id="5130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 t="3863" r="2863" b="7287"/>
          <a:stretch>
            <a:fillRect/>
          </a:stretch>
        </p:blipFill>
        <p:spPr bwMode="auto">
          <a:xfrm>
            <a:off x="5740324" y="1524000"/>
            <a:ext cx="1590261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25" y="1524000"/>
            <a:ext cx="18288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71600" y="3581400"/>
            <a:ext cx="2158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en-US" sz="1600" dirty="0" err="1"/>
              <a:t>Dattakumar</a:t>
            </a:r>
            <a:r>
              <a:rPr lang="en-US" sz="1600" dirty="0"/>
              <a:t> </a:t>
            </a:r>
            <a:r>
              <a:rPr lang="en-US" sz="1600" dirty="0" err="1"/>
              <a:t>Chaskar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Director</a:t>
            </a:r>
            <a:endParaRPr lang="en-IN" sz="1600" dirty="0"/>
          </a:p>
        </p:txBody>
      </p:sp>
      <p:sp>
        <p:nvSpPr>
          <p:cNvPr id="13" name="Text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35325" y="3581400"/>
            <a:ext cx="1481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en-US" sz="1600" dirty="0"/>
              <a:t>Sunil Kumar</a:t>
            </a:r>
          </a:p>
          <a:p>
            <a:pPr algn="ctr"/>
            <a:r>
              <a:rPr lang="en-US" sz="1600" dirty="0" smtClean="0"/>
              <a:t>Director</a:t>
            </a:r>
            <a:endParaRPr lang="en-IN" sz="16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25" y="1524000"/>
            <a:ext cx="1599464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Manish_Office\Important\DSC_6185.jpg"/>
          <p:cNvPicPr>
            <a:picLocks noChangeAspect="1" noChangeArrowheads="1"/>
          </p:cNvPicPr>
          <p:nvPr/>
        </p:nvPicPr>
        <p:blipFill>
          <a:blip r:embed="rId14" cstate="print"/>
          <a:srcRect b="15187"/>
          <a:stretch>
            <a:fillRect/>
          </a:stretch>
        </p:blipFill>
        <p:spPr bwMode="auto">
          <a:xfrm>
            <a:off x="2042919" y="4249944"/>
            <a:ext cx="16764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10" y="4249944"/>
            <a:ext cx="1539815" cy="182880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04999" y="6127257"/>
            <a:ext cx="1670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en-US" sz="1600" dirty="0" smtClean="0"/>
              <a:t>Deepak Bhatt</a:t>
            </a:r>
            <a:endParaRPr lang="en-US" sz="1600" dirty="0"/>
          </a:p>
          <a:p>
            <a:pPr algn="ctr"/>
            <a:r>
              <a:rPr lang="en-US" sz="1600" dirty="0" smtClean="0"/>
              <a:t>Deputy Director</a:t>
            </a:r>
            <a:endParaRPr lang="en-IN" sz="1600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736507"/>
            <a:ext cx="1843087" cy="18430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0088" y="3579594"/>
            <a:ext cx="217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en-US" dirty="0"/>
              <a:t>Mustafa </a:t>
            </a:r>
            <a:r>
              <a:rPr lang="en-US" dirty="0" err="1"/>
              <a:t>Adiguzel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WMO</a:t>
            </a:r>
            <a:endParaRPr lang="en-IN" dirty="0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7" y="1711106"/>
            <a:ext cx="1766887" cy="17668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62688" y="3579594"/>
            <a:ext cx="21892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en-US" dirty="0"/>
              <a:t>Claudio </a:t>
            </a:r>
            <a:r>
              <a:rPr lang="en-US" dirty="0" err="1"/>
              <a:t>Capponi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WMO</a:t>
            </a:r>
            <a:endParaRPr lang="en-IN" dirty="0"/>
          </a:p>
        </p:txBody>
      </p:sp>
      <p:pic>
        <p:nvPicPr>
          <p:cNvPr id="6151" name="Picture 2" descr="pat parris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454306"/>
            <a:ext cx="1812124" cy="17573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6437" y="6211669"/>
            <a:ext cx="20560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Palatino Linotype" pitchFamily="18" charset="0"/>
              </a:rPr>
              <a:t>Dr. Patrick Parrish</a:t>
            </a:r>
          </a:p>
          <a:p>
            <a:pPr algn="ctr"/>
            <a:r>
              <a:rPr lang="en-US" dirty="0" err="1">
                <a:latin typeface="Palatino Linotype" pitchFamily="18" charset="0"/>
              </a:rPr>
              <a:t>WMO</a:t>
            </a:r>
            <a:r>
              <a:rPr lang="en-US" dirty="0">
                <a:latin typeface="Palatino Linotype" pitchFamily="18" charset="0"/>
              </a:rPr>
              <a:t> </a:t>
            </a:r>
          </a:p>
        </p:txBody>
      </p:sp>
      <p:pic>
        <p:nvPicPr>
          <p:cNvPr id="6155" name="Picture 6" descr="Picture of Bruce Muller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54306"/>
            <a:ext cx="1690687" cy="16906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69062" y="6144994"/>
            <a:ext cx="1684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alatino Linotype" pitchFamily="18" charset="0"/>
              </a:rPr>
              <a:t>Bruce Muller</a:t>
            </a:r>
          </a:p>
          <a:p>
            <a:pPr algn="ctr"/>
            <a:r>
              <a:rPr lang="en-US" dirty="0">
                <a:latin typeface="Palatino Linotype" pitchFamily="18" charset="0"/>
              </a:rPr>
              <a:t>COMET </a:t>
            </a:r>
          </a:p>
        </p:txBody>
      </p:sp>
      <p:sp>
        <p:nvSpPr>
          <p:cNvPr id="6157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90887" y="6165631"/>
            <a:ext cx="2292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Palatino Linotype" pitchFamily="18" charset="0"/>
              </a:rPr>
              <a:t>Nirina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 smtClean="0">
                <a:latin typeface="Palatino Linotype" pitchFamily="18" charset="0"/>
              </a:rPr>
              <a:t>Ravalitera</a:t>
            </a:r>
            <a:endParaRPr lang="en-US" dirty="0">
              <a:latin typeface="Palatino Linotype" pitchFamily="18" charset="0"/>
            </a:endParaRPr>
          </a:p>
          <a:p>
            <a:pPr algn="ctr"/>
            <a:r>
              <a:rPr lang="en-US" dirty="0" err="1">
                <a:latin typeface="Palatino Linotype" pitchFamily="18" charset="0"/>
              </a:rPr>
              <a:t>WMO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6158" name="AutoShape 2" descr="Nirina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Palatino Linotype" pitchFamily="18" charset="0"/>
            </a:endParaRPr>
          </a:p>
        </p:txBody>
      </p:sp>
      <p:sp>
        <p:nvSpPr>
          <p:cNvPr id="6159" name="AutoShape 4" descr="Nirina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Palatino Linotype" pitchFamily="18" charset="0"/>
            </a:endParaRPr>
          </a:p>
        </p:txBody>
      </p:sp>
      <p:pic>
        <p:nvPicPr>
          <p:cNvPr id="6160" name="Picture 5" descr="C:\Users\admin\Desktop\DL_Basic_2015\Nirina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677" y="4444816"/>
            <a:ext cx="1706562" cy="17065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Matt Kelsch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7" y="1711106"/>
            <a:ext cx="1688152" cy="18526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84561" y="3616106"/>
            <a:ext cx="2016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en-US" dirty="0"/>
              <a:t>Matt </a:t>
            </a:r>
            <a:r>
              <a:rPr lang="en-US" dirty="0" err="1"/>
              <a:t>Kelsch</a:t>
            </a:r>
            <a:endParaRPr lang="en-US" dirty="0"/>
          </a:p>
          <a:p>
            <a:pPr algn="ctr"/>
            <a:r>
              <a:rPr lang="en-US" dirty="0"/>
              <a:t>COMET</a:t>
            </a:r>
            <a:endParaRPr lang="en-IN" dirty="0"/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0" y="0"/>
            <a:ext cx="9143999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fontAlgn="auto">
              <a:lnSpc>
                <a:spcPts val="5800"/>
              </a:lnSpc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Course Facilitators from </a:t>
            </a:r>
            <a:br>
              <a:rPr lang="en-US" sz="54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en-US" sz="54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WMO</a:t>
            </a:r>
            <a:r>
              <a:rPr lang="en-US" sz="54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&amp; COMET</a:t>
            </a:r>
            <a:endParaRPr kumimoji="0" lang="en-IN" sz="5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b="1" i="1" dirty="0"/>
              <a:t>Course Website</a:t>
            </a:r>
            <a:endParaRPr lang="en-IN" dirty="0"/>
          </a:p>
        </p:txBody>
      </p:sp>
      <p:sp>
        <p:nvSpPr>
          <p:cNvPr id="717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02656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Palatino Linotype" pitchFamily="18" charset="0"/>
              </a:rPr>
              <a:t>http://</a:t>
            </a:r>
            <a:r>
              <a:rPr lang="en-IN" sz="2000" b="1" dirty="0" smtClean="0">
                <a:solidFill>
                  <a:schemeClr val="accent3">
                    <a:lumMod val="75000"/>
                  </a:schemeClr>
                </a:solidFill>
                <a:latin typeface="Palatino Linotype" pitchFamily="18" charset="0"/>
              </a:rPr>
              <a:t>etrp.wmo.int/moodle/course/view.php?id=134</a:t>
            </a:r>
            <a:endParaRPr lang="en-IN" sz="2000" b="1" dirty="0">
              <a:solidFill>
                <a:schemeClr val="accent3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71" y="1593376"/>
            <a:ext cx="8591929" cy="470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43000" y="304800"/>
            <a:ext cx="651192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b="1" i="1" dirty="0"/>
              <a:t>T</a:t>
            </a:r>
            <a:r>
              <a:rPr lang="en-IN" b="1" i="1" dirty="0" smtClean="0"/>
              <a:t>he </a:t>
            </a:r>
            <a:r>
              <a:rPr lang="en-IN" b="1" i="1" dirty="0"/>
              <a:t>Course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905000"/>
            <a:ext cx="7924800" cy="4419600"/>
          </a:xfrm>
        </p:spPr>
        <p:txBody>
          <a:bodyPr/>
          <a:lstStyle/>
          <a:p>
            <a:r>
              <a:rPr lang="en-IN" sz="28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The course is designed to meet the needs of hydrological forecasters who work with hydrologic data, particularly in flood forecasting and design flood analysis. </a:t>
            </a:r>
          </a:p>
          <a:p>
            <a:r>
              <a:rPr lang="en-IN" sz="28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The course  is intended to provide an understanding of ground, surface, and atmospheric forms of water and will prepare the participant for its application &amp; further study in hydrologic methods and forecasting.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b="1" i="1" dirty="0"/>
              <a:t>Goal of the Course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3400" y="2057400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</a:rPr>
              <a:t>Understand the elements of the hydrologic cycle 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</a:rPr>
              <a:t>Explain the rainfall runoff </a:t>
            </a:r>
            <a:r>
              <a:rPr lang="en-US" b="1" dirty="0" smtClean="0">
                <a:solidFill>
                  <a:srgbClr val="002060"/>
                </a:solidFill>
              </a:rPr>
              <a:t>processes</a:t>
            </a:r>
            <a:endParaRPr lang="en-US" b="1" dirty="0">
              <a:solidFill>
                <a:srgbClr val="002060"/>
              </a:solidFill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</a:rPr>
              <a:t>Learn River Discharge measurement technique; &amp; Discharge computation by velocity area method 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</a:rPr>
              <a:t>Describe the process of </a:t>
            </a:r>
            <a:r>
              <a:rPr lang="en-US" b="1" dirty="0" smtClean="0">
                <a:solidFill>
                  <a:srgbClr val="002060"/>
                </a:solidFill>
              </a:rPr>
              <a:t>stream flow </a:t>
            </a:r>
            <a:r>
              <a:rPr lang="en-US" b="1" dirty="0">
                <a:solidFill>
                  <a:srgbClr val="002060"/>
                </a:solidFill>
              </a:rPr>
              <a:t>routing 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</a:rPr>
              <a:t>Derive &amp; use a unit Hydrograph 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</a:rPr>
              <a:t>Apply various hydrologic </a:t>
            </a:r>
            <a:r>
              <a:rPr lang="en-US" b="1" dirty="0" smtClean="0">
                <a:solidFill>
                  <a:srgbClr val="002060"/>
                </a:solidFill>
              </a:rPr>
              <a:t>modeling methods</a:t>
            </a:r>
            <a:endParaRPr lang="en-US" b="1" dirty="0">
              <a:solidFill>
                <a:srgbClr val="002060"/>
              </a:solidFill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</a:rPr>
              <a:t>Apply various methods to assess flood </a:t>
            </a:r>
            <a:r>
              <a:rPr lang="en-US" b="1" dirty="0" smtClean="0">
                <a:solidFill>
                  <a:srgbClr val="002060"/>
                </a:solidFill>
              </a:rPr>
              <a:t>risks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1371600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sz="2400" b="1">
                <a:latin typeface="Palatino Linotype" pitchFamily="18" charset="0"/>
              </a:rPr>
              <a:t>Upon completion of this course, participants will be able to:</a:t>
            </a:r>
            <a:endParaRPr lang="en-IN" sz="2400">
              <a:latin typeface="Palatino Linotype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90600" y="152400"/>
            <a:ext cx="651192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b="1" i="1" dirty="0"/>
              <a:t>Technical Notes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600200"/>
            <a:ext cx="8458200" cy="47244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IN" b="1" dirty="0" smtClean="0">
                <a:solidFill>
                  <a:srgbClr val="002060"/>
                </a:solidFill>
              </a:rPr>
              <a:t>Access modules from the Course Website</a:t>
            </a:r>
            <a:br>
              <a:rPr lang="en-IN" b="1" dirty="0" smtClean="0">
                <a:solidFill>
                  <a:srgbClr val="002060"/>
                </a:solidFill>
              </a:rPr>
            </a:br>
            <a:r>
              <a:rPr lang="en-IN" b="1" dirty="0" smtClean="0">
                <a:solidFill>
                  <a:srgbClr val="002060"/>
                </a:solidFill>
              </a:rPr>
              <a:t>(</a:t>
            </a:r>
            <a:r>
              <a:rPr lang="en-IN" sz="1800" b="1" dirty="0" smtClean="0">
                <a:solidFill>
                  <a:srgbClr val="002060"/>
                </a:solidFill>
              </a:rPr>
              <a:t>http://</a:t>
            </a:r>
            <a:r>
              <a:rPr lang="en-IN" sz="1800" b="1" dirty="0" smtClean="0">
                <a:solidFill>
                  <a:srgbClr val="002060"/>
                </a:solidFill>
              </a:rPr>
              <a:t>etrp.wmo.int/moodle/course/view.php?id=134)</a:t>
            </a:r>
            <a:endParaRPr lang="en-IN" b="1" dirty="0" smtClean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</a:pPr>
            <a:r>
              <a:rPr lang="en-IN" b="1" dirty="0" smtClean="0">
                <a:solidFill>
                  <a:srgbClr val="002060"/>
                </a:solidFill>
              </a:rPr>
              <a:t>Most of the modules &amp; quizzes thereon reside on </a:t>
            </a:r>
            <a:r>
              <a:rPr lang="en-IN" b="1" dirty="0" err="1" smtClean="0">
                <a:solidFill>
                  <a:srgbClr val="002060"/>
                </a:solidFill>
              </a:rPr>
              <a:t>MetED</a:t>
            </a:r>
            <a:r>
              <a:rPr lang="en-IN" b="1" dirty="0" smtClean="0">
                <a:solidFill>
                  <a:srgbClr val="002060"/>
                </a:solidFill>
              </a:rPr>
              <a:t> website</a:t>
            </a:r>
            <a:br>
              <a:rPr lang="en-IN" b="1" dirty="0" smtClean="0">
                <a:solidFill>
                  <a:srgbClr val="002060"/>
                </a:solidFill>
              </a:rPr>
            </a:br>
            <a:r>
              <a:rPr lang="en-IN" b="1" dirty="0" smtClean="0">
                <a:solidFill>
                  <a:srgbClr val="002060"/>
                </a:solidFill>
              </a:rPr>
              <a:t>( </a:t>
            </a:r>
            <a:r>
              <a:rPr lang="en-IN" sz="1800" b="1" dirty="0" smtClean="0">
                <a:solidFill>
                  <a:srgbClr val="002060"/>
                </a:solidFill>
              </a:rPr>
              <a:t>https://www.meted.ucar.edu </a:t>
            </a:r>
            <a:r>
              <a:rPr lang="en-IN" b="1" dirty="0" smtClean="0">
                <a:solidFill>
                  <a:srgbClr val="002060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-IN" b="1" dirty="0" smtClean="0">
                <a:solidFill>
                  <a:srgbClr val="002060"/>
                </a:solidFill>
              </a:rPr>
              <a:t>You’ll need to register on the </a:t>
            </a:r>
            <a:r>
              <a:rPr lang="en-IN" b="1" dirty="0" err="1" smtClean="0">
                <a:solidFill>
                  <a:srgbClr val="002060"/>
                </a:solidFill>
              </a:rPr>
              <a:t>MetEd</a:t>
            </a:r>
            <a:r>
              <a:rPr lang="en-IN" b="1" dirty="0" smtClean="0">
                <a:solidFill>
                  <a:srgbClr val="002060"/>
                </a:solidFill>
              </a:rPr>
              <a:t> Website (free)</a:t>
            </a:r>
          </a:p>
          <a:p>
            <a:pPr>
              <a:spcBef>
                <a:spcPts val="1800"/>
              </a:spcBef>
            </a:pPr>
            <a:r>
              <a:rPr lang="en-IN" b="1" dirty="0" smtClean="0">
                <a:solidFill>
                  <a:srgbClr val="002060"/>
                </a:solidFill>
              </a:rPr>
              <a:t>Few modules developed by NWA &amp; quizzes thereon reside on the course website itself. </a:t>
            </a:r>
          </a:p>
          <a:p>
            <a:pPr>
              <a:spcBef>
                <a:spcPts val="1800"/>
              </a:spcBef>
            </a:pPr>
            <a:r>
              <a:rPr lang="en-IN" b="1" dirty="0" smtClean="0">
                <a:solidFill>
                  <a:srgbClr val="002060"/>
                </a:solidFill>
              </a:rPr>
              <a:t>See instructions in the Technical Requirements/Instructions document</a:t>
            </a:r>
            <a:endParaRPr lang="en-IN" dirty="0" smtClean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152400"/>
            <a:ext cx="651192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b="1" i="1" dirty="0"/>
              <a:t>Course Components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447800"/>
            <a:ext cx="8534400" cy="5181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002060"/>
                </a:solidFill>
              </a:rPr>
              <a:t>Set up your profile (Pre-course Activity)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002060"/>
                </a:solidFill>
              </a:rPr>
              <a:t>Complete the module on “Understanding Hydrolgoical Cycle” 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( Pre-Course Activity)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002060"/>
                </a:solidFill>
              </a:rPr>
              <a:t>Live Orientation Webinar on </a:t>
            </a:r>
            <a:r>
              <a:rPr lang="en-US" sz="2000" b="1" dirty="0" smtClean="0">
                <a:solidFill>
                  <a:srgbClr val="002060"/>
                </a:solidFill>
              </a:rPr>
              <a:t>16 October at </a:t>
            </a:r>
            <a:r>
              <a:rPr lang="en-US" sz="2000" b="1" dirty="0" smtClean="0">
                <a:solidFill>
                  <a:srgbClr val="002060"/>
                </a:solidFill>
              </a:rPr>
              <a:t>1100 </a:t>
            </a:r>
            <a:r>
              <a:rPr lang="en-US" sz="2000" b="1" dirty="0" err="1" smtClean="0">
                <a:solidFill>
                  <a:srgbClr val="002060"/>
                </a:solidFill>
              </a:rPr>
              <a:t>hrs</a:t>
            </a:r>
            <a:r>
              <a:rPr lang="en-US" sz="2000" b="1" dirty="0" smtClean="0">
                <a:solidFill>
                  <a:srgbClr val="002060"/>
                </a:solidFill>
              </a:rPr>
              <a:t> IST</a:t>
            </a:r>
          </a:p>
          <a:p>
            <a:pPr>
              <a:spcBef>
                <a:spcPts val="600"/>
              </a:spcBef>
            </a:pPr>
            <a:r>
              <a:rPr lang="en-IN" sz="2000" b="1" dirty="0" smtClean="0">
                <a:solidFill>
                  <a:srgbClr val="002060"/>
                </a:solidFill>
              </a:rPr>
              <a:t>17 </a:t>
            </a:r>
            <a:r>
              <a:rPr lang="en-IN" sz="2000" b="1" dirty="0" smtClean="0">
                <a:solidFill>
                  <a:srgbClr val="002060"/>
                </a:solidFill>
              </a:rPr>
              <a:t>Distance Learning Modules and Quizzes</a:t>
            </a:r>
          </a:p>
          <a:p>
            <a:pPr lvl="1">
              <a:spcBef>
                <a:spcPts val="600"/>
              </a:spcBef>
            </a:pPr>
            <a:r>
              <a:rPr lang="en-IN" sz="2000" b="1" dirty="0" smtClean="0">
                <a:solidFill>
                  <a:srgbClr val="002060"/>
                </a:solidFill>
              </a:rPr>
              <a:t> 8 modules are  mandatory</a:t>
            </a:r>
          </a:p>
          <a:p>
            <a:pPr lvl="1">
              <a:spcBef>
                <a:spcPts val="600"/>
              </a:spcBef>
            </a:pPr>
            <a:r>
              <a:rPr lang="en-IN" sz="2000" b="1" dirty="0" smtClean="0">
                <a:solidFill>
                  <a:srgbClr val="002060"/>
                </a:solidFill>
              </a:rPr>
              <a:t> 1 module optional</a:t>
            </a:r>
          </a:p>
          <a:p>
            <a:pPr lvl="1">
              <a:spcBef>
                <a:spcPts val="600"/>
              </a:spcBef>
            </a:pPr>
            <a:r>
              <a:rPr lang="en-IN" sz="2000" b="1" dirty="0" smtClean="0">
                <a:solidFill>
                  <a:srgbClr val="002060"/>
                </a:solidFill>
              </a:rPr>
              <a:t> Your choice for an additional </a:t>
            </a:r>
            <a:r>
              <a:rPr lang="en-IN" sz="2000" b="1" dirty="0" smtClean="0">
                <a:solidFill>
                  <a:srgbClr val="002060"/>
                </a:solidFill>
              </a:rPr>
              <a:t>2 out of 8 options</a:t>
            </a:r>
            <a:endParaRPr lang="en-IN" sz="2000" b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en-IN" sz="2000" b="1" dirty="0" smtClean="0">
                <a:solidFill>
                  <a:srgbClr val="002060"/>
                </a:solidFill>
              </a:rPr>
              <a:t>Live Closing Session (1500 </a:t>
            </a:r>
            <a:r>
              <a:rPr lang="en-IN" sz="2000" b="1" dirty="0" err="1" smtClean="0">
                <a:solidFill>
                  <a:srgbClr val="002060"/>
                </a:solidFill>
              </a:rPr>
              <a:t>Hrs</a:t>
            </a:r>
            <a:r>
              <a:rPr lang="en-IN" sz="2000" b="1" dirty="0" smtClean="0">
                <a:solidFill>
                  <a:srgbClr val="002060"/>
                </a:solidFill>
              </a:rPr>
              <a:t> IST, </a:t>
            </a:r>
            <a:r>
              <a:rPr lang="en-IN" sz="2000" b="1" dirty="0" smtClean="0">
                <a:solidFill>
                  <a:srgbClr val="002060"/>
                </a:solidFill>
              </a:rPr>
              <a:t>4 December 2017</a:t>
            </a:r>
            <a:r>
              <a:rPr lang="en-IN" sz="2000" b="1" dirty="0" smtClean="0">
                <a:solidFill>
                  <a:srgbClr val="002060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IN" sz="2000" b="1" dirty="0" smtClean="0">
                <a:solidFill>
                  <a:srgbClr val="002060"/>
                </a:solidFill>
              </a:rPr>
              <a:t>Participate on the Course forum – at least twice weekly</a:t>
            </a:r>
          </a:p>
          <a:p>
            <a:pPr>
              <a:spcBef>
                <a:spcPts val="600"/>
              </a:spcBef>
            </a:pPr>
            <a:r>
              <a:rPr lang="en-IN" sz="2000" b="1" dirty="0" smtClean="0">
                <a:solidFill>
                  <a:srgbClr val="002060"/>
                </a:solidFill>
              </a:rPr>
              <a:t>A short final writing assignment</a:t>
            </a:r>
          </a:p>
          <a:p>
            <a:pPr>
              <a:spcBef>
                <a:spcPts val="600"/>
              </a:spcBef>
            </a:pPr>
            <a:r>
              <a:rPr lang="en-IN" sz="2000" b="1" dirty="0" smtClean="0">
                <a:solidFill>
                  <a:srgbClr val="002060"/>
                </a:solidFill>
              </a:rPr>
              <a:t>Completing all of these will earn you a Certificate of Completion for the course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76200" y="4267200"/>
            <a:ext cx="8963025" cy="190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b="1" i="1" dirty="0"/>
              <a:t>Required Modules</a:t>
            </a:r>
            <a:endParaRPr lang="en-IN" dirty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24368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00600"/>
            <a:ext cx="24574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" y="3733800"/>
            <a:ext cx="1274763" cy="523875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en-US" sz="2800"/>
              <a:t>Week 1</a:t>
            </a:r>
            <a:endParaRPr lang="en-IN" sz="2800"/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>
          <a:xfrm>
            <a:off x="76200" y="1524000"/>
            <a:ext cx="8963025" cy="190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2296" name="Text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200" y="990600"/>
            <a:ext cx="3238500" cy="523875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en-US" sz="2800"/>
              <a:t>Pre-Course Activity</a:t>
            </a:r>
            <a:endParaRPr lang="en-IN" sz="2800"/>
          </a:p>
        </p:txBody>
      </p:sp>
      <p:pic>
        <p:nvPicPr>
          <p:cNvPr id="12297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65288"/>
            <a:ext cx="225425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76800" y="4430713"/>
            <a:ext cx="2457450" cy="369887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en-US"/>
              <a:t>NWA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MMPROD_THEME_BG_IMAGE" val=""/>
  <p:tag name="MMPROD_UIDATA" val="&lt;database version=&quot;11.0&quot;&gt;&lt;object type=&quot;1&quot; unique_id=&quot;10001&quot;&gt;&lt;property id=&quot;20141&quot; value=&quot;DL_orientation_Nov_2015_FOR_LIVE&quot;/&gt;&lt;property id=&quot;20148&quot; value=&quot;5&quot;/&gt;&lt;property id=&quot;20184&quot; value=&quot;7&quot;/&gt;&lt;property id=&quot;20224&quot; value=&quot;C:\Users\dell\Desktop\PPT&quot;/&gt;&lt;property id=&quot;20250&quot; value=&quot;0&quot;/&gt;&lt;property id=&quot;20251&quot; value=&quot;0&quot;/&gt;&lt;property id=&quot;20259&quot; value=&quot;0&quot;/&gt;&lt;property id=&quot;20263&quot; value=&quot;1&quot;/&gt;&lt;property id=&quot;20264&quot; value=&quot;1&quot;/&gt;&lt;property id=&quot;20501&quot; value=&quot;C:\Users\dell\Desktop\&quot;/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0004&quot;&gt;&lt;property id=&quot;20148&quot; value=&quot;5&quot;/&gt;&lt;property id=&quot;20300&quot; value=&quot;Slide 2 - &amp;quot;Course Instructors&amp;quot;&quot;/&gt;&lt;property id=&quot;20307&quot; value=&quot;257&quot;/&gt;&lt;property id=&quot;20309&quot; value=&quot;-1&quot;/&gt;&lt;/object&gt;&lt;object type=&quot;3&quot; unique_id=&quot;10005&quot;&gt;&lt;property id=&quot;20148&quot; value=&quot;5&quot;/&gt;&lt;property id=&quot;20300&quot; value=&quot;Slide 3 - &amp;quot;Course Instructors&amp;quot;&quot;/&gt;&lt;property id=&quot;20307&quot; value=&quot;259&quot;/&gt;&lt;property id=&quot;20309&quot; value=&quot;-1&quot;/&gt;&lt;/object&gt;&lt;object type=&quot;3&quot; unique_id=&quot;10006&quot;&gt;&lt;property id=&quot;20148&quot; value=&quot;5&quot;/&gt;&lt;property id=&quot;20300&quot; value=&quot;Slide 4 - &amp;quot;Course Facilitators&amp;quot;&quot;/&gt;&lt;property id=&quot;20307&quot; value=&quot;275&quot;/&gt;&lt;property id=&quot;20309&quot; value=&quot;-1&quot;/&gt;&lt;/object&gt;&lt;object type=&quot;3&quot; unique_id=&quot;10007&quot;&gt;&lt;property id=&quot;20148&quot; value=&quot;5&quot;/&gt;&lt;property id=&quot;20300&quot; value=&quot;Slide 5 - &amp;quot;Course Website&amp;quot;&quot;/&gt;&lt;property id=&quot;20307&quot; value=&quot;260&quot;/&gt;&lt;property id=&quot;20309&quot; value=&quot;-1&quot;/&gt;&lt;/object&gt;&lt;object type=&quot;3&quot; unique_id=&quot;10008&quot;&gt;&lt;property id=&quot;20148&quot; value=&quot;5&quot;/&gt;&lt;property id=&quot;20300&quot; value=&quot;Slide 6 - &amp;quot;The Course&amp;quot;&quot;/&gt;&lt;property id=&quot;20307&quot; value=&quot;262&quot;/&gt;&lt;property id=&quot;20309&quot; value=&quot;-1&quot;/&gt;&lt;/object&gt;&lt;object type=&quot;3&quot; unique_id=&quot;10009&quot;&gt;&lt;property id=&quot;20148&quot; value=&quot;5&quot;/&gt;&lt;property id=&quot;20300&quot; value=&quot;Slide 7 - &amp;quot;Goal of the Course&amp;quot;&quot;/&gt;&lt;property id=&quot;20307&quot; value=&quot;263&quot;/&gt;&lt;property id=&quot;20309&quot; value=&quot;-1&quot;/&gt;&lt;/object&gt;&lt;object type=&quot;3&quot; unique_id=&quot;10010&quot;&gt;&lt;property id=&quot;20148&quot; value=&quot;5&quot;/&gt;&lt;property id=&quot;20300&quot; value=&quot;Slide 8 - &amp;quot;Technical Notes&amp;quot;&quot;/&gt;&lt;property id=&quot;20307&quot; value=&quot;261&quot;/&gt;&lt;property id=&quot;20309&quot; value=&quot;-1&quot;/&gt;&lt;/object&gt;&lt;object type=&quot;3&quot; unique_id=&quot;10011&quot;&gt;&lt;property id=&quot;20148&quot; value=&quot;5&quot;/&gt;&lt;property id=&quot;20300&quot; value=&quot;Slide 9 - &amp;quot;Course Components&amp;quot;&quot;/&gt;&lt;property id=&quot;20307&quot; value=&quot;264&quot;/&gt;&lt;property id=&quot;20309&quot; value=&quot;-1&quot;/&gt;&lt;/object&gt;&lt;object type=&quot;3&quot; unique_id=&quot;10012&quot;&gt;&lt;property id=&quot;20148&quot; value=&quot;5&quot;/&gt;&lt;property id=&quot;20300&quot; value=&quot;Slide 10 - &amp;quot;Required Modules&amp;quot;&quot;/&gt;&lt;property id=&quot;20307&quot; value=&quot;265&quot;/&gt;&lt;property id=&quot;20309&quot; value=&quot;-1&quot;/&gt;&lt;/object&gt;&lt;object type=&quot;3&quot; unique_id=&quot;10013&quot;&gt;&lt;property id=&quot;20148&quot; value=&quot;5&quot;/&gt;&lt;property id=&quot;20300&quot; value=&quot;Slide 11 - &amp;quot;Required Modules&amp;quot;&quot;/&gt;&lt;property id=&quot;20307&quot; value=&quot;276&quot;/&gt;&lt;property id=&quot;20309&quot; value=&quot;-1&quot;/&gt;&lt;/object&gt;&lt;object type=&quot;3&quot; unique_id=&quot;10014&quot;&gt;&lt;property id=&quot;20148&quot; value=&quot;5&quot;/&gt;&lt;property id=&quot;20300&quot; value=&quot;Slide 12 - &amp;quot;Required Modules&amp;quot;&quot;/&gt;&lt;property id=&quot;20307&quot; value=&quot;277&quot;/&gt;&lt;property id=&quot;20309&quot; value=&quot;-1&quot;/&gt;&lt;/object&gt;&lt;object type=&quot;3&quot; unique_id=&quot;10015&quot;&gt;&lt;property id=&quot;20148&quot; value=&quot;5&quot;/&gt;&lt;property id=&quot;20300&quot; value=&quot;Slide 13 - &amp;quot;Elective Modules&amp;quot;&quot;/&gt;&lt;property id=&quot;20307&quot; value=&quot;266&quot;/&gt;&lt;property id=&quot;20309&quot; value=&quot;-1&quot;/&gt;&lt;/object&gt;&lt;object type=&quot;3&quot; unique_id=&quot;10016&quot;&gt;&lt;property id=&quot;20148&quot; value=&quot;5&quot;/&gt;&lt;property id=&quot;20300&quot; value=&quot;Slide 14&quot;/&gt;&lt;property id=&quot;20307&quot; value=&quot;278&quot;/&gt;&lt;property id=&quot;20309&quot; value=&quot;-1&quot;/&gt;&lt;/object&gt;&lt;object type=&quot;3&quot; unique_id=&quot;10017&quot;&gt;&lt;property id=&quot;20148&quot; value=&quot;5&quot;/&gt;&lt;property id=&quot;20300&quot; value=&quot;Slide 15 - &amp;quot;Required Modules&amp;quot;&quot;/&gt;&lt;property id=&quot;20307&quot; value=&quot;280&quot;/&gt;&lt;property id=&quot;20309&quot; value=&quot;-1&quot;/&gt;&lt;/object&gt;&lt;object type=&quot;3&quot; unique_id=&quot;10018&quot;&gt;&lt;property id=&quot;20148&quot; value=&quot;5&quot;/&gt;&lt;property id=&quot;20300&quot; value=&quot;Slide 16 - &amp;quot;Final Writing Assignment&amp;quot;&quot;/&gt;&lt;property id=&quot;20307&quot; value=&quot;267&quot;/&gt;&lt;property id=&quot;20309&quot; value=&quot;-1&quot;/&gt;&lt;/object&gt;&lt;object type=&quot;3&quot; unique_id=&quot;10019&quot;&gt;&lt;property id=&quot;20148&quot; value=&quot;5&quot;/&gt;&lt;property id=&quot;20300&quot; value=&quot;Slide 17 - &amp;quot;Participation Guidelines&amp;quot;&quot;/&gt;&lt;property id=&quot;20307&quot; value=&quot;268&quot;/&gt;&lt;property id=&quot;20309&quot; value=&quot;-1&quot;/&gt;&lt;/object&gt;&lt;object type=&quot;3&quot; unique_id=&quot;10020&quot;&gt;&lt;property id=&quot;20148&quot; value=&quot;5&quot;/&gt;&lt;property id=&quot;20300&quot; value=&quot;Slide 18 - &amp;quot;Participation Guidelines&amp;quot;&quot;/&gt;&lt;property id=&quot;20307&quot; value=&quot;269&quot;/&gt;&lt;property id=&quot;20309&quot; value=&quot;-1&quot;/&gt;&lt;/object&gt;&lt;object type=&quot;3&quot; unique_id=&quot;10021&quot;&gt;&lt;property id=&quot;20148&quot; value=&quot;5&quot;/&gt;&lt;property id=&quot;20300&quot; value=&quot;Slide 19 - &amp;quot;Final Webinar Session&amp;quot;&quot;/&gt;&lt;property id=&quot;20307&quot; value=&quot;270&quot;/&gt;&lt;property id=&quot;20309&quot; value=&quot;-1&quot;/&gt;&lt;/object&gt;&lt;object type=&quot;3&quot; unique_id=&quot;10022&quot;&gt;&lt;property id=&quot;20148&quot; value=&quot;5&quot;/&gt;&lt;property id=&quot;20300&quot; value=&quot;Slide 20 - &amp;quot;Thanks !&amp;quot;&quot;/&gt;&lt;property id=&quot;20307&quot; value=&quot;272&quot;/&gt;&lt;property id=&quot;20309&quot; value=&quot;-1&quot;/&gt;&lt;/object&gt;&lt;/object&gt;&lt;object type=&quot;8&quot; unique_id=&quot;10044&quot;&gt;&lt;/object&gt;&lt;object type=&quot;10&quot; unique_id=&quot;10177&quot;&gt;&lt;object type=&quot;11&quot; unique_id=&quot;10178&quot;&gt;&lt;/object&gt;&lt;object type=&quot;13&quot; unique_id=&quot;10180&quot;&gt;&lt;/object&gt;&lt;/object&gt;&lt;object type=&quot;4&quot; unique_id=&quot;10179&quot;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+ZIOyekeyXheydhCDsiJjtlontlaAg7IiYIOyXhuyKteuLiOuLpC4iLz4NCgkJPHVpdGV4dCBuYW1lPSJDT0xMQUJfTE9DQUxfUExBWUJBQ0tfVElUTEUiIHZhbHVlPSLroZzsu6wg7J6s7IOdIi8+DQoJCTx1aXRleHQgbmFtZT0iQ09MTEFCX0xPQ0FMX1BMQVlCQUNLQlROIiB2YWx1ZT0i7ZmV7J24Ii8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01E8E4B-8593-4AB2-A9C1-3622B8DC7EF8}&quot;/&gt;&lt;isInvalidForFieldText val=&quot;0&quot;/&gt;&lt;Image&gt;&lt;filename val=&quot;C:\Users\dell\Desktop\PPT\data\asimages\{B01E8E4B-8593-4AB2-A9C1-3622B8DC7EF8}_13.png&quot;/&gt;&lt;left val=&quot;35&quot;/&gt;&lt;top val=&quot;0&quot;/&gt;&lt;width val=&quot;650&quot;/&gt;&lt;height val=&quot;8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01F8DDEC-4521-4ADA-ACF9-E7061EE8EE58}_13.png&quot;/&gt;&lt;left val=&quot;277&quot;/&gt;&lt;top val=&quot;129&quot;/&gt;&lt;width val=&quot;178&quot;/&gt;&lt;height val=&quot;100&quot;/&gt;&lt;hasText val=&quot;1&quot;/&gt;&lt;/Image&gt;&lt;/ThreeDShapeInfo&gt;"/>
  <p:tag name="PRESENTER_SHAPETEXTINFO" val="&lt;ShapeTextInfo&gt;&lt;TableIndex row=&quot;-1&quot; col=&quot;-1&quot;&gt;&lt;linesCount val=&quot;3&quot;/&gt;&lt;lineCharCount val=&quot;5&quot;/&gt;&lt;lineCharCount val=&quot;18&quot;/&gt;&lt;lineCharCount val=&quot;11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9D986D4-0B7A-403F-9BB1-9BDD6553B461}&quot;/&gt;&lt;isInvalidForFieldText val=&quot;0&quot;/&gt;&lt;Image&gt;&lt;filename val=&quot;C:\Users\dell\Desktop\PPT\data\asimages\{49D986D4-0B7A-403F-9BB1-9BDD6553B461}.png&quot;/&gt;&lt;left val=&quot;486&quot;/&gt;&lt;top val=&quot;129&quot;/&gt;&lt;width val=&quot;144&quot;/&gt;&lt;height val=&quot;102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27DF4A5E-B615-4FFB-A9B0-E130DC41A27C}_13.png&quot;/&gt;&lt;left val=&quot;49&quot;/&gt;&lt;top val=&quot;73&quot;/&gt;&lt;width val=&quot;124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CECE18A5-709A-494E-83BB-F9E55F54E6E4}_13.png&quot;/&gt;&lt;left val=&quot;74&quot;/&gt;&lt;top val=&quot;125&quot;/&gt;&lt;width val=&quot;168&quot;/&gt;&lt;height val=&quot;99&quot;/&gt;&lt;hasText val=&quot;1&quot;/&gt;&lt;/Image&gt;&lt;/ThreeDShapeInfo&gt;"/>
  <p:tag name="PRESENTER_SHAPETEXTINFO" val="&lt;ShapeTextInfo&gt;&lt;TableIndex row=&quot;-1&quot; col=&quot;-1&quot;&gt;&lt;linesCount val=&quot;3&quot;/&gt;&lt;lineCharCount val=&quot;6&quot;/&gt;&lt;lineCharCount val=&quot;16&quot;/&gt;&lt;lineCharCount val=&quot;17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FF3DDB27-0DF0-445F-81B1-1055A4C99DD7}_13.png&quot;/&gt;&lt;left val=&quot;285&quot;/&gt;&lt;top val=&quot;87&quot;/&gt;&lt;width val=&quot;316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F5601E55-57F0-4733-8D7C-816A6DA032E9}_13.png&quot;/&gt;&lt;left val=&quot;363&quot;/&gt;&lt;top val=&quot;401&quot;/&gt;&lt;width val=&quot;148&quot;/&gt;&lt;height val=&quot;99&quot;/&gt;&lt;hasText val=&quot;1&quot;/&gt;&lt;/Image&gt;&lt;/ThreeDShapeInfo&gt;"/>
  <p:tag name="PRESENTER_SHAPETEXTINFO" val="&lt;ShapeTextInfo&gt;&lt;TableIndex row=&quot;-1&quot; col=&quot;-1&quot;&gt;&lt;linesCount val=&quot;4&quot;/&gt;&lt;lineCharCount val=&quot;16&quot;/&gt;&lt;lineCharCount val=&quot;9&quot;/&gt;&lt;lineCharCount val=&quot;14&quot;/&gt;&lt;lineCharCount val=&quot;9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3560192-F2B1-4275-A3B9-7F055DA0CD46}&quot;/&gt;&lt;isInvalidForFieldText val=&quot;0&quot;/&gt;&lt;Image&gt;&lt;filename val=&quot;C:\Users\dell\Desktop\PPT\data\asimages\{83560192-F2B1-4275-A3B9-7F055DA0CD46}.png&quot;/&gt;&lt;left val=&quot;537&quot;/&gt;&lt;top val=&quot;402&quot;/&gt;&lt;width val=&quot;135&quot;/&gt;&lt;height val=&quot;103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751056305,C:\Users\dell\Desktop\DL_orientation_Nov_2015_FOR_LIVE_pptx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26622131-A9B4-4C00-BB96-F072DD3BB2AE}_14.png&quot;/&gt;&lt;left val=&quot;5&quot;/&gt;&lt;top val=&quot;190&quot;/&gt;&lt;width val=&quot;708&quot;/&gt;&lt;height val=&quot;140&quot;/&gt;&lt;hasText val=&quot;1&quot;/&gt;&lt;/Image&gt;&lt;/ThreeDShapeInfo&gt;"/>
  <p:tag name="PRESENTER_SHAPETEXTINFO" val="&lt;ShapeTextInfo&gt;&lt;TableIndex row=&quot;-1&quot; col=&quot;-1&quot;&gt;&lt;linesCount val=&quot;3&quot;/&gt;&lt;lineCharCount val=&quot;47&quot;/&gt;&lt;lineCharCount val=&quot;2&quot;/&gt;&lt;lineCharCount val=&quot;39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DE3B1EF1-03FB-4C0C-A061-C7F3588E3866}_14.png&quot;/&gt;&lt;left val=&quot;-3&quot;/&gt;&lt;top val=&quot;139&quot;/&gt;&lt;width val=&quot;124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751056305,C:\Users\dell\Desktop\DL_orientation_Nov_2015_FOR_LIVE_pptx\Media.ppcx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08D77DC1-AA6E-4AF0-AAA4-E89E72B71974}_15.png&quot;/&gt;&lt;left val=&quot;5&quot;/&gt;&lt;top val=&quot;190&quot;/&gt;&lt;width val=&quot;708&quot;/&gt;&lt;height val=&quot;140&quot;/&gt;&lt;hasText val=&quot;1&quot;/&gt;&lt;/Image&gt;&lt;/ThreeDShapeInfo&gt;"/>
  <p:tag name="PRESENTER_SHAPETEXTINFO" val="&lt;ShapeTextInfo&gt;&lt;TableIndex row=&quot;-1&quot; col=&quot;-1&quot;&gt;&lt;linesCount val=&quot;3&quot;/&gt;&lt;lineCharCount val=&quot;39&quot;/&gt;&lt;lineCharCount val=&quot;25&quot;/&gt;&lt;lineCharCount val=&quot;19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5E415E0-4DE7-4B62-8635-EAF560BA2C9E}&quot;/&gt;&lt;isInvalidForFieldText val=&quot;0&quot;/&gt;&lt;Image&gt;&lt;filename val=&quot;C:\Users\dell\Desktop\PPT\data\asimages\{D5E415E0-4DE7-4B62-8635-EAF560BA2C9E}_15.png&quot;/&gt;&lt;left val=&quot;35&quot;/&gt;&lt;top val=&quot;0&quot;/&gt;&lt;width val=&quot;650&quot;/&gt;&lt;height val=&quot;8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EB353B92-C60F-4D61-A000-FD112BC6403D}_15.png&quot;/&gt;&lt;left val=&quot;-3&quot;/&gt;&lt;top val=&quot;139&quot;/&gt;&lt;width val=&quot;174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751056305,C:\Users\dell\Desktop\DL_orientation_Nov_2015_FOR_LIVE_pptx\Media.ppcx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7F98FA-860D-4757-AD09-4D4A5FFDBC97}&quot;/&gt;&lt;isInvalidForFieldText val=&quot;0&quot;/&gt;&lt;Image&gt;&lt;filename val=&quot;C:\Users\dell\Desktop\PPT\data\asimages\{987F98FA-860D-4757-AD09-4D4A5FFDBC97}_16.png&quot;/&gt;&lt;left val=&quot;-5&quot;/&gt;&lt;top val=&quot;23&quot;/&gt;&lt;width val=&quot;695&quot;/&gt;&lt;height val=&quot;95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dell\Desktop\PPT\data\asimages\{C8CBB536-D3F8-4633-A453-6C6751F71293}_1.png_crop.png&quot;/&gt;&lt;left val=&quot;68&quot;/&gt;&lt;top val=&quot;159&quot;/&gt;&lt;width val=&quot;273&quot;/&gt;&lt;height val=&quot;22&quot;/&gt;&lt;hasText val=&quot;1&quot;/&gt;&lt;paraId val=&quot;1&quot;/&gt;&lt;/Image&gt;&lt;Image&gt;&lt;filename val=&quot;C:\Users\dell\Desktop\PPT\data\asimages\{59F675B1-9EA7-4096-9150-37AA804DD265}_1.png_crop.png&quot;/&gt;&lt;left val=&quot;68&quot;/&gt;&lt;top val=&quot;193&quot;/&gt;&lt;width val=&quot;536&quot;/&gt;&lt;height val=&quot;51&quot;/&gt;&lt;hasText val=&quot;1&quot;/&gt;&lt;paraId val=&quot;2&quot;/&gt;&lt;/Image&gt;&lt;Image&gt;&lt;filename val=&quot;C:\Users\dell\Desktop\PPT\data\asimages\{41466E77-6E8E-43A5-AD19-AEF918ECA0A5}_1.png_crop.png&quot;/&gt;&lt;left val=&quot;68&quot;/&gt;&lt;top val=&quot;257&quot;/&gt;&lt;width val=&quot;411&quot;/&gt;&lt;height val=&quot;51&quot;/&gt;&lt;hasText val=&quot;1&quot;/&gt;&lt;paraId val=&quot;3&quot;/&gt;&lt;/Image&gt;&lt;Image&gt;&lt;filename val=&quot;C:\Users\dell\Desktop\PPT\data\asimages\{E65FEDB7-3AAD-4A52-9A67-0E0E18BD8985}_1.png_crop.png&quot;/&gt;&lt;left val=&quot;68&quot;/&gt;&lt;top val=&quot;320&quot;/&gt;&lt;width val=&quot;449&quot;/&gt;&lt;height val=&quot;80&quot;/&gt;&lt;hasText val=&quot;1&quot;/&gt;&lt;paraId val=&quot;4&quot;/&gt;&lt;/Image&gt;&lt;/TextEffect&gt;"/>
  <p:tag name="PRESENTER_SHAPETEXTINFO" val="&lt;ShapeTextInfo&gt;&lt;TableIndex row=&quot;-1&quot; col=&quot;-1&quot;&gt;&lt;linesCount val=&quot;8&quot;/&gt;&lt;lineCharCount val=&quot;23&quot;/&gt;&lt;lineCharCount val=&quot;47&quot;/&gt;&lt;lineCharCount val=&quot;13&quot;/&gt;&lt;lineCharCount val=&quot;34&quot;/&gt;&lt;lineCharCount val=&quot;25&quot;/&gt;&lt;lineCharCount val=&quot;36&quot;/&gt;&lt;lineCharCount val=&quot;36&quot;/&gt;&lt;lineCharCount val=&quot;19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751056305,C:\Users\dell\Desktop\DL_orientation_Nov_2015_FOR_LIVE_pptx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FD5DD4A-B228-4724-9B5A-1A2FF7E1E3B4}&quot;/&gt;&lt;isInvalidForFieldText val=&quot;0&quot;/&gt;&lt;Image&gt;&lt;filename val=&quot;C:\Users\dell\Desktop\PPT\data\asimages\{FFD5DD4A-B228-4724-9B5A-1A2FF7E1E3B4}_17.png&quot;/&gt;&lt;left val=&quot;24&quot;/&gt;&lt;top val=&quot;0&quot;/&gt;&lt;width val=&quot;673&quot;/&gt;&lt;height val=&quot;131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dell\Desktop\PPT\data\asimages\{E644D0EE-2B0B-43B8-B501-4985CE0C423D}_1.png_crop.png&quot;/&gt;&lt;left val=&quot;44&quot;/&gt;&lt;top val=&quot;158&quot;/&gt;&lt;width val=&quot;568&quot;/&gt;&lt;height val=&quot;52&quot;/&gt;&lt;hasText val=&quot;1&quot;/&gt;&lt;paraId val=&quot;1&quot;/&gt;&lt;/Image&gt;&lt;Image&gt;&lt;filename val=&quot;C:\Users\dell\Desktop\PPT\data\asimages\{671D56A0-0B9F-4C75-97EA-C9AF95AE614A}_1.png_crop.png&quot;/&gt;&lt;left val=&quot;44&quot;/&gt;&lt;top val=&quot;222&quot;/&gt;&lt;width val=&quot;600&quot;/&gt;&lt;height val=&quot;75&quot;/&gt;&lt;hasText val=&quot;1&quot;/&gt;&lt;paraId val=&quot;2&quot;/&gt;&lt;/Image&gt;&lt;Image&gt;&lt;filename val=&quot;C:\Users\dell\Desktop\PPT\data\asimages\{1D443577-19AC-402E-AE2B-318CB6849EE0}_1.png_crop.png&quot;/&gt;&lt;left val=&quot;44&quot;/&gt;&lt;top val=&quot;314&quot;/&gt;&lt;width val=&quot;623&quot;/&gt;&lt;height val=&quot;51&quot;/&gt;&lt;hasText val=&quot;1&quot;/&gt;&lt;paraId val=&quot;3&quot;/&gt;&lt;/Image&gt;&lt;/TextEffect&gt;"/>
  <p:tag name="PRESENTER_SHAPETEXTINFO" val="&lt;ShapeTextInfo&gt;&lt;TableIndex row=&quot;-1&quot; col=&quot;-1&quot;&gt;&lt;linesCount val=&quot;7&quot;/&gt;&lt;lineCharCount val=&quot;44&quot;/&gt;&lt;lineCharCount val=&quot;24&quot;/&gt;&lt;lineCharCount val=&quot;41&quot;/&gt;&lt;lineCharCount val=&quot;51&quot;/&gt;&lt;lineCharCount val=&quot;10&quot;/&gt;&lt;lineCharCount val=&quot;52&quot;/&gt;&lt;lineCharCount val=&quot;51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751056305,C:\Users\dell\Desktop\DL_orientation_Nov_2015_FOR_LIVE_pptx\Media.ppcx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67494E6-CA25-46A7-A7F1-51DD4E30E326}&quot;/&gt;&lt;isInvalidForFieldText val=&quot;0&quot;/&gt;&lt;Image&gt;&lt;filename val=&quot;C:\Users\dell\Desktop\PPT\data\asimages\{267494E6-CA25-46A7-A7F1-51DD4E30E326}_18.png&quot;/&gt;&lt;left val=&quot;24&quot;/&gt;&lt;top val=&quot;0&quot;/&gt;&lt;width val=&quot;673&quot;/&gt;&lt;height val=&quot;131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dell\Desktop\PPT\data\asimages\{990482D2-669D-46FF-9E96-CDD59E93F0DD}_1.png_crop.png&quot;/&gt;&lt;left val=&quot;44&quot;/&gt;&lt;top val=&quot;170&quot;/&gt;&lt;width val=&quot;623&quot;/&gt;&lt;height val=&quot;47&quot;/&gt;&lt;hasText val=&quot;1&quot;/&gt;&lt;paraId val=&quot;1&quot;/&gt;&lt;/Image&gt;&lt;Image&gt;&lt;filename val=&quot;C:\Users\dell\Desktop\PPT\data\asimages\{3FA3710B-6913-4ECD-8522-89E7657EB97D}_1.png_crop.png&quot;/&gt;&lt;left val=&quot;80&quot;/&gt;&lt;top val=&quot;232&quot;/&gt;&lt;width val=&quot;519&quot;/&gt;&lt;height val=&quot;39&quot;/&gt;&lt;hasText val=&quot;1&quot;/&gt;&lt;paraId val=&quot;2&quot;/&gt;&lt;/Image&gt;&lt;Image&gt;&lt;filename val=&quot;C:\Users\dell\Desktop\PPT\data\asimages\{EA59F272-F273-4EF4-AB64-A10108B335B8}_1.png_crop.png&quot;/&gt;&lt;left val=&quot;80&quot;/&gt;&lt;top val=&quot;285&quot;/&gt;&lt;width val=&quot;518&quot;/&gt;&lt;height val=&quot;39&quot;/&gt;&lt;hasText val=&quot;1&quot;/&gt;&lt;paraId val=&quot;3&quot;/&gt;&lt;/Image&gt;&lt;/TextEffect&gt;"/>
  <p:tag name="PRESENTER_SHAPETEXTINFO" val="&lt;ShapeTextInfo&gt;&lt;TableIndex row=&quot;-1&quot; col=&quot;-1&quot;&gt;&lt;linesCount val=&quot;6&quot;/&gt;&lt;lineCharCount val=&quot;53&quot;/&gt;&lt;lineCharCount val=&quot;21&quot;/&gt;&lt;lineCharCount val=&quot;52&quot;/&gt;&lt;lineCharCount val=&quot;31&quot;/&gt;&lt;lineCharCount val=&quot;52&quot;/&gt;&lt;lineCharCount val=&quot;7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751056305,C:\Users\dell\Desktop\DL_orientation_Nov_2015_FOR_LIVE_pptx\Media.ppcx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52D262A-0711-43C7-8957-3FD8E8F11BFB}&quot;/&gt;&lt;isInvalidForFieldText val=&quot;0&quot;/&gt;&lt;Image&gt;&lt;filename val=&quot;C:\Users\dell\Desktop\PPT\data\asimages\{252D262A-0711-43C7-8957-3FD8E8F11BFB}_19.png&quot;/&gt;&lt;left val=&quot;52&quot;/&gt;&lt;top val=&quot;11&quot;/&gt;&lt;width val=&quot;610&quot;/&gt;&lt;height val=&quot;95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dell\Desktop\PPT\data\asimages\{3DD2ED13-864D-4865-801A-7C194E15642D}_1.png_crop.png&quot;/&gt;&lt;left val=&quot;49&quot;/&gt;&lt;top val=&quot;151&quot;/&gt;&lt;width val=&quot;476&quot;/&gt;&lt;height val=&quot;18&quot;/&gt;&lt;hasText val=&quot;1&quot;/&gt;&lt;paraId val=&quot;1&quot;/&gt;&lt;/Image&gt;&lt;Image&gt;&lt;filename val=&quot;C:\Users\dell\Desktop\PPT\data\asimages\{2204840C-26B7-47A4-AF48-6E85D1E9ADCA}_1.png_crop.png&quot;/&gt;&lt;left val=&quot;49&quot;/&gt;&lt;top val=&quot;180&quot;/&gt;&lt;width val=&quot;529&quot;/&gt;&lt;height val=&quot;19&quot;/&gt;&lt;hasText val=&quot;1&quot;/&gt;&lt;paraId val=&quot;2&quot;/&gt;&lt;/Image&gt;&lt;Image&gt;&lt;filename val=&quot;C:\Users\dell\Desktop\PPT\data\asimages\{7A8A83FF-4957-4EB2-BBCC-D9532280318D}_1.png_crop.png&quot;/&gt;&lt;left val=&quot;49&quot;/&gt;&lt;top val=&quot;209&quot;/&gt;&lt;width val=&quot;575&quot;/&gt;&lt;height val=&quot;39&quot;/&gt;&lt;hasText val=&quot;1&quot;/&gt;&lt;paraId val=&quot;3&quot;/&gt;&lt;/Image&gt;&lt;Image&gt;&lt;filename val=&quot;C:\Users\dell\Desktop\PPT\data\asimages\{3409F7FF-AAC9-4895-B729-5202A066B15F}_1.png_crop.png&quot;/&gt;&lt;left val=&quot;49&quot;/&gt;&lt;top val=&quot;262&quot;/&gt;&lt;width val=&quot;623&quot;/&gt;&lt;height val=&quot;43&quot;/&gt;&lt;hasText val=&quot;1&quot;/&gt;&lt;paraId val=&quot;4&quot;/&gt;&lt;/Image&gt;&lt;/TextEffect&gt;"/>
  <p:tag name="PRESENTER_SHAPETEXTINFO" val="&lt;ShapeTextInfo&gt;&lt;TableIndex row=&quot;-1&quot; col=&quot;-1&quot;&gt;&lt;linesCount val=&quot;6&quot;/&gt;&lt;lineCharCount val=&quot;47&quot;/&gt;&lt;lineCharCount val=&quot;50&quot;/&gt;&lt;lineCharCount val=&quot;58&quot;/&gt;&lt;lineCharCount val=&quot;7&quot;/&gt;&lt;lineCharCount val=&quot;61&quot;/&gt;&lt;lineCharCount val=&quot;17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751056305,C:\Users\dell\Desktop\DL_orientation_Nov_2015_FOR_LIVE_pptx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94B3CE20-3036-4539-9DD1-988F5FF2871F}_1.png&quot;/&gt;&lt;left val=&quot;183&quot;/&gt;&lt;top val=&quot;321&quot;/&gt;&lt;width val=&quot;373&quot;/&gt;&lt;height val=&quot;99&quot;/&gt;&lt;hasText val=&quot;1&quot;/&gt;&lt;/Image&gt;&lt;/ThreeDShapeInfo&gt;"/>
  <p:tag name="PRESENTER_SHAPETEXTINFO" val="&lt;ShapeTextInfo&gt;&lt;TableIndex row=&quot;-1&quot; col=&quot;-1&quot;&gt;&lt;linesCount val=&quot;3&quot;/&gt;&lt;lineCharCount val=&quot;14&quot;/&gt;&lt;lineCharCount val=&quot;1&quot;/&gt;&lt;lineCharCount val=&quot;29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61F9FB-8C07-48D6-AAA8-31F24436ECD8}&quot;/&gt;&lt;isInvalidForFieldText val=&quot;0&quot;/&gt;&lt;Image&gt;&lt;filename val=&quot;C:\Users\dell\Desktop\PPT\data\asimages\{EE61F9FB-8C07-48D6-AAA8-31F24436ECD8}_1.png&quot;/&gt;&lt;left val=&quot;-2&quot;/&gt;&lt;top val=&quot;29&quot;/&gt;&lt;width val=&quot;731&quot;/&gt;&lt;height val=&quot;181&quot;/&gt;&lt;hasText val=&quot;1&quot;/&gt;&lt;/Image&gt;&lt;/ThreeDShapeInfo&gt;"/>
  <p:tag name="PRESENTER_SHAPETEXTINFO" val="&lt;ShapeTextInfo&gt;&lt;TableIndex row=&quot;-1&quot; col=&quot;-1&quot;&gt;&lt;linesCount val=&quot;4&quot;/&gt;&lt;lineCharCount val=&quot;45&quot;/&gt;&lt;lineCharCount val=&quot;4&quot;/&gt;&lt;lineCharCount val=&quot;28&quot;/&gt;&lt;lineCharCount val=&quot;16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0E3005AC-A420-4F1A-9F2D-99739BAD44EE}_1.png&quot;/&gt;&lt;left val=&quot;179&quot;/&gt;&lt;top val=&quot;242&quot;/&gt;&lt;width val=&quot;397&quot;/&gt;&lt;height val=&quot;46&quot;/&gt;&lt;hasText val=&quot;1&quot;/&gt;&lt;/Image&gt;&lt;/ThreeDShapeInfo&gt;"/>
  <p:tag name="PRESENTER_SHAPEINFO" val="&lt;ThreeDShapeInfo&gt;&lt;uuid val=&quot;{7DD5B5B7-9CBF-4A4E-9E08-69F69063D3C8}&quot;/&gt;&lt;isInvalidForFieldText val=&quot;0&quot;/&gt;&lt;Image&gt;&lt;filename val=&quot;C:\Users\dell\Desktop\PPT\data\asimages\{7DD5B5B7-9CBF-4A4E-9E08-69F69063D3C8}_1.png&quot;/&gt;&lt;left val=&quot;179&quot;/&gt;&lt;top val=&quot;242&quot;/&gt;&lt;width val=&quot;397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751056305,C:\Users\dell\Desktop\DL_orientation_Nov_2015_FOR_LIVE_pptx\Media.ppcx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4212A70-35B5-4789-90F9-2046023AAB18}&quot;/&gt;&lt;isInvalidForFieldText val=&quot;0&quot;/&gt;&lt;Image&gt;&lt;filename val=&quot;C:\Users\dell\Desktop\PPT\data\asimages\{64212A70-35B5-4789-90F9-2046023AAB18}_3.png&quot;/&gt;&lt;left val=&quot;93&quot;/&gt;&lt;top val=&quot;11&quot;/&gt;&lt;width val=&quot;517&quot;/&gt;&lt;height val=&quot;95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A55708F2-7C7C-48A3-B4D5-2238ADD0A2E0}_3.png&quot;/&gt;&lt;left val=&quot;26&quot;/&gt;&lt;top val=&quot;332&quot;/&gt;&lt;width val=&quot;174&quot;/&gt;&lt;height val=&quot;55&quot;/&gt;&lt;hasText val=&quot;1&quot;/&gt;&lt;/Image&gt;&lt;/ThreeDShapeInfo&gt;"/>
  <p:tag name="PRESENTER_SHAPETEXTINFO" val="&lt;ShapeTextInfo&gt;&lt;TableIndex row=&quot;-1&quot; col=&quot;-1&quot;&gt;&lt;linesCount val=&quot;2&quot;/&gt;&lt;lineCharCount val=&quot;15&quot;/&gt;&lt;lineCharCount val=&quot;17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6554ABEA-8E66-45B1-A153-31AF20680935}_3.png&quot;/&gt;&lt;left val=&quot;530&quot;/&gt;&lt;top val=&quot;332&quot;/&gt;&lt;width val=&quot;174&quot;/&gt;&lt;height val=&quot;55&quot;/&gt;&lt;hasText val=&quot;1&quot;/&gt;&lt;/Image&gt;&lt;/ThreeDShapeInfo&gt;"/>
  <p:tag name="PRESENTER_SHAPETEXTINFO" val="&lt;ShapeTextInfo&gt;&lt;TableIndex row=&quot;-1&quot; col=&quot;-1&quot;&gt;&lt;linesCount val=&quot;2&quot;/&gt;&lt;lineCharCount val=&quot;17&quot;/&gt;&lt;lineCharCount val=&quot;17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7BE27F2-867B-40C8-9E2C-8A308CC7F76B}&quot;/&gt;&lt;isInvalidForFieldText val=&quot;0&quot;/&gt;&lt;Image&gt;&lt;filename val=&quot;C:\Users\dell\Desktop\PPT\data\asimages\{97BE27F2-867B-40C8-9E2C-8A308CC7F76B}.png&quot;/&gt;&lt;left val=&quot;550&quot;/&gt;&lt;top val=&quot;171&quot;/&gt;&lt;width val=&quot;124&quot;/&gt;&lt;height val=&quot;144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CB3EBA03-FC44-43C3-AE32-41C13139A9D0}_2.png&quot;/&gt;&lt;left val=&quot;90&quot;/&gt;&lt;top val=&quot;379&quot;/&gt;&lt;width val=&quot;205&quot;/&gt;&lt;height val=&quot;55&quot;/&gt;&lt;hasText val=&quot;1&quot;/&gt;&lt;/Image&gt;&lt;/ThreeDShapeInfo&gt;"/>
  <p:tag name="PRESENTER_SHAPETEXTINFO" val="&lt;ShapeTextInfo&gt;&lt;TableIndex row=&quot;-1&quot; col=&quot;-1&quot;&gt;&lt;linesCount val=&quot;2&quot;/&gt;&lt;lineCharCount val=&quot;19&quot;/&gt;&lt;lineCharCount val=&quot;14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026ADF0A-023B-414D-B216-37499816E031}_2.png&quot;/&gt;&lt;left val=&quot;458&quot;/&gt;&lt;top val=&quot;383&quot;/&gt;&lt;width val=&quot;144&quot;/&gt;&lt;height val=&quot;55&quot;/&gt;&lt;hasText val=&quot;1&quot;/&gt;&lt;/Image&gt;&lt;/ThreeDShapeInfo&gt;"/>
  <p:tag name="PRESENTER_SHAPETEXTINFO" val="&lt;ShapeTextInfo&gt;&lt;TableIndex row=&quot;-1&quot; col=&quot;-1&quot;&gt;&lt;linesCount val=&quot;2&quot;/&gt;&lt;lineCharCount val=&quot;12&quot;/&gt;&lt;lineCharCount val=&quot;13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A55708F2-7C7C-48A3-B4D5-2238ADD0A2E0}_3.png&quot;/&gt;&lt;left val=&quot;26&quot;/&gt;&lt;top val=&quot;332&quot;/&gt;&lt;width val=&quot;174&quot;/&gt;&lt;height val=&quot;55&quot;/&gt;&lt;hasText val=&quot;1&quot;/&gt;&lt;/Image&gt;&lt;/ThreeDShapeInfo&gt;"/>
  <p:tag name="PRESENTER_SHAPETEXTINFO" val="&lt;ShapeTextInfo&gt;&lt;TableIndex row=&quot;-1&quot; col=&quot;-1&quot;&gt;&lt;linesCount val=&quot;2&quot;/&gt;&lt;lineCharCount val=&quot;15&quot;/&gt;&lt;lineCharCount val=&quot;17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751056305,C:\Users\dell\Desktop\DL_orientation_Nov_2015_FOR_LIVE_pptx\Media.ppcx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3658D490-0C6C-4740-8397-E66FB9ADA2C2}_4.png&quot;/&gt;&lt;left val=&quot;62&quot;/&gt;&lt;top val=&quot;258&quot;/&gt;&lt;width val=&quot;167&quot;/&gt;&lt;height val=&quot;55&quot;/&gt;&lt;hasText val=&quot;1&quot;/&gt;&lt;/Image&gt;&lt;/ThreeDShapeInfo&gt;"/>
  <p:tag name="PRESENTER_SHAPETEXTINFO" val="&lt;ShapeTextInfo&gt;&lt;TableIndex row=&quot;-1&quot; col=&quot;-1&quot;&gt;&lt;linesCount val=&quot;2&quot;/&gt;&lt;lineCharCount val=&quot;17&quot;/&gt;&lt;lineCharCount val=&quot;3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F5BD1810-7613-414E-9145-F393D8C3FA24}_4.png&quot;/&gt;&lt;left val=&quot;507&quot;/&gt;&lt;top val=&quot;258&quot;/&gt;&lt;width val=&quot;160&quot;/&gt;&lt;height val=&quot;55&quot;/&gt;&lt;hasText val=&quot;1&quot;/&gt;&lt;/Image&gt;&lt;/ThreeDShapeInfo&gt;"/>
  <p:tag name="PRESENTER_SHAPETEXTINFO" val="&lt;ShapeTextInfo&gt;&lt;TableIndex row=&quot;-1&quot; col=&quot;-1&quot;&gt;&lt;linesCount val=&quot;2&quot;/&gt;&lt;lineCharCount val=&quot;16&quot;/&gt;&lt;lineCharCount val=&quot;3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DB2A7995-F490-47E5-885B-00B0D20330C2}_4.png&quot;/&gt;&lt;left val=&quot;50&quot;/&gt;&lt;top val=&quot;465&quot;/&gt;&lt;width val=&quot;170&quot;/&gt;&lt;height val=&quot;55&quot;/&gt;&lt;hasText val=&quot;1&quot;/&gt;&lt;/Image&gt;&lt;/ThreeDShapeInfo&gt;"/>
  <p:tag name="PRESENTER_SHAPETEXTINFO" val="&lt;ShapeTextInfo&gt;&lt;TableIndex row=&quot;-1&quot; col=&quot;-1&quot;&gt;&lt;linesCount val=&quot;2&quot;/&gt;&lt;lineCharCount val=&quot;20&quot;/&gt;&lt;lineCharCount val=&quot;4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AE82A917-A28E-4F7F-BC9A-E652E253B8FD}_4.png&quot;/&gt;&lt;left val=&quot;504&quot;/&gt;&lt;top val=&quot;459&quot;/&gt;&lt;width val=&quot;130&quot;/&gt;&lt;height val=&quot;55&quot;/&gt;&lt;hasText val=&quot;1&quot;/&gt;&lt;/Image&gt;&lt;/ThreeDShapeInfo&gt;"/>
  <p:tag name="PRESENTER_SHAPETEXTINFO" val="&lt;ShapeTextInfo&gt;&lt;TableIndex row=&quot;-1&quot; col=&quot;-1&quot;&gt;&lt;linesCount val=&quot;2&quot;/&gt;&lt;lineCharCount val=&quot;13&quot;/&gt;&lt;lineCharCount val=&quot;6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360EEC34-2020-4BA5-AD50-84507D7F26FC}_4.png&quot;/&gt;&lt;left val=&quot;268&quot;/&gt;&lt;top val=&quot;461&quot;/&gt;&lt;width val=&quot;172&quot;/&gt;&lt;height val=&quot;73&quot;/&gt;&lt;hasText val=&quot;1&quot;/&gt;&lt;/Image&gt;&lt;/ThreeDShapeInfo&gt;"/>
  <p:tag name="PRESENTER_SHAPETEXTINFO" val="&lt;ShapeTextInfo&gt;&lt;TableIndex row=&quot;-1&quot; col=&quot;-1&quot;&gt;&lt;linesCount val=&quot;3&quot;/&gt;&lt;lineCharCount val=&quot;7&quot;/&gt;&lt;lineCharCount val=&quot;11&quot;/&gt;&lt;lineCharCount val=&quot;3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5C77C902-5FE7-40BF-B754-C76398EDF98C}_3.png&quot;/&gt;&lt;left val=&quot;222&quot;/&gt;&lt;top val=&quot;332&quot;/&gt;&lt;width val=&quot;118&quot;/&gt;&lt;height val=&quot;55&quot;/&gt;&lt;hasText val=&quot;1&quot;/&gt;&lt;/Image&gt;&lt;/ThreeDShapeInfo&gt;"/>
  <p:tag name="PRESENTER_SHAPETEXTINFO" val="&lt;ShapeTextInfo&gt;&lt;TableIndex row=&quot;-1&quot; col=&quot;-1&quot;&gt;&lt;linesCount val=&quot;2&quot;/&gt;&lt;lineCharCount val=&quot;12&quot;/&gt;&lt;lineCharCount val=&quot;5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4212A70-35B5-4789-90F9-2046023AAB18}&quot;/&gt;&lt;isInvalidForFieldText val=&quot;0&quot;/&gt;&lt;Image&gt;&lt;filename val=&quot;C:\Users\dell\Desktop\PPT\data\asimages\{64212A70-35B5-4789-90F9-2046023AAB18}_3.png&quot;/&gt;&lt;left val=&quot;93&quot;/&gt;&lt;top val=&quot;11&quot;/&gt;&lt;width val=&quot;517&quot;/&gt;&lt;height val=&quot;95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751056305,C:\Users\dell\Desktop\DL_orientation_Nov_2015_FOR_LIVE_pptx\Media.ppcx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33E102A-FD46-4700-AB54-236F8818CABB}&quot;/&gt;&lt;isInvalidForFieldText val=&quot;0&quot;/&gt;&lt;Image&gt;&lt;filename val=&quot;C:\Users\dell\Desktop\PPT\data\asimages\{733E102A-FD46-4700-AB54-236F8818CABB}_5.png&quot;/&gt;&lt;left val=&quot;95&quot;/&gt;&lt;top val=&quot;0&quot;/&gt;&lt;width val=&quot;515&quot;/&gt;&lt;height val=&quot;95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D782E57C-2374-418D-8977-9412DDBC9346}_5.png&quot;/&gt;&lt;left val=&quot;30&quot;/&gt;&lt;top val=&quot;91&quot;/&gt;&lt;width val=&quot;679&quot;/&gt;&lt;height val=&quot;36&quot;/&gt;&lt;hasText val=&quot;1&quot;/&gt;&lt;/Image&gt;&lt;/ThreeDShapeInfo&gt;"/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751056305,C:\Users\dell\Desktop\DL_orientation_Nov_2015_FOR_LIVE_pptx\Media.ppcx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52A0CAA-E76A-46BB-98C2-1FDC49BC973F}&quot;/&gt;&lt;isInvalidForFieldText val=&quot;0&quot;/&gt;&lt;Image&gt;&lt;filename val=&quot;C:\Users\dell\Desktop\PPT\data\asimages\{552A0CAA-E76A-46BB-98C2-1FDC49BC973F}_6.png&quot;/&gt;&lt;left val=&quot;89&quot;/&gt;&lt;top val=&quot;23&quot;/&gt;&lt;width val=&quot;515&quot;/&gt;&lt;height val=&quot;95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dell\Desktop\PPT\data\asimages\{A37016C5-40A0-4A26-A623-78AB3422EF2D}_1.png_crop.png&quot;/&gt;&lt;left val=&quot;68&quot;/&gt;&lt;top val=&quot;159&quot;/&gt;&lt;width val=&quot;537&quot;/&gt;&lt;height val=&quot;109&quot;/&gt;&lt;hasText val=&quot;1&quot;/&gt;&lt;paraId val=&quot;1&quot;/&gt;&lt;/Image&gt;&lt;Image&gt;&lt;filename val=&quot;C:\Users\dell\Desktop\PPT\data\asimages\{91F1B3D1-5533-430D-A325-3F851652F5AE}_1.png_crop.png&quot;/&gt;&lt;left val=&quot;68&quot;/&gt;&lt;top val=&quot;280&quot;/&gt;&lt;width val=&quot;549&quot;/&gt;&lt;height val=&quot;138&quot;/&gt;&lt;hasText val=&quot;1&quot;/&gt;&lt;paraId val=&quot;2&quot;/&gt;&lt;/Image&gt;&lt;/TextEffect&gt;"/>
  <p:tag name="PRESENTER_SHAPETEXTINFO" val="&lt;ShapeTextInfo&gt;&lt;TableIndex row=&quot;-1&quot; col=&quot;-1&quot;&gt;&lt;linesCount val=&quot;9&quot;/&gt;&lt;lineCharCount val=&quot;44&quot;/&gt;&lt;lineCharCount val=&quot;39&quot;/&gt;&lt;lineCharCount val=&quot;39&quot;/&gt;&lt;lineCharCount val=&quot;40&quot;/&gt;&lt;lineCharCount val=&quot;38&quot;/&gt;&lt;lineCharCount val=&quot;38&quot;/&gt;&lt;lineCharCount val=&quot;44&quot;/&gt;&lt;lineCharCount val=&quot;46&quot;/&gt;&lt;lineCharCount val=&quot;44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751056305,C:\Users\dell\Desktop\DL_orientation_Nov_2015_FOR_LIVE_pptx\Media.ppcx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86A3A75-4789-4316-9FA1-ECBFE1059325}&quot;/&gt;&lt;isInvalidForFieldText val=&quot;0&quot;/&gt;&lt;Image&gt;&lt;filename val=&quot;C:\Users\dell\Desktop\PPT\data\asimages\{F86A3A75-4789-4316-9FA1-ECBFE1059325}_7.png&quot;/&gt;&lt;left val=&quot;35&quot;/&gt;&lt;top val=&quot;9&quot;/&gt;&lt;width val=&quot;650&quot;/&gt;&lt;height val=&quot;91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dell\Desktop\PPT\data\asimages\{5B62CDCC-C883-42CE-9606-6B6A4EFF8D43}_1.png_crop.png&quot;/&gt;&lt;left val=&quot;50&quot;/&gt;&lt;top val=&quot;170&quot;/&gt;&lt;width val=&quot;591&quot;/&gt;&lt;height val=&quot;23&quot;/&gt;&lt;hasText val=&quot;1&quot;/&gt;&lt;paraId val=&quot;1&quot;/&gt;&lt;/Image&gt;&lt;Image&gt;&lt;filename val=&quot;C:\Users\dell\Desktop\PPT\data\asimages\{2CD09B89-DE0B-4EBB-BEDF-4924A0B104C0}_1.png_crop.png&quot;/&gt;&lt;left val=&quot;50&quot;/&gt;&lt;top val=&quot;205&quot;/&gt;&lt;width val=&quot;432&quot;/&gt;&lt;height val=&quot;22&quot;/&gt;&lt;hasText val=&quot;1&quot;/&gt;&lt;paraId val=&quot;2&quot;/&gt;&lt;/Image&gt;&lt;Image&gt;&lt;filename val=&quot;C:\Users\dell\Desktop\PPT\data\asimages\{87A34C0B-FCD5-4C3E-9598-35125DC2CF5C}_1.png_crop.png&quot;/&gt;&lt;left val=&quot;50&quot;/&gt;&lt;top val=&quot;240&quot;/&gt;&lt;width val=&quot;598&quot;/&gt;&lt;height val=&quot;51&quot;/&gt;&lt;hasText val=&quot;1&quot;/&gt;&lt;paraId val=&quot;3&quot;/&gt;&lt;/Image&gt;&lt;Image&gt;&lt;filename val=&quot;C:\Users\dell\Desktop\PPT\data\asimages\{0115CF99-A76A-461B-8649-0417CA94C515}_1.png_crop.png&quot;/&gt;&lt;left val=&quot;50&quot;/&gt;&lt;top val=&quot;303&quot;/&gt;&lt;width val=&quot;517&quot;/&gt;&lt;height val=&quot;23&quot;/&gt;&lt;hasText val=&quot;1&quot;/&gt;&lt;paraId val=&quot;4&quot;/&gt;&lt;/Image&gt;&lt;Image&gt;&lt;filename val=&quot;C:\Users\dell\Desktop\PPT\data\asimages\{A093D2F6-F513-4D20-9416-62E89F4C0805}_1.png_crop.png&quot;/&gt;&lt;left val=&quot;50&quot;/&gt;&lt;top val=&quot;338&quot;/&gt;&lt;width val=&quot;385&quot;/&gt;&lt;height val=&quot;23&quot;/&gt;&lt;hasText val=&quot;1&quot;/&gt;&lt;paraId val=&quot;5&quot;/&gt;&lt;/Image&gt;&lt;Image&gt;&lt;filename val=&quot;C:\Users\dell\Desktop\PPT\data\asimages\{7EB08A00-79F7-4890-BC5B-FC2A742B6FCD}_1.png_crop.png&quot;/&gt;&lt;left val=&quot;50&quot;/&gt;&lt;top val=&quot;372&quot;/&gt;&lt;width val=&quot;547&quot;/&gt;&lt;height val=&quot;23&quot;/&gt;&lt;hasText val=&quot;1&quot;/&gt;&lt;paraId val=&quot;6&quot;/&gt;&lt;/Image&gt;&lt;Image&gt;&lt;filename val=&quot;C:\Users\dell\Desktop\PPT\data\asimages\{8843B911-5FBE-445B-9428-3806AEDBBA8F}_1.png_crop.png&quot;/&gt;&lt;left val=&quot;50&quot;/&gt;&lt;top val=&quot;407&quot;/&gt;&lt;width val=&quot;522&quot;/&gt;&lt;height val=&quot;22&quot;/&gt;&lt;hasText val=&quot;1&quot;/&gt;&lt;paraId val=&quot;7&quot;/&gt;&lt;/Image&gt;&lt;/TextEffect&gt;"/>
  <p:tag name="PRESENTER_SHAPETEXTINFO" val="&lt;ShapeTextInfo&gt;&lt;TableIndex row=&quot;-1&quot; col=&quot;-1&quot;&gt;&lt;linesCount val=&quot;8&quot;/&gt;&lt;lineCharCount val=&quot;49&quot;/&gt;&lt;lineCharCount val=&quot;38&quot;/&gt;&lt;lineCharCount val=&quot;47&quot;/&gt;&lt;lineCharCount val=&quot;47&quot;/&gt;&lt;lineCharCount val=&quot;44&quot;/&gt;&lt;lineCharCount val=&quot;32&quot;/&gt;&lt;lineCharCount val=&quot;43&quot;/&gt;&lt;lineCharCount val=&quot;4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3C4CC6D3-50D2-4841-9026-3ACA252D83D4}_7.png&quot;/&gt;&lt;left val=&quot;4&quot;/&gt;&lt;top val=&quot;105&quot;/&gt;&lt;width val=&quot;711&quot;/&gt;&lt;height val=&quot;40&quot;/&gt;&lt;hasText val=&quot;1&quot;/&gt;&lt;/Image&gt;&lt;/ThreeDShapeInfo&gt;"/>
  <p:tag name="PRESENTER_SHAPETEXTINFO" val="&lt;ShapeTextInfo&gt;&lt;TableIndex row=&quot;-1&quot; col=&quot;-1&quot;&gt;&lt;linesCount val=&quot;1&quot;/&gt;&lt;lineCharCount val=&quot;61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751056305,C:\Users\dell\Desktop\DL_orientation_Nov_2015_FOR_LIVE_pptx\Media.ppcx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72364D0-D76C-467C-9975-3EDBB4BCA72B}&quot;/&gt;&lt;isInvalidForFieldText val=&quot;0&quot;/&gt;&lt;Image&gt;&lt;filename val=&quot;C:\Users\dell\Desktop\PPT\data\asimages\{772364D0-D76C-467C-9975-3EDBB4BCA72B}_8.png&quot;/&gt;&lt;left val=&quot;77&quot;/&gt;&lt;top val=&quot;11&quot;/&gt;&lt;width val=&quot;515&quot;/&gt;&lt;height val=&quot;95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dell\Desktop\PPT\data\asimages\{2287CD71-14F0-40C9-8FCC-69B1D2FA75A5}_1.png_crop.png&quot;/&gt;&lt;left val=&quot;56&quot;/&gt;&lt;top val=&quot;134&quot;/&gt;&lt;width val=&quot;506&quot;/&gt;&lt;height val=&quot;51&quot;/&gt;&lt;hasText val=&quot;1&quot;/&gt;&lt;paraId val=&quot;1&quot;/&gt;&lt;/Image&gt;&lt;Image&gt;&lt;filename val=&quot;C:\Users\dell\Desktop\PPT\data\asimages\{8802DE4B-2441-4CB3-B99F-950E22922173}_1.png_crop.png&quot;/&gt;&lt;left val=&quot;56&quot;/&gt;&lt;top val=&quot;198&quot;/&gt;&lt;width val=&quot;582&quot;/&gt;&lt;height val=&quot;80&quot;/&gt;&lt;hasText val=&quot;1&quot;/&gt;&lt;paraId val=&quot;2&quot;/&gt;&lt;/Image&gt;&lt;Image&gt;&lt;filename val=&quot;C:\Users\dell\Desktop\PPT\data\asimages\{DE0A82E2-981F-4570-9407-4A52BF90D9EC}_1.png_crop.png&quot;/&gt;&lt;left val=&quot;56&quot;/&gt;&lt;top val=&quot;290&quot;/&gt;&lt;width val=&quot;604&quot;/&gt;&lt;height val=&quot;23&quot;/&gt;&lt;hasText val=&quot;1&quot;/&gt;&lt;paraId val=&quot;3&quot;/&gt;&lt;/Image&gt;&lt;Image&gt;&lt;filename val=&quot;C:\Users\dell\Desktop\PPT\data\asimages\{EFE840C6-70CB-41B3-A4CF-D15112058983}_1.png_crop.png&quot;/&gt;&lt;left val=&quot;56&quot;/&gt;&lt;top val=&quot;325&quot;/&gt;&lt;width val=&quot;622&quot;/&gt;&lt;height val=&quot;47&quot;/&gt;&lt;hasText val=&quot;1&quot;/&gt;&lt;paraId val=&quot;4&quot;/&gt;&lt;/Image&gt;&lt;Image&gt;&lt;filename val=&quot;C:\Users\dell\Desktop\PPT\data\asimages\{A728A847-D571-4436-89C8-B5197C4D6D2B}_1.png_crop.png&quot;/&gt;&lt;left val=&quot;56&quot;/&gt;&lt;top val=&quot;388&quot;/&gt;&lt;width val=&quot;451&quot;/&gt;&lt;height val=&quot;51&quot;/&gt;&lt;hasText val=&quot;1&quot;/&gt;&lt;paraId val=&quot;5&quot;/&gt;&lt;/Image&gt;&lt;/TextEffect&gt;"/>
  <p:tag name="PRESENTER_SHAPETEXTINFO" val="&lt;ShapeTextInfo&gt;&lt;TableIndex row=&quot;-1&quot; col=&quot;-1&quot;&gt;&lt;linesCount val=&quot;10&quot;/&gt;&lt;lineCharCount val=&quot;39&quot;/&gt;&lt;lineCharCount val=&quot;51&quot;/&gt;&lt;lineCharCount val=&quot;48&quot;/&gt;&lt;lineCharCount val=&quot;14&quot;/&gt;&lt;lineCharCount val=&quot;31&quot;/&gt;&lt;lineCharCount val=&quot;52&quot;/&gt;&lt;lineCharCount val=&quot;47&quot;/&gt;&lt;lineCharCount val=&quot;38&quot;/&gt;&lt;lineCharCount val=&quot;34&quot;/&gt;&lt;lineCharCount val=&quot;34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751056305,C:\Users\dell\Desktop\DL_orientation_Nov_2015_FOR_LIVE_pptx\Media.ppcx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EE86611-29C5-4AFD-B6A1-E81707AE497E}&quot;/&gt;&lt;isInvalidForFieldText val=&quot;0&quot;/&gt;&lt;Image&gt;&lt;filename val=&quot;C:\Users\dell\Desktop\PPT\data\asimages\{5EE86611-29C5-4AFD-B6A1-E81707AE497E}_9.png&quot;/&gt;&lt;left val=&quot;123&quot;/&gt;&lt;top val=&quot;11&quot;/&gt;&lt;width val=&quot;555&quot;/&gt;&lt;height val=&quot;95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dell\Desktop\PPT\data\asimages\{6A8C5DE7-6D74-4FD3-9EA1-4A6739019251}_1.png_crop.png&quot;/&gt;&lt;left val=&quot;43&quot;/&gt;&lt;top val=&quot;122&quot;/&gt;&lt;width val=&quot;401&quot;/&gt;&lt;height val=&quot;19&quot;/&gt;&lt;hasText val=&quot;1&quot;/&gt;&lt;paraId val=&quot;1&quot;/&gt;&lt;/Image&gt;&lt;Image&gt;&lt;filename val=&quot;C:\Users\dell\Desktop\PPT\data\asimages\{7CE5A9F3-1AB0-436C-8B93-E945981189BF}_1.png_crop.png&quot;/&gt;&lt;left val=&quot;43&quot;/&gt;&lt;top val=&quot;150&quot;/&gt;&lt;width val=&quot;626&quot;/&gt;&lt;height val=&quot;43&quot;/&gt;&lt;hasText val=&quot;1&quot;/&gt;&lt;paraId val=&quot;2&quot;/&gt;&lt;/Image&gt;&lt;Image&gt;&lt;filename val=&quot;C:\Users\dell\Desktop\PPT\data\asimages\{86FF9CC5-61DD-4DD8-A844-B4E7B8F7ED82}_1.png_crop.png&quot;/&gt;&lt;left val=&quot;43&quot;/&gt;&lt;top val=&quot;203&quot;/&gt;&lt;width val=&quot;573&quot;/&gt;&lt;height val=&quot;16&quot;/&gt;&lt;hasText val=&quot;1&quot;/&gt;&lt;paraId val=&quot;3&quot;/&gt;&lt;/Image&gt;&lt;Image&gt;&lt;filename val=&quot;C:\Users\dell\Desktop\PPT\data\asimages\{C2F241BE-21C9-4726-9B66-2FFAD4624056}_1.png_crop.png&quot;/&gt;&lt;left val=&quot;43&quot;/&gt;&lt;top val=&quot;232&quot;/&gt;&lt;width val=&quot;437&quot;/&gt;&lt;height val=&quot;19&quot;/&gt;&lt;hasText val=&quot;1&quot;/&gt;&lt;paraId val=&quot;4&quot;/&gt;&lt;/Image&gt;&lt;Image&gt;&lt;filename val=&quot;C:\Users\dell\Desktop\PPT\data\asimages\{4C244818-5EC9-41BE-9AC1-EAD7DC658B53}_1.png_crop.png&quot;/&gt;&lt;left val=&quot;80&quot;/&gt;&lt;top val=&quot;261&quot;/&gt;&lt;width val=&quot;283&quot;/&gt;&lt;height val=&quot;18&quot;/&gt;&lt;hasText val=&quot;1&quot;/&gt;&lt;paraId val=&quot;5&quot;/&gt;&lt;/Image&gt;&lt;Image&gt;&lt;filename val=&quot;C:\Users\dell\Desktop\PPT\data\asimages\{4095D356-DBF9-41C0-9765-182BC0499DFD}_1.png_crop.png&quot;/&gt;&lt;left val=&quot;80&quot;/&gt;&lt;top val=&quot;290&quot;/&gt;&lt;width val=&quot;202&quot;/&gt;&lt;height val=&quot;19&quot;/&gt;&lt;hasText val=&quot;1&quot;/&gt;&lt;paraId val=&quot;6&quot;/&gt;&lt;/Image&gt;&lt;Image&gt;&lt;filename val=&quot;C:\Users\dell\Desktop\PPT\data\asimages\{60872F0A-E7FC-4926-B898-4431DBAB5357}_1.png_crop.png&quot;/&gt;&lt;left val=&quot;80&quot;/&gt;&lt;top val=&quot;319&quot;/&gt;&lt;width val=&quot;324&quot;/&gt;&lt;height val=&quot;15&quot;/&gt;&lt;hasText val=&quot;1&quot;/&gt;&lt;paraId val=&quot;7&quot;/&gt;&lt;/Image&gt;&lt;Image&gt;&lt;filename val=&quot;C:\Users\dell\Desktop\PPT\data\asimages\{F8FC4AC7-C5E5-4543-9E26-09ECF5C78593}_1.png_crop.png&quot;/&gt;&lt;left val=&quot;43&quot;/&gt;&lt;top val=&quot;347&quot;/&gt;&lt;width val=&quot;549&quot;/&gt;&lt;height val=&quot;20&quot;/&gt;&lt;hasText val=&quot;1&quot;/&gt;&lt;paraId val=&quot;8&quot;/&gt;&lt;/Image&gt;&lt;Image&gt;&lt;filename val=&quot;C:\Users\dell\Desktop\PPT\data\asimages\{5030D020-73BE-4A5F-9EA8-2886056A54A8}_1.png_crop.png&quot;/&gt;&lt;left val=&quot;43&quot;/&gt;&lt;top val=&quot;376&quot;/&gt;&lt;width val=&quot;557&quot;/&gt;&lt;height val=&quot;19&quot;/&gt;&lt;hasText val=&quot;1&quot;/&gt;&lt;paraId val=&quot;9&quot;/&gt;&lt;/Image&gt;&lt;Image&gt;&lt;filename val=&quot;C:\Users\dell\Desktop\PPT\data\asimages\{53DF535B-B3F3-4E12-8890-4D0B4F0D29E5}_1.png_crop.png&quot;/&gt;&lt;left val=&quot;43&quot;/&gt;&lt;top val=&quot;405&quot;/&gt;&lt;width val=&quot;322&quot;/&gt;&lt;height val=&quot;19&quot;/&gt;&lt;hasText val=&quot;1&quot;/&gt;&lt;paraId val=&quot;10&quot;/&gt;&lt;/Image&gt;&lt;Image&gt;&lt;filename val=&quot;C:\Users\dell\Desktop\PPT\data\asimages\{FC8C344D-0838-48A2-9465-15D0CA743A8E}_1.png_crop.png&quot;/&gt;&lt;left val=&quot;43&quot;/&gt;&lt;top val=&quot;434&quot;/&gt;&lt;width val=&quot;645&quot;/&gt;&lt;height val=&quot;39&quot;/&gt;&lt;hasText val=&quot;1&quot;/&gt;&lt;paraId val=&quot;11&quot;/&gt;&lt;/Image&gt;&lt;/TextEffect&gt;"/>
  <p:tag name="PRESENTER_SHAPETEXTINFO" val="&lt;ShapeTextInfo&gt;&lt;TableIndex row=&quot;-1&quot; col=&quot;-1&quot;&gt;&lt;linesCount val=&quot;13&quot;/&gt;&lt;lineCharCount val=&quot;42&quot;/&gt;&lt;lineCharCount val=&quot;59&quot;/&gt;&lt;lineCharCount val=&quot;23&quot;/&gt;&lt;lineCharCount val=&quot;57&quot;/&gt;&lt;lineCharCount val=&quot;41&quot;/&gt;&lt;lineCharCount val=&quot;26&quot;/&gt;&lt;lineCharCount val=&quot;19&quot;/&gt;&lt;lineCharCount val=&quot;33&quot;/&gt;&lt;lineCharCount val=&quot;56&quot;/&gt;&lt;lineCharCount val=&quot;56&quot;/&gt;&lt;lineCharCount val=&quot;33&quot;/&gt;&lt;lineCharCount val=&quot;66&quot;/&gt;&lt;lineCharCount val=&quot;14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751056305,C:\Users\dell\Desktop\DL_orientation_Nov_2015_FOR_LIVE_pptx\Media.ppcx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718B2CE-4A5F-4BF9-948C-441D5B081A04}&quot;/&gt;&lt;isInvalidForFieldText val=&quot;0&quot;/&gt;&lt;Image&gt;&lt;filename val=&quot;C:\Users\dell\Desktop\PPT\data\asimages\{7718B2CE-4A5F-4BF9-948C-441D5B081A04}_10.png&quot;/&gt;&lt;left val=&quot;35&quot;/&gt;&lt;top val=&quot;0&quot;/&gt;&lt;width val=&quot;650&quot;/&gt;&lt;height val=&quot;8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BC1F5A7-397E-4A45-8D82-73F58B40E9CF}&quot;/&gt;&lt;isInvalidForFieldText val=&quot;0&quot;/&gt;&lt;Image&gt;&lt;filename val=&quot;C:\Users\dell\Desktop\PPT\data\asimages\{5BC1F5A7-397E-4A45-8D82-73F58B40E9CF}.png&quot;/&gt;&lt;left val=&quot;383&quot;/&gt;&lt;top val=&quot;377&quot;/&gt;&lt;width val=&quot;195&quot;/&gt;&lt;height val=&quot;97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0088818C-232D-4302-8C85-16284472583F}_10.png&quot;/&gt;&lt;left val=&quot;-3&quot;/&gt;&lt;top val=&quot;289&quot;/&gt;&lt;width val=&quot;124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D717BE13-BB9D-4055-BE36-6907E55EEBC6}_10.png&quot;/&gt;&lt;left val=&quot;-3&quot;/&gt;&lt;top val=&quot;73&quot;/&gt;&lt;width val=&quot;279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B2D8335-F9D9-4B61-8496-59F1A310B423}&quot;/&gt;&lt;isInvalidForFieldText val=&quot;0&quot;/&gt;&lt;Image&gt;&lt;filename val=&quot;C:\Users\dell\Desktop\PPT\data\asimages\{9B2D8335-F9D9-4B61-8496-59F1A310B423}.png&quot;/&gt;&lt;left val=&quot;269&quot;/&gt;&lt;top val=&quot;130&quot;/&gt;&lt;width val=&quot;179&quot;/&gt;&lt;height val=&quot;134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BB23CF05-EC61-4E95-87AA-BC67A4E13CE2}_10.png&quot;/&gt;&lt;left val=&quot;383&quot;/&gt;&lt;top val=&quot;345&quot;/&gt;&lt;width val=&quot;196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751056305,C:\Users\dell\Desktop\DL_orientation_Nov_2015_FOR_LIVE_pptx\Media.ppcx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9EFCF8-C1C5-4CFE-9AEE-A304E86E983A}&quot;/&gt;&lt;isInvalidForFieldText val=&quot;0&quot;/&gt;&lt;Image&gt;&lt;filename val=&quot;C:\Users\dell\Desktop\PPT\data\asimages\{859EFCF8-C1C5-4CFE-9AEE-A304E86E983A}_11.png&quot;/&gt;&lt;left val=&quot;35&quot;/&gt;&lt;top val=&quot;0&quot;/&gt;&lt;width val=&quot;650&quot;/&gt;&lt;height val=&quot;8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B7A5D1B8-73CD-406E-B204-9E080961DBCD}_11.png&quot;/&gt;&lt;left val=&quot;273&quot;/&gt;&lt;top val=&quot;345&quot;/&gt;&lt;width val=&quot;156&quot;/&gt;&lt;height val=&quot;126&quot;/&gt;&lt;hasText val=&quot;1&quot;/&gt;&lt;/Image&gt;&lt;/ThreeDShapeInfo&gt;"/>
  <p:tag name="PRESENTER_SHAPETEXTINFO" val="&lt;ShapeTextInfo&gt;&lt;TableIndex row=&quot;-1&quot; col=&quot;-1&quot;&gt;&lt;linesCount val=&quot;6&quot;/&gt;&lt;lineCharCount val=&quot;5&quot;/&gt;&lt;lineCharCount val=&quot;14&quot;/&gt;&lt;lineCharCount val=&quot;5&quot;/&gt;&lt;lineCharCount val=&quot;11&quot;/&gt;&lt;lineCharCount val=&quot;1&quot;/&gt;&lt;lineCharCount val=&quot;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D486150F-F87C-4D60-AC59-F2414FEAEA9F}_11.png&quot;/&gt;&lt;left val=&quot;-5&quot;/&gt;&lt;top val=&quot;85&quot;/&gt;&lt;width val=&quot;124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04A42F21-4001-4192-984C-FEE53F7C1821}_11.png&quot;/&gt;&lt;left val=&quot;218&quot;/&gt;&lt;top val=&quot;307&quot;/&gt;&lt;width val=&quot;269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751056305,C:\Users\dell\Desktop\DL_orientation_Nov_2015_FOR_LIVE_pptx\Media.ppcx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922E174-5660-4593-AEC1-4F3E3CFE89EB}&quot;/&gt;&lt;isInvalidForFieldText val=&quot;0&quot;/&gt;&lt;Image&gt;&lt;filename val=&quot;C:\Users\dell\Desktop\PPT\data\asimages\{D922E174-5660-4593-AEC1-4F3E3CFE89EB}_12.png&quot;/&gt;&lt;left val=&quot;35&quot;/&gt;&lt;top val=&quot;0&quot;/&gt;&lt;width val=&quot;650&quot;/&gt;&lt;height val=&quot;8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E1CAC65-2564-4A19-9E6B-227A26BE90A2}&quot;/&gt;&lt;isInvalidForFieldText val=&quot;0&quot;/&gt;&lt;Image&gt;&lt;filename val=&quot;C:\Users\dell\Desktop\PPT\data\asimages\{4E1CAC65-2564-4A19-9E6B-227A26BE90A2}.png&quot;/&gt;&lt;left val=&quot;65&quot;/&gt;&lt;top val=&quot;203&quot;/&gt;&lt;width val=&quot;153&quot;/&gt;&lt;height val=&quot;113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dell\Desktop\PPT\data\asimages\{F1334A02-199B-4A39-9E7F-22FCBD128F79}_12.png&quot;/&gt;&lt;left val=&quot;-3&quot;/&gt;&lt;top val=&quot;145&quot;/&gt;&lt;width val=&quot;124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751056305,C:\Users\dell\Desktop\DL_orientation_Nov_2015_FOR_LIVE_pptx\Media.ppcx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482</Words>
  <Application>Microsoft Office PowerPoint</Application>
  <PresentationFormat>On-screen Show (4:3)</PresentationFormat>
  <Paragraphs>120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Executive</vt:lpstr>
      <vt:lpstr>PowerPoint Presentation</vt:lpstr>
      <vt:lpstr>Course Instructors from NWA</vt:lpstr>
      <vt:lpstr>PowerPoint Presentation</vt:lpstr>
      <vt:lpstr>Course Website</vt:lpstr>
      <vt:lpstr>The Course</vt:lpstr>
      <vt:lpstr>Goal of the Course</vt:lpstr>
      <vt:lpstr>Technical Notes</vt:lpstr>
      <vt:lpstr>Course Components</vt:lpstr>
      <vt:lpstr>Required Modules</vt:lpstr>
      <vt:lpstr>Required Modules</vt:lpstr>
      <vt:lpstr>Required Modules</vt:lpstr>
      <vt:lpstr>Elective Modules</vt:lpstr>
      <vt:lpstr>PowerPoint Presentation</vt:lpstr>
      <vt:lpstr>Required Modules</vt:lpstr>
      <vt:lpstr>Final Writing Assignment</vt:lpstr>
      <vt:lpstr>Participation Guidelines</vt:lpstr>
      <vt:lpstr>Participation Guidelines</vt:lpstr>
      <vt:lpstr>Final Webinar Session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BIOVED-2</dc:creator>
  <cp:lastModifiedBy>admin</cp:lastModifiedBy>
  <cp:revision>124</cp:revision>
  <dcterms:created xsi:type="dcterms:W3CDTF">2006-08-16T00:00:00Z</dcterms:created>
  <dcterms:modified xsi:type="dcterms:W3CDTF">2017-10-03T12:35:14Z</dcterms:modified>
</cp:coreProperties>
</file>