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  <p:sldId id="260" r:id="rId8"/>
    <p:sldId id="258" r:id="rId9"/>
    <p:sldId id="270" r:id="rId10"/>
    <p:sldId id="271" r:id="rId11"/>
    <p:sldId id="268" r:id="rId12"/>
    <p:sldId id="259" r:id="rId13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5589AC-132D-4A76-8ADA-E69AE2EB1F0D}" v="1" dt="2025-12-03T12:09:22.1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ney Martinez Guingla" userId="6039558a-a12a-43fd-9aef-d74bd57617b2" providerId="ADAL" clId="{145589AC-132D-4A76-8ADA-E69AE2EB1F0D}"/>
    <pc:docChg chg="custSel addSld modSld">
      <pc:chgData name="Rodney Martinez Guingla" userId="6039558a-a12a-43fd-9aef-d74bd57617b2" providerId="ADAL" clId="{145589AC-132D-4A76-8ADA-E69AE2EB1F0D}" dt="2025-12-04T10:48:46.838" v="538" actId="20577"/>
      <pc:docMkLst>
        <pc:docMk/>
      </pc:docMkLst>
      <pc:sldChg chg="modSp mod">
        <pc:chgData name="Rodney Martinez Guingla" userId="6039558a-a12a-43fd-9aef-d74bd57617b2" providerId="ADAL" clId="{145589AC-132D-4A76-8ADA-E69AE2EB1F0D}" dt="2025-12-04T10:48:46.838" v="538" actId="20577"/>
        <pc:sldMkLst>
          <pc:docMk/>
          <pc:sldMk cId="2835597141" sldId="256"/>
        </pc:sldMkLst>
        <pc:spChg chg="mod">
          <ac:chgData name="Rodney Martinez Guingla" userId="6039558a-a12a-43fd-9aef-d74bd57617b2" providerId="ADAL" clId="{145589AC-132D-4A76-8ADA-E69AE2EB1F0D}" dt="2025-12-04T10:48:46.838" v="538" actId="20577"/>
          <ac:spMkLst>
            <pc:docMk/>
            <pc:sldMk cId="2835597141" sldId="256"/>
            <ac:spMk id="6" creationId="{FEFE9F23-CEB0-369E-621E-8AD9DD122FD7}"/>
          </ac:spMkLst>
        </pc:spChg>
      </pc:sldChg>
      <pc:sldChg chg="modSp mod">
        <pc:chgData name="Rodney Martinez Guingla" userId="6039558a-a12a-43fd-9aef-d74bd57617b2" providerId="ADAL" clId="{145589AC-132D-4A76-8ADA-E69AE2EB1F0D}" dt="2025-12-03T11:52:25.071" v="269" actId="113"/>
        <pc:sldMkLst>
          <pc:docMk/>
          <pc:sldMk cId="3189715303" sldId="257"/>
        </pc:sldMkLst>
        <pc:spChg chg="mod">
          <ac:chgData name="Rodney Martinez Guingla" userId="6039558a-a12a-43fd-9aef-d74bd57617b2" providerId="ADAL" clId="{145589AC-132D-4A76-8ADA-E69AE2EB1F0D}" dt="2025-12-03T11:52:25.071" v="269" actId="113"/>
          <ac:spMkLst>
            <pc:docMk/>
            <pc:sldMk cId="3189715303" sldId="257"/>
            <ac:spMk id="3" creationId="{2CDCB20A-D5B8-4637-1F10-DA9E3E745031}"/>
          </ac:spMkLst>
        </pc:spChg>
      </pc:sldChg>
      <pc:sldChg chg="modSp mod">
        <pc:chgData name="Rodney Martinez Guingla" userId="6039558a-a12a-43fd-9aef-d74bd57617b2" providerId="ADAL" clId="{145589AC-132D-4A76-8ADA-E69AE2EB1F0D}" dt="2025-12-03T11:52:56.569" v="272" actId="20577"/>
        <pc:sldMkLst>
          <pc:docMk/>
          <pc:sldMk cId="3823670128" sldId="258"/>
        </pc:sldMkLst>
        <pc:spChg chg="mod">
          <ac:chgData name="Rodney Martinez Guingla" userId="6039558a-a12a-43fd-9aef-d74bd57617b2" providerId="ADAL" clId="{145589AC-132D-4A76-8ADA-E69AE2EB1F0D}" dt="2025-12-03T11:52:56.569" v="272" actId="20577"/>
          <ac:spMkLst>
            <pc:docMk/>
            <pc:sldMk cId="3823670128" sldId="258"/>
            <ac:spMk id="2" creationId="{B2B245CB-8405-A558-B8C4-124E103C4DDB}"/>
          </ac:spMkLst>
        </pc:spChg>
      </pc:sldChg>
      <pc:sldChg chg="modSp mod">
        <pc:chgData name="Rodney Martinez Guingla" userId="6039558a-a12a-43fd-9aef-d74bd57617b2" providerId="ADAL" clId="{145589AC-132D-4A76-8ADA-E69AE2EB1F0D}" dt="2025-12-03T11:52:41.661" v="270" actId="20577"/>
        <pc:sldMkLst>
          <pc:docMk/>
          <pc:sldMk cId="1254073244" sldId="260"/>
        </pc:sldMkLst>
        <pc:spChg chg="mod">
          <ac:chgData name="Rodney Martinez Guingla" userId="6039558a-a12a-43fd-9aef-d74bd57617b2" providerId="ADAL" clId="{145589AC-132D-4A76-8ADA-E69AE2EB1F0D}" dt="2025-12-03T11:52:41.661" v="270" actId="20577"/>
          <ac:spMkLst>
            <pc:docMk/>
            <pc:sldMk cId="1254073244" sldId="260"/>
            <ac:spMk id="3" creationId="{F14DD6E6-9DF5-0644-9E69-3B8D260FCFB9}"/>
          </ac:spMkLst>
        </pc:spChg>
      </pc:sldChg>
      <pc:sldChg chg="modSp mod">
        <pc:chgData name="Rodney Martinez Guingla" userId="6039558a-a12a-43fd-9aef-d74bd57617b2" providerId="ADAL" clId="{145589AC-132D-4A76-8ADA-E69AE2EB1F0D}" dt="2025-12-03T12:12:43.906" v="425" actId="20577"/>
        <pc:sldMkLst>
          <pc:docMk/>
          <pc:sldMk cId="244969269" sldId="268"/>
        </pc:sldMkLst>
        <pc:spChg chg="mod">
          <ac:chgData name="Rodney Martinez Guingla" userId="6039558a-a12a-43fd-9aef-d74bd57617b2" providerId="ADAL" clId="{145589AC-132D-4A76-8ADA-E69AE2EB1F0D}" dt="2025-12-03T12:12:43.906" v="425" actId="20577"/>
          <ac:spMkLst>
            <pc:docMk/>
            <pc:sldMk cId="244969269" sldId="268"/>
            <ac:spMk id="2" creationId="{341D5A5D-0D32-26B3-FE71-07B5DDD733CD}"/>
          </ac:spMkLst>
        </pc:spChg>
      </pc:sldChg>
      <pc:sldChg chg="addSp delSp modSp mod">
        <pc:chgData name="Rodney Martinez Guingla" userId="6039558a-a12a-43fd-9aef-d74bd57617b2" providerId="ADAL" clId="{145589AC-132D-4A76-8ADA-E69AE2EB1F0D}" dt="2025-12-03T12:12:01.350" v="359" actId="1076"/>
        <pc:sldMkLst>
          <pc:docMk/>
          <pc:sldMk cId="0" sldId="270"/>
        </pc:sldMkLst>
        <pc:spChg chg="mod">
          <ac:chgData name="Rodney Martinez Guingla" userId="6039558a-a12a-43fd-9aef-d74bd57617b2" providerId="ADAL" clId="{145589AC-132D-4A76-8ADA-E69AE2EB1F0D}" dt="2025-12-03T12:08:13.905" v="351" actId="20577"/>
          <ac:spMkLst>
            <pc:docMk/>
            <pc:sldMk cId="0" sldId="270"/>
            <ac:spMk id="2" creationId="{00000000-0000-0000-0000-000000000000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4" creationId="{00000000-0000-0000-0000-000000000000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5" creationId="{00000000-0000-0000-0000-000000000000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7" creationId="{00000000-0000-0000-0000-000000000000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9" creationId="{00000000-0000-0000-0000-000000000000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10" creationId="{00000000-0000-0000-0000-000000000000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11" creationId="{00000000-0000-0000-0000-000000000000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12" creationId="{00000000-0000-0000-0000-000000000000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13" creationId="{00000000-0000-0000-0000-000000000000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17" creationId="{87D20458-BFA0-983F-F5DF-FF6105D08354}"/>
          </ac:spMkLst>
        </pc:spChg>
        <pc:spChg chg="mod">
          <ac:chgData name="Rodney Martinez Guingla" userId="6039558a-a12a-43fd-9aef-d74bd57617b2" providerId="ADAL" clId="{145589AC-132D-4A76-8ADA-E69AE2EB1F0D}" dt="2025-12-03T12:09:32.997" v="355" actId="403"/>
          <ac:spMkLst>
            <pc:docMk/>
            <pc:sldMk cId="0" sldId="270"/>
            <ac:spMk id="19" creationId="{6BBAA6AA-BFCE-4EB3-C0EB-B5C6BC8EEDB5}"/>
          </ac:spMkLst>
        </pc:spChg>
        <pc:spChg chg="del">
          <ac:chgData name="Rodney Martinez Guingla" userId="6039558a-a12a-43fd-9aef-d74bd57617b2" providerId="ADAL" clId="{145589AC-132D-4A76-8ADA-E69AE2EB1F0D}" dt="2025-12-03T12:08:20.248" v="352" actId="478"/>
          <ac:spMkLst>
            <pc:docMk/>
            <pc:sldMk cId="0" sldId="270"/>
            <ac:spMk id="20" creationId="{6E152885-9DD7-A614-043C-7097B85EAD2D}"/>
          </ac:spMkLst>
        </pc:spChg>
        <pc:picChg chg="add mod">
          <ac:chgData name="Rodney Martinez Guingla" userId="6039558a-a12a-43fd-9aef-d74bd57617b2" providerId="ADAL" clId="{145589AC-132D-4A76-8ADA-E69AE2EB1F0D}" dt="2025-12-03T12:12:01.350" v="359" actId="1076"/>
          <ac:picMkLst>
            <pc:docMk/>
            <pc:sldMk cId="0" sldId="270"/>
            <ac:picMk id="22" creationId="{735E466F-DA95-44F1-B794-012144B14DEF}"/>
          </ac:picMkLst>
        </pc:picChg>
      </pc:sldChg>
      <pc:sldChg chg="addSp modSp new mod">
        <pc:chgData name="Rodney Martinez Guingla" userId="6039558a-a12a-43fd-9aef-d74bd57617b2" providerId="ADAL" clId="{145589AC-132D-4A76-8ADA-E69AE2EB1F0D}" dt="2025-12-03T12:14:21.505" v="457" actId="1037"/>
        <pc:sldMkLst>
          <pc:docMk/>
          <pc:sldMk cId="2454010383" sldId="271"/>
        </pc:sldMkLst>
        <pc:picChg chg="add mod">
          <ac:chgData name="Rodney Martinez Guingla" userId="6039558a-a12a-43fd-9aef-d74bd57617b2" providerId="ADAL" clId="{145589AC-132D-4A76-8ADA-E69AE2EB1F0D}" dt="2025-12-03T12:13:38.886" v="444" actId="1037"/>
          <ac:picMkLst>
            <pc:docMk/>
            <pc:sldMk cId="2454010383" sldId="271"/>
            <ac:picMk id="3" creationId="{4B0905C0-285B-6DA3-060A-CA943AF4DEC8}"/>
          </ac:picMkLst>
        </pc:picChg>
        <pc:picChg chg="add mod">
          <ac:chgData name="Rodney Martinez Guingla" userId="6039558a-a12a-43fd-9aef-d74bd57617b2" providerId="ADAL" clId="{145589AC-132D-4A76-8ADA-E69AE2EB1F0D}" dt="2025-12-03T12:14:21.505" v="457" actId="1037"/>
          <ac:picMkLst>
            <pc:docMk/>
            <pc:sldMk cId="2454010383" sldId="271"/>
            <ac:picMk id="5" creationId="{33AFF1FA-11CF-8E22-697B-7F7A595B53A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06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WMO PPT Style #2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  <p:sldLayoutId id="2147483684" r:id="rId8"/>
    <p:sldLayoutId id="2147483651" r:id="rId9"/>
    <p:sldLayoutId id="2147483657" r:id="rId10"/>
    <p:sldLayoutId id="2147483652" r:id="rId11"/>
    <p:sldLayoutId id="2147483658" r:id="rId12"/>
    <p:sldLayoutId id="2147483659" r:id="rId13"/>
    <p:sldLayoutId id="2147483685" r:id="rId1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echoi@wmo.in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library.wmo.int/records/item/55232-getting-your-message-across?offset=1" TargetMode="Externa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FE9F23-CEB0-369E-621E-8AD9DD1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11" y="1052365"/>
            <a:ext cx="11686977" cy="518783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5BAA"/>
                </a:solidFill>
              </a:rPr>
              <a:t>Leadership and Management Workshop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for Senior Management of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RA III and IV Caribbean Members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Practical Exercise 3: </a:t>
            </a:r>
            <a:br>
              <a:rPr lang="en-US" sz="3600" b="0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“Preparing a basic plan to strengthen strategic</a:t>
            </a:r>
            <a:br>
              <a:rPr lang="en-US" sz="3600" b="0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communications at </a:t>
            </a:r>
            <a:r>
              <a:rPr lang="en-US" sz="3600" b="0" dirty="0" err="1">
                <a:solidFill>
                  <a:srgbClr val="005BAA"/>
                </a:solidFill>
              </a:rPr>
              <a:t>NMHS</a:t>
            </a:r>
            <a:r>
              <a:rPr lang="en-US" sz="3600" b="0" dirty="0">
                <a:solidFill>
                  <a:srgbClr val="005BAA"/>
                </a:solidFill>
              </a:rPr>
              <a:t>”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Group No. [</a:t>
            </a:r>
            <a:r>
              <a:rPr lang="en-US" sz="3600" dirty="0">
                <a:solidFill>
                  <a:srgbClr val="005BAA"/>
                </a:solidFill>
              </a:rPr>
              <a:t>   </a:t>
            </a:r>
            <a:r>
              <a:rPr lang="en-US" sz="3600" b="0" dirty="0">
                <a:solidFill>
                  <a:srgbClr val="005BAA"/>
                </a:solidFill>
              </a:rPr>
              <a:t>]</a:t>
            </a:r>
            <a:br>
              <a:rPr lang="en-US" b="0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700" b="0" dirty="0">
                <a:solidFill>
                  <a:srgbClr val="005BAA"/>
                </a:solidFill>
              </a:rPr>
              <a:t>Members</a:t>
            </a:r>
            <a:r>
              <a:rPr lang="es-EC" sz="2700" dirty="0">
                <a:solidFill>
                  <a:srgbClr val="005BAA"/>
                </a:solidFill>
              </a:rPr>
              <a:t>: </a:t>
            </a:r>
            <a:r>
              <a:rPr lang="en-US" sz="2700" b="0" dirty="0">
                <a:solidFill>
                  <a:srgbClr val="005BAA"/>
                </a:solidFill>
              </a:rPr>
              <a:t>[                                                                                                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Port of Spain, Trinidad and Tobago</a:t>
            </a:r>
            <a:br>
              <a:rPr lang="en-US" sz="2400" b="0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1-5 December 2025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711" y="688023"/>
            <a:ext cx="9144000" cy="685172"/>
          </a:xfrm>
        </p:spPr>
        <p:txBody>
          <a:bodyPr/>
          <a:lstStyle/>
          <a:p>
            <a:r>
              <a:rPr lang="fr-FR" dirty="0"/>
              <a:t>Objective of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DCB20A-D5B8-4637-1F10-DA9E3E745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017767"/>
            <a:ext cx="9381423" cy="3226981"/>
          </a:xfrm>
        </p:spPr>
        <p:txBody>
          <a:bodyPr lIns="91440" tIns="45720" rIns="91440" bIns="45720" anchor="t"/>
          <a:lstStyle/>
          <a:p>
            <a:r>
              <a:rPr lang="fr-FR" sz="2800" dirty="0" err="1">
                <a:latin typeface="Arial"/>
                <a:cs typeface="Arial"/>
              </a:rPr>
              <a:t>Based</a:t>
            </a:r>
            <a:r>
              <a:rPr lang="fr-FR" sz="2800" dirty="0">
                <a:latin typeface="Arial"/>
                <a:cs typeface="Arial"/>
              </a:rPr>
              <a:t> on </a:t>
            </a:r>
            <a:r>
              <a:rPr lang="fr-FR" sz="2800" dirty="0" err="1">
                <a:latin typeface="Arial"/>
                <a:cs typeface="Arial"/>
              </a:rPr>
              <a:t>your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own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experience</a:t>
            </a:r>
            <a:r>
              <a:rPr lang="fr-FR" sz="2800" dirty="0">
                <a:latin typeface="Arial"/>
                <a:cs typeface="Arial"/>
              </a:rPr>
              <a:t> and the expériences and good practices </a:t>
            </a:r>
            <a:r>
              <a:rPr lang="fr-FR" sz="2800" dirty="0" err="1">
                <a:latin typeface="Arial"/>
                <a:cs typeface="Arial"/>
              </a:rPr>
              <a:t>shared</a:t>
            </a:r>
            <a:r>
              <a:rPr lang="fr-FR" sz="2800" dirty="0">
                <a:latin typeface="Arial"/>
                <a:cs typeface="Arial"/>
              </a:rPr>
              <a:t> in </a:t>
            </a:r>
            <a:r>
              <a:rPr lang="fr-FR" sz="2800" dirty="0" err="1">
                <a:latin typeface="Arial"/>
                <a:cs typeface="Arial"/>
              </a:rPr>
              <a:t>this</a:t>
            </a:r>
            <a:r>
              <a:rPr lang="fr-FR" sz="2800" dirty="0">
                <a:latin typeface="Arial"/>
                <a:cs typeface="Arial"/>
              </a:rPr>
              <a:t> workshop, </a:t>
            </a:r>
            <a:r>
              <a:rPr lang="fr-FR" sz="2800" b="1" dirty="0">
                <a:latin typeface="Arial"/>
                <a:cs typeface="Arial"/>
              </a:rPr>
              <a:t>draft a plan </a:t>
            </a:r>
            <a:r>
              <a:rPr lang="fr-FR" sz="2800" b="1" dirty="0" err="1">
                <a:latin typeface="Arial"/>
                <a:cs typeface="Arial"/>
              </a:rPr>
              <a:t>with</a:t>
            </a:r>
            <a:r>
              <a:rPr lang="fr-FR" sz="2800" b="1" dirty="0">
                <a:latin typeface="Arial"/>
                <a:cs typeface="Arial"/>
              </a:rPr>
              <a:t> a  list of </a:t>
            </a:r>
            <a:r>
              <a:rPr lang="fr-FR" sz="2800" b="1" dirty="0" err="1">
                <a:latin typeface="Arial"/>
                <a:cs typeface="Arial"/>
              </a:rPr>
              <a:t>concrete</a:t>
            </a:r>
            <a:r>
              <a:rPr lang="fr-FR" sz="2800" b="1" dirty="0">
                <a:latin typeface="Arial"/>
                <a:cs typeface="Arial"/>
              </a:rPr>
              <a:t> actions to </a:t>
            </a:r>
            <a:r>
              <a:rPr lang="fr-FR" sz="2800" b="1" dirty="0" err="1">
                <a:latin typeface="Arial"/>
                <a:cs typeface="Arial"/>
              </a:rPr>
              <a:t>strenghten</a:t>
            </a:r>
            <a:r>
              <a:rPr lang="fr-FR" sz="2800" b="1" dirty="0">
                <a:latin typeface="Arial"/>
                <a:cs typeface="Arial"/>
              </a:rPr>
              <a:t> </a:t>
            </a:r>
            <a:r>
              <a:rPr lang="fr-FR" sz="2800" b="1" dirty="0" err="1">
                <a:latin typeface="Arial"/>
                <a:cs typeface="Arial"/>
              </a:rPr>
              <a:t>strategic</a:t>
            </a:r>
            <a:r>
              <a:rPr lang="fr-FR" sz="2800" b="1" dirty="0">
                <a:latin typeface="Arial"/>
                <a:cs typeface="Arial"/>
              </a:rPr>
              <a:t> communications and </a:t>
            </a:r>
            <a:r>
              <a:rPr lang="fr-FR" sz="2800" b="1" dirty="0" err="1">
                <a:latin typeface="Arial"/>
                <a:cs typeface="Arial"/>
              </a:rPr>
              <a:t>increase</a:t>
            </a:r>
            <a:r>
              <a:rPr lang="fr-FR" sz="2800" b="1" dirty="0">
                <a:latin typeface="Arial"/>
                <a:cs typeface="Arial"/>
              </a:rPr>
              <a:t> </a:t>
            </a:r>
            <a:r>
              <a:rPr lang="fr-FR" sz="2800" b="1" dirty="0" err="1">
                <a:latin typeface="Arial"/>
                <a:cs typeface="Arial"/>
              </a:rPr>
              <a:t>visibility</a:t>
            </a:r>
            <a:r>
              <a:rPr lang="fr-FR" sz="2800" b="1" dirty="0">
                <a:latin typeface="Arial"/>
                <a:cs typeface="Arial"/>
              </a:rPr>
              <a:t> in </a:t>
            </a:r>
            <a:r>
              <a:rPr lang="fr-FR" sz="2800" b="1" dirty="0" err="1">
                <a:latin typeface="Arial"/>
                <a:cs typeface="Arial"/>
              </a:rPr>
              <a:t>your</a:t>
            </a:r>
            <a:r>
              <a:rPr lang="fr-FR" sz="2800" b="1" dirty="0">
                <a:latin typeface="Arial"/>
                <a:cs typeface="Arial"/>
              </a:rPr>
              <a:t> </a:t>
            </a:r>
            <a:r>
              <a:rPr lang="fr-FR" sz="2800" b="1" dirty="0" err="1">
                <a:latin typeface="Arial"/>
                <a:cs typeface="Arial"/>
              </a:rPr>
              <a:t>NMHS</a:t>
            </a:r>
            <a:r>
              <a:rPr lang="fr-FR" sz="2800" dirty="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6BC6-0245-3D06-E92E-B9A935764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BFE70-6BD3-B3B8-91CD-2B6ABD686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347577"/>
            <a:ext cx="9144000" cy="685172"/>
          </a:xfrm>
        </p:spPr>
        <p:txBody>
          <a:bodyPr/>
          <a:lstStyle/>
          <a:p>
            <a:pPr algn="ctr"/>
            <a:r>
              <a:rPr lang="es-EC" dirty="0" err="1"/>
              <a:t>Guidelines</a:t>
            </a:r>
            <a:r>
              <a:rPr lang="es-EC" dirty="0"/>
              <a:t> for </a:t>
            </a:r>
            <a:r>
              <a:rPr lang="es-EC" dirty="0" err="1"/>
              <a:t>this</a:t>
            </a:r>
            <a:r>
              <a:rPr lang="es-EC" dirty="0"/>
              <a:t> </a:t>
            </a:r>
            <a:r>
              <a:rPr lang="es-EC" dirty="0" err="1"/>
              <a:t>exercise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4DD6E6-9DF5-0644-9E69-3B8D260FC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551181" cy="4638552"/>
          </a:xfrm>
        </p:spPr>
        <p:txBody>
          <a:bodyPr lIns="91440" tIns="45720" rIns="91440" bIns="45720" anchor="t"/>
          <a:lstStyle/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Arial"/>
                <a:cs typeface="Arial"/>
              </a:rPr>
              <a:t>The </a:t>
            </a:r>
            <a:r>
              <a:rPr lang="fr-FR" dirty="0" err="1">
                <a:latin typeface="Arial"/>
                <a:cs typeface="Arial"/>
              </a:rPr>
              <a:t>exercise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intended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dirty="0" err="1">
                <a:latin typeface="Arial"/>
                <a:cs typeface="Arial"/>
              </a:rPr>
              <a:t>foster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b="1" dirty="0">
                <a:latin typeface="Arial"/>
                <a:cs typeface="Arial"/>
              </a:rPr>
              <a:t>collaborative </a:t>
            </a:r>
            <a:r>
              <a:rPr lang="fr-FR" b="1" dirty="0" err="1">
                <a:latin typeface="Arial"/>
                <a:cs typeface="Arial"/>
              </a:rPr>
              <a:t>learning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based</a:t>
            </a:r>
            <a:r>
              <a:rPr lang="fr-FR" dirty="0">
                <a:latin typeface="Arial"/>
                <a:cs typeface="Arial"/>
              </a:rPr>
              <a:t> in </a:t>
            </a:r>
            <a:r>
              <a:rPr lang="fr-FR" dirty="0" err="1">
                <a:latin typeface="Arial"/>
                <a:cs typeface="Arial"/>
              </a:rPr>
              <a:t>your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practical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experience</a:t>
            </a:r>
            <a:r>
              <a:rPr lang="fr-FR" dirty="0">
                <a:latin typeface="Arial"/>
                <a:cs typeface="Arial"/>
              </a:rPr>
              <a:t>, expertise, and perspectives.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Arial"/>
                <a:cs typeface="Arial"/>
              </a:rPr>
              <a:t>The </a:t>
            </a:r>
            <a:r>
              <a:rPr lang="fr-FR" dirty="0" err="1">
                <a:latin typeface="Arial"/>
                <a:cs typeface="Arial"/>
              </a:rPr>
              <a:t>outcome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should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reflect</a:t>
            </a:r>
            <a:r>
              <a:rPr lang="fr-FR" b="1" dirty="0">
                <a:latin typeface="Arial"/>
                <a:cs typeface="Arial"/>
              </a:rPr>
              <a:t> the </a:t>
            </a:r>
            <a:r>
              <a:rPr lang="fr-FR" b="1" dirty="0" err="1">
                <a:latin typeface="Arial"/>
                <a:cs typeface="Arial"/>
              </a:rPr>
              <a:t>common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views</a:t>
            </a:r>
            <a:r>
              <a:rPr lang="fr-FR" b="1" dirty="0">
                <a:latin typeface="Arial"/>
                <a:cs typeface="Arial"/>
              </a:rPr>
              <a:t> of the group</a:t>
            </a:r>
            <a:r>
              <a:rPr lang="fr-FR" dirty="0">
                <a:latin typeface="Arial"/>
                <a:cs typeface="Arial"/>
              </a:rPr>
              <a:t>, but if </a:t>
            </a:r>
            <a:r>
              <a:rPr lang="fr-FR" dirty="0" err="1">
                <a:latin typeface="Arial"/>
                <a:cs typeface="Arial"/>
              </a:rPr>
              <a:t>necessary</a:t>
            </a:r>
            <a:r>
              <a:rPr lang="fr-FR" dirty="0">
                <a:latin typeface="Arial"/>
                <a:cs typeface="Arial"/>
              </a:rPr>
              <a:t>, </a:t>
            </a:r>
            <a:r>
              <a:rPr lang="fr-FR" b="1" dirty="0" err="1">
                <a:latin typeface="Arial"/>
                <a:cs typeface="Arial"/>
              </a:rPr>
              <a:t>specific</a:t>
            </a:r>
            <a:r>
              <a:rPr lang="fr-FR" b="1" dirty="0">
                <a:latin typeface="Arial"/>
                <a:cs typeface="Arial"/>
              </a:rPr>
              <a:t> aspects of </a:t>
            </a:r>
            <a:r>
              <a:rPr lang="fr-FR" b="1" dirty="0" err="1">
                <a:latin typeface="Arial"/>
                <a:cs typeface="Arial"/>
              </a:rPr>
              <a:t>each</a:t>
            </a:r>
            <a:r>
              <a:rPr lang="fr-FR" b="1" dirty="0">
                <a:latin typeface="Arial"/>
                <a:cs typeface="Arial"/>
              </a:rPr>
              <a:t> country </a:t>
            </a:r>
            <a:r>
              <a:rPr lang="fr-FR" b="1" dirty="0" err="1">
                <a:latin typeface="Arial"/>
                <a:cs typeface="Arial"/>
              </a:rPr>
              <a:t>could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be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included</a:t>
            </a:r>
            <a:r>
              <a:rPr lang="fr-FR" dirty="0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Arial"/>
                <a:cs typeface="Arial"/>
              </a:rPr>
              <a:t>It </a:t>
            </a:r>
            <a:r>
              <a:rPr lang="fr-FR" dirty="0" err="1">
                <a:latin typeface="Arial"/>
                <a:cs typeface="Arial"/>
              </a:rPr>
              <a:t>is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recommended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b="1" dirty="0">
                <a:latin typeface="Arial"/>
                <a:cs typeface="Arial"/>
              </a:rPr>
              <a:t>use in </a:t>
            </a:r>
            <a:r>
              <a:rPr lang="fr-FR" b="1" dirty="0" err="1">
                <a:latin typeface="Arial"/>
                <a:cs typeface="Arial"/>
              </a:rPr>
              <a:t>this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template</a:t>
            </a:r>
            <a:r>
              <a:rPr lang="fr-FR" dirty="0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 err="1">
                <a:latin typeface="Arial"/>
                <a:cs typeface="Arial"/>
              </a:rPr>
              <a:t>Each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b="1" dirty="0">
                <a:latin typeface="Arial"/>
                <a:cs typeface="Arial"/>
              </a:rPr>
              <a:t>group </a:t>
            </a:r>
            <a:r>
              <a:rPr lang="fr-FR" b="1" dirty="0" err="1">
                <a:latin typeface="Arial"/>
                <a:cs typeface="Arial"/>
              </a:rPr>
              <a:t>will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designate</a:t>
            </a:r>
            <a:r>
              <a:rPr lang="fr-FR" b="1" dirty="0">
                <a:latin typeface="Arial"/>
                <a:cs typeface="Arial"/>
              </a:rPr>
              <a:t> a speaker </a:t>
            </a:r>
            <a:r>
              <a:rPr lang="fr-FR" dirty="0">
                <a:latin typeface="Arial"/>
                <a:cs typeface="Arial"/>
              </a:rPr>
              <a:t>to </a:t>
            </a:r>
            <a:r>
              <a:rPr lang="fr-FR" dirty="0" err="1">
                <a:latin typeface="Arial"/>
                <a:cs typeface="Arial"/>
              </a:rPr>
              <a:t>present</a:t>
            </a:r>
            <a:r>
              <a:rPr lang="fr-FR" dirty="0">
                <a:latin typeface="Arial"/>
                <a:cs typeface="Arial"/>
              </a:rPr>
              <a:t> the </a:t>
            </a:r>
            <a:r>
              <a:rPr lang="fr-FR" dirty="0" err="1">
                <a:latin typeface="Arial"/>
                <a:cs typeface="Arial"/>
              </a:rPr>
              <a:t>outcomes</a:t>
            </a:r>
            <a:r>
              <a:rPr lang="fr-FR" dirty="0">
                <a:latin typeface="Arial"/>
                <a:cs typeface="Arial"/>
              </a:rPr>
              <a:t>, and all team </a:t>
            </a:r>
            <a:r>
              <a:rPr lang="fr-FR" dirty="0" err="1">
                <a:latin typeface="Arial"/>
                <a:cs typeface="Arial"/>
              </a:rPr>
              <a:t>members</a:t>
            </a:r>
            <a:r>
              <a:rPr lang="fr-FR" dirty="0">
                <a:latin typeface="Arial"/>
                <a:cs typeface="Arial"/>
              </a:rPr>
              <a:t> have to </a:t>
            </a:r>
            <a:r>
              <a:rPr lang="fr-FR" dirty="0" err="1">
                <a:latin typeface="Arial"/>
                <a:cs typeface="Arial"/>
              </a:rPr>
              <a:t>be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prepared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dirty="0" err="1">
                <a:latin typeface="Arial"/>
                <a:cs typeface="Arial"/>
              </a:rPr>
              <a:t>answer</a:t>
            </a:r>
            <a:r>
              <a:rPr lang="fr-FR" dirty="0">
                <a:latin typeface="Arial"/>
                <a:cs typeface="Arial"/>
              </a:rPr>
              <a:t> to clarification</a:t>
            </a: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Arial"/>
                <a:cs typeface="Arial"/>
              </a:rPr>
              <a:t>Time for team </a:t>
            </a:r>
            <a:r>
              <a:rPr lang="fr-FR" dirty="0" err="1">
                <a:latin typeface="Arial"/>
                <a:cs typeface="Arial"/>
              </a:rPr>
              <a:t>work</a:t>
            </a:r>
            <a:r>
              <a:rPr lang="fr-FR" dirty="0">
                <a:latin typeface="Arial"/>
                <a:cs typeface="Arial"/>
              </a:rPr>
              <a:t>: </a:t>
            </a:r>
            <a:r>
              <a:rPr lang="fr-FR" b="1" dirty="0">
                <a:latin typeface="Arial"/>
                <a:cs typeface="Arial"/>
              </a:rPr>
              <a:t>60 minutes, </a:t>
            </a:r>
            <a:r>
              <a:rPr lang="fr-FR" dirty="0" err="1">
                <a:latin typeface="Arial"/>
                <a:cs typeface="Arial"/>
              </a:rPr>
              <a:t>presentation</a:t>
            </a:r>
            <a:r>
              <a:rPr lang="fr-FR" dirty="0">
                <a:latin typeface="Arial"/>
                <a:cs typeface="Arial"/>
              </a:rPr>
              <a:t> 8 minutes/team</a:t>
            </a:r>
          </a:p>
          <a:p>
            <a:pPr marL="457200" indent="-457200">
              <a:buAutoNum type="arabicPeriod"/>
            </a:pPr>
            <a:r>
              <a:rPr lang="fr-FR" dirty="0">
                <a:latin typeface="Arial"/>
                <a:cs typeface="Arial"/>
              </a:rPr>
              <a:t>Slides to </a:t>
            </a:r>
            <a:r>
              <a:rPr lang="fr-FR" dirty="0" err="1">
                <a:latin typeface="Arial"/>
                <a:cs typeface="Arial"/>
              </a:rPr>
              <a:t>be</a:t>
            </a:r>
            <a:r>
              <a:rPr lang="fr-FR" dirty="0">
                <a:latin typeface="Arial"/>
                <a:cs typeface="Arial"/>
              </a:rPr>
              <a:t> sent to Ms Choi </a:t>
            </a:r>
            <a:r>
              <a:rPr lang="fr-FR" dirty="0" err="1">
                <a:latin typeface="Arial"/>
                <a:cs typeface="Arial"/>
                <a:hlinkClick r:id="rId2"/>
              </a:rPr>
              <a:t>echoi@wmo.int</a:t>
            </a:r>
            <a:r>
              <a:rPr lang="fr-FR" dirty="0">
                <a:latin typeface="Arial"/>
                <a:cs typeface="Arial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407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907" y="246464"/>
            <a:ext cx="11348185" cy="685172"/>
          </a:xfrm>
        </p:spPr>
        <p:txBody>
          <a:bodyPr/>
          <a:lstStyle/>
          <a:p>
            <a:r>
              <a:rPr lang="fr-FR" sz="4000" dirty="0"/>
              <a:t>Groups composition for </a:t>
            </a:r>
            <a:r>
              <a:rPr lang="fr-FR" sz="4000" dirty="0" err="1"/>
              <a:t>Practical</a:t>
            </a:r>
            <a:r>
              <a:rPr lang="fr-FR" sz="4000" dirty="0"/>
              <a:t> </a:t>
            </a:r>
            <a:r>
              <a:rPr lang="fr-FR" sz="4000" dirty="0" err="1"/>
              <a:t>Exercise</a:t>
            </a:r>
            <a:r>
              <a:rPr lang="fr-FR" sz="4000" dirty="0"/>
              <a:t> 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461C0-B484-BE73-47E2-F201D60BA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907" y="1612016"/>
            <a:ext cx="11770093" cy="3226981"/>
          </a:xfrm>
        </p:spPr>
        <p:txBody>
          <a:bodyPr/>
          <a:lstStyle/>
          <a:p>
            <a:r>
              <a:rPr lang="fr-FR" sz="2300" b="1" dirty="0"/>
              <a:t>Group 1</a:t>
            </a:r>
            <a:r>
              <a:rPr lang="fr-FR" sz="2300" dirty="0"/>
              <a:t>: Dale Destin, Shakeer Baig, </a:t>
            </a:r>
            <a:r>
              <a:rPr lang="fr-FR" sz="2300" dirty="0">
                <a:solidFill>
                  <a:srgbClr val="0070C0"/>
                </a:solidFill>
              </a:rPr>
              <a:t>Jaime Paul</a:t>
            </a:r>
            <a:r>
              <a:rPr lang="fr-FR" sz="2300" dirty="0"/>
              <a:t>, </a:t>
            </a:r>
            <a:r>
              <a:rPr lang="fr-FR" sz="2300" dirty="0" err="1"/>
              <a:t>Zhuan</a:t>
            </a:r>
            <a:r>
              <a:rPr lang="fr-FR" sz="2300" dirty="0"/>
              <a:t> Sweeney, </a:t>
            </a:r>
            <a:r>
              <a:rPr lang="fr-FR" sz="2300" dirty="0">
                <a:solidFill>
                  <a:srgbClr val="FF0000"/>
                </a:solidFill>
              </a:rPr>
              <a:t>Rodney Martinez</a:t>
            </a:r>
          </a:p>
          <a:p>
            <a:r>
              <a:rPr lang="fr-FR" sz="2300" b="1" dirty="0"/>
              <a:t>Group 2</a:t>
            </a:r>
            <a:r>
              <a:rPr lang="fr-FR" sz="2300" dirty="0"/>
              <a:t>: Sabu Best, Marshall Alexander, </a:t>
            </a:r>
            <a:r>
              <a:rPr lang="fr-FR" sz="2300" dirty="0" err="1"/>
              <a:t>Denel</a:t>
            </a:r>
            <a:r>
              <a:rPr lang="fr-FR" sz="2300" dirty="0"/>
              <a:t> Dixon, </a:t>
            </a:r>
            <a:r>
              <a:rPr lang="fr-FR" sz="2300" dirty="0">
                <a:solidFill>
                  <a:srgbClr val="0070C0"/>
                </a:solidFill>
              </a:rPr>
              <a:t>Jason Ernest, </a:t>
            </a:r>
            <a:r>
              <a:rPr lang="fr-FR" sz="2300" dirty="0">
                <a:solidFill>
                  <a:srgbClr val="FF0000"/>
                </a:solidFill>
              </a:rPr>
              <a:t>Eunjin Choi</a:t>
            </a:r>
          </a:p>
          <a:p>
            <a:r>
              <a:rPr lang="fr-FR" sz="2300" b="1" dirty="0"/>
              <a:t>Group 3</a:t>
            </a:r>
            <a:r>
              <a:rPr lang="fr-FR" sz="2300" dirty="0"/>
              <a:t>: Ronald Gordon, </a:t>
            </a:r>
            <a:r>
              <a:rPr lang="fr-FR" sz="2300" dirty="0">
                <a:solidFill>
                  <a:srgbClr val="0070C0"/>
                </a:solidFill>
              </a:rPr>
              <a:t>Shawn Boyce</a:t>
            </a:r>
            <a:r>
              <a:rPr lang="fr-FR" sz="2300" dirty="0"/>
              <a:t>, Gerard Tamar, Gilbert Miller, </a:t>
            </a:r>
            <a:r>
              <a:rPr lang="fr-FR" sz="2300" dirty="0">
                <a:solidFill>
                  <a:srgbClr val="FF0000"/>
                </a:solidFill>
              </a:rPr>
              <a:t>Haley Anderson</a:t>
            </a:r>
            <a:endParaRPr lang="fr-FR" sz="2300" dirty="0"/>
          </a:p>
          <a:p>
            <a:r>
              <a:rPr lang="fr-FR" sz="2300" b="1" dirty="0"/>
              <a:t>Group 4</a:t>
            </a:r>
            <a:r>
              <a:rPr lang="fr-FR" sz="2300" dirty="0"/>
              <a:t>: Albert Martis, Kerry Powery, </a:t>
            </a:r>
            <a:r>
              <a:rPr lang="fr-FR" sz="2300" dirty="0">
                <a:solidFill>
                  <a:srgbClr val="0070C0"/>
                </a:solidFill>
              </a:rPr>
              <a:t>John </a:t>
            </a:r>
            <a:r>
              <a:rPr lang="fr-FR" sz="2300" dirty="0" err="1">
                <a:solidFill>
                  <a:srgbClr val="0070C0"/>
                </a:solidFill>
              </a:rPr>
              <a:t>Bowleg</a:t>
            </a:r>
            <a:r>
              <a:rPr lang="fr-FR" sz="2300" dirty="0">
                <a:solidFill>
                  <a:srgbClr val="0070C0"/>
                </a:solidFill>
              </a:rPr>
              <a:t>, </a:t>
            </a:r>
            <a:r>
              <a:rPr lang="fr-FR" sz="2300" dirty="0" err="1"/>
              <a:t>Sharlene</a:t>
            </a:r>
            <a:r>
              <a:rPr lang="fr-FR" sz="2300" dirty="0"/>
              <a:t> Smith, </a:t>
            </a:r>
            <a:r>
              <a:rPr lang="fr-FR" sz="2300" dirty="0">
                <a:solidFill>
                  <a:srgbClr val="FF0000"/>
                </a:solidFill>
              </a:rPr>
              <a:t>Paul Bugeac</a:t>
            </a:r>
          </a:p>
          <a:p>
            <a:r>
              <a:rPr lang="fr-FR" sz="2300" b="1" dirty="0"/>
              <a:t>Group 5</a:t>
            </a:r>
            <a:r>
              <a:rPr lang="fr-FR" sz="2300" dirty="0"/>
              <a:t>: Evan Thompson, Jeffrey Jennings, </a:t>
            </a:r>
            <a:r>
              <a:rPr lang="fr-FR" sz="2300" dirty="0">
                <a:solidFill>
                  <a:srgbClr val="0070C0"/>
                </a:solidFill>
              </a:rPr>
              <a:t>Sharon Archie, </a:t>
            </a:r>
            <a:r>
              <a:rPr lang="fr-FR" sz="2300" dirty="0"/>
              <a:t>Joseph Isaac, </a:t>
            </a:r>
            <a:r>
              <a:rPr lang="fr-FR" sz="2300" dirty="0">
                <a:solidFill>
                  <a:srgbClr val="FF0000"/>
                </a:solidFill>
              </a:rPr>
              <a:t>Kenneth Kerr</a:t>
            </a:r>
            <a:endParaRPr lang="fr-FR" sz="2300" dirty="0">
              <a:solidFill>
                <a:srgbClr val="0070C0"/>
              </a:solidFill>
            </a:endParaRPr>
          </a:p>
          <a:p>
            <a:r>
              <a:rPr lang="fr-FR" sz="2300" b="1" dirty="0"/>
              <a:t>Group 6: </a:t>
            </a:r>
            <a:r>
              <a:rPr lang="fr-FR" sz="2300" dirty="0"/>
              <a:t>Vigil Saltibus,, Holly Hamilton, Jeffrey Simmons, Arlene Aaron-</a:t>
            </a:r>
            <a:r>
              <a:rPr lang="fr-FR" sz="2300" dirty="0" err="1"/>
              <a:t>Morrison,</a:t>
            </a:r>
            <a:r>
              <a:rPr lang="fr-FR" sz="2300" dirty="0" err="1">
                <a:solidFill>
                  <a:srgbClr val="FF0000"/>
                </a:solidFill>
              </a:rPr>
              <a:t>Arlene</a:t>
            </a:r>
            <a:r>
              <a:rPr lang="fr-FR" sz="2300" dirty="0">
                <a:solidFill>
                  <a:srgbClr val="FF0000"/>
                </a:solidFill>
              </a:rPr>
              <a:t> Laing</a:t>
            </a:r>
            <a:endParaRPr lang="fr-FR" sz="2300" dirty="0"/>
          </a:p>
          <a:p>
            <a:endParaRPr lang="fr-FR" sz="2300" dirty="0"/>
          </a:p>
          <a:p>
            <a:pPr algn="r"/>
            <a:r>
              <a:rPr lang="fr-FR" sz="2300" dirty="0">
                <a:solidFill>
                  <a:srgbClr val="005BAA"/>
                </a:solidFill>
              </a:rPr>
              <a:t>Hydrological </a:t>
            </a:r>
            <a:r>
              <a:rPr lang="fr-FR" sz="2300" dirty="0" err="1">
                <a:solidFill>
                  <a:srgbClr val="005BAA"/>
                </a:solidFill>
              </a:rPr>
              <a:t>Advisers</a:t>
            </a:r>
            <a:endParaRPr lang="fr-FR" sz="2300" dirty="0">
              <a:solidFill>
                <a:srgbClr val="005BAA"/>
              </a:solidFill>
            </a:endParaRPr>
          </a:p>
          <a:p>
            <a:pPr algn="r"/>
            <a:r>
              <a:rPr lang="fr-FR" sz="2300" dirty="0">
                <a:solidFill>
                  <a:srgbClr val="FF0000"/>
                </a:solidFill>
              </a:rPr>
              <a:t>Resource </a:t>
            </a:r>
            <a:r>
              <a:rPr lang="fr-FR" sz="2300" dirty="0" err="1">
                <a:solidFill>
                  <a:srgbClr val="FF0000"/>
                </a:solidFill>
              </a:rPr>
              <a:t>persons</a:t>
            </a:r>
            <a:endParaRPr lang="fr-FR" sz="2300" dirty="0">
              <a:solidFill>
                <a:srgbClr val="FF0000"/>
              </a:solidFill>
            </a:endParaRPr>
          </a:p>
          <a:p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382367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1634" y="-11515"/>
            <a:ext cx="979306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/>
            </a:pPr>
            <a:r>
              <a:rPr lang="es-EC" sz="3200" b="1" dirty="0" err="1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Preparing</a:t>
            </a:r>
            <a:r>
              <a:rPr lang="es-EC" sz="3200" b="1" dirty="0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C" sz="3200" b="1" dirty="0" err="1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s-EC" sz="3200" b="1" dirty="0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C" sz="3200" b="1" dirty="0" err="1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</a:t>
            </a:r>
            <a:r>
              <a:rPr lang="es-EC" sz="3200" b="1" dirty="0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C" sz="3200" b="1" dirty="0" err="1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  <a:r>
              <a:rPr lang="es-EC" sz="3200" b="1" dirty="0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C" sz="3200" b="1" dirty="0" err="1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endParaRPr sz="3200" b="1" dirty="0">
              <a:solidFill>
                <a:srgbClr val="005B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BBAA6AA-BFCE-4EB3-C0EB-B5C6BC8EEDB5}"/>
              </a:ext>
            </a:extLst>
          </p:cNvPr>
          <p:cNvSpPr txBox="1">
            <a:spLocks/>
          </p:cNvSpPr>
          <p:nvPr/>
        </p:nvSpPr>
        <p:spPr>
          <a:xfrm>
            <a:off x="1231634" y="809625"/>
            <a:ext cx="9576352" cy="152818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hlinkClick r:id="rId2"/>
              </a:rPr>
              <a:t>Media Guide for WMO Information and Public Affairs Focal Points at National Meteorological and Hydrological Services</a:t>
            </a:r>
            <a:endParaRPr lang="en-US" sz="1800" b="1" dirty="0"/>
          </a:p>
          <a:p>
            <a:endParaRPr lang="fr-FR" sz="1800" dirty="0">
              <a:latin typeface="Arial"/>
              <a:cs typeface="Arial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35E466F-DA95-44F1-B794-012144B14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4935" y="1573716"/>
            <a:ext cx="9429750" cy="42361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B0905C0-285B-6DA3-060A-CA943AF4DE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500" y="285751"/>
            <a:ext cx="5975507" cy="54896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AFF1FA-11CF-8E22-697B-7F7A595B5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4680" y="285751"/>
            <a:ext cx="5933319" cy="548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010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C7E7-EA35-40F7-DF88-C56AEA4EE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1D5A5D-0D32-26B3-FE71-07B5DDD73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7069" y="309561"/>
            <a:ext cx="11174931" cy="685172"/>
          </a:xfrm>
        </p:spPr>
        <p:txBody>
          <a:bodyPr/>
          <a:lstStyle/>
          <a:p>
            <a:pPr algn="ctr"/>
            <a:r>
              <a:rPr lang="es-EC" sz="3200" dirty="0" err="1"/>
              <a:t>Proposed</a:t>
            </a:r>
            <a:r>
              <a:rPr lang="es-EC" sz="3200" dirty="0"/>
              <a:t> </a:t>
            </a:r>
            <a:r>
              <a:rPr lang="es-EC" sz="3200" dirty="0" err="1"/>
              <a:t>sequence</a:t>
            </a:r>
            <a:r>
              <a:rPr lang="es-EC" sz="3200" dirty="0"/>
              <a:t> of </a:t>
            </a:r>
            <a:r>
              <a:rPr lang="es-EC" sz="3200" dirty="0" err="1"/>
              <a:t>activities</a:t>
            </a:r>
            <a:r>
              <a:rPr lang="es-EC" sz="3200" dirty="0"/>
              <a:t> as </a:t>
            </a:r>
            <a:r>
              <a:rPr lang="es-EC" sz="3200" dirty="0" err="1"/>
              <a:t>part</a:t>
            </a:r>
            <a:r>
              <a:rPr lang="es-EC" sz="3200" dirty="0"/>
              <a:t> of </a:t>
            </a:r>
            <a:r>
              <a:rPr lang="es-EC" sz="3200" dirty="0" err="1"/>
              <a:t>Strategic</a:t>
            </a:r>
            <a:r>
              <a:rPr lang="es-EC" sz="3200" dirty="0"/>
              <a:t> </a:t>
            </a:r>
            <a:r>
              <a:rPr lang="es-EC" sz="3200" dirty="0" err="1"/>
              <a:t>Communications</a:t>
            </a:r>
            <a:r>
              <a:rPr lang="es-EC" sz="3200" dirty="0"/>
              <a:t> Plan for </a:t>
            </a:r>
            <a:r>
              <a:rPr lang="en-US" sz="3200" dirty="0"/>
              <a:t> NMHSs</a:t>
            </a:r>
            <a:endParaRPr lang="fr-FR" sz="3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EFFBE92-A431-4B99-C95C-965210038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786280"/>
              </p:ext>
            </p:extLst>
          </p:nvPr>
        </p:nvGraphicFramePr>
        <p:xfrm>
          <a:off x="1017069" y="994733"/>
          <a:ext cx="10356111" cy="44500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748124">
                  <a:extLst>
                    <a:ext uri="{9D8B030D-6E8A-4147-A177-3AD203B41FA5}">
                      <a16:colId xmlns:a16="http://schemas.microsoft.com/office/drawing/2014/main" val="1125495561"/>
                    </a:ext>
                  </a:extLst>
                </a:gridCol>
                <a:gridCol w="6155950">
                  <a:extLst>
                    <a:ext uri="{9D8B030D-6E8A-4147-A177-3AD203B41FA5}">
                      <a16:colId xmlns:a16="http://schemas.microsoft.com/office/drawing/2014/main" val="2747971247"/>
                    </a:ext>
                  </a:extLst>
                </a:gridCol>
                <a:gridCol w="3452037">
                  <a:extLst>
                    <a:ext uri="{9D8B030D-6E8A-4147-A177-3AD203B41FA5}">
                      <a16:colId xmlns:a16="http://schemas.microsoft.com/office/drawing/2014/main" val="16376156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err="1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err="1"/>
                        <a:t>Potential</a:t>
                      </a:r>
                      <a:r>
                        <a:rPr lang="es-EC" dirty="0"/>
                        <a:t> </a:t>
                      </a:r>
                      <a:r>
                        <a:rPr lang="es-EC" dirty="0" err="1"/>
                        <a:t>resources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651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991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220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8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3754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262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178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620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75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331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181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5451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69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44C65-3950-1B55-A7AB-50D742B5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D7F378F-55C7-9B99-A132-A6EC2156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3205"/>
            <a:ext cx="11906036" cy="38503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5BAA"/>
                </a:solidFill>
              </a:rPr>
              <a:t>Thank you!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6199346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etadataListItemId xmlns="0238f0ac-9b23-40a1-9bea-3608b3f97744" xsi:nil="true"/>
    <ImageMetadataListFieldId xmlns="0238f0ac-9b23-40a1-9bea-3608b3f97744" xsi:nil="true"/>
    <lcf76f155ced4ddcb4097134ff3c332f xmlns="0238f0ac-9b23-40a1-9bea-3608b3f97744">
      <Terms xmlns="http://schemas.microsoft.com/office/infopath/2007/PartnerControls"/>
    </lcf76f155ced4ddcb4097134ff3c332f>
    <TaxCatchAll xmlns="9dd362d0-63f2-4e3c-ac06-664d054c738d" xsi:nil="true"/>
    <_dlc_DocId xmlns="9dd362d0-63f2-4e3c-ac06-664d054c738d">WMOREF-1555984692-1374</_dlc_DocId>
    <_dlc_DocIdUrl xmlns="9dd362d0-63f2-4e3c-ac06-664d054c738d">
      <Url>https://wmoomm.sharepoint.com/sites/Hub/_layouts/15/DocIdRedir.aspx?ID=WMOREF-1555984692-1374</Url>
      <Description>WMOREF-1555984692-1374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F6497A16C24847AD78F11B87F7D548" ma:contentTypeVersion="17" ma:contentTypeDescription="Create a new document." ma:contentTypeScope="" ma:versionID="a7cc658e7350b5c0a4d111e4cd7357ff">
  <xsd:schema xmlns:xsd="http://www.w3.org/2001/XMLSchema" xmlns:xs="http://www.w3.org/2001/XMLSchema" xmlns:p="http://schemas.microsoft.com/office/2006/metadata/properties" xmlns:ns2="0238f0ac-9b23-40a1-9bea-3608b3f97744" xmlns:ns3="9dd362d0-63f2-4e3c-ac06-664d054c738d" targetNamespace="http://schemas.microsoft.com/office/2006/metadata/properties" ma:root="true" ma:fieldsID="2337762d3ab5dfd3463a974aeef507ce" ns2:_="" ns3:_="">
    <xsd:import namespace="0238f0ac-9b23-40a1-9bea-3608b3f97744"/>
    <xsd:import namespace="9dd362d0-63f2-4e3c-ac06-664d054c738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ImageMetadataListItemId" minOccurs="0"/>
                <xsd:element ref="ns2:ImageMetadataListFieldId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8f0ac-9b23-40a1-9bea-3608b3f9774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MetadataListItemId" ma:index="20" nillable="true" ma:displayName="ImageMetadataListItemId" ma:hidden="true" ma:indexed="true" ma:internalName="ImageMetadataListItemId">
      <xsd:simpleType>
        <xsd:restriction base="dms:Unknown"/>
      </xsd:simpleType>
    </xsd:element>
    <xsd:element name="ImageMetadataListFieldId" ma:index="21" nillable="true" ma:displayName="ImageMetadataListFieldId" ma:hidden="true" ma:indexed="true" ma:internalName="ImageMetadataListFieldId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362d0-63f2-4e3c-ac06-664d054c738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db17dc8f-c558-43f2-ab9d-5ed955ab729e}" ma:internalName="TaxCatchAll" ma:showField="CatchAllData" ma:web="9dd362d0-63f2-4e3c-ac06-664d054c73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EAFFEE-5F5C-4084-82CF-BA64B4593A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995722-7EE4-43F0-BFD1-A4A9177742E2}">
  <ds:schemaRefs>
    <ds:schemaRef ds:uri="http://schemas.microsoft.com/office/2006/metadata/properties"/>
    <ds:schemaRef ds:uri="http://schemas.microsoft.com/office/infopath/2007/PartnerControls"/>
    <ds:schemaRef ds:uri="0238f0ac-9b23-40a1-9bea-3608b3f97744"/>
    <ds:schemaRef ds:uri="9dd362d0-63f2-4e3c-ac06-664d054c738d"/>
  </ds:schemaRefs>
</ds:datastoreItem>
</file>

<file path=customXml/itemProps3.xml><?xml version="1.0" encoding="utf-8"?>
<ds:datastoreItem xmlns:ds="http://schemas.openxmlformats.org/officeDocument/2006/customXml" ds:itemID="{DF5B0C47-9F72-4D6D-BA0B-1C79BBB1A8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38f0ac-9b23-40a1-9bea-3608b3f97744"/>
    <ds:schemaRef ds:uri="9dd362d0-63f2-4e3c-ac06-664d054c73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0E82D94-E5A0-45E7-B4D7-7AF5C62331C5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4419</TotalTime>
  <Words>359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Custom Design</vt:lpstr>
      <vt:lpstr>Leadership and Management Workshop for Senior Management of RA III and IV Caribbean Members  Practical Exercise 3:  “Preparing a basic plan to strengthen strategic communications at NMHS” Group No. [   ]  Members: [                                                                                                ]   Port of Spain, Trinidad and Tobago 1-5 December 2025</vt:lpstr>
      <vt:lpstr>Objective of this exercise</vt:lpstr>
      <vt:lpstr>Guidelines for this exercise</vt:lpstr>
      <vt:lpstr>Groups composition for Practical Exercise 3</vt:lpstr>
      <vt:lpstr>PowerPoint Presentation</vt:lpstr>
      <vt:lpstr>PowerPoint Presentation</vt:lpstr>
      <vt:lpstr>Proposed sequence of activities as part of Strategic Communications Plan for  NMHSs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 Josipovic</dc:creator>
  <cp:lastModifiedBy>Rodney Martinez Guingla</cp:lastModifiedBy>
  <cp:revision>17</cp:revision>
  <dcterms:created xsi:type="dcterms:W3CDTF">2024-04-23T12:25:23Z</dcterms:created>
  <dcterms:modified xsi:type="dcterms:W3CDTF">2025-12-04T10:48:55Z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0x01010063F6497A16C24847AD78F11B87F7D548</vt:lpwstr>
  </property>
  <property fmtid="{D5CDD505-2E9C-101B-9397-08002B2CF9AE}" pid="3" name="_dlc_DocIdItemGuid">
    <vt:lpwstr>770e6ac8-842c-40d0-bc92-2c589e2b3feb</vt:lpwstr>
  </property>
  <property fmtid="{D5CDD505-2E9C-101B-9397-08002B2CF9AE}" pid="4" name="MediaServiceImageTags">
    <vt:lpwstr/>
  </property>
</Properties>
</file>