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71" r:id="rId9"/>
    <p:sldId id="272" r:id="rId10"/>
    <p:sldId id="273" r:id="rId11"/>
    <p:sldId id="274" r:id="rId12"/>
    <p:sldId id="275" r:id="rId13"/>
    <p:sldId id="276" r:id="rId14"/>
    <p:sldId id="279" r:id="rId15"/>
    <p:sldId id="277" r:id="rId16"/>
    <p:sldId id="259" r:id="rId17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610221-ACA5-4DBE-B5F3-886462384D6A}" v="116" dt="2025-12-04T02:55:09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C7792-60F8-44BC-9626-88BF5F531890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573F55-4A13-4EC8-AFC3-0CE2D110B32F}">
      <dgm:prSet phldrT="[Text]" custT="1"/>
      <dgm:spPr/>
      <dgm:t>
        <a:bodyPr/>
        <a:lstStyle/>
        <a:p>
          <a:r>
            <a:rPr lang="es-EC" sz="1800" b="1" dirty="0" err="1"/>
            <a:t>Prevention</a:t>
          </a:r>
          <a:r>
            <a:rPr lang="es-EC" sz="1800" b="1" dirty="0"/>
            <a:t>/</a:t>
          </a:r>
          <a:r>
            <a:rPr lang="es-EC" sz="1800" b="1" dirty="0" err="1"/>
            <a:t>Mitigation</a:t>
          </a:r>
          <a:endParaRPr lang="en-US" sz="1800" b="1" dirty="0"/>
        </a:p>
      </dgm:t>
    </dgm:pt>
    <dgm:pt modelId="{C66E4671-981F-4363-ACC2-866D97ABF2CF}" type="parTrans" cxnId="{3720239B-2EB4-4054-8939-BEA52DF800FB}">
      <dgm:prSet/>
      <dgm:spPr/>
      <dgm:t>
        <a:bodyPr/>
        <a:lstStyle/>
        <a:p>
          <a:endParaRPr lang="en-US"/>
        </a:p>
      </dgm:t>
    </dgm:pt>
    <dgm:pt modelId="{20A9F3F5-9D06-46CD-ACE7-57E77EF19B48}" type="sibTrans" cxnId="{3720239B-2EB4-4054-8939-BEA52DF800FB}">
      <dgm:prSet/>
      <dgm:spPr/>
      <dgm:t>
        <a:bodyPr/>
        <a:lstStyle/>
        <a:p>
          <a:endParaRPr lang="en-US"/>
        </a:p>
      </dgm:t>
    </dgm:pt>
    <dgm:pt modelId="{71CD6C77-4D57-4628-9AF5-5223ABCDF1C3}">
      <dgm:prSet phldrT="[Text]" custT="1"/>
      <dgm:spPr/>
      <dgm:t>
        <a:bodyPr/>
        <a:lstStyle/>
        <a:p>
          <a:r>
            <a:rPr lang="es-EC" sz="1400" b="1" dirty="0" err="1"/>
            <a:t>Preparedness</a:t>
          </a:r>
          <a:endParaRPr lang="en-US" sz="1400" b="1" dirty="0"/>
        </a:p>
      </dgm:t>
    </dgm:pt>
    <dgm:pt modelId="{9875C9E1-FE65-425C-B8E9-A18A4A300955}" type="parTrans" cxnId="{8676EB29-80C7-465E-A4E0-CA7621B63E94}">
      <dgm:prSet/>
      <dgm:spPr/>
      <dgm:t>
        <a:bodyPr/>
        <a:lstStyle/>
        <a:p>
          <a:endParaRPr lang="en-US"/>
        </a:p>
      </dgm:t>
    </dgm:pt>
    <dgm:pt modelId="{53B19780-2E1F-4542-BE63-F0027EC2832E}" type="sibTrans" cxnId="{8676EB29-80C7-465E-A4E0-CA7621B63E94}">
      <dgm:prSet/>
      <dgm:spPr/>
      <dgm:t>
        <a:bodyPr/>
        <a:lstStyle/>
        <a:p>
          <a:endParaRPr lang="en-US"/>
        </a:p>
      </dgm:t>
    </dgm:pt>
    <dgm:pt modelId="{34F3A12A-BE06-4278-A032-D2259E516662}">
      <dgm:prSet phldrT="[Text]" custT="1"/>
      <dgm:spPr/>
      <dgm:t>
        <a:bodyPr/>
        <a:lstStyle/>
        <a:p>
          <a:r>
            <a:rPr lang="es-EC" sz="1800" b="1" dirty="0"/>
            <a:t>Response</a:t>
          </a:r>
          <a:endParaRPr lang="en-US" sz="1800" b="1" dirty="0"/>
        </a:p>
      </dgm:t>
    </dgm:pt>
    <dgm:pt modelId="{294BFECB-32D3-447C-8640-1310764D01DA}" type="parTrans" cxnId="{0402CC06-2AF5-4E45-87BA-FCD6316B3F8D}">
      <dgm:prSet/>
      <dgm:spPr/>
      <dgm:t>
        <a:bodyPr/>
        <a:lstStyle/>
        <a:p>
          <a:endParaRPr lang="en-US"/>
        </a:p>
      </dgm:t>
    </dgm:pt>
    <dgm:pt modelId="{DCEDF254-2644-459E-ABBF-FFC93FAD68AE}" type="sibTrans" cxnId="{0402CC06-2AF5-4E45-87BA-FCD6316B3F8D}">
      <dgm:prSet/>
      <dgm:spPr/>
      <dgm:t>
        <a:bodyPr/>
        <a:lstStyle/>
        <a:p>
          <a:endParaRPr lang="en-US"/>
        </a:p>
      </dgm:t>
    </dgm:pt>
    <dgm:pt modelId="{A61633F5-3F00-43B6-A7F1-D945A2730A4D}">
      <dgm:prSet phldrT="[Text]" custT="1"/>
      <dgm:spPr/>
      <dgm:t>
        <a:bodyPr/>
        <a:lstStyle/>
        <a:p>
          <a:r>
            <a:rPr lang="es-EC" sz="2000" b="1" dirty="0" err="1"/>
            <a:t>Recovery</a:t>
          </a:r>
          <a:endParaRPr lang="en-US" sz="2000" b="1" dirty="0"/>
        </a:p>
      </dgm:t>
    </dgm:pt>
    <dgm:pt modelId="{86A68085-D504-45DD-8A28-489E17862444}" type="parTrans" cxnId="{E2544F10-0890-4535-8465-4AAE61D82022}">
      <dgm:prSet/>
      <dgm:spPr/>
      <dgm:t>
        <a:bodyPr/>
        <a:lstStyle/>
        <a:p>
          <a:endParaRPr lang="en-US"/>
        </a:p>
      </dgm:t>
    </dgm:pt>
    <dgm:pt modelId="{D69E2CBB-D516-4C36-B1E2-267DB940865E}" type="sibTrans" cxnId="{E2544F10-0890-4535-8465-4AAE61D82022}">
      <dgm:prSet/>
      <dgm:spPr/>
      <dgm:t>
        <a:bodyPr/>
        <a:lstStyle/>
        <a:p>
          <a:endParaRPr lang="en-US"/>
        </a:p>
      </dgm:t>
    </dgm:pt>
    <dgm:pt modelId="{DCC5B8FC-47D3-4C1B-BC54-7828FE020AA0}">
      <dgm:prSet phldrT="[Text]" custT="1"/>
      <dgm:spPr/>
      <dgm:t>
        <a:bodyPr/>
        <a:lstStyle/>
        <a:p>
          <a:r>
            <a:rPr lang="es-EC" sz="1400" b="1" dirty="0" err="1"/>
            <a:t>Learning</a:t>
          </a:r>
          <a:r>
            <a:rPr lang="es-EC" sz="1400" b="1" dirty="0"/>
            <a:t> &amp;</a:t>
          </a:r>
        </a:p>
        <a:p>
          <a:r>
            <a:rPr lang="es-EC" sz="1400" b="1" dirty="0" err="1"/>
            <a:t>Improvement</a:t>
          </a:r>
          <a:endParaRPr lang="en-US" sz="1400" b="1" dirty="0"/>
        </a:p>
      </dgm:t>
    </dgm:pt>
    <dgm:pt modelId="{A400E3A7-C751-42B7-A97A-D617FCA79241}" type="parTrans" cxnId="{D76BB7F7-2765-4F23-AE72-86E366D717E1}">
      <dgm:prSet/>
      <dgm:spPr/>
      <dgm:t>
        <a:bodyPr/>
        <a:lstStyle/>
        <a:p>
          <a:endParaRPr lang="en-US"/>
        </a:p>
      </dgm:t>
    </dgm:pt>
    <dgm:pt modelId="{5FD49099-FFB4-459D-BE76-D1C3E0A998C6}" type="sibTrans" cxnId="{D76BB7F7-2765-4F23-AE72-86E366D717E1}">
      <dgm:prSet/>
      <dgm:spPr/>
      <dgm:t>
        <a:bodyPr/>
        <a:lstStyle/>
        <a:p>
          <a:endParaRPr lang="en-US"/>
        </a:p>
      </dgm:t>
    </dgm:pt>
    <dgm:pt modelId="{E2916CE1-9F0C-4FA9-B0BA-C4FDB9449423}" type="pres">
      <dgm:prSet presAssocID="{9E0C7792-60F8-44BC-9626-88BF5F531890}" presName="cycle" presStyleCnt="0">
        <dgm:presLayoutVars>
          <dgm:dir/>
          <dgm:resizeHandles val="exact"/>
        </dgm:presLayoutVars>
      </dgm:prSet>
      <dgm:spPr/>
    </dgm:pt>
    <dgm:pt modelId="{D5039C45-BED9-44CA-B56D-28B158DF5D09}" type="pres">
      <dgm:prSet presAssocID="{2C573F55-4A13-4EC8-AFC3-0CE2D110B32F}" presName="node" presStyleLbl="node1" presStyleIdx="0" presStyleCnt="5">
        <dgm:presLayoutVars>
          <dgm:bulletEnabled val="1"/>
        </dgm:presLayoutVars>
      </dgm:prSet>
      <dgm:spPr/>
    </dgm:pt>
    <dgm:pt modelId="{C8C02F24-BAF8-4083-A50C-CD73B5735711}" type="pres">
      <dgm:prSet presAssocID="{20A9F3F5-9D06-46CD-ACE7-57E77EF19B48}" presName="sibTrans" presStyleLbl="sibTrans2D1" presStyleIdx="0" presStyleCnt="5"/>
      <dgm:spPr/>
    </dgm:pt>
    <dgm:pt modelId="{68D7AB26-4C7A-4877-950F-2929691EB0E3}" type="pres">
      <dgm:prSet presAssocID="{20A9F3F5-9D06-46CD-ACE7-57E77EF19B48}" presName="connectorText" presStyleLbl="sibTrans2D1" presStyleIdx="0" presStyleCnt="5"/>
      <dgm:spPr/>
    </dgm:pt>
    <dgm:pt modelId="{D9F69073-3C65-4684-83F8-036C4095976A}" type="pres">
      <dgm:prSet presAssocID="{71CD6C77-4D57-4628-9AF5-5223ABCDF1C3}" presName="node" presStyleLbl="node1" presStyleIdx="1" presStyleCnt="5" custScaleX="109038">
        <dgm:presLayoutVars>
          <dgm:bulletEnabled val="1"/>
        </dgm:presLayoutVars>
      </dgm:prSet>
      <dgm:spPr/>
    </dgm:pt>
    <dgm:pt modelId="{CE9BFF8C-7895-4EF2-B949-37D48F44AB4D}" type="pres">
      <dgm:prSet presAssocID="{53B19780-2E1F-4542-BE63-F0027EC2832E}" presName="sibTrans" presStyleLbl="sibTrans2D1" presStyleIdx="1" presStyleCnt="5"/>
      <dgm:spPr/>
    </dgm:pt>
    <dgm:pt modelId="{5BF36AA5-DA9E-4C9F-8DB2-CDB6EC143618}" type="pres">
      <dgm:prSet presAssocID="{53B19780-2E1F-4542-BE63-F0027EC2832E}" presName="connectorText" presStyleLbl="sibTrans2D1" presStyleIdx="1" presStyleCnt="5"/>
      <dgm:spPr/>
    </dgm:pt>
    <dgm:pt modelId="{BAE77A7E-3354-4A03-A834-5DB9A1E6155F}" type="pres">
      <dgm:prSet presAssocID="{34F3A12A-BE06-4278-A032-D2259E516662}" presName="node" presStyleLbl="node1" presStyleIdx="2" presStyleCnt="5">
        <dgm:presLayoutVars>
          <dgm:bulletEnabled val="1"/>
        </dgm:presLayoutVars>
      </dgm:prSet>
      <dgm:spPr/>
    </dgm:pt>
    <dgm:pt modelId="{04C259F0-A229-4931-AF59-E656E762B460}" type="pres">
      <dgm:prSet presAssocID="{DCEDF254-2644-459E-ABBF-FFC93FAD68AE}" presName="sibTrans" presStyleLbl="sibTrans2D1" presStyleIdx="2" presStyleCnt="5"/>
      <dgm:spPr/>
    </dgm:pt>
    <dgm:pt modelId="{8CF1ED62-BA89-4395-BC55-6F76C0932F95}" type="pres">
      <dgm:prSet presAssocID="{DCEDF254-2644-459E-ABBF-FFC93FAD68AE}" presName="connectorText" presStyleLbl="sibTrans2D1" presStyleIdx="2" presStyleCnt="5"/>
      <dgm:spPr/>
    </dgm:pt>
    <dgm:pt modelId="{F1DDCBED-EDBB-4FE9-A27D-E8458C390536}" type="pres">
      <dgm:prSet presAssocID="{A61633F5-3F00-43B6-A7F1-D945A2730A4D}" presName="node" presStyleLbl="node1" presStyleIdx="3" presStyleCnt="5">
        <dgm:presLayoutVars>
          <dgm:bulletEnabled val="1"/>
        </dgm:presLayoutVars>
      </dgm:prSet>
      <dgm:spPr/>
    </dgm:pt>
    <dgm:pt modelId="{601881DB-6477-4D7D-A210-533F5E006ABE}" type="pres">
      <dgm:prSet presAssocID="{D69E2CBB-D516-4C36-B1E2-267DB940865E}" presName="sibTrans" presStyleLbl="sibTrans2D1" presStyleIdx="3" presStyleCnt="5"/>
      <dgm:spPr/>
    </dgm:pt>
    <dgm:pt modelId="{18C3F100-0925-4636-9DCC-19E73F42E808}" type="pres">
      <dgm:prSet presAssocID="{D69E2CBB-D516-4C36-B1E2-267DB940865E}" presName="connectorText" presStyleLbl="sibTrans2D1" presStyleIdx="3" presStyleCnt="5"/>
      <dgm:spPr/>
    </dgm:pt>
    <dgm:pt modelId="{3E71C791-A9BC-4E14-873D-57DD184F594B}" type="pres">
      <dgm:prSet presAssocID="{DCC5B8FC-47D3-4C1B-BC54-7828FE020AA0}" presName="node" presStyleLbl="node1" presStyleIdx="4" presStyleCnt="5">
        <dgm:presLayoutVars>
          <dgm:bulletEnabled val="1"/>
        </dgm:presLayoutVars>
      </dgm:prSet>
      <dgm:spPr/>
    </dgm:pt>
    <dgm:pt modelId="{4703B25F-6C4C-4371-9636-55917DFBD78A}" type="pres">
      <dgm:prSet presAssocID="{5FD49099-FFB4-459D-BE76-D1C3E0A998C6}" presName="sibTrans" presStyleLbl="sibTrans2D1" presStyleIdx="4" presStyleCnt="5"/>
      <dgm:spPr/>
    </dgm:pt>
    <dgm:pt modelId="{7CA0310B-8DE9-479F-829F-DB6F37C67DD4}" type="pres">
      <dgm:prSet presAssocID="{5FD49099-FFB4-459D-BE76-D1C3E0A998C6}" presName="connectorText" presStyleLbl="sibTrans2D1" presStyleIdx="4" presStyleCnt="5"/>
      <dgm:spPr/>
    </dgm:pt>
  </dgm:ptLst>
  <dgm:cxnLst>
    <dgm:cxn modelId="{0402CC06-2AF5-4E45-87BA-FCD6316B3F8D}" srcId="{9E0C7792-60F8-44BC-9626-88BF5F531890}" destId="{34F3A12A-BE06-4278-A032-D2259E516662}" srcOrd="2" destOrd="0" parTransId="{294BFECB-32D3-447C-8640-1310764D01DA}" sibTransId="{DCEDF254-2644-459E-ABBF-FFC93FAD68AE}"/>
    <dgm:cxn modelId="{4D3F980C-CC49-40AB-AAF7-A493A4C1BEBB}" type="presOf" srcId="{9E0C7792-60F8-44BC-9626-88BF5F531890}" destId="{E2916CE1-9F0C-4FA9-B0BA-C4FDB9449423}" srcOrd="0" destOrd="0" presId="urn:microsoft.com/office/officeart/2005/8/layout/cycle2"/>
    <dgm:cxn modelId="{542EE90C-D684-47C7-B0C9-09DD2473DA8E}" type="presOf" srcId="{2C573F55-4A13-4EC8-AFC3-0CE2D110B32F}" destId="{D5039C45-BED9-44CA-B56D-28B158DF5D09}" srcOrd="0" destOrd="0" presId="urn:microsoft.com/office/officeart/2005/8/layout/cycle2"/>
    <dgm:cxn modelId="{E2544F10-0890-4535-8465-4AAE61D82022}" srcId="{9E0C7792-60F8-44BC-9626-88BF5F531890}" destId="{A61633F5-3F00-43B6-A7F1-D945A2730A4D}" srcOrd="3" destOrd="0" parTransId="{86A68085-D504-45DD-8A28-489E17862444}" sibTransId="{D69E2CBB-D516-4C36-B1E2-267DB940865E}"/>
    <dgm:cxn modelId="{3F80E910-2396-4397-A358-B811AF3BEAC5}" type="presOf" srcId="{D69E2CBB-D516-4C36-B1E2-267DB940865E}" destId="{18C3F100-0925-4636-9DCC-19E73F42E808}" srcOrd="1" destOrd="0" presId="urn:microsoft.com/office/officeart/2005/8/layout/cycle2"/>
    <dgm:cxn modelId="{8676EB29-80C7-465E-A4E0-CA7621B63E94}" srcId="{9E0C7792-60F8-44BC-9626-88BF5F531890}" destId="{71CD6C77-4D57-4628-9AF5-5223ABCDF1C3}" srcOrd="1" destOrd="0" parTransId="{9875C9E1-FE65-425C-B8E9-A18A4A300955}" sibTransId="{53B19780-2E1F-4542-BE63-F0027EC2832E}"/>
    <dgm:cxn modelId="{62A81447-8B5B-4E09-A232-33EBF11C153E}" type="presOf" srcId="{71CD6C77-4D57-4628-9AF5-5223ABCDF1C3}" destId="{D9F69073-3C65-4684-83F8-036C4095976A}" srcOrd="0" destOrd="0" presId="urn:microsoft.com/office/officeart/2005/8/layout/cycle2"/>
    <dgm:cxn modelId="{124E9359-5AAF-4F72-9F2A-73D76911D72A}" type="presOf" srcId="{5FD49099-FFB4-459D-BE76-D1C3E0A998C6}" destId="{7CA0310B-8DE9-479F-829F-DB6F37C67DD4}" srcOrd="1" destOrd="0" presId="urn:microsoft.com/office/officeart/2005/8/layout/cycle2"/>
    <dgm:cxn modelId="{5ABEE87A-FD99-472A-9922-D7A142574E7E}" type="presOf" srcId="{53B19780-2E1F-4542-BE63-F0027EC2832E}" destId="{5BF36AA5-DA9E-4C9F-8DB2-CDB6EC143618}" srcOrd="1" destOrd="0" presId="urn:microsoft.com/office/officeart/2005/8/layout/cycle2"/>
    <dgm:cxn modelId="{8552F77C-B2C2-41F1-99BA-7C1363FEB934}" type="presOf" srcId="{20A9F3F5-9D06-46CD-ACE7-57E77EF19B48}" destId="{C8C02F24-BAF8-4083-A50C-CD73B5735711}" srcOrd="0" destOrd="0" presId="urn:microsoft.com/office/officeart/2005/8/layout/cycle2"/>
    <dgm:cxn modelId="{55FBF97C-17A9-48BF-A538-427E06E958B5}" type="presOf" srcId="{DCC5B8FC-47D3-4C1B-BC54-7828FE020AA0}" destId="{3E71C791-A9BC-4E14-873D-57DD184F594B}" srcOrd="0" destOrd="0" presId="urn:microsoft.com/office/officeart/2005/8/layout/cycle2"/>
    <dgm:cxn modelId="{02BBA287-C3A2-450A-9C4E-FD5A77A490D8}" type="presOf" srcId="{DCEDF254-2644-459E-ABBF-FFC93FAD68AE}" destId="{8CF1ED62-BA89-4395-BC55-6F76C0932F95}" srcOrd="1" destOrd="0" presId="urn:microsoft.com/office/officeart/2005/8/layout/cycle2"/>
    <dgm:cxn modelId="{D3A62189-FF76-4220-A081-306660446038}" type="presOf" srcId="{DCEDF254-2644-459E-ABBF-FFC93FAD68AE}" destId="{04C259F0-A229-4931-AF59-E656E762B460}" srcOrd="0" destOrd="0" presId="urn:microsoft.com/office/officeart/2005/8/layout/cycle2"/>
    <dgm:cxn modelId="{3720239B-2EB4-4054-8939-BEA52DF800FB}" srcId="{9E0C7792-60F8-44BC-9626-88BF5F531890}" destId="{2C573F55-4A13-4EC8-AFC3-0CE2D110B32F}" srcOrd="0" destOrd="0" parTransId="{C66E4671-981F-4363-ACC2-866D97ABF2CF}" sibTransId="{20A9F3F5-9D06-46CD-ACE7-57E77EF19B48}"/>
    <dgm:cxn modelId="{9392EBAD-B81A-45AE-AB86-81A01C0F45AD}" type="presOf" srcId="{5FD49099-FFB4-459D-BE76-D1C3E0A998C6}" destId="{4703B25F-6C4C-4371-9636-55917DFBD78A}" srcOrd="0" destOrd="0" presId="urn:microsoft.com/office/officeart/2005/8/layout/cycle2"/>
    <dgm:cxn modelId="{AF0018AF-23B3-4228-8C90-8C3679111241}" type="presOf" srcId="{D69E2CBB-D516-4C36-B1E2-267DB940865E}" destId="{601881DB-6477-4D7D-A210-533F5E006ABE}" srcOrd="0" destOrd="0" presId="urn:microsoft.com/office/officeart/2005/8/layout/cycle2"/>
    <dgm:cxn modelId="{036374B3-9665-49B0-97FC-1E050753C989}" type="presOf" srcId="{53B19780-2E1F-4542-BE63-F0027EC2832E}" destId="{CE9BFF8C-7895-4EF2-B949-37D48F44AB4D}" srcOrd="0" destOrd="0" presId="urn:microsoft.com/office/officeart/2005/8/layout/cycle2"/>
    <dgm:cxn modelId="{F51D56B6-67E5-4A63-BD08-E2F75F0A9940}" type="presOf" srcId="{20A9F3F5-9D06-46CD-ACE7-57E77EF19B48}" destId="{68D7AB26-4C7A-4877-950F-2929691EB0E3}" srcOrd="1" destOrd="0" presId="urn:microsoft.com/office/officeart/2005/8/layout/cycle2"/>
    <dgm:cxn modelId="{7FBFB3CD-3EF9-4E80-95E2-9DE39D20DFAD}" type="presOf" srcId="{34F3A12A-BE06-4278-A032-D2259E516662}" destId="{BAE77A7E-3354-4A03-A834-5DB9A1E6155F}" srcOrd="0" destOrd="0" presId="urn:microsoft.com/office/officeart/2005/8/layout/cycle2"/>
    <dgm:cxn modelId="{E2C341D8-AF61-408D-9FF9-FC317EEDF5CF}" type="presOf" srcId="{A61633F5-3F00-43B6-A7F1-D945A2730A4D}" destId="{F1DDCBED-EDBB-4FE9-A27D-E8458C390536}" srcOrd="0" destOrd="0" presId="urn:microsoft.com/office/officeart/2005/8/layout/cycle2"/>
    <dgm:cxn modelId="{D76BB7F7-2765-4F23-AE72-86E366D717E1}" srcId="{9E0C7792-60F8-44BC-9626-88BF5F531890}" destId="{DCC5B8FC-47D3-4C1B-BC54-7828FE020AA0}" srcOrd="4" destOrd="0" parTransId="{A400E3A7-C751-42B7-A97A-D617FCA79241}" sibTransId="{5FD49099-FFB4-459D-BE76-D1C3E0A998C6}"/>
    <dgm:cxn modelId="{B304B71D-F5C1-4DAA-90E4-04EC09AE498A}" type="presParOf" srcId="{E2916CE1-9F0C-4FA9-B0BA-C4FDB9449423}" destId="{D5039C45-BED9-44CA-B56D-28B158DF5D09}" srcOrd="0" destOrd="0" presId="urn:microsoft.com/office/officeart/2005/8/layout/cycle2"/>
    <dgm:cxn modelId="{2ED89B4C-23F1-4B0E-BF69-8B29D037720B}" type="presParOf" srcId="{E2916CE1-9F0C-4FA9-B0BA-C4FDB9449423}" destId="{C8C02F24-BAF8-4083-A50C-CD73B5735711}" srcOrd="1" destOrd="0" presId="urn:microsoft.com/office/officeart/2005/8/layout/cycle2"/>
    <dgm:cxn modelId="{980E2891-D775-4586-B715-CD4B7CC09AFD}" type="presParOf" srcId="{C8C02F24-BAF8-4083-A50C-CD73B5735711}" destId="{68D7AB26-4C7A-4877-950F-2929691EB0E3}" srcOrd="0" destOrd="0" presId="urn:microsoft.com/office/officeart/2005/8/layout/cycle2"/>
    <dgm:cxn modelId="{F270FDEF-F822-4B16-B9C3-47FDA731019A}" type="presParOf" srcId="{E2916CE1-9F0C-4FA9-B0BA-C4FDB9449423}" destId="{D9F69073-3C65-4684-83F8-036C4095976A}" srcOrd="2" destOrd="0" presId="urn:microsoft.com/office/officeart/2005/8/layout/cycle2"/>
    <dgm:cxn modelId="{FC061C9B-1CAF-479E-A2ED-0E4469B66CE9}" type="presParOf" srcId="{E2916CE1-9F0C-4FA9-B0BA-C4FDB9449423}" destId="{CE9BFF8C-7895-4EF2-B949-37D48F44AB4D}" srcOrd="3" destOrd="0" presId="urn:microsoft.com/office/officeart/2005/8/layout/cycle2"/>
    <dgm:cxn modelId="{62E3ABB7-A157-452A-AB6E-09E288630BCF}" type="presParOf" srcId="{CE9BFF8C-7895-4EF2-B949-37D48F44AB4D}" destId="{5BF36AA5-DA9E-4C9F-8DB2-CDB6EC143618}" srcOrd="0" destOrd="0" presId="urn:microsoft.com/office/officeart/2005/8/layout/cycle2"/>
    <dgm:cxn modelId="{0F690914-B604-4E15-BE8C-D688A5F95E47}" type="presParOf" srcId="{E2916CE1-9F0C-4FA9-B0BA-C4FDB9449423}" destId="{BAE77A7E-3354-4A03-A834-5DB9A1E6155F}" srcOrd="4" destOrd="0" presId="urn:microsoft.com/office/officeart/2005/8/layout/cycle2"/>
    <dgm:cxn modelId="{BBF11C29-AE11-4A59-9F48-3C750E65B95B}" type="presParOf" srcId="{E2916CE1-9F0C-4FA9-B0BA-C4FDB9449423}" destId="{04C259F0-A229-4931-AF59-E656E762B460}" srcOrd="5" destOrd="0" presId="urn:microsoft.com/office/officeart/2005/8/layout/cycle2"/>
    <dgm:cxn modelId="{AF7097C9-B611-4720-A8B4-62EC8C05C872}" type="presParOf" srcId="{04C259F0-A229-4931-AF59-E656E762B460}" destId="{8CF1ED62-BA89-4395-BC55-6F76C0932F95}" srcOrd="0" destOrd="0" presId="urn:microsoft.com/office/officeart/2005/8/layout/cycle2"/>
    <dgm:cxn modelId="{AA2EC5BD-4CDF-4245-98D9-B5D52A9CC31A}" type="presParOf" srcId="{E2916CE1-9F0C-4FA9-B0BA-C4FDB9449423}" destId="{F1DDCBED-EDBB-4FE9-A27D-E8458C390536}" srcOrd="6" destOrd="0" presId="urn:microsoft.com/office/officeart/2005/8/layout/cycle2"/>
    <dgm:cxn modelId="{6FC4E994-3AFC-47B4-AE38-D1D53FE8F8B9}" type="presParOf" srcId="{E2916CE1-9F0C-4FA9-B0BA-C4FDB9449423}" destId="{601881DB-6477-4D7D-A210-533F5E006ABE}" srcOrd="7" destOrd="0" presId="urn:microsoft.com/office/officeart/2005/8/layout/cycle2"/>
    <dgm:cxn modelId="{F5AC0BAA-534E-404E-B988-B4EEF0A2C11C}" type="presParOf" srcId="{601881DB-6477-4D7D-A210-533F5E006ABE}" destId="{18C3F100-0925-4636-9DCC-19E73F42E808}" srcOrd="0" destOrd="0" presId="urn:microsoft.com/office/officeart/2005/8/layout/cycle2"/>
    <dgm:cxn modelId="{09DF2B14-4BEC-4039-AAA6-DC98A960D20A}" type="presParOf" srcId="{E2916CE1-9F0C-4FA9-B0BA-C4FDB9449423}" destId="{3E71C791-A9BC-4E14-873D-57DD184F594B}" srcOrd="8" destOrd="0" presId="urn:microsoft.com/office/officeart/2005/8/layout/cycle2"/>
    <dgm:cxn modelId="{6BADDB44-6221-4424-8C70-99F63187B5C4}" type="presParOf" srcId="{E2916CE1-9F0C-4FA9-B0BA-C4FDB9449423}" destId="{4703B25F-6C4C-4371-9636-55917DFBD78A}" srcOrd="9" destOrd="0" presId="urn:microsoft.com/office/officeart/2005/8/layout/cycle2"/>
    <dgm:cxn modelId="{52BDA74E-109E-47ED-8D1F-727A72F98283}" type="presParOf" srcId="{4703B25F-6C4C-4371-9636-55917DFBD78A}" destId="{7CA0310B-8DE9-479F-829F-DB6F37C67DD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39C45-BED9-44CA-B56D-28B158DF5D09}">
      <dsp:nvSpPr>
        <dsp:cNvPr id="0" name=""/>
        <dsp:cNvSpPr/>
      </dsp:nvSpPr>
      <dsp:spPr>
        <a:xfrm>
          <a:off x="3394446" y="1823"/>
          <a:ext cx="1692315" cy="16923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b="1" kern="1200" dirty="0" err="1"/>
            <a:t>Prevention</a:t>
          </a:r>
          <a:r>
            <a:rPr lang="es-EC" sz="1800" b="1" kern="1200" dirty="0"/>
            <a:t>/</a:t>
          </a:r>
          <a:r>
            <a:rPr lang="es-EC" sz="1800" b="1" kern="1200" dirty="0" err="1"/>
            <a:t>Mitigation</a:t>
          </a:r>
          <a:endParaRPr lang="en-US" sz="1800" b="1" kern="1200" dirty="0"/>
        </a:p>
      </dsp:txBody>
      <dsp:txXfrm>
        <a:off x="3642280" y="249657"/>
        <a:ext cx="1196647" cy="1196647"/>
      </dsp:txXfrm>
    </dsp:sp>
    <dsp:sp modelId="{C8C02F24-BAF8-4083-A50C-CD73B5735711}">
      <dsp:nvSpPr>
        <dsp:cNvPr id="0" name=""/>
        <dsp:cNvSpPr/>
      </dsp:nvSpPr>
      <dsp:spPr>
        <a:xfrm rot="2160000">
          <a:off x="5027282" y="1288325"/>
          <a:ext cx="424934" cy="571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039455" y="1365091"/>
        <a:ext cx="297454" cy="342694"/>
      </dsp:txXfrm>
    </dsp:sp>
    <dsp:sp modelId="{D9F69073-3C65-4684-83F8-036C4095976A}">
      <dsp:nvSpPr>
        <dsp:cNvPr id="0" name=""/>
        <dsp:cNvSpPr/>
      </dsp:nvSpPr>
      <dsp:spPr>
        <a:xfrm>
          <a:off x="5374362" y="1495880"/>
          <a:ext cx="1845266" cy="16923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400" b="1" kern="1200" dirty="0" err="1"/>
            <a:t>Preparedness</a:t>
          </a:r>
          <a:endParaRPr lang="en-US" sz="1400" b="1" kern="1200" dirty="0"/>
        </a:p>
      </dsp:txBody>
      <dsp:txXfrm>
        <a:off x="5644595" y="1743714"/>
        <a:ext cx="1304800" cy="1196647"/>
      </dsp:txXfrm>
    </dsp:sp>
    <dsp:sp modelId="{CE9BFF8C-7895-4EF2-B949-37D48F44AB4D}">
      <dsp:nvSpPr>
        <dsp:cNvPr id="0" name=""/>
        <dsp:cNvSpPr/>
      </dsp:nvSpPr>
      <dsp:spPr>
        <a:xfrm rot="6480000">
          <a:off x="5683761" y="3256238"/>
          <a:ext cx="446806" cy="571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5771493" y="3306728"/>
        <a:ext cx="312764" cy="342694"/>
      </dsp:txXfrm>
    </dsp:sp>
    <dsp:sp modelId="{BAE77A7E-3354-4A03-A834-5DB9A1E6155F}">
      <dsp:nvSpPr>
        <dsp:cNvPr id="0" name=""/>
        <dsp:cNvSpPr/>
      </dsp:nvSpPr>
      <dsp:spPr>
        <a:xfrm>
          <a:off x="4665366" y="3913314"/>
          <a:ext cx="1692315" cy="16923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b="1" kern="1200" dirty="0"/>
            <a:t>Response</a:t>
          </a:r>
          <a:endParaRPr lang="en-US" sz="1800" b="1" kern="1200" dirty="0"/>
        </a:p>
      </dsp:txBody>
      <dsp:txXfrm>
        <a:off x="4913200" y="4161148"/>
        <a:ext cx="1196647" cy="1196647"/>
      </dsp:txXfrm>
    </dsp:sp>
    <dsp:sp modelId="{04C259F0-A229-4931-AF59-E656E762B460}">
      <dsp:nvSpPr>
        <dsp:cNvPr id="0" name=""/>
        <dsp:cNvSpPr/>
      </dsp:nvSpPr>
      <dsp:spPr>
        <a:xfrm rot="10800000">
          <a:off x="4028222" y="4473894"/>
          <a:ext cx="450248" cy="571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4163296" y="4588125"/>
        <a:ext cx="315174" cy="342694"/>
      </dsp:txXfrm>
    </dsp:sp>
    <dsp:sp modelId="{F1DDCBED-EDBB-4FE9-A27D-E8458C390536}">
      <dsp:nvSpPr>
        <dsp:cNvPr id="0" name=""/>
        <dsp:cNvSpPr/>
      </dsp:nvSpPr>
      <dsp:spPr>
        <a:xfrm>
          <a:off x="2123525" y="3913314"/>
          <a:ext cx="1692315" cy="16923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000" b="1" kern="1200" dirty="0" err="1"/>
            <a:t>Recovery</a:t>
          </a:r>
          <a:endParaRPr lang="en-US" sz="2000" b="1" kern="1200" dirty="0"/>
        </a:p>
      </dsp:txBody>
      <dsp:txXfrm>
        <a:off x="2371359" y="4161148"/>
        <a:ext cx="1196647" cy="1196647"/>
      </dsp:txXfrm>
    </dsp:sp>
    <dsp:sp modelId="{601881DB-6477-4D7D-A210-533F5E006ABE}">
      <dsp:nvSpPr>
        <dsp:cNvPr id="0" name=""/>
        <dsp:cNvSpPr/>
      </dsp:nvSpPr>
      <dsp:spPr>
        <a:xfrm rot="15120000">
          <a:off x="2355760" y="3277296"/>
          <a:ext cx="450248" cy="571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2444167" y="3455759"/>
        <a:ext cx="315174" cy="342694"/>
      </dsp:txXfrm>
    </dsp:sp>
    <dsp:sp modelId="{3E71C791-A9BC-4E14-873D-57DD184F594B}">
      <dsp:nvSpPr>
        <dsp:cNvPr id="0" name=""/>
        <dsp:cNvSpPr/>
      </dsp:nvSpPr>
      <dsp:spPr>
        <a:xfrm>
          <a:off x="1338053" y="1495880"/>
          <a:ext cx="1692315" cy="169231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400" b="1" kern="1200" dirty="0" err="1"/>
            <a:t>Learning</a:t>
          </a:r>
          <a:r>
            <a:rPr lang="es-EC" sz="1400" b="1" kern="1200" dirty="0"/>
            <a:t> &amp;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400" b="1" kern="1200" dirty="0" err="1"/>
            <a:t>Improvement</a:t>
          </a:r>
          <a:endParaRPr lang="en-US" sz="1400" b="1" kern="1200" dirty="0"/>
        </a:p>
      </dsp:txBody>
      <dsp:txXfrm>
        <a:off x="1585887" y="1743714"/>
        <a:ext cx="1196647" cy="1196647"/>
      </dsp:txXfrm>
    </dsp:sp>
    <dsp:sp modelId="{4703B25F-6C4C-4371-9636-55917DFBD78A}">
      <dsp:nvSpPr>
        <dsp:cNvPr id="0" name=""/>
        <dsp:cNvSpPr/>
      </dsp:nvSpPr>
      <dsp:spPr>
        <a:xfrm rot="19440000">
          <a:off x="2976973" y="1316921"/>
          <a:ext cx="450248" cy="5711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2989871" y="1470849"/>
        <a:ext cx="315174" cy="342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wmo.int/fr/records/item/69138-business-continuity-management-guidelines-for-wmo-members?language_id=15&amp;offset=6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wmo.int/fr/records/item/69138-business-continuity-management-guidelines-for-wmo-members?language_id=15&amp;offset=60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70946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Fundamentals </a:t>
            </a:r>
            <a:r>
              <a:rPr lang="en-US" sz="3600" b="0">
                <a:solidFill>
                  <a:srgbClr val="005BAA"/>
                </a:solidFill>
              </a:rPr>
              <a:t>of crisis </a:t>
            </a:r>
            <a:r>
              <a:rPr lang="en-US" sz="3600" b="0" dirty="0">
                <a:solidFill>
                  <a:srgbClr val="005BAA"/>
                </a:solidFill>
              </a:rPr>
              <a:t>m</a:t>
            </a:r>
            <a:r>
              <a:rPr lang="en-US" sz="3600" b="0">
                <a:solidFill>
                  <a:srgbClr val="005BAA"/>
                </a:solidFill>
              </a:rPr>
              <a:t>anagement </a:t>
            </a:r>
            <a:br>
              <a:rPr lang="en-US" sz="3600" b="0" dirty="0">
                <a:solidFill>
                  <a:srgbClr val="005BAA"/>
                </a:solidFill>
              </a:rPr>
            </a:br>
            <a:br>
              <a:rPr lang="en-US" sz="3600" b="0" dirty="0">
                <a:solidFill>
                  <a:srgbClr val="005BAA"/>
                </a:solidFill>
              </a:rPr>
            </a:br>
            <a:br>
              <a:rPr lang="en-US" b="0" dirty="0">
                <a:solidFill>
                  <a:srgbClr val="005BAA"/>
                </a:solidFill>
              </a:rPr>
            </a:br>
            <a:r>
              <a:rPr lang="en-US" sz="3100" b="0" dirty="0">
                <a:solidFill>
                  <a:srgbClr val="005BAA"/>
                </a:solidFill>
              </a:rPr>
              <a:t>Dr. Arlene Laing and Rodney Martinez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84A0C-A001-B542-D385-B24D6F6F2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CB5B9-F2C4-8BAA-6692-5DB9A7534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384" y="347576"/>
            <a:ext cx="11447813" cy="1267467"/>
          </a:xfrm>
        </p:spPr>
        <p:txBody>
          <a:bodyPr/>
          <a:lstStyle/>
          <a:p>
            <a:pPr algn="ctr"/>
            <a:r>
              <a:rPr lang="en-US" dirty="0"/>
              <a:t>Incident Command Systems (ICS) Training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6F46B3-66D1-225C-B5A1-29DC90AEE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961419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A0509C-1F49-1BAC-E348-0E93BE017274}"/>
              </a:ext>
            </a:extLst>
          </p:cNvPr>
          <p:cNvSpPr txBox="1"/>
          <p:nvPr/>
        </p:nvSpPr>
        <p:spPr>
          <a:xfrm>
            <a:off x="822624" y="1656716"/>
            <a:ext cx="1074394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40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Connect with local disaster management offices who may offer such training or may know where training is offered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/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5411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7E49A-C82F-56EE-24F4-01DC90986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99A833-2B22-281C-AAFF-82047B09D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7348" y="4670950"/>
            <a:ext cx="2154652" cy="215465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4839D3A-DA30-A414-2BA1-6F397C297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Key Takeaways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B4A7DB8-5276-A207-073F-98C5BD789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341" y="1109724"/>
            <a:ext cx="10961419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6B4552-EE78-418C-F83C-CE05023E1A57}"/>
              </a:ext>
            </a:extLst>
          </p:cNvPr>
          <p:cNvSpPr txBox="1"/>
          <p:nvPr/>
        </p:nvSpPr>
        <p:spPr>
          <a:xfrm>
            <a:off x="724356" y="725789"/>
            <a:ext cx="101059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 crisis requires quick, informed decisions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Preparedness is the strongest defense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Communication is critical at every stage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Continuous learning strengthens future resilience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Refer to WMO Business Continuity Guidelines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Aptos" panose="02110004020202020204"/>
              </a:rPr>
              <a:t>Task Team members available to help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4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5BAA"/>
                </a:solidFill>
              </a:rPr>
              <a:t>Thank you!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683"/>
            <a:ext cx="9144000" cy="685172"/>
          </a:xfrm>
        </p:spPr>
        <p:txBody>
          <a:bodyPr/>
          <a:lstStyle/>
          <a:p>
            <a:r>
              <a:rPr lang="en-US" dirty="0"/>
              <a:t>What is a Crisis?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9730" y="1209719"/>
            <a:ext cx="10111740" cy="3226981"/>
          </a:xfrm>
        </p:spPr>
        <p:txBody>
          <a:bodyPr lIns="91440" tIns="45720" rIns="91440" bIns="45720" anchor="t"/>
          <a:lstStyle/>
          <a:p>
            <a:r>
              <a:rPr lang="en-US" sz="2800" b="1" dirty="0"/>
              <a:t>Definition:</a:t>
            </a:r>
          </a:p>
          <a:p>
            <a:br>
              <a:rPr lang="en-US" sz="2800" dirty="0"/>
            </a:br>
            <a:r>
              <a:rPr lang="en-US" sz="2800" dirty="0"/>
              <a:t>A </a:t>
            </a:r>
            <a:r>
              <a:rPr lang="en-US" sz="2800" i="1" dirty="0"/>
              <a:t>crisis</a:t>
            </a:r>
            <a:r>
              <a:rPr lang="en-US" sz="2800" dirty="0"/>
              <a:t> is an </a:t>
            </a:r>
            <a:r>
              <a:rPr lang="en-US" sz="2800" dirty="0">
                <a:solidFill>
                  <a:srgbClr val="FF0000"/>
                </a:solidFill>
              </a:rPr>
              <a:t>unexpected, disruptive event </a:t>
            </a:r>
            <a:r>
              <a:rPr lang="en-US" sz="2800" dirty="0"/>
              <a:t>that threatens an organization’s people, operations, reputation, or assets and requires </a:t>
            </a:r>
            <a:r>
              <a:rPr lang="en-US" sz="2800" b="1" dirty="0"/>
              <a:t>urgent decision-making </a:t>
            </a:r>
            <a:r>
              <a:rPr lang="en-US" sz="2800" dirty="0"/>
              <a:t>under </a:t>
            </a:r>
            <a:r>
              <a:rPr lang="en-US" sz="2800" b="1" dirty="0"/>
              <a:t>uncertainty</a:t>
            </a:r>
            <a:r>
              <a:rPr lang="en-US" sz="2800" dirty="0"/>
              <a:t>.</a:t>
            </a:r>
          </a:p>
          <a:p>
            <a:br>
              <a:rPr lang="en-US" sz="2800" dirty="0"/>
            </a:br>
            <a:r>
              <a:rPr lang="en-US" sz="2800" dirty="0"/>
              <a:t>Key characteristics:</a:t>
            </a:r>
          </a:p>
          <a:p>
            <a:pPr marL="2857500" indent="-457200">
              <a:buFont typeface="Wingdings" panose="05000000000000000000" pitchFamily="2" charset="2"/>
              <a:buChar char="Ø"/>
            </a:pPr>
            <a:r>
              <a:rPr lang="en-US" sz="2800" dirty="0"/>
              <a:t>High threat</a:t>
            </a:r>
          </a:p>
          <a:p>
            <a:pPr marL="2857500" indent="-457200">
              <a:buFont typeface="Wingdings" panose="05000000000000000000" pitchFamily="2" charset="2"/>
              <a:buChar char="Ø"/>
            </a:pPr>
            <a:r>
              <a:rPr lang="en-US" sz="2800" dirty="0"/>
              <a:t>Limited time</a:t>
            </a:r>
          </a:p>
          <a:p>
            <a:pPr marL="2857500" indent="-457200">
              <a:buFont typeface="Wingdings" panose="05000000000000000000" pitchFamily="2" charset="2"/>
              <a:buChar char="Ø"/>
            </a:pPr>
            <a:r>
              <a:rPr lang="en-US" sz="2800" dirty="0"/>
              <a:t>Uncertainty</a:t>
            </a:r>
          </a:p>
          <a:p>
            <a:pPr marL="2857500" indent="-457200">
              <a:buFont typeface="Wingdings" panose="05000000000000000000" pitchFamily="2" charset="2"/>
              <a:buChar char="Ø"/>
            </a:pPr>
            <a:r>
              <a:rPr lang="en-US" sz="2800" dirty="0"/>
              <a:t>Need for coordinated response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2439E5-3701-53B1-BA06-1B4F237CC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2510" y="3505156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Types of Crises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077" y="1109724"/>
            <a:ext cx="7782631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r>
              <a:rPr lang="en-US" sz="2800" dirty="0"/>
              <a:t>Examples:</a:t>
            </a:r>
          </a:p>
          <a:p>
            <a:pPr>
              <a:buNone/>
            </a:pPr>
            <a:endParaRPr lang="en-US" sz="2800" dirty="0"/>
          </a:p>
          <a:p>
            <a:pPr marL="685800" indent="-514350">
              <a:buFont typeface="Arial" panose="020B0604020202020204" pitchFamily="34" charset="0"/>
              <a:buChar char="•"/>
            </a:pPr>
            <a:r>
              <a:rPr lang="en-US" sz="2800" dirty="0"/>
              <a:t>Disasters (storms, earthquakes, forest fires)</a:t>
            </a:r>
          </a:p>
          <a:p>
            <a:pPr marL="685800" indent="-514350">
              <a:buFont typeface="Arial" panose="020B0604020202020204" pitchFamily="34" charset="0"/>
              <a:buChar char="•"/>
            </a:pPr>
            <a:r>
              <a:rPr lang="en-US" sz="2800" dirty="0"/>
              <a:t>Technological failures (cyberattacks, system outages)</a:t>
            </a:r>
          </a:p>
          <a:p>
            <a:pPr marL="685800" indent="-514350">
              <a:buFont typeface="Arial" panose="020B0604020202020204" pitchFamily="34" charset="0"/>
              <a:buChar char="•"/>
            </a:pPr>
            <a:r>
              <a:rPr lang="en-US" sz="2800" dirty="0"/>
              <a:t>Human-caused crises (industrial action, oil spills, accidents, misconduct,)</a:t>
            </a:r>
          </a:p>
          <a:p>
            <a:pPr marL="685800" indent="-514350">
              <a:buFont typeface="Arial" panose="020B0604020202020204" pitchFamily="34" charset="0"/>
              <a:buChar char="•"/>
            </a:pPr>
            <a:r>
              <a:rPr lang="en-US" sz="2800" dirty="0"/>
              <a:t>Health emergencies (pandemics)</a:t>
            </a:r>
          </a:p>
          <a:p>
            <a:pPr marL="685800" indent="-514350">
              <a:buFont typeface="Arial" panose="020B0604020202020204" pitchFamily="34" charset="0"/>
              <a:buChar char="•"/>
            </a:pPr>
            <a:r>
              <a:rPr lang="en-US" sz="2800" dirty="0"/>
              <a:t>Reputational crises (media scandals)</a:t>
            </a:r>
            <a:br>
              <a:rPr lang="en-US" sz="2800" dirty="0"/>
            </a:br>
            <a:endParaRPr lang="fr-FR" sz="2800" dirty="0"/>
          </a:p>
        </p:txBody>
      </p:sp>
      <p:pic>
        <p:nvPicPr>
          <p:cNvPr id="2050" name="Picture 2" descr="The concept of an economic crisis. Vector illustration in cartoon style is  drawn by hand. Protest poster and various icons related to money and econom  Stock Vector Image &amp; Art - Alamy">
            <a:extLst>
              <a:ext uri="{FF2B5EF4-FFF2-40B4-BE49-F238E27FC236}">
                <a16:creationId xmlns:a16="http://schemas.microsoft.com/office/drawing/2014/main" id="{4A6F52A5-896F-295D-C297-4306AFE18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588" y="1440180"/>
            <a:ext cx="3456953" cy="369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4E2CD-53A2-FBD7-4399-C3C27BDBD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8028032-C2D9-15C8-88BE-E7A16F277A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r="5079"/>
          <a:stretch/>
        </p:blipFill>
        <p:spPr>
          <a:xfrm>
            <a:off x="1204489" y="758428"/>
            <a:ext cx="9825461" cy="59149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8811B3A-0EE5-F3AF-FB79-D10B4D53B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393" y="73256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The Crisis Management Cycle</a:t>
            </a:r>
            <a:endParaRPr lang="fr-F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2006A3-A1C6-8F08-528B-F562D557A2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3231270"/>
              </p:ext>
            </p:extLst>
          </p:nvPr>
        </p:nvGraphicFramePr>
        <p:xfrm>
          <a:off x="1327997" y="758428"/>
          <a:ext cx="8557683" cy="560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0258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6BA00-6D14-CC45-482F-36501304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E260A4-5A75-F2F4-F66D-6B22CACFD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Prevention &amp; Mitigation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ACB4C6-2DDE-49C2-C6DA-156565415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5C2914-99B5-E946-3832-F46D887459BB}"/>
              </a:ext>
            </a:extLst>
          </p:cNvPr>
          <p:cNvSpPr txBox="1"/>
          <p:nvPr/>
        </p:nvSpPr>
        <p:spPr>
          <a:xfrm>
            <a:off x="1351308" y="1816381"/>
            <a:ext cx="711231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4000" dirty="0"/>
              <a:t>Identify vulnerabilities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4000" dirty="0"/>
              <a:t>Conduct risk assessments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4000" dirty="0"/>
              <a:t>Implement safeguards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4000" dirty="0"/>
              <a:t>Strengthen resilience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1D5205-31EF-2A50-6F1A-8A347955C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2027" y="1816381"/>
            <a:ext cx="2850833" cy="28508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35E890-E1F5-0553-EBFF-9737CB532FB8}"/>
              </a:ext>
            </a:extLst>
          </p:cNvPr>
          <p:cNvSpPr txBox="1"/>
          <p:nvPr/>
        </p:nvSpPr>
        <p:spPr>
          <a:xfrm>
            <a:off x="1869769" y="4881317"/>
            <a:ext cx="659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CONTINUITY MANAGEMENT!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22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9F330-ABB8-F3AD-E22A-142FFEB1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BCE13-8B5D-57C9-27A6-92085DB5B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Preparedness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1D42AE-3733-5B76-9705-A87C85BB0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72B622-7C11-EEFD-A0DD-B096CC56482B}"/>
              </a:ext>
            </a:extLst>
          </p:cNvPr>
          <p:cNvSpPr txBox="1"/>
          <p:nvPr/>
        </p:nvSpPr>
        <p:spPr>
          <a:xfrm>
            <a:off x="914351" y="2010602"/>
            <a:ext cx="889258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Crisis plans and protocols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Communication templates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Training and simulations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Resource and supply readiness</a:t>
            </a:r>
            <a:br>
              <a:rPr lang="en-US" sz="4000" dirty="0"/>
            </a:b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C57D5-374A-4CB8-B674-8A0B4A5BD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25285">
            <a:off x="8321041" y="1813893"/>
            <a:ext cx="3463290" cy="34632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8D0FC3-F56D-EE9F-5FBB-F28224425FBC}"/>
              </a:ext>
            </a:extLst>
          </p:cNvPr>
          <p:cNvSpPr txBox="1"/>
          <p:nvPr/>
        </p:nvSpPr>
        <p:spPr>
          <a:xfrm>
            <a:off x="1445683" y="5011831"/>
            <a:ext cx="73453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CONTINUITY MANAGEMENT!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705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9F330-ABB8-F3AD-E22A-142FFEB1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ACF931-EA6E-B536-D6AD-9E7A49C047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331" t="7143" r="9784" b="15988"/>
          <a:stretch/>
        </p:blipFill>
        <p:spPr>
          <a:xfrm>
            <a:off x="8990001" y="771761"/>
            <a:ext cx="3199363" cy="336702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E7BCE13-8B5D-57C9-27A6-92085DB5B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Crisis Response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1D42AE-3733-5B76-9705-A87C85BB0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961419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72B622-7C11-EEFD-A0DD-B096CC56482B}"/>
              </a:ext>
            </a:extLst>
          </p:cNvPr>
          <p:cNvSpPr txBox="1"/>
          <p:nvPr/>
        </p:nvSpPr>
        <p:spPr>
          <a:xfrm>
            <a:off x="852217" y="1808145"/>
            <a:ext cx="8892589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400" b="1" dirty="0"/>
              <a:t>Core actions:</a:t>
            </a:r>
          </a:p>
          <a:p>
            <a:pPr>
              <a:buNone/>
            </a:pPr>
            <a:endParaRPr lang="en-US" sz="3400" b="1" dirty="0"/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3400" dirty="0"/>
              <a:t>Detect and assess the situation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3400" dirty="0"/>
              <a:t>Activate the crisis team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rgbClr val="0070C0"/>
                </a:solidFill>
              </a:rPr>
              <a:t>Implement business continuity measures</a:t>
            </a:r>
          </a:p>
          <a:p>
            <a:pPr marL="628650" indent="-628650">
              <a:buFont typeface="Arial" panose="020B0604020202020204" pitchFamily="34" charset="0"/>
              <a:buChar char="•"/>
            </a:pPr>
            <a:r>
              <a:rPr lang="en-US" sz="3400" dirty="0"/>
              <a:t>Manage internal &amp; external communication</a:t>
            </a:r>
            <a:br>
              <a:rPr lang="en-US" sz="3400" dirty="0"/>
            </a:br>
            <a:br>
              <a:rPr lang="en-US" sz="3400" dirty="0"/>
            </a:b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724281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52360-3C26-5662-21E9-90AA943DE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9304B-A642-1221-7AF9-3D0522B8B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Crisis Communication Principles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117467-2505-816F-49A3-1E495448A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961419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8ECE1E-BD46-3126-06CD-C019408CF57E}"/>
              </a:ext>
            </a:extLst>
          </p:cNvPr>
          <p:cNvSpPr txBox="1"/>
          <p:nvPr/>
        </p:nvSpPr>
        <p:spPr>
          <a:xfrm>
            <a:off x="530755" y="1205947"/>
            <a:ext cx="889258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4000" b="1" dirty="0"/>
          </a:p>
          <a:p>
            <a:pPr marL="914400" indent="-571500">
              <a:buFont typeface="Arial" panose="020B0604020202020204" pitchFamily="34" charset="0"/>
              <a:buChar char="•"/>
            </a:pPr>
            <a:r>
              <a:rPr lang="en-US" sz="3600" dirty="0"/>
              <a:t>Be </a:t>
            </a:r>
            <a:r>
              <a:rPr lang="en-US" sz="3600" b="1" dirty="0"/>
              <a:t>timely</a:t>
            </a:r>
            <a:r>
              <a:rPr lang="en-US" sz="3600" dirty="0"/>
              <a:t>, </a:t>
            </a:r>
            <a:r>
              <a:rPr lang="en-US" sz="3600" b="1" dirty="0"/>
              <a:t>transparent</a:t>
            </a:r>
            <a:r>
              <a:rPr lang="en-US" sz="3600" dirty="0"/>
              <a:t>, and </a:t>
            </a:r>
            <a:r>
              <a:rPr lang="en-US" sz="3600" b="1" dirty="0"/>
              <a:t>accurate</a:t>
            </a:r>
            <a:endParaRPr lang="en-US" sz="3600" dirty="0"/>
          </a:p>
          <a:p>
            <a:pPr marL="914400" indent="-571500">
              <a:buFont typeface="Arial" panose="020B0604020202020204" pitchFamily="34" charset="0"/>
              <a:buChar char="•"/>
            </a:pPr>
            <a:r>
              <a:rPr lang="en-US" sz="3600" dirty="0"/>
              <a:t>Use a single, credible spokesperson</a:t>
            </a:r>
          </a:p>
          <a:p>
            <a:pPr marL="914400" indent="-571500">
              <a:buFont typeface="Arial" panose="020B0604020202020204" pitchFamily="34" charset="0"/>
              <a:buChar char="•"/>
            </a:pPr>
            <a:r>
              <a:rPr lang="en-US" sz="3600" dirty="0"/>
              <a:t>Coordinate messaging across channels</a:t>
            </a:r>
          </a:p>
          <a:p>
            <a:pPr marL="914400" indent="-571500">
              <a:buFont typeface="Arial" panose="020B0604020202020204" pitchFamily="34" charset="0"/>
              <a:buChar char="•"/>
            </a:pPr>
            <a:r>
              <a:rPr lang="en-US" sz="3600" dirty="0"/>
              <a:t>Monitor information and counter misinformation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E61CB1-1B6B-3BD4-7DCC-E5BC25ED1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5739" y="3560437"/>
            <a:ext cx="2875761" cy="287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44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84A0C-A001-B542-D385-B24D6F6F2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CB5B9-F2C4-8BAA-6692-5DB9A7534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n-US" dirty="0"/>
              <a:t>Recovery &amp; After-Action Review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6F46B3-66D1-225C-B5A1-29DC90AEE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961419" cy="4638552"/>
          </a:xfrm>
        </p:spPr>
        <p:txBody>
          <a:bodyPr lIns="91440" tIns="45720" rIns="91440" bIns="45720" anchor="t"/>
          <a:lstStyle/>
          <a:p>
            <a:pPr>
              <a:buNone/>
            </a:pPr>
            <a:br>
              <a:rPr lang="en-US" sz="2800" dirty="0"/>
            </a:br>
            <a:endParaRPr lang="fr-F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A0509C-1F49-1BAC-E348-0E93BE017274}"/>
              </a:ext>
            </a:extLst>
          </p:cNvPr>
          <p:cNvSpPr txBox="1"/>
          <p:nvPr/>
        </p:nvSpPr>
        <p:spPr>
          <a:xfrm>
            <a:off x="822624" y="1388018"/>
            <a:ext cx="794613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40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Restore operations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Support affected stakeholders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Conduct after-action evaluations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Update business continuity plans and procedures</a:t>
            </a:r>
          </a:p>
          <a:p>
            <a:pPr marL="342900"/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7D569A-77B1-3079-4C70-8175FD501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763" y="1771650"/>
            <a:ext cx="3295813" cy="32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15612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995722-7EE4-43F0-BFD1-A4A9177742E2}">
  <ds:schemaRefs>
    <ds:schemaRef ds:uri="http://schemas.microsoft.com/office/2006/metadata/properties"/>
    <ds:schemaRef ds:uri="http://schemas.microsoft.com/office/infopath/2007/PartnerControls"/>
    <ds:schemaRef ds:uri="0238f0ac-9b23-40a1-9bea-3608b3f97744"/>
    <ds:schemaRef ds:uri="9dd362d0-63f2-4e3c-ac06-664d054c738d"/>
  </ds:schemaRefs>
</ds:datastoreItem>
</file>

<file path=customXml/itemProps3.xml><?xml version="1.0" encoding="utf-8"?>
<ds:datastoreItem xmlns:ds="http://schemas.openxmlformats.org/officeDocument/2006/customXml" ds:itemID="{DF5B0C47-9F72-4D6D-BA0B-1C79BBB1A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38f0ac-9b23-40a1-9bea-3608b3f97744"/>
    <ds:schemaRef ds:uri="9dd362d0-63f2-4e3c-ac06-664d054c73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4095</TotalTime>
  <Words>336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Wingdings</vt:lpstr>
      <vt:lpstr>Custom Design</vt:lpstr>
      <vt:lpstr>Leadership and Management Workshop for Senior Management of RA III and IV Caribbean Members   Fundamentals of crisis management    Dr. Arlene Laing and Rodney Martinez   Port of Spain, Trinidad and Tobago 1-5 December 2025</vt:lpstr>
      <vt:lpstr>What is a Crisis?</vt:lpstr>
      <vt:lpstr>Types of Crises</vt:lpstr>
      <vt:lpstr>The Crisis Management Cycle</vt:lpstr>
      <vt:lpstr>Prevention &amp; Mitigation</vt:lpstr>
      <vt:lpstr>Preparedness</vt:lpstr>
      <vt:lpstr>Crisis Response</vt:lpstr>
      <vt:lpstr>Crisis Communication Principles</vt:lpstr>
      <vt:lpstr>Recovery &amp; After-Action Review</vt:lpstr>
      <vt:lpstr>Incident Command Systems (ICS) Training </vt:lpstr>
      <vt:lpstr>Key Takeaways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Rodney Martinez Guingla</cp:lastModifiedBy>
  <cp:revision>20</cp:revision>
  <dcterms:created xsi:type="dcterms:W3CDTF">2024-04-23T12:25:23Z</dcterms:created>
  <dcterms:modified xsi:type="dcterms:W3CDTF">2025-12-04T14:05:47Z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