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6"/>
    <p:sldMasterId id="2147483685" r:id="rId7"/>
    <p:sldMasterId id="2147483693" r:id="rId8"/>
    <p:sldMasterId id="2147483719" r:id="rId9"/>
    <p:sldMasterId id="2147483730" r:id="rId10"/>
  </p:sldMasterIdLst>
  <p:notesMasterIdLst>
    <p:notesMasterId r:id="rId47"/>
  </p:notesMasterIdLst>
  <p:sldIdLst>
    <p:sldId id="256" r:id="rId11"/>
    <p:sldId id="2147374678" r:id="rId12"/>
    <p:sldId id="2147374645" r:id="rId13"/>
    <p:sldId id="2147374637" r:id="rId14"/>
    <p:sldId id="2147374763" r:id="rId15"/>
    <p:sldId id="2147374743" r:id="rId16"/>
    <p:sldId id="280" r:id="rId17"/>
    <p:sldId id="282" r:id="rId18"/>
    <p:sldId id="2147374679" r:id="rId19"/>
    <p:sldId id="2147374680" r:id="rId20"/>
    <p:sldId id="2147374749" r:id="rId21"/>
    <p:sldId id="264" r:id="rId22"/>
    <p:sldId id="289" r:id="rId23"/>
    <p:sldId id="2147374742" r:id="rId24"/>
    <p:sldId id="2147374655" r:id="rId25"/>
    <p:sldId id="285" r:id="rId26"/>
    <p:sldId id="258" r:id="rId27"/>
    <p:sldId id="260" r:id="rId28"/>
    <p:sldId id="2147374762" r:id="rId29"/>
    <p:sldId id="2147374731" r:id="rId30"/>
    <p:sldId id="2147374739" r:id="rId31"/>
    <p:sldId id="2147374751" r:id="rId32"/>
    <p:sldId id="2147374758" r:id="rId33"/>
    <p:sldId id="2147374704" r:id="rId34"/>
    <p:sldId id="2147374687" r:id="rId35"/>
    <p:sldId id="2147374723" r:id="rId36"/>
    <p:sldId id="2147374753" r:id="rId37"/>
    <p:sldId id="2147374755" r:id="rId38"/>
    <p:sldId id="2147374760" r:id="rId39"/>
    <p:sldId id="2147374756" r:id="rId40"/>
    <p:sldId id="2147374688" r:id="rId41"/>
    <p:sldId id="2147374747" r:id="rId42"/>
    <p:sldId id="2147374662" r:id="rId43"/>
    <p:sldId id="2147374684" r:id="rId44"/>
    <p:sldId id="2147374761" r:id="rId45"/>
    <p:sldId id="259" r:id="rId46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2E7328-0A00-33EA-4210-FE06FF292AEB}" name="Ana Laura Zuanazzi" initials="" userId="S::azuanazzi@wmo.int::b1c1dc25-6972-4efc-a06e-d68378144df1" providerId="AD"/>
  <p188:author id="{E784DF41-9F7B-F4BD-1796-161E111260DF}" name="Tania Gascon" initials="" userId="S::taniagascon@wmo.int::239292ac-9600-4a25-9dc1-125143bafe4c" providerId="AD"/>
  <p188:author id="{888D3C8C-25A8-BC8A-6945-281A7F84915B}" name="Rohail Qaiser" initials="RQ" userId="S::rqaiser@wmo.int::09d1aa68-bb11-4edf-a2e8-d5e219255de7" providerId="AD"/>
  <p188:author id="{588F5998-89AA-60A4-0647-1FAC8BCDB272}" name="Rodney Martinez Guingla" initials="" userId="S::rmartinez@wmo.int::6039558a-a12a-43fd-9aef-d74bd57617b2" providerId="AD"/>
  <p188:author id="{55F9AB98-34AE-E62A-6CD8-D397606B6CA4}" name="Moyenda Chaponda" initials="MC" userId="S::MChaponda@wmo.int::52bdfc80-7bec-423a-918d-bc6d8484f60c" providerId="AD"/>
  <p188:author id="{4F6590A2-A1D9-2FBB-007F-B4457F256567}" name="Maria Lourdes Kathleen Macasil" initials="" userId="S::MLKMacasil@wmo.int::3ffa35fe-51ac-44f7-803a-5c86334f6942" providerId="AD"/>
  <p188:author id="{538970E8-5A6D-08DC-9904-9C81DC14BFAE}" name="Emma (Bing) Liu" initials="BL" userId="S::bliu@wmo.int::c45872a5-7231-4ea9-bbc4-c63eecbfdab5" providerId="AD"/>
  <p188:author id="{71A522F4-41FD-27FE-0E55-030048D3A62D}" name="Drorima Chatterjee" initials="" userId="S::dchatterjee@wmo.int::e0ca84a1-15f1-4043-ad67-643d685d5af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0E4DD-90E2-4D04-B827-EFC179934D09}" v="210" dt="2025-12-02T17:19:55.379"/>
    <p1510:client id="{DB0A3AFA-8659-4C4F-869D-33723D25771C}" v="100" dt="2025-12-02T17:06:27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4682"/>
  </p:normalViewPr>
  <p:slideViewPr>
    <p:cSldViewPr snapToGrid="0">
      <p:cViewPr varScale="1">
        <p:scale>
          <a:sx n="111" d="100"/>
          <a:sy n="111" d="100"/>
        </p:scale>
        <p:origin x="9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microsoft.com/office/2018/10/relationships/authors" Target="authors.xml"/><Relationship Id="rId5" Type="http://schemas.openxmlformats.org/officeDocument/2006/relationships/customXml" Target="../customXml/item5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16775362202746"/>
          <c:y val="6.8708163294392638E-2"/>
          <c:w val="0.60843602902699523"/>
          <c:h val="0.5863566613299381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CHF Million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04-4AE2-B430-3D07DEDE92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04-4AE2-B430-3D07DEDE92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04-4AE2-B430-3D07DEDE92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04-4AE2-B430-3D07DEDE923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B04-4AE2-B430-3D07DEDE923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B04-4AE2-B430-3D07DEDE923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B04-4AE2-B430-3D07DEDE923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B04-4AE2-B430-3D07DEDE923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B04-4AE2-B430-3D07DEDE923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B04-4AE2-B430-3D07DEDE923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B04-4AE2-B430-3D07DEDE923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B04-4AE2-B430-3D07DEDE923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4B04-4AE2-B430-3D07DEDE9232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4B04-4AE2-B430-3D07DEDE9232}"/>
                </c:ext>
              </c:extLst>
            </c:dLbl>
            <c:dLbl>
              <c:idx val="9"/>
              <c:layout>
                <c:manualLayout>
                  <c:x val="-7.5128461535238306E-2"/>
                  <c:y val="-3.0167560608292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B04-4AE2-B430-3D07DEDE9232}"/>
                </c:ext>
              </c:extLst>
            </c:dLbl>
            <c:dLbl>
              <c:idx val="10"/>
              <c:layout>
                <c:manualLayout>
                  <c:x val="0.1784300961461909"/>
                  <c:y val="-4.82680969732672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B04-4AE2-B430-3D07DEDE92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11"/>
                <c:pt idx="0">
                  <c:v>CREWS</c:v>
                </c:pt>
                <c:pt idx="1">
                  <c:v>AF</c:v>
                </c:pt>
                <c:pt idx="2">
                  <c:v>EU</c:v>
                </c:pt>
                <c:pt idx="3">
                  <c:v>USAID</c:v>
                </c:pt>
                <c:pt idx="4">
                  <c:v>SDC</c:v>
                </c:pt>
                <c:pt idx="5">
                  <c:v>Netherlands</c:v>
                </c:pt>
                <c:pt idx="6">
                  <c:v>BMU/GIZ Germany</c:v>
                </c:pt>
                <c:pt idx="7">
                  <c:v>Ministry for Environment (Germany)</c:v>
                </c:pt>
                <c:pt idx="8">
                  <c:v>Burkina Faso</c:v>
                </c:pt>
                <c:pt idx="9">
                  <c:v>Denmark</c:v>
                </c:pt>
                <c:pt idx="10">
                  <c:v>Others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35.6</c:v>
                </c:pt>
                <c:pt idx="1">
                  <c:v>19.100000000000001</c:v>
                </c:pt>
                <c:pt idx="2">
                  <c:v>13.6</c:v>
                </c:pt>
                <c:pt idx="3">
                  <c:v>21.4</c:v>
                </c:pt>
                <c:pt idx="4">
                  <c:v>8.1999999999999993</c:v>
                </c:pt>
                <c:pt idx="5">
                  <c:v>6.1</c:v>
                </c:pt>
                <c:pt idx="6">
                  <c:v>8</c:v>
                </c:pt>
                <c:pt idx="7">
                  <c:v>7.5</c:v>
                </c:pt>
                <c:pt idx="8">
                  <c:v>4.7</c:v>
                </c:pt>
                <c:pt idx="9">
                  <c:v>2.7</c:v>
                </c:pt>
                <c:pt idx="10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B04-4AE2-B430-3D07DEDE9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85641023492188E-2"/>
          <c:y val="0.70021331078288396"/>
          <c:w val="0.8622644871853965"/>
          <c:h val="0.20408117211662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CHF Million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B5-4A69-920B-8CE310F4B71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B5-4A69-920B-8CE310F4B71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AB5-4A69-920B-8CE310F4B71F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AB5-4A69-920B-8CE310F4B71F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AB5-4A69-920B-8CE310F4B71F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AB5-4A69-920B-8CE310F4B7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1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Global</c:v>
                </c:pt>
                <c:pt idx="1">
                  <c:v>RA I</c:v>
                </c:pt>
                <c:pt idx="2">
                  <c:v>RA II</c:v>
                </c:pt>
                <c:pt idx="3">
                  <c:v>RA III </c:v>
                </c:pt>
                <c:pt idx="4">
                  <c:v>RA IV</c:v>
                </c:pt>
                <c:pt idx="5">
                  <c:v>RA V</c:v>
                </c:pt>
                <c:pt idx="6">
                  <c:v>RA VI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34.700000000000003</c:v>
                </c:pt>
                <c:pt idx="1">
                  <c:v>56.2</c:v>
                </c:pt>
                <c:pt idx="2">
                  <c:v>14.3</c:v>
                </c:pt>
                <c:pt idx="3">
                  <c:v>12.4</c:v>
                </c:pt>
                <c:pt idx="4">
                  <c:v>4.8</c:v>
                </c:pt>
                <c:pt idx="5">
                  <c:v>3.5</c:v>
                </c:pt>
                <c:pt idx="6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AB5-4A69-920B-8CE310F4B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683455"/>
        <c:axId val="462252720"/>
      </c:barChart>
      <c:catAx>
        <c:axId val="196683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62252720"/>
        <c:crosses val="autoZero"/>
        <c:auto val="1"/>
        <c:lblAlgn val="ctr"/>
        <c:lblOffset val="100"/>
        <c:noMultiLvlLbl val="0"/>
      </c:catAx>
      <c:valAx>
        <c:axId val="462252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6683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svg"/><Relationship Id="rId2" Type="http://schemas.openxmlformats.org/officeDocument/2006/relationships/image" Target="../media/image110.svg"/><Relationship Id="rId16" Type="http://schemas.openxmlformats.org/officeDocument/2006/relationships/image" Target="../media/image124.svg"/><Relationship Id="rId1" Type="http://schemas.openxmlformats.org/officeDocument/2006/relationships/image" Target="../media/image109.png"/><Relationship Id="rId6" Type="http://schemas.openxmlformats.org/officeDocument/2006/relationships/image" Target="../media/image114.sv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svg"/><Relationship Id="rId4" Type="http://schemas.openxmlformats.org/officeDocument/2006/relationships/image" Target="../media/image112.sv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svg"/><Relationship Id="rId2" Type="http://schemas.openxmlformats.org/officeDocument/2006/relationships/image" Target="../media/image110.svg"/><Relationship Id="rId16" Type="http://schemas.openxmlformats.org/officeDocument/2006/relationships/image" Target="../media/image124.svg"/><Relationship Id="rId1" Type="http://schemas.openxmlformats.org/officeDocument/2006/relationships/image" Target="../media/image109.png"/><Relationship Id="rId6" Type="http://schemas.openxmlformats.org/officeDocument/2006/relationships/image" Target="../media/image114.sv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svg"/><Relationship Id="rId4" Type="http://schemas.openxmlformats.org/officeDocument/2006/relationships/image" Target="../media/image112.sv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350F51-0B10-4E16-908B-2847ED6DCAA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BB5AFD8-E22A-4642-99B8-D69E6BCC2FD7}">
      <dgm:prSet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 sz="1400" b="1">
              <a:latin typeface="Arial" panose="020B0604020202020204" pitchFamily="34" charset="0"/>
              <a:cs typeface="Arial" panose="020B0604020202020204" pitchFamily="34" charset="0"/>
            </a:rPr>
            <a:t>MoU (2017): </a:t>
          </a:r>
          <a:r>
            <a:rPr lang="en-GB" sz="1400">
              <a:latin typeface="Arial" panose="020B0604020202020204" pitchFamily="34" charset="0"/>
              <a:cs typeface="Arial" panose="020B0604020202020204" pitchFamily="34" charset="0"/>
            </a:rPr>
            <a:t>Established strategic collaboration</a:t>
          </a:r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FF6D5-254E-484B-A10C-767A2649DCDD}" type="parTrans" cxnId="{D6320093-67A7-49CC-AA7A-2A6C73DF5AF3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F5727F-98E2-4FFB-8AEA-97A0A93F7FEA}" type="sibTrans" cxnId="{D6320093-67A7-49CC-AA7A-2A6C73DF5AF3}">
      <dgm:prSet custT="1"/>
      <dgm:spPr>
        <a:ln>
          <a:solidFill>
            <a:schemeClr val="tx2">
              <a:lumMod val="75000"/>
              <a:lumOff val="25000"/>
            </a:schemeClr>
          </a:solidFill>
        </a:ln>
      </dgm:spPr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E2BDEE-8C9E-413A-BFCF-DDC3856A52A6}">
      <dgm:prSet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 sz="1400" b="1">
              <a:latin typeface="Arial" panose="020B0604020202020204" pitchFamily="34" charset="0"/>
              <a:cs typeface="Arial" panose="020B0604020202020204" pitchFamily="34" charset="0"/>
            </a:rPr>
            <a:t>Expert Services (2018–): </a:t>
          </a:r>
          <a:r>
            <a:rPr lang="en-GB" sz="1400">
              <a:latin typeface="Arial" panose="020B0604020202020204" pitchFamily="34" charset="0"/>
              <a:cs typeface="Arial" panose="020B0604020202020204" pitchFamily="34" charset="0"/>
            </a:rPr>
            <a:t>Tools, trainings, and proposal support for NDAs/DAEs/NMHSs</a:t>
          </a:r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48328D-6E12-4FE9-A4F4-1564EE49A144}" type="parTrans" cxnId="{D3394D54-0344-41DF-87F4-28A8EEA79510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EF86BB-3469-4CCA-BCBF-ECEBDDE11B67}" type="sibTrans" cxnId="{D3394D54-0344-41DF-87F4-28A8EEA79510}">
      <dgm:prSet custT="1"/>
      <dgm:spPr>
        <a:ln>
          <a:solidFill>
            <a:schemeClr val="tx2">
              <a:lumMod val="75000"/>
              <a:lumOff val="25000"/>
            </a:schemeClr>
          </a:solidFill>
        </a:ln>
      </dgm:spPr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184B84-AAB7-4113-BFA4-860E150DD90E}">
      <dgm:prSet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 sz="1400" b="1">
              <a:latin typeface="Arial" panose="020B0604020202020204" pitchFamily="34" charset="0"/>
              <a:cs typeface="Arial" panose="020B0604020202020204" pitchFamily="34" charset="0"/>
            </a:rPr>
            <a:t>Technical Partner</a:t>
          </a:r>
          <a:r>
            <a:rPr lang="en-GB" sz="1400">
              <a:latin typeface="Arial" panose="020B0604020202020204" pitchFamily="34" charset="0"/>
              <a:cs typeface="Arial" panose="020B0604020202020204" pitchFamily="34" charset="0"/>
            </a:rPr>
            <a:t>: Scientific inputs for AEs (UNDP, UNEP, UNICEF)</a:t>
          </a:r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C95241-353B-4A59-A64E-DE891D058147}" type="parTrans" cxnId="{F91EC6A8-A8F3-474D-A0C4-DDD1B16ED0B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F972CC-138C-4570-B42D-1AB01DDF6E6D}" type="sibTrans" cxnId="{F91EC6A8-A8F3-474D-A0C4-DDD1B16ED0B5}">
      <dgm:prSet custT="1"/>
      <dgm:spPr>
        <a:ln>
          <a:solidFill>
            <a:schemeClr val="tx2">
              <a:lumMod val="75000"/>
              <a:lumOff val="25000"/>
            </a:schemeClr>
          </a:solidFill>
        </a:ln>
      </dgm:spPr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C90B7C-AA81-41F7-924E-1B71D9955D3B}">
      <dgm:prSet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 sz="1400" b="1">
              <a:latin typeface="Arial" panose="020B0604020202020204" pitchFamily="34" charset="0"/>
              <a:cs typeface="Arial" panose="020B0604020202020204" pitchFamily="34" charset="0"/>
            </a:rPr>
            <a:t>Readiness Delivery Partner (2025– ): </a:t>
          </a:r>
          <a:r>
            <a:rPr lang="en-GB" sz="1400">
              <a:latin typeface="Arial" panose="020B0604020202020204" pitchFamily="34" charset="0"/>
              <a:cs typeface="Arial" panose="020B0604020202020204" pitchFamily="34" charset="0"/>
            </a:rPr>
            <a:t>Supporting integration of </a:t>
          </a:r>
          <a:r>
            <a:rPr lang="en-GB" sz="1400" err="1">
              <a:latin typeface="Arial" panose="020B0604020202020204" pitchFamily="34" charset="0"/>
              <a:cs typeface="Arial" panose="020B0604020202020204" pitchFamily="34" charset="0"/>
            </a:rPr>
            <a:t>hydromet</a:t>
          </a:r>
          <a:r>
            <a:rPr lang="en-GB" sz="1400">
              <a:latin typeface="Arial" panose="020B0604020202020204" pitchFamily="34" charset="0"/>
              <a:cs typeface="Arial" panose="020B0604020202020204" pitchFamily="34" charset="0"/>
            </a:rPr>
            <a:t> services into national climate planning</a:t>
          </a:r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5013F3-0ECB-4610-9E02-FA45B0721EFE}" type="parTrans" cxnId="{76B87FF8-EE1C-4E9D-8E12-670515A1947E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56E9B4-921E-4D38-A80D-0458DDFDC561}" type="sibTrans" cxnId="{76B87FF8-EE1C-4E9D-8E12-670515A1947E}">
      <dgm:prSet custT="1"/>
      <dgm:spPr>
        <a:ln>
          <a:solidFill>
            <a:schemeClr val="tx2">
              <a:lumMod val="75000"/>
              <a:lumOff val="25000"/>
            </a:schemeClr>
          </a:solidFill>
        </a:ln>
      </dgm:spPr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86B79E-CA60-40CD-A341-23D68B294232}">
      <dgm:prSet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 sz="1400" b="1">
              <a:latin typeface="Arial" panose="020B0604020202020204" pitchFamily="34" charset="0"/>
              <a:cs typeface="Arial" panose="020B0604020202020204" pitchFamily="34" charset="0"/>
            </a:rPr>
            <a:t>CREWS–GCF Projects</a:t>
          </a:r>
          <a:r>
            <a:rPr lang="en-GB" sz="1400">
              <a:latin typeface="Arial" panose="020B0604020202020204" pitchFamily="34" charset="0"/>
              <a:cs typeface="Arial" panose="020B0604020202020204" pitchFamily="34" charset="0"/>
            </a:rPr>
            <a:t>: Scale-up work in Togo and the Caribbean; nine more in the SAP pipeline.</a:t>
          </a:r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1B50DF-46D5-44FB-ACF1-A63BF4221805}" type="parTrans" cxnId="{48B21005-FD5D-4ACF-9BB3-61BB55540F1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E67831-F42F-4F5B-9561-88BB9FF83F91}" type="sibTrans" cxnId="{48B21005-FD5D-4ACF-9BB3-61BB55540F1C}">
      <dgm:prSet custT="1"/>
      <dgm:spPr>
        <a:ln>
          <a:solidFill>
            <a:schemeClr val="tx2">
              <a:lumMod val="75000"/>
              <a:lumOff val="25000"/>
            </a:schemeClr>
          </a:solidFill>
        </a:ln>
      </dgm:spPr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7E917F-F1CD-49E6-AA7C-913368147D6D}">
      <dgm:prSet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 sz="1400" b="1">
              <a:latin typeface="Arial" panose="020B0604020202020204" pitchFamily="34" charset="0"/>
              <a:cs typeface="Arial" panose="020B0604020202020204" pitchFamily="34" charset="0"/>
            </a:rPr>
            <a:t>Accreditation pre-screening (2025-)</a:t>
          </a:r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F726C8-5F44-4BC6-8626-A4D85CAD0277}" type="parTrans" cxnId="{82A87BB4-90B9-4967-AF63-10CCD59CF19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7DBE4A-0EE9-45F8-8992-905E8D988794}" type="sibTrans" cxnId="{82A87BB4-90B9-4967-AF63-10CCD59CF19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99CB4F-0762-4DA4-B51F-C18257E6E7DD}" type="pres">
      <dgm:prSet presAssocID="{42350F51-0B10-4E16-908B-2847ED6DCAA7}" presName="Name0" presStyleCnt="0">
        <dgm:presLayoutVars>
          <dgm:dir/>
          <dgm:resizeHandles val="exact"/>
        </dgm:presLayoutVars>
      </dgm:prSet>
      <dgm:spPr/>
    </dgm:pt>
    <dgm:pt modelId="{FC23E514-1120-42DB-84D7-89799C0FF3ED}" type="pres">
      <dgm:prSet presAssocID="{BBB5AFD8-E22A-4642-99B8-D69E6BCC2FD7}" presName="node" presStyleLbl="node1" presStyleIdx="0" presStyleCnt="6">
        <dgm:presLayoutVars>
          <dgm:bulletEnabled val="1"/>
        </dgm:presLayoutVars>
      </dgm:prSet>
      <dgm:spPr/>
    </dgm:pt>
    <dgm:pt modelId="{92E4D9E5-756D-4290-981A-4AB9358A64F9}" type="pres">
      <dgm:prSet presAssocID="{3BF5727F-98E2-4FFB-8AEA-97A0A93F7FEA}" presName="sibTrans" presStyleLbl="sibTrans1D1" presStyleIdx="0" presStyleCnt="5"/>
      <dgm:spPr/>
    </dgm:pt>
    <dgm:pt modelId="{74E9549C-7665-4F84-A95D-C897682BF94C}" type="pres">
      <dgm:prSet presAssocID="{3BF5727F-98E2-4FFB-8AEA-97A0A93F7FEA}" presName="connectorText" presStyleLbl="sibTrans1D1" presStyleIdx="0" presStyleCnt="5"/>
      <dgm:spPr/>
    </dgm:pt>
    <dgm:pt modelId="{053B8315-BC07-4FE3-81E9-72E58C47360A}" type="pres">
      <dgm:prSet presAssocID="{21E2BDEE-8C9E-413A-BFCF-DDC3856A52A6}" presName="node" presStyleLbl="node1" presStyleIdx="1" presStyleCnt="6">
        <dgm:presLayoutVars>
          <dgm:bulletEnabled val="1"/>
        </dgm:presLayoutVars>
      </dgm:prSet>
      <dgm:spPr/>
    </dgm:pt>
    <dgm:pt modelId="{3CF1650F-32C7-4A24-9566-B1AAB2180850}" type="pres">
      <dgm:prSet presAssocID="{4CEF86BB-3469-4CCA-BCBF-ECEBDDE11B67}" presName="sibTrans" presStyleLbl="sibTrans1D1" presStyleIdx="1" presStyleCnt="5"/>
      <dgm:spPr/>
    </dgm:pt>
    <dgm:pt modelId="{6B8DD06E-8CC5-41B1-8AF8-96411DD4A970}" type="pres">
      <dgm:prSet presAssocID="{4CEF86BB-3469-4CCA-BCBF-ECEBDDE11B67}" presName="connectorText" presStyleLbl="sibTrans1D1" presStyleIdx="1" presStyleCnt="5"/>
      <dgm:spPr/>
    </dgm:pt>
    <dgm:pt modelId="{03C90F09-502D-405E-ABBC-5552588D9B05}" type="pres">
      <dgm:prSet presAssocID="{EB184B84-AAB7-4113-BFA4-860E150DD90E}" presName="node" presStyleLbl="node1" presStyleIdx="2" presStyleCnt="6">
        <dgm:presLayoutVars>
          <dgm:bulletEnabled val="1"/>
        </dgm:presLayoutVars>
      </dgm:prSet>
      <dgm:spPr/>
    </dgm:pt>
    <dgm:pt modelId="{B7A56AEF-EBB1-4973-AFBE-D98B94E167C2}" type="pres">
      <dgm:prSet presAssocID="{A1F972CC-138C-4570-B42D-1AB01DDF6E6D}" presName="sibTrans" presStyleLbl="sibTrans1D1" presStyleIdx="2" presStyleCnt="5"/>
      <dgm:spPr/>
    </dgm:pt>
    <dgm:pt modelId="{99782396-B504-4196-9BAF-3C4CB926E425}" type="pres">
      <dgm:prSet presAssocID="{A1F972CC-138C-4570-B42D-1AB01DDF6E6D}" presName="connectorText" presStyleLbl="sibTrans1D1" presStyleIdx="2" presStyleCnt="5"/>
      <dgm:spPr/>
    </dgm:pt>
    <dgm:pt modelId="{E31A8F5D-6270-4E73-82D1-D65E52C27925}" type="pres">
      <dgm:prSet presAssocID="{B4C90B7C-AA81-41F7-924E-1B71D9955D3B}" presName="node" presStyleLbl="node1" presStyleIdx="3" presStyleCnt="6">
        <dgm:presLayoutVars>
          <dgm:bulletEnabled val="1"/>
        </dgm:presLayoutVars>
      </dgm:prSet>
      <dgm:spPr/>
    </dgm:pt>
    <dgm:pt modelId="{332AA063-BC6E-494B-BAF3-1EB4E55B1CBA}" type="pres">
      <dgm:prSet presAssocID="{AA56E9B4-921E-4D38-A80D-0458DDFDC561}" presName="sibTrans" presStyleLbl="sibTrans1D1" presStyleIdx="3" presStyleCnt="5"/>
      <dgm:spPr/>
    </dgm:pt>
    <dgm:pt modelId="{0D608096-F56A-4822-896D-7225E92A3C3F}" type="pres">
      <dgm:prSet presAssocID="{AA56E9B4-921E-4D38-A80D-0458DDFDC561}" presName="connectorText" presStyleLbl="sibTrans1D1" presStyleIdx="3" presStyleCnt="5"/>
      <dgm:spPr/>
    </dgm:pt>
    <dgm:pt modelId="{EEE8B9F6-E769-46E4-A7DA-9E28C82AF7D8}" type="pres">
      <dgm:prSet presAssocID="{3F86B79E-CA60-40CD-A341-23D68B294232}" presName="node" presStyleLbl="node1" presStyleIdx="4" presStyleCnt="6">
        <dgm:presLayoutVars>
          <dgm:bulletEnabled val="1"/>
        </dgm:presLayoutVars>
      </dgm:prSet>
      <dgm:spPr/>
    </dgm:pt>
    <dgm:pt modelId="{83DF6CE7-9B11-44F6-956A-1715258BC3BB}" type="pres">
      <dgm:prSet presAssocID="{E9E67831-F42F-4F5B-9561-88BB9FF83F91}" presName="sibTrans" presStyleLbl="sibTrans1D1" presStyleIdx="4" presStyleCnt="5"/>
      <dgm:spPr/>
    </dgm:pt>
    <dgm:pt modelId="{B9E7146A-A959-4BF8-B08A-136C1114DFBD}" type="pres">
      <dgm:prSet presAssocID="{E9E67831-F42F-4F5B-9561-88BB9FF83F91}" presName="connectorText" presStyleLbl="sibTrans1D1" presStyleIdx="4" presStyleCnt="5"/>
      <dgm:spPr/>
    </dgm:pt>
    <dgm:pt modelId="{BEBBC45D-4069-4D90-B855-666FEEB774F9}" type="pres">
      <dgm:prSet presAssocID="{DC7E917F-F1CD-49E6-AA7C-913368147D6D}" presName="node" presStyleLbl="node1" presStyleIdx="5" presStyleCnt="6">
        <dgm:presLayoutVars>
          <dgm:bulletEnabled val="1"/>
        </dgm:presLayoutVars>
      </dgm:prSet>
      <dgm:spPr/>
    </dgm:pt>
  </dgm:ptLst>
  <dgm:cxnLst>
    <dgm:cxn modelId="{48B21005-FD5D-4ACF-9BB3-61BB55540F1C}" srcId="{42350F51-0B10-4E16-908B-2847ED6DCAA7}" destId="{3F86B79E-CA60-40CD-A341-23D68B294232}" srcOrd="4" destOrd="0" parTransId="{821B50DF-46D5-44FB-ACF1-A63BF4221805}" sibTransId="{E9E67831-F42F-4F5B-9561-88BB9FF83F91}"/>
    <dgm:cxn modelId="{84C96620-6768-4DEC-B135-E92E930E2755}" type="presOf" srcId="{3BF5727F-98E2-4FFB-8AEA-97A0A93F7FEA}" destId="{92E4D9E5-756D-4290-981A-4AB9358A64F9}" srcOrd="0" destOrd="0" presId="urn:microsoft.com/office/officeart/2016/7/layout/RepeatingBendingProcessNew"/>
    <dgm:cxn modelId="{CA514735-A583-441E-AAF1-74ABFD75C8D4}" type="presOf" srcId="{BBB5AFD8-E22A-4642-99B8-D69E6BCC2FD7}" destId="{FC23E514-1120-42DB-84D7-89799C0FF3ED}" srcOrd="0" destOrd="0" presId="urn:microsoft.com/office/officeart/2016/7/layout/RepeatingBendingProcessNew"/>
    <dgm:cxn modelId="{FD14323D-D6AE-4F96-83C2-3D824B5F1BAB}" type="presOf" srcId="{AA56E9B4-921E-4D38-A80D-0458DDFDC561}" destId="{0D608096-F56A-4822-896D-7225E92A3C3F}" srcOrd="1" destOrd="0" presId="urn:microsoft.com/office/officeart/2016/7/layout/RepeatingBendingProcessNew"/>
    <dgm:cxn modelId="{D3394D54-0344-41DF-87F4-28A8EEA79510}" srcId="{42350F51-0B10-4E16-908B-2847ED6DCAA7}" destId="{21E2BDEE-8C9E-413A-BFCF-DDC3856A52A6}" srcOrd="1" destOrd="0" parTransId="{9148328D-6E12-4FE9-A4F4-1564EE49A144}" sibTransId="{4CEF86BB-3469-4CCA-BCBF-ECEBDDE11B67}"/>
    <dgm:cxn modelId="{B6643C6F-D3BE-471E-A17E-44752F705F47}" type="presOf" srcId="{3BF5727F-98E2-4FFB-8AEA-97A0A93F7FEA}" destId="{74E9549C-7665-4F84-A95D-C897682BF94C}" srcOrd="1" destOrd="0" presId="urn:microsoft.com/office/officeart/2016/7/layout/RepeatingBendingProcessNew"/>
    <dgm:cxn modelId="{85B08E7B-5108-4B09-8A97-2A45CFC17E65}" type="presOf" srcId="{DC7E917F-F1CD-49E6-AA7C-913368147D6D}" destId="{BEBBC45D-4069-4D90-B855-666FEEB774F9}" srcOrd="0" destOrd="0" presId="urn:microsoft.com/office/officeart/2016/7/layout/RepeatingBendingProcessNew"/>
    <dgm:cxn modelId="{2392B680-4351-4636-A839-96FBFDE06CC7}" type="presOf" srcId="{A1F972CC-138C-4570-B42D-1AB01DDF6E6D}" destId="{99782396-B504-4196-9BAF-3C4CB926E425}" srcOrd="1" destOrd="0" presId="urn:microsoft.com/office/officeart/2016/7/layout/RepeatingBendingProcessNew"/>
    <dgm:cxn modelId="{EB15B980-4079-4742-A471-512E77CE9605}" type="presOf" srcId="{B4C90B7C-AA81-41F7-924E-1B71D9955D3B}" destId="{E31A8F5D-6270-4E73-82D1-D65E52C27925}" srcOrd="0" destOrd="0" presId="urn:microsoft.com/office/officeart/2016/7/layout/RepeatingBendingProcessNew"/>
    <dgm:cxn modelId="{6345BC8A-C9DB-4904-9FB9-594C32DCECEE}" type="presOf" srcId="{A1F972CC-138C-4570-B42D-1AB01DDF6E6D}" destId="{B7A56AEF-EBB1-4973-AFBE-D98B94E167C2}" srcOrd="0" destOrd="0" presId="urn:microsoft.com/office/officeart/2016/7/layout/RepeatingBendingProcessNew"/>
    <dgm:cxn modelId="{D6320093-67A7-49CC-AA7A-2A6C73DF5AF3}" srcId="{42350F51-0B10-4E16-908B-2847ED6DCAA7}" destId="{BBB5AFD8-E22A-4642-99B8-D69E6BCC2FD7}" srcOrd="0" destOrd="0" parTransId="{BEEFF6D5-254E-484B-A10C-767A2649DCDD}" sibTransId="{3BF5727F-98E2-4FFB-8AEA-97A0A93F7FEA}"/>
    <dgm:cxn modelId="{4F1DCF9B-C884-40D3-87FD-161A15737C71}" type="presOf" srcId="{E9E67831-F42F-4F5B-9561-88BB9FF83F91}" destId="{83DF6CE7-9B11-44F6-956A-1715258BC3BB}" srcOrd="0" destOrd="0" presId="urn:microsoft.com/office/officeart/2016/7/layout/RepeatingBendingProcessNew"/>
    <dgm:cxn modelId="{C350F7A3-7DEE-4429-A4C7-D1705B6448DC}" type="presOf" srcId="{21E2BDEE-8C9E-413A-BFCF-DDC3856A52A6}" destId="{053B8315-BC07-4FE3-81E9-72E58C47360A}" srcOrd="0" destOrd="0" presId="urn:microsoft.com/office/officeart/2016/7/layout/RepeatingBendingProcessNew"/>
    <dgm:cxn modelId="{F91EC6A8-A8F3-474D-A0C4-DDD1B16ED0B5}" srcId="{42350F51-0B10-4E16-908B-2847ED6DCAA7}" destId="{EB184B84-AAB7-4113-BFA4-860E150DD90E}" srcOrd="2" destOrd="0" parTransId="{35C95241-353B-4A59-A64E-DE891D058147}" sibTransId="{A1F972CC-138C-4570-B42D-1AB01DDF6E6D}"/>
    <dgm:cxn modelId="{DB8460A9-BDEC-4A6D-B1C1-4FCAB87934AF}" type="presOf" srcId="{E9E67831-F42F-4F5B-9561-88BB9FF83F91}" destId="{B9E7146A-A959-4BF8-B08A-136C1114DFBD}" srcOrd="1" destOrd="0" presId="urn:microsoft.com/office/officeart/2016/7/layout/RepeatingBendingProcessNew"/>
    <dgm:cxn modelId="{82A87BB4-90B9-4967-AF63-10CCD59CF19D}" srcId="{42350F51-0B10-4E16-908B-2847ED6DCAA7}" destId="{DC7E917F-F1CD-49E6-AA7C-913368147D6D}" srcOrd="5" destOrd="0" parTransId="{C8F726C8-5F44-4BC6-8626-A4D85CAD0277}" sibTransId="{217DBE4A-0EE9-45F8-8992-905E8D988794}"/>
    <dgm:cxn modelId="{23C05ABC-DB8B-4863-B6E6-47970DA040FA}" type="presOf" srcId="{42350F51-0B10-4E16-908B-2847ED6DCAA7}" destId="{0D99CB4F-0762-4DA4-B51F-C18257E6E7DD}" srcOrd="0" destOrd="0" presId="urn:microsoft.com/office/officeart/2016/7/layout/RepeatingBendingProcessNew"/>
    <dgm:cxn modelId="{ED0782C2-85E1-43E0-8772-7A8B148F4DAF}" type="presOf" srcId="{3F86B79E-CA60-40CD-A341-23D68B294232}" destId="{EEE8B9F6-E769-46E4-A7DA-9E28C82AF7D8}" srcOrd="0" destOrd="0" presId="urn:microsoft.com/office/officeart/2016/7/layout/RepeatingBendingProcessNew"/>
    <dgm:cxn modelId="{455DF5C4-83D7-458F-847B-326BE115572E}" type="presOf" srcId="{4CEF86BB-3469-4CCA-BCBF-ECEBDDE11B67}" destId="{3CF1650F-32C7-4A24-9566-B1AAB2180850}" srcOrd="0" destOrd="0" presId="urn:microsoft.com/office/officeart/2016/7/layout/RepeatingBendingProcessNew"/>
    <dgm:cxn modelId="{020332CF-AF02-49E4-99F1-9100E884E62D}" type="presOf" srcId="{AA56E9B4-921E-4D38-A80D-0458DDFDC561}" destId="{332AA063-BC6E-494B-BAF3-1EB4E55B1CBA}" srcOrd="0" destOrd="0" presId="urn:microsoft.com/office/officeart/2016/7/layout/RepeatingBendingProcessNew"/>
    <dgm:cxn modelId="{E492CDD2-156E-4FA8-91DC-892E47CDD563}" type="presOf" srcId="{EB184B84-AAB7-4113-BFA4-860E150DD90E}" destId="{03C90F09-502D-405E-ABBC-5552588D9B05}" srcOrd="0" destOrd="0" presId="urn:microsoft.com/office/officeart/2016/7/layout/RepeatingBendingProcessNew"/>
    <dgm:cxn modelId="{D8A9CCE1-E65D-4A3A-A87D-C57EE2F54568}" type="presOf" srcId="{4CEF86BB-3469-4CCA-BCBF-ECEBDDE11B67}" destId="{6B8DD06E-8CC5-41B1-8AF8-96411DD4A970}" srcOrd="1" destOrd="0" presId="urn:microsoft.com/office/officeart/2016/7/layout/RepeatingBendingProcessNew"/>
    <dgm:cxn modelId="{76B87FF8-EE1C-4E9D-8E12-670515A1947E}" srcId="{42350F51-0B10-4E16-908B-2847ED6DCAA7}" destId="{B4C90B7C-AA81-41F7-924E-1B71D9955D3B}" srcOrd="3" destOrd="0" parTransId="{685013F3-0ECB-4610-9E02-FA45B0721EFE}" sibTransId="{AA56E9B4-921E-4D38-A80D-0458DDFDC561}"/>
    <dgm:cxn modelId="{105D608F-1A8C-42EF-ABD9-B422E626E3D4}" type="presParOf" srcId="{0D99CB4F-0762-4DA4-B51F-C18257E6E7DD}" destId="{FC23E514-1120-42DB-84D7-89799C0FF3ED}" srcOrd="0" destOrd="0" presId="urn:microsoft.com/office/officeart/2016/7/layout/RepeatingBendingProcessNew"/>
    <dgm:cxn modelId="{4D1F2B3F-3247-4F55-A8C6-14B28C9CB482}" type="presParOf" srcId="{0D99CB4F-0762-4DA4-B51F-C18257E6E7DD}" destId="{92E4D9E5-756D-4290-981A-4AB9358A64F9}" srcOrd="1" destOrd="0" presId="urn:microsoft.com/office/officeart/2016/7/layout/RepeatingBendingProcessNew"/>
    <dgm:cxn modelId="{E307C4B0-3E36-43CC-9904-2FEC3E490DA1}" type="presParOf" srcId="{92E4D9E5-756D-4290-981A-4AB9358A64F9}" destId="{74E9549C-7665-4F84-A95D-C897682BF94C}" srcOrd="0" destOrd="0" presId="urn:microsoft.com/office/officeart/2016/7/layout/RepeatingBendingProcessNew"/>
    <dgm:cxn modelId="{7CAB5EDD-BC5D-4D4C-A1D1-AB88375CD926}" type="presParOf" srcId="{0D99CB4F-0762-4DA4-B51F-C18257E6E7DD}" destId="{053B8315-BC07-4FE3-81E9-72E58C47360A}" srcOrd="2" destOrd="0" presId="urn:microsoft.com/office/officeart/2016/7/layout/RepeatingBendingProcessNew"/>
    <dgm:cxn modelId="{E0C4B8B0-3B36-414A-8492-A517A08DBB0A}" type="presParOf" srcId="{0D99CB4F-0762-4DA4-B51F-C18257E6E7DD}" destId="{3CF1650F-32C7-4A24-9566-B1AAB2180850}" srcOrd="3" destOrd="0" presId="urn:microsoft.com/office/officeart/2016/7/layout/RepeatingBendingProcessNew"/>
    <dgm:cxn modelId="{2D222D96-DB41-4E26-B702-27A452B6821C}" type="presParOf" srcId="{3CF1650F-32C7-4A24-9566-B1AAB2180850}" destId="{6B8DD06E-8CC5-41B1-8AF8-96411DD4A970}" srcOrd="0" destOrd="0" presId="urn:microsoft.com/office/officeart/2016/7/layout/RepeatingBendingProcessNew"/>
    <dgm:cxn modelId="{2A8B1AE4-4D2F-4E1B-83C8-152F08CCF548}" type="presParOf" srcId="{0D99CB4F-0762-4DA4-B51F-C18257E6E7DD}" destId="{03C90F09-502D-405E-ABBC-5552588D9B05}" srcOrd="4" destOrd="0" presId="urn:microsoft.com/office/officeart/2016/7/layout/RepeatingBendingProcessNew"/>
    <dgm:cxn modelId="{0DC40C12-A63F-49D9-AD60-68FEA3CC4705}" type="presParOf" srcId="{0D99CB4F-0762-4DA4-B51F-C18257E6E7DD}" destId="{B7A56AEF-EBB1-4973-AFBE-D98B94E167C2}" srcOrd="5" destOrd="0" presId="urn:microsoft.com/office/officeart/2016/7/layout/RepeatingBendingProcessNew"/>
    <dgm:cxn modelId="{98779D94-C709-4000-8937-9A57121E3F19}" type="presParOf" srcId="{B7A56AEF-EBB1-4973-AFBE-D98B94E167C2}" destId="{99782396-B504-4196-9BAF-3C4CB926E425}" srcOrd="0" destOrd="0" presId="urn:microsoft.com/office/officeart/2016/7/layout/RepeatingBendingProcessNew"/>
    <dgm:cxn modelId="{67169E50-78DE-4431-8ED2-094BBD25B467}" type="presParOf" srcId="{0D99CB4F-0762-4DA4-B51F-C18257E6E7DD}" destId="{E31A8F5D-6270-4E73-82D1-D65E52C27925}" srcOrd="6" destOrd="0" presId="urn:microsoft.com/office/officeart/2016/7/layout/RepeatingBendingProcessNew"/>
    <dgm:cxn modelId="{FE5A24B1-5220-4B0E-92F7-20C95D0BEE92}" type="presParOf" srcId="{0D99CB4F-0762-4DA4-B51F-C18257E6E7DD}" destId="{332AA063-BC6E-494B-BAF3-1EB4E55B1CBA}" srcOrd="7" destOrd="0" presId="urn:microsoft.com/office/officeart/2016/7/layout/RepeatingBendingProcessNew"/>
    <dgm:cxn modelId="{1B0F64A8-214F-41F5-99A3-15C21ECC80A0}" type="presParOf" srcId="{332AA063-BC6E-494B-BAF3-1EB4E55B1CBA}" destId="{0D608096-F56A-4822-896D-7225E92A3C3F}" srcOrd="0" destOrd="0" presId="urn:microsoft.com/office/officeart/2016/7/layout/RepeatingBendingProcessNew"/>
    <dgm:cxn modelId="{D367D4D0-3876-49B0-BD35-949812168E39}" type="presParOf" srcId="{0D99CB4F-0762-4DA4-B51F-C18257E6E7DD}" destId="{EEE8B9F6-E769-46E4-A7DA-9E28C82AF7D8}" srcOrd="8" destOrd="0" presId="urn:microsoft.com/office/officeart/2016/7/layout/RepeatingBendingProcessNew"/>
    <dgm:cxn modelId="{854B4177-A545-42B0-9C6C-2B5859C3ADE6}" type="presParOf" srcId="{0D99CB4F-0762-4DA4-B51F-C18257E6E7DD}" destId="{83DF6CE7-9B11-44F6-956A-1715258BC3BB}" srcOrd="9" destOrd="0" presId="urn:microsoft.com/office/officeart/2016/7/layout/RepeatingBendingProcessNew"/>
    <dgm:cxn modelId="{88A2B008-2192-4EA1-B103-BBF1326F4A04}" type="presParOf" srcId="{83DF6CE7-9B11-44F6-956A-1715258BC3BB}" destId="{B9E7146A-A959-4BF8-B08A-136C1114DFBD}" srcOrd="0" destOrd="0" presId="urn:microsoft.com/office/officeart/2016/7/layout/RepeatingBendingProcessNew"/>
    <dgm:cxn modelId="{2522C0FE-A031-4F58-A6AC-E01BBFEAAEE3}" type="presParOf" srcId="{0D99CB4F-0762-4DA4-B51F-C18257E6E7DD}" destId="{BEBBC45D-4069-4D90-B855-666FEEB774F9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AC6563-A452-495E-BF11-F35B4E2B6C2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032CA0-106E-4A25-A259-001FC8F59A7D}">
      <dgm:prSet/>
      <dgm:spPr>
        <a:solidFill>
          <a:schemeClr val="accent6"/>
        </a:solidFill>
      </dgm:spPr>
      <dgm:t>
        <a:bodyPr/>
        <a:lstStyle/>
        <a:p>
          <a:r>
            <a:rPr lang="en-CH" b="1" i="0"/>
            <a:t>Future annual budget</a:t>
          </a:r>
          <a:endParaRPr lang="en-US" b="1"/>
        </a:p>
      </dgm:t>
    </dgm:pt>
    <dgm:pt modelId="{6E48FC85-9D95-4D28-93B8-42BECE9FCF9D}" type="parTrans" cxnId="{94527A2F-4F05-494B-8199-3868D7DFC278}">
      <dgm:prSet/>
      <dgm:spPr/>
      <dgm:t>
        <a:bodyPr/>
        <a:lstStyle/>
        <a:p>
          <a:endParaRPr lang="en-US"/>
        </a:p>
      </dgm:t>
    </dgm:pt>
    <dgm:pt modelId="{2E25129D-DDB0-4123-9375-D2378E69C043}" type="sibTrans" cxnId="{94527A2F-4F05-494B-8199-3868D7DFC278}">
      <dgm:prSet/>
      <dgm:spPr/>
      <dgm:t>
        <a:bodyPr/>
        <a:lstStyle/>
        <a:p>
          <a:endParaRPr lang="en-US"/>
        </a:p>
      </dgm:t>
    </dgm:pt>
    <dgm:pt modelId="{DCC07B04-ACA6-49CA-AE98-082DA092F70E}">
      <dgm:prSet/>
      <dgm:spPr>
        <a:solidFill>
          <a:schemeClr val="accent6"/>
        </a:solidFill>
      </dgm:spPr>
      <dgm:t>
        <a:bodyPr/>
        <a:lstStyle/>
        <a:p>
          <a:r>
            <a:rPr lang="en-CH" b="1"/>
            <a:t>Status in government</a:t>
          </a:r>
          <a:endParaRPr lang="en-US" b="1"/>
        </a:p>
      </dgm:t>
    </dgm:pt>
    <dgm:pt modelId="{A2904879-DDB5-46B0-8667-CF4F8C23C6D8}" type="parTrans" cxnId="{36FCA7C9-C144-4E36-AED9-43FCF7EFFEB5}">
      <dgm:prSet/>
      <dgm:spPr/>
      <dgm:t>
        <a:bodyPr/>
        <a:lstStyle/>
        <a:p>
          <a:endParaRPr lang="en-US"/>
        </a:p>
      </dgm:t>
    </dgm:pt>
    <dgm:pt modelId="{F5ABD7FD-F522-4E63-89E7-6DE1E663F67C}" type="sibTrans" cxnId="{36FCA7C9-C144-4E36-AED9-43FCF7EFFEB5}">
      <dgm:prSet/>
      <dgm:spPr/>
      <dgm:t>
        <a:bodyPr/>
        <a:lstStyle/>
        <a:p>
          <a:endParaRPr lang="en-US"/>
        </a:p>
      </dgm:t>
    </dgm:pt>
    <dgm:pt modelId="{E9F478C6-643F-4ECB-A52C-F7C0F43F07BD}">
      <dgm:prSet/>
      <dgm:spPr>
        <a:solidFill>
          <a:schemeClr val="accent6"/>
        </a:solidFill>
      </dgm:spPr>
      <dgm:t>
        <a:bodyPr/>
        <a:lstStyle/>
        <a:p>
          <a:r>
            <a:rPr lang="en-CH" b="1" i="0"/>
            <a:t>Abilit</a:t>
          </a:r>
          <a:r>
            <a:rPr lang="en-CH" b="1"/>
            <a:t>y to attract and retain qualified staff</a:t>
          </a:r>
          <a:endParaRPr lang="en-US" b="1"/>
        </a:p>
      </dgm:t>
    </dgm:pt>
    <dgm:pt modelId="{C1812A77-CF1E-4E61-9316-D6559D6CFD53}" type="parTrans" cxnId="{5CB88418-FBCF-45DD-899C-C18F7558EFEB}">
      <dgm:prSet/>
      <dgm:spPr/>
      <dgm:t>
        <a:bodyPr/>
        <a:lstStyle/>
        <a:p>
          <a:endParaRPr lang="en-US"/>
        </a:p>
      </dgm:t>
    </dgm:pt>
    <dgm:pt modelId="{686778E5-8AFD-4703-9256-89D44D0B815A}" type="sibTrans" cxnId="{5CB88418-FBCF-45DD-899C-C18F7558EFEB}">
      <dgm:prSet/>
      <dgm:spPr/>
      <dgm:t>
        <a:bodyPr/>
        <a:lstStyle/>
        <a:p>
          <a:endParaRPr lang="en-US"/>
        </a:p>
      </dgm:t>
    </dgm:pt>
    <dgm:pt modelId="{14678E17-2073-46F7-8B5F-E2BD28E7B3DE}">
      <dgm:prSet/>
      <dgm:spPr>
        <a:solidFill>
          <a:schemeClr val="accent6"/>
        </a:solidFill>
      </dgm:spPr>
      <dgm:t>
        <a:bodyPr/>
        <a:lstStyle/>
        <a:p>
          <a:r>
            <a:rPr lang="en-CH" b="1"/>
            <a:t>Staff training needs and opportunities</a:t>
          </a:r>
          <a:endParaRPr lang="en-US" b="1"/>
        </a:p>
      </dgm:t>
    </dgm:pt>
    <dgm:pt modelId="{0B58EB81-E637-4E30-83FD-8F924BA21EDA}" type="parTrans" cxnId="{66F22EB8-38A5-41B1-ABC4-8530BF29C337}">
      <dgm:prSet/>
      <dgm:spPr/>
      <dgm:t>
        <a:bodyPr/>
        <a:lstStyle/>
        <a:p>
          <a:endParaRPr lang="en-US"/>
        </a:p>
      </dgm:t>
    </dgm:pt>
    <dgm:pt modelId="{7F3E1B4F-269F-4648-B99C-C95AD5361C5A}" type="sibTrans" cxnId="{66F22EB8-38A5-41B1-ABC4-8530BF29C337}">
      <dgm:prSet/>
      <dgm:spPr/>
      <dgm:t>
        <a:bodyPr/>
        <a:lstStyle/>
        <a:p>
          <a:endParaRPr lang="en-US"/>
        </a:p>
      </dgm:t>
    </dgm:pt>
    <dgm:pt modelId="{23FD2201-69C4-43A7-8A43-066325AA45CB}">
      <dgm:prSet/>
      <dgm:spPr>
        <a:solidFill>
          <a:schemeClr val="accent6"/>
        </a:solidFill>
      </dgm:spPr>
      <dgm:t>
        <a:bodyPr/>
        <a:lstStyle/>
        <a:p>
          <a:r>
            <a:rPr lang="en-CH" b="1"/>
            <a:t>Fit-for-purpose infrastructure</a:t>
          </a:r>
          <a:endParaRPr lang="en-US" b="1"/>
        </a:p>
      </dgm:t>
    </dgm:pt>
    <dgm:pt modelId="{F56174B8-08C8-4440-B9B6-99A58FB43507}" type="parTrans" cxnId="{7DDD5FFB-AF1C-4AB9-93EA-5EDAAC6DBCC9}">
      <dgm:prSet/>
      <dgm:spPr/>
      <dgm:t>
        <a:bodyPr/>
        <a:lstStyle/>
        <a:p>
          <a:endParaRPr lang="en-US"/>
        </a:p>
      </dgm:t>
    </dgm:pt>
    <dgm:pt modelId="{DD3D81A0-D936-4E09-A183-42380D8564AE}" type="sibTrans" cxnId="{7DDD5FFB-AF1C-4AB9-93EA-5EDAAC6DBCC9}">
      <dgm:prSet/>
      <dgm:spPr/>
      <dgm:t>
        <a:bodyPr/>
        <a:lstStyle/>
        <a:p>
          <a:endParaRPr lang="en-US"/>
        </a:p>
      </dgm:t>
    </dgm:pt>
    <dgm:pt modelId="{5A690C6A-4F1C-45CF-A6E9-70FF9AA6C46C}">
      <dgm:prSet/>
      <dgm:spPr>
        <a:solidFill>
          <a:schemeClr val="accent6"/>
        </a:solidFill>
      </dgm:spPr>
      <dgm:t>
        <a:bodyPr/>
        <a:lstStyle/>
        <a:p>
          <a:r>
            <a:rPr lang="en-CH" b="1"/>
            <a:t>Fit-for-budget</a:t>
          </a:r>
          <a:r>
            <a:rPr lang="en-CH"/>
            <a:t> </a:t>
          </a:r>
          <a:r>
            <a:rPr lang="en-CH" b="1"/>
            <a:t>infrastructure (“total cost of ownership”)</a:t>
          </a:r>
          <a:endParaRPr lang="en-US" b="1"/>
        </a:p>
      </dgm:t>
    </dgm:pt>
    <dgm:pt modelId="{CD0C225E-5E7A-41B6-9267-F2AF7EED25F1}" type="parTrans" cxnId="{37A6CA80-E5E2-4663-B783-79FBD201F153}">
      <dgm:prSet/>
      <dgm:spPr/>
      <dgm:t>
        <a:bodyPr/>
        <a:lstStyle/>
        <a:p>
          <a:endParaRPr lang="en-US"/>
        </a:p>
      </dgm:t>
    </dgm:pt>
    <dgm:pt modelId="{9FE25B53-4897-4731-8ACE-0E99EAC130D4}" type="sibTrans" cxnId="{37A6CA80-E5E2-4663-B783-79FBD201F153}">
      <dgm:prSet/>
      <dgm:spPr/>
      <dgm:t>
        <a:bodyPr/>
        <a:lstStyle/>
        <a:p>
          <a:endParaRPr lang="en-US"/>
        </a:p>
      </dgm:t>
    </dgm:pt>
    <dgm:pt modelId="{CA944C20-4411-47E7-8D2D-378C146B80B0}">
      <dgm:prSet/>
      <dgm:spPr>
        <a:solidFill>
          <a:schemeClr val="accent6"/>
        </a:solidFill>
      </dgm:spPr>
      <dgm:t>
        <a:bodyPr/>
        <a:lstStyle/>
        <a:p>
          <a:r>
            <a:rPr lang="en-CH" b="1"/>
            <a:t>Capacity and market for revenue generation</a:t>
          </a:r>
          <a:endParaRPr lang="en-US" b="1"/>
        </a:p>
      </dgm:t>
    </dgm:pt>
    <dgm:pt modelId="{D4330A69-E161-4988-B2A8-72B90E9968E3}" type="parTrans" cxnId="{D99F7929-45DE-4957-8BB9-08D138541FB6}">
      <dgm:prSet/>
      <dgm:spPr/>
      <dgm:t>
        <a:bodyPr/>
        <a:lstStyle/>
        <a:p>
          <a:endParaRPr lang="en-US"/>
        </a:p>
      </dgm:t>
    </dgm:pt>
    <dgm:pt modelId="{0F59C320-B792-42D2-8966-4A0CC956A6A2}" type="sibTrans" cxnId="{D99F7929-45DE-4957-8BB9-08D138541FB6}">
      <dgm:prSet/>
      <dgm:spPr/>
      <dgm:t>
        <a:bodyPr/>
        <a:lstStyle/>
        <a:p>
          <a:endParaRPr lang="en-US"/>
        </a:p>
      </dgm:t>
    </dgm:pt>
    <dgm:pt modelId="{C74ED2C5-B154-445A-8BBE-FCF8B02FABC9}">
      <dgm:prSet/>
      <dgm:spPr>
        <a:solidFill>
          <a:schemeClr val="accent6"/>
        </a:solidFill>
      </dgm:spPr>
      <dgm:t>
        <a:bodyPr/>
        <a:lstStyle/>
        <a:p>
          <a:r>
            <a:rPr lang="en-CH" b="1"/>
            <a:t>Opportunities for co-production and public-private engagement</a:t>
          </a:r>
          <a:endParaRPr lang="en-US" b="1"/>
        </a:p>
      </dgm:t>
    </dgm:pt>
    <dgm:pt modelId="{8AC0EA4B-3DB5-4EAA-B3CD-47EE8711D328}" type="parTrans" cxnId="{A9D523DB-42DC-4FDB-826D-D006D3E7F3DF}">
      <dgm:prSet/>
      <dgm:spPr/>
      <dgm:t>
        <a:bodyPr/>
        <a:lstStyle/>
        <a:p>
          <a:endParaRPr lang="en-US"/>
        </a:p>
      </dgm:t>
    </dgm:pt>
    <dgm:pt modelId="{9DA50D30-256B-461C-BA47-2844B85ADCB7}" type="sibTrans" cxnId="{A9D523DB-42DC-4FDB-826D-D006D3E7F3DF}">
      <dgm:prSet/>
      <dgm:spPr/>
      <dgm:t>
        <a:bodyPr/>
        <a:lstStyle/>
        <a:p>
          <a:endParaRPr lang="en-US"/>
        </a:p>
      </dgm:t>
    </dgm:pt>
    <dgm:pt modelId="{93E2519B-1512-46DD-9B40-73BDB9C956E1}">
      <dgm:prSet/>
      <dgm:spPr>
        <a:solidFill>
          <a:schemeClr val="accent6"/>
        </a:solidFill>
      </dgm:spPr>
      <dgm:t>
        <a:bodyPr/>
        <a:lstStyle/>
        <a:p>
          <a:r>
            <a:rPr lang="en-CH" b="1"/>
            <a:t>Sustainability of investments!</a:t>
          </a:r>
          <a:endParaRPr lang="en-US" b="1"/>
        </a:p>
      </dgm:t>
    </dgm:pt>
    <dgm:pt modelId="{F61C92E5-60A4-4FA2-9A87-ED7E0118BBED}" type="parTrans" cxnId="{F02B6BB5-6C2E-4B50-A0C0-237071DCC327}">
      <dgm:prSet/>
      <dgm:spPr/>
      <dgm:t>
        <a:bodyPr/>
        <a:lstStyle/>
        <a:p>
          <a:endParaRPr lang="en-US"/>
        </a:p>
      </dgm:t>
    </dgm:pt>
    <dgm:pt modelId="{0A25C0B2-8B40-4D49-B6E3-6081941A00CE}" type="sibTrans" cxnId="{F02B6BB5-6C2E-4B50-A0C0-237071DCC327}">
      <dgm:prSet/>
      <dgm:spPr/>
      <dgm:t>
        <a:bodyPr/>
        <a:lstStyle/>
        <a:p>
          <a:endParaRPr lang="en-US"/>
        </a:p>
      </dgm:t>
    </dgm:pt>
    <dgm:pt modelId="{AD6AB36B-62C5-1C4C-9FEC-C4B39D47FB55}" type="pres">
      <dgm:prSet presAssocID="{60AC6563-A452-495E-BF11-F35B4E2B6C2F}" presName="diagram" presStyleCnt="0">
        <dgm:presLayoutVars>
          <dgm:dir/>
          <dgm:resizeHandles val="exact"/>
        </dgm:presLayoutVars>
      </dgm:prSet>
      <dgm:spPr/>
    </dgm:pt>
    <dgm:pt modelId="{B53B2A29-5D1E-7C4E-8F14-F003C32AFD92}" type="pres">
      <dgm:prSet presAssocID="{86032CA0-106E-4A25-A259-001FC8F59A7D}" presName="node" presStyleLbl="node1" presStyleIdx="0" presStyleCnt="9">
        <dgm:presLayoutVars>
          <dgm:bulletEnabled val="1"/>
        </dgm:presLayoutVars>
      </dgm:prSet>
      <dgm:spPr/>
    </dgm:pt>
    <dgm:pt modelId="{29328927-6D92-FD46-AB60-A4442F1FEEDB}" type="pres">
      <dgm:prSet presAssocID="{2E25129D-DDB0-4123-9375-D2378E69C043}" presName="sibTrans" presStyleCnt="0"/>
      <dgm:spPr/>
    </dgm:pt>
    <dgm:pt modelId="{276ADF4A-6EA1-A143-9DCA-606B09718B1B}" type="pres">
      <dgm:prSet presAssocID="{DCC07B04-ACA6-49CA-AE98-082DA092F70E}" presName="node" presStyleLbl="node1" presStyleIdx="1" presStyleCnt="9">
        <dgm:presLayoutVars>
          <dgm:bulletEnabled val="1"/>
        </dgm:presLayoutVars>
      </dgm:prSet>
      <dgm:spPr/>
    </dgm:pt>
    <dgm:pt modelId="{4FF6BED6-FEE3-BC4B-A316-AFB76DC03622}" type="pres">
      <dgm:prSet presAssocID="{F5ABD7FD-F522-4E63-89E7-6DE1E663F67C}" presName="sibTrans" presStyleCnt="0"/>
      <dgm:spPr/>
    </dgm:pt>
    <dgm:pt modelId="{B27A52BD-DB72-404F-9D70-424C662D40DC}" type="pres">
      <dgm:prSet presAssocID="{E9F478C6-643F-4ECB-A52C-F7C0F43F07BD}" presName="node" presStyleLbl="node1" presStyleIdx="2" presStyleCnt="9">
        <dgm:presLayoutVars>
          <dgm:bulletEnabled val="1"/>
        </dgm:presLayoutVars>
      </dgm:prSet>
      <dgm:spPr/>
    </dgm:pt>
    <dgm:pt modelId="{83DE7F20-8F5F-AA46-A7E5-B263A16B025F}" type="pres">
      <dgm:prSet presAssocID="{686778E5-8AFD-4703-9256-89D44D0B815A}" presName="sibTrans" presStyleCnt="0"/>
      <dgm:spPr/>
    </dgm:pt>
    <dgm:pt modelId="{F5C2449D-8351-C34C-8CB7-BAF69E964891}" type="pres">
      <dgm:prSet presAssocID="{14678E17-2073-46F7-8B5F-E2BD28E7B3DE}" presName="node" presStyleLbl="node1" presStyleIdx="3" presStyleCnt="9">
        <dgm:presLayoutVars>
          <dgm:bulletEnabled val="1"/>
        </dgm:presLayoutVars>
      </dgm:prSet>
      <dgm:spPr/>
    </dgm:pt>
    <dgm:pt modelId="{49AAB20E-89B2-5940-B4FA-3B157FAC2C41}" type="pres">
      <dgm:prSet presAssocID="{7F3E1B4F-269F-4648-B99C-C95AD5361C5A}" presName="sibTrans" presStyleCnt="0"/>
      <dgm:spPr/>
    </dgm:pt>
    <dgm:pt modelId="{D261A8F4-43AE-544F-8FF7-DACD964E9F60}" type="pres">
      <dgm:prSet presAssocID="{23FD2201-69C4-43A7-8A43-066325AA45CB}" presName="node" presStyleLbl="node1" presStyleIdx="4" presStyleCnt="9">
        <dgm:presLayoutVars>
          <dgm:bulletEnabled val="1"/>
        </dgm:presLayoutVars>
      </dgm:prSet>
      <dgm:spPr/>
    </dgm:pt>
    <dgm:pt modelId="{BF1F0894-E8BF-5B44-9467-AC8AE11ABBA6}" type="pres">
      <dgm:prSet presAssocID="{DD3D81A0-D936-4E09-A183-42380D8564AE}" presName="sibTrans" presStyleCnt="0"/>
      <dgm:spPr/>
    </dgm:pt>
    <dgm:pt modelId="{D814FBD4-B866-6748-A73B-1302504AC5CE}" type="pres">
      <dgm:prSet presAssocID="{5A690C6A-4F1C-45CF-A6E9-70FF9AA6C46C}" presName="node" presStyleLbl="node1" presStyleIdx="5" presStyleCnt="9">
        <dgm:presLayoutVars>
          <dgm:bulletEnabled val="1"/>
        </dgm:presLayoutVars>
      </dgm:prSet>
      <dgm:spPr/>
    </dgm:pt>
    <dgm:pt modelId="{5152E383-1B3C-2F43-BD50-EE133B8AB397}" type="pres">
      <dgm:prSet presAssocID="{9FE25B53-4897-4731-8ACE-0E99EAC130D4}" presName="sibTrans" presStyleCnt="0"/>
      <dgm:spPr/>
    </dgm:pt>
    <dgm:pt modelId="{F608D62A-F3E7-AB42-96A0-65D0DA20FA63}" type="pres">
      <dgm:prSet presAssocID="{CA944C20-4411-47E7-8D2D-378C146B80B0}" presName="node" presStyleLbl="node1" presStyleIdx="6" presStyleCnt="9">
        <dgm:presLayoutVars>
          <dgm:bulletEnabled val="1"/>
        </dgm:presLayoutVars>
      </dgm:prSet>
      <dgm:spPr/>
    </dgm:pt>
    <dgm:pt modelId="{ABE82636-D772-434C-AC92-61A2B3F5B644}" type="pres">
      <dgm:prSet presAssocID="{0F59C320-B792-42D2-8966-4A0CC956A6A2}" presName="sibTrans" presStyleCnt="0"/>
      <dgm:spPr/>
    </dgm:pt>
    <dgm:pt modelId="{3EE4761F-DED5-2540-86F3-E71478044CB0}" type="pres">
      <dgm:prSet presAssocID="{C74ED2C5-B154-445A-8BBE-FCF8B02FABC9}" presName="node" presStyleLbl="node1" presStyleIdx="7" presStyleCnt="9">
        <dgm:presLayoutVars>
          <dgm:bulletEnabled val="1"/>
        </dgm:presLayoutVars>
      </dgm:prSet>
      <dgm:spPr/>
    </dgm:pt>
    <dgm:pt modelId="{E0749794-1328-1E4D-8067-A2891A5833C7}" type="pres">
      <dgm:prSet presAssocID="{9DA50D30-256B-461C-BA47-2844B85ADCB7}" presName="sibTrans" presStyleCnt="0"/>
      <dgm:spPr/>
    </dgm:pt>
    <dgm:pt modelId="{33D1DECB-42EF-994C-98DF-D14BF17B2111}" type="pres">
      <dgm:prSet presAssocID="{93E2519B-1512-46DD-9B40-73BDB9C956E1}" presName="node" presStyleLbl="node1" presStyleIdx="8" presStyleCnt="9">
        <dgm:presLayoutVars>
          <dgm:bulletEnabled val="1"/>
        </dgm:presLayoutVars>
      </dgm:prSet>
      <dgm:spPr/>
    </dgm:pt>
  </dgm:ptLst>
  <dgm:cxnLst>
    <dgm:cxn modelId="{03263703-519C-324E-AEAF-C6B8B34792E9}" type="presOf" srcId="{5A690C6A-4F1C-45CF-A6E9-70FF9AA6C46C}" destId="{D814FBD4-B866-6748-A73B-1302504AC5CE}" srcOrd="0" destOrd="0" presId="urn:microsoft.com/office/officeart/2005/8/layout/default"/>
    <dgm:cxn modelId="{88652B15-45CD-3D47-B4A2-44AD71C058A9}" type="presOf" srcId="{60AC6563-A452-495E-BF11-F35B4E2B6C2F}" destId="{AD6AB36B-62C5-1C4C-9FEC-C4B39D47FB55}" srcOrd="0" destOrd="0" presId="urn:microsoft.com/office/officeart/2005/8/layout/default"/>
    <dgm:cxn modelId="{5CB88418-FBCF-45DD-899C-C18F7558EFEB}" srcId="{60AC6563-A452-495E-BF11-F35B4E2B6C2F}" destId="{E9F478C6-643F-4ECB-A52C-F7C0F43F07BD}" srcOrd="2" destOrd="0" parTransId="{C1812A77-CF1E-4E61-9316-D6559D6CFD53}" sibTransId="{686778E5-8AFD-4703-9256-89D44D0B815A}"/>
    <dgm:cxn modelId="{D99F7929-45DE-4957-8BB9-08D138541FB6}" srcId="{60AC6563-A452-495E-BF11-F35B4E2B6C2F}" destId="{CA944C20-4411-47E7-8D2D-378C146B80B0}" srcOrd="6" destOrd="0" parTransId="{D4330A69-E161-4988-B2A8-72B90E9968E3}" sibTransId="{0F59C320-B792-42D2-8966-4A0CC956A6A2}"/>
    <dgm:cxn modelId="{94527A2F-4F05-494B-8199-3868D7DFC278}" srcId="{60AC6563-A452-495E-BF11-F35B4E2B6C2F}" destId="{86032CA0-106E-4A25-A259-001FC8F59A7D}" srcOrd="0" destOrd="0" parTransId="{6E48FC85-9D95-4D28-93B8-42BECE9FCF9D}" sibTransId="{2E25129D-DDB0-4123-9375-D2378E69C043}"/>
    <dgm:cxn modelId="{F2846572-31D2-FE48-B27A-5E5E4729CF35}" type="presOf" srcId="{CA944C20-4411-47E7-8D2D-378C146B80B0}" destId="{F608D62A-F3E7-AB42-96A0-65D0DA20FA63}" srcOrd="0" destOrd="0" presId="urn:microsoft.com/office/officeart/2005/8/layout/default"/>
    <dgm:cxn modelId="{37A6CA80-E5E2-4663-B783-79FBD201F153}" srcId="{60AC6563-A452-495E-BF11-F35B4E2B6C2F}" destId="{5A690C6A-4F1C-45CF-A6E9-70FF9AA6C46C}" srcOrd="5" destOrd="0" parTransId="{CD0C225E-5E7A-41B6-9267-F2AF7EED25F1}" sibTransId="{9FE25B53-4897-4731-8ACE-0E99EAC130D4}"/>
    <dgm:cxn modelId="{36D48B8A-F908-884D-9A54-455E86C83DD1}" type="presOf" srcId="{93E2519B-1512-46DD-9B40-73BDB9C956E1}" destId="{33D1DECB-42EF-994C-98DF-D14BF17B2111}" srcOrd="0" destOrd="0" presId="urn:microsoft.com/office/officeart/2005/8/layout/default"/>
    <dgm:cxn modelId="{0992E1A2-8362-4146-BDEC-D78BB3808465}" type="presOf" srcId="{C74ED2C5-B154-445A-8BBE-FCF8B02FABC9}" destId="{3EE4761F-DED5-2540-86F3-E71478044CB0}" srcOrd="0" destOrd="0" presId="urn:microsoft.com/office/officeart/2005/8/layout/default"/>
    <dgm:cxn modelId="{43EFB6A5-A698-F344-9D1A-B737DB9754EE}" type="presOf" srcId="{86032CA0-106E-4A25-A259-001FC8F59A7D}" destId="{B53B2A29-5D1E-7C4E-8F14-F003C32AFD92}" srcOrd="0" destOrd="0" presId="urn:microsoft.com/office/officeart/2005/8/layout/default"/>
    <dgm:cxn modelId="{F02B6BB5-6C2E-4B50-A0C0-237071DCC327}" srcId="{60AC6563-A452-495E-BF11-F35B4E2B6C2F}" destId="{93E2519B-1512-46DD-9B40-73BDB9C956E1}" srcOrd="8" destOrd="0" parTransId="{F61C92E5-60A4-4FA2-9A87-ED7E0118BBED}" sibTransId="{0A25C0B2-8B40-4D49-B6E3-6081941A00CE}"/>
    <dgm:cxn modelId="{BB2314B8-EC8B-E649-A6DE-2B458A5042EA}" type="presOf" srcId="{23FD2201-69C4-43A7-8A43-066325AA45CB}" destId="{D261A8F4-43AE-544F-8FF7-DACD964E9F60}" srcOrd="0" destOrd="0" presId="urn:microsoft.com/office/officeart/2005/8/layout/default"/>
    <dgm:cxn modelId="{66F22EB8-38A5-41B1-ABC4-8530BF29C337}" srcId="{60AC6563-A452-495E-BF11-F35B4E2B6C2F}" destId="{14678E17-2073-46F7-8B5F-E2BD28E7B3DE}" srcOrd="3" destOrd="0" parTransId="{0B58EB81-E637-4E30-83FD-8F924BA21EDA}" sibTransId="{7F3E1B4F-269F-4648-B99C-C95AD5361C5A}"/>
    <dgm:cxn modelId="{AA48ADC4-B4E7-F440-AE62-89803289F685}" type="presOf" srcId="{DCC07B04-ACA6-49CA-AE98-082DA092F70E}" destId="{276ADF4A-6EA1-A143-9DCA-606B09718B1B}" srcOrd="0" destOrd="0" presId="urn:microsoft.com/office/officeart/2005/8/layout/default"/>
    <dgm:cxn modelId="{36FCA7C9-C144-4E36-AED9-43FCF7EFFEB5}" srcId="{60AC6563-A452-495E-BF11-F35B4E2B6C2F}" destId="{DCC07B04-ACA6-49CA-AE98-082DA092F70E}" srcOrd="1" destOrd="0" parTransId="{A2904879-DDB5-46B0-8667-CF4F8C23C6D8}" sibTransId="{F5ABD7FD-F522-4E63-89E7-6DE1E663F67C}"/>
    <dgm:cxn modelId="{A9D523DB-42DC-4FDB-826D-D006D3E7F3DF}" srcId="{60AC6563-A452-495E-BF11-F35B4E2B6C2F}" destId="{C74ED2C5-B154-445A-8BBE-FCF8B02FABC9}" srcOrd="7" destOrd="0" parTransId="{8AC0EA4B-3DB5-4EAA-B3CD-47EE8711D328}" sibTransId="{9DA50D30-256B-461C-BA47-2844B85ADCB7}"/>
    <dgm:cxn modelId="{4E82C1DF-2BF1-5141-BB66-53FFAE4AF9C8}" type="presOf" srcId="{14678E17-2073-46F7-8B5F-E2BD28E7B3DE}" destId="{F5C2449D-8351-C34C-8CB7-BAF69E964891}" srcOrd="0" destOrd="0" presId="urn:microsoft.com/office/officeart/2005/8/layout/default"/>
    <dgm:cxn modelId="{7DDD5FFB-AF1C-4AB9-93EA-5EDAAC6DBCC9}" srcId="{60AC6563-A452-495E-BF11-F35B4E2B6C2F}" destId="{23FD2201-69C4-43A7-8A43-066325AA45CB}" srcOrd="4" destOrd="0" parTransId="{F56174B8-08C8-4440-B9B6-99A58FB43507}" sibTransId="{DD3D81A0-D936-4E09-A183-42380D8564AE}"/>
    <dgm:cxn modelId="{970C5BFF-FFE3-044A-9C88-795ADCBD3968}" type="presOf" srcId="{E9F478C6-643F-4ECB-A52C-F7C0F43F07BD}" destId="{B27A52BD-DB72-404F-9D70-424C662D40DC}" srcOrd="0" destOrd="0" presId="urn:microsoft.com/office/officeart/2005/8/layout/default"/>
    <dgm:cxn modelId="{21072123-D871-134E-B427-0C2169540323}" type="presParOf" srcId="{AD6AB36B-62C5-1C4C-9FEC-C4B39D47FB55}" destId="{B53B2A29-5D1E-7C4E-8F14-F003C32AFD92}" srcOrd="0" destOrd="0" presId="urn:microsoft.com/office/officeart/2005/8/layout/default"/>
    <dgm:cxn modelId="{83F6BAAB-A164-CE4D-A3D6-93A7A2220494}" type="presParOf" srcId="{AD6AB36B-62C5-1C4C-9FEC-C4B39D47FB55}" destId="{29328927-6D92-FD46-AB60-A4442F1FEEDB}" srcOrd="1" destOrd="0" presId="urn:microsoft.com/office/officeart/2005/8/layout/default"/>
    <dgm:cxn modelId="{E86AF02B-B98D-B444-BA3F-AAACD6E97BB5}" type="presParOf" srcId="{AD6AB36B-62C5-1C4C-9FEC-C4B39D47FB55}" destId="{276ADF4A-6EA1-A143-9DCA-606B09718B1B}" srcOrd="2" destOrd="0" presId="urn:microsoft.com/office/officeart/2005/8/layout/default"/>
    <dgm:cxn modelId="{304FCBB9-279F-2D4F-BC6B-C4BC7B983F06}" type="presParOf" srcId="{AD6AB36B-62C5-1C4C-9FEC-C4B39D47FB55}" destId="{4FF6BED6-FEE3-BC4B-A316-AFB76DC03622}" srcOrd="3" destOrd="0" presId="urn:microsoft.com/office/officeart/2005/8/layout/default"/>
    <dgm:cxn modelId="{F01844D1-4796-9340-BFC1-A18D61851D48}" type="presParOf" srcId="{AD6AB36B-62C5-1C4C-9FEC-C4B39D47FB55}" destId="{B27A52BD-DB72-404F-9D70-424C662D40DC}" srcOrd="4" destOrd="0" presId="urn:microsoft.com/office/officeart/2005/8/layout/default"/>
    <dgm:cxn modelId="{2F505C81-3D12-3D49-893B-5B1EB0D09553}" type="presParOf" srcId="{AD6AB36B-62C5-1C4C-9FEC-C4B39D47FB55}" destId="{83DE7F20-8F5F-AA46-A7E5-B263A16B025F}" srcOrd="5" destOrd="0" presId="urn:microsoft.com/office/officeart/2005/8/layout/default"/>
    <dgm:cxn modelId="{0F90566B-FBF7-8945-9D49-FAF7A6B678B0}" type="presParOf" srcId="{AD6AB36B-62C5-1C4C-9FEC-C4B39D47FB55}" destId="{F5C2449D-8351-C34C-8CB7-BAF69E964891}" srcOrd="6" destOrd="0" presId="urn:microsoft.com/office/officeart/2005/8/layout/default"/>
    <dgm:cxn modelId="{B724D6D2-DADA-124C-8DAF-A383D33FB395}" type="presParOf" srcId="{AD6AB36B-62C5-1C4C-9FEC-C4B39D47FB55}" destId="{49AAB20E-89B2-5940-B4FA-3B157FAC2C41}" srcOrd="7" destOrd="0" presId="urn:microsoft.com/office/officeart/2005/8/layout/default"/>
    <dgm:cxn modelId="{BBB523F2-204E-F343-87C7-5EEF357BDDD2}" type="presParOf" srcId="{AD6AB36B-62C5-1C4C-9FEC-C4B39D47FB55}" destId="{D261A8F4-43AE-544F-8FF7-DACD964E9F60}" srcOrd="8" destOrd="0" presId="urn:microsoft.com/office/officeart/2005/8/layout/default"/>
    <dgm:cxn modelId="{85A5D0A1-22CE-B04E-8A8F-B304C6A824E0}" type="presParOf" srcId="{AD6AB36B-62C5-1C4C-9FEC-C4B39D47FB55}" destId="{BF1F0894-E8BF-5B44-9467-AC8AE11ABBA6}" srcOrd="9" destOrd="0" presId="urn:microsoft.com/office/officeart/2005/8/layout/default"/>
    <dgm:cxn modelId="{C0031404-A0E0-E84E-B2B9-695AB354CBD4}" type="presParOf" srcId="{AD6AB36B-62C5-1C4C-9FEC-C4B39D47FB55}" destId="{D814FBD4-B866-6748-A73B-1302504AC5CE}" srcOrd="10" destOrd="0" presId="urn:microsoft.com/office/officeart/2005/8/layout/default"/>
    <dgm:cxn modelId="{D15BD57B-D146-064A-80C4-215CBDAE847E}" type="presParOf" srcId="{AD6AB36B-62C5-1C4C-9FEC-C4B39D47FB55}" destId="{5152E383-1B3C-2F43-BD50-EE133B8AB397}" srcOrd="11" destOrd="0" presId="urn:microsoft.com/office/officeart/2005/8/layout/default"/>
    <dgm:cxn modelId="{FD6D6CFB-3E7D-3D4F-B64E-987C8B89ABD4}" type="presParOf" srcId="{AD6AB36B-62C5-1C4C-9FEC-C4B39D47FB55}" destId="{F608D62A-F3E7-AB42-96A0-65D0DA20FA63}" srcOrd="12" destOrd="0" presId="urn:microsoft.com/office/officeart/2005/8/layout/default"/>
    <dgm:cxn modelId="{C69FE7B4-580C-D147-B765-3686A04A960B}" type="presParOf" srcId="{AD6AB36B-62C5-1C4C-9FEC-C4B39D47FB55}" destId="{ABE82636-D772-434C-AC92-61A2B3F5B644}" srcOrd="13" destOrd="0" presId="urn:microsoft.com/office/officeart/2005/8/layout/default"/>
    <dgm:cxn modelId="{8151AF8C-6FA6-7445-A237-D7D10D20D8A3}" type="presParOf" srcId="{AD6AB36B-62C5-1C4C-9FEC-C4B39D47FB55}" destId="{3EE4761F-DED5-2540-86F3-E71478044CB0}" srcOrd="14" destOrd="0" presId="urn:microsoft.com/office/officeart/2005/8/layout/default"/>
    <dgm:cxn modelId="{4C1736A1-A954-0E4D-AC76-C6168408E931}" type="presParOf" srcId="{AD6AB36B-62C5-1C4C-9FEC-C4B39D47FB55}" destId="{E0749794-1328-1E4D-8067-A2891A5833C7}" srcOrd="15" destOrd="0" presId="urn:microsoft.com/office/officeart/2005/8/layout/default"/>
    <dgm:cxn modelId="{10FBC873-2F0C-574B-AD3C-BD0D4B49C535}" type="presParOf" srcId="{AD6AB36B-62C5-1C4C-9FEC-C4B39D47FB55}" destId="{33D1DECB-42EF-994C-98DF-D14BF17B2111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AEB635-F516-4512-B4F4-8881E3C670E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2EC3BA9-E086-4F1E-8C71-0EB73E775D7F}">
      <dgm:prSet/>
      <dgm:spPr/>
      <dgm:t>
        <a:bodyPr/>
        <a:lstStyle/>
        <a:p>
          <a:pPr>
            <a:lnSpc>
              <a:spcPct val="100000"/>
            </a:lnSpc>
          </a:pPr>
          <a:r>
            <a:rPr lang="en-CH" b="1">
              <a:solidFill>
                <a:schemeClr val="accent1">
                  <a:lumMod val="75000"/>
                </a:schemeClr>
              </a:solidFill>
            </a:rPr>
            <a:t>Service delivery strategy </a:t>
          </a:r>
          <a:r>
            <a:rPr lang="en-CH">
              <a:solidFill>
                <a:schemeClr val="accent1">
                  <a:lumMod val="75000"/>
                </a:schemeClr>
              </a:solidFill>
            </a:rPr>
            <a:t>in place or being developed</a:t>
          </a:r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4F44FF8-0ADD-482F-BCA2-E9F89DF05F03}" type="parTrans" cxnId="{48D4F5C6-97B6-4948-8AEA-51616D03A190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6E7E49C-9B44-424B-BA5E-D81C01CD32F6}" type="sibTrans" cxnId="{48D4F5C6-97B6-4948-8AEA-51616D03A190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0422B62-89E9-47E1-85D7-8742A58D4B45}">
      <dgm:prSet/>
      <dgm:spPr/>
      <dgm:t>
        <a:bodyPr/>
        <a:lstStyle/>
        <a:p>
          <a:pPr>
            <a:lnSpc>
              <a:spcPct val="100000"/>
            </a:lnSpc>
          </a:pPr>
          <a:r>
            <a:rPr lang="en-CH" b="1">
              <a:solidFill>
                <a:schemeClr val="accent1">
                  <a:lumMod val="75000"/>
                </a:schemeClr>
              </a:solidFill>
            </a:rPr>
            <a:t>L</a:t>
          </a:r>
          <a:r>
            <a:rPr lang="en-GB" b="1">
              <a:solidFill>
                <a:schemeClr val="accent1">
                  <a:lumMod val="75000"/>
                </a:schemeClr>
              </a:solidFill>
            </a:rPr>
            <a:t>e</a:t>
          </a:r>
          <a:r>
            <a:rPr lang="en-CH" b="1">
              <a:solidFill>
                <a:schemeClr val="accent1">
                  <a:lumMod val="75000"/>
                </a:schemeClr>
              </a:solidFill>
            </a:rPr>
            <a:t>gal framework </a:t>
          </a:r>
          <a:r>
            <a:rPr lang="en-CH">
              <a:solidFill>
                <a:schemeClr val="accent1">
                  <a:lumMod val="75000"/>
                </a:schemeClr>
              </a:solidFill>
            </a:rPr>
            <a:t>which clearly defines roles, responsibilities, authorities and potential role of private sector in place</a:t>
          </a:r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EE42376F-5202-4FE7-924E-36C65193C105}" type="parTrans" cxnId="{90C8218A-07F5-4D5A-8A7D-0315B4028F13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5F5D494-F517-49BA-A78E-A0E7D41107DD}" type="sibTrans" cxnId="{90C8218A-07F5-4D5A-8A7D-0315B4028F13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D356EC9-78CF-4F09-9E8C-513019C5DCD0}">
      <dgm:prSet/>
      <dgm:spPr/>
      <dgm:t>
        <a:bodyPr/>
        <a:lstStyle/>
        <a:p>
          <a:pPr>
            <a:lnSpc>
              <a:spcPct val="100000"/>
            </a:lnSpc>
          </a:pPr>
          <a:r>
            <a:rPr lang="en-CH" b="1">
              <a:solidFill>
                <a:schemeClr val="accent1">
                  <a:lumMod val="75000"/>
                </a:schemeClr>
              </a:solidFill>
            </a:rPr>
            <a:t>Gap assessment </a:t>
          </a:r>
          <a:r>
            <a:rPr lang="en-CH">
              <a:solidFill>
                <a:schemeClr val="accent1">
                  <a:lumMod val="75000"/>
                </a:schemeClr>
              </a:solidFill>
            </a:rPr>
            <a:t>to identify investment priorities (Country Hydromet Diagnostics)</a:t>
          </a:r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0D348CA9-E738-4309-9A1E-8BCA06F14394}" type="parTrans" cxnId="{43639E80-FBB4-4375-9BB9-7B42C694D29C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0BF0C73C-F4AD-406A-B8CF-DFD2636B4A8C}" type="sibTrans" cxnId="{43639E80-FBB4-4375-9BB9-7B42C694D29C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E247C55B-7A25-49BE-8BDC-C9D730C39000}">
      <dgm:prSet/>
      <dgm:spPr/>
      <dgm:t>
        <a:bodyPr/>
        <a:lstStyle/>
        <a:p>
          <a:pPr>
            <a:lnSpc>
              <a:spcPct val="100000"/>
            </a:lnSpc>
          </a:pPr>
          <a:r>
            <a:rPr lang="en-CH" b="1">
              <a:solidFill>
                <a:schemeClr val="accent1">
                  <a:lumMod val="75000"/>
                </a:schemeClr>
              </a:solidFill>
            </a:rPr>
            <a:t>Stakeholder consultations </a:t>
          </a:r>
          <a:r>
            <a:rPr lang="en-CH">
              <a:solidFill>
                <a:schemeClr val="accent1">
                  <a:lumMod val="75000"/>
                </a:schemeClr>
              </a:solidFill>
            </a:rPr>
            <a:t>and market research to identify revenue, co-production and public-private engagement (PPE) opportunities</a:t>
          </a:r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8B11120E-0F9D-427A-B17A-9BEFB167B26C}" type="parTrans" cxnId="{12AB73A0-1A3F-4E13-80E8-6776BE825164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A704EEA-D041-43F0-86E3-3ADB2F610E78}" type="sibTrans" cxnId="{12AB73A0-1A3F-4E13-80E8-6776BE825164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2F751B6D-5B53-405B-AC85-EA752F96FAA8}">
      <dgm:prSet/>
      <dgm:spPr/>
      <dgm:t>
        <a:bodyPr/>
        <a:lstStyle/>
        <a:p>
          <a:pPr>
            <a:lnSpc>
              <a:spcPct val="100000"/>
            </a:lnSpc>
          </a:pPr>
          <a:r>
            <a:rPr lang="en-CH">
              <a:solidFill>
                <a:schemeClr val="accent1">
                  <a:lumMod val="75000"/>
                </a:schemeClr>
              </a:solidFill>
            </a:rPr>
            <a:t>Detailed </a:t>
          </a:r>
          <a:r>
            <a:rPr lang="en-CH" b="1">
              <a:solidFill>
                <a:schemeClr val="accent1">
                  <a:lumMod val="75000"/>
                </a:schemeClr>
              </a:solidFill>
            </a:rPr>
            <a:t>modernization roadmap </a:t>
          </a:r>
          <a:r>
            <a:rPr lang="en-CH">
              <a:solidFill>
                <a:schemeClr val="accent1">
                  <a:lumMod val="75000"/>
                </a:schemeClr>
              </a:solidFill>
            </a:rPr>
            <a:t>with costed investment plan</a:t>
          </a:r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65389C2-B1D2-4BE5-9921-EE4BC879CF62}" type="parTrans" cxnId="{EA18DDC4-6C16-4D10-AE63-1A8522615CC4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CBAB6442-A0D0-4ED7-93C3-80D656F63478}" type="sibTrans" cxnId="{EA18DDC4-6C16-4D10-AE63-1A8522615CC4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0D2C5F22-74D3-4724-B82E-E8A057BC67DF}">
      <dgm:prSet/>
      <dgm:spPr/>
      <dgm:t>
        <a:bodyPr/>
        <a:lstStyle/>
        <a:p>
          <a:pPr>
            <a:lnSpc>
              <a:spcPct val="100000"/>
            </a:lnSpc>
          </a:pPr>
          <a:r>
            <a:rPr lang="en-CH">
              <a:solidFill>
                <a:schemeClr val="accent1">
                  <a:lumMod val="75000"/>
                </a:schemeClr>
              </a:solidFill>
            </a:rPr>
            <a:t>Cost-benefit analysis</a:t>
          </a:r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E6FD76CC-CBB4-4EAC-808B-CD1B11E7A38F}" type="parTrans" cxnId="{2051F6EE-8CB5-4814-9BB1-77A3741E7A77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6A7CDE39-78FA-4099-A355-73F5413E5E5E}" type="sibTrans" cxnId="{2051F6EE-8CB5-4814-9BB1-77A3741E7A77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76D35AC-25AE-440A-A70C-5E698A3ADD4D}">
      <dgm:prSet/>
      <dgm:spPr/>
      <dgm:t>
        <a:bodyPr/>
        <a:lstStyle/>
        <a:p>
          <a:pPr>
            <a:lnSpc>
              <a:spcPct val="100000"/>
            </a:lnSpc>
          </a:pPr>
          <a:r>
            <a:rPr lang="en-CH">
              <a:solidFill>
                <a:schemeClr val="accent1">
                  <a:lumMod val="75000"/>
                </a:schemeClr>
              </a:solidFill>
            </a:rPr>
            <a:t>Project management, fiduciary and coordination capacity</a:t>
          </a:r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F388542-1623-4B11-BF35-42EE51DB36D2}" type="parTrans" cxnId="{EF6AF1E4-64F9-4477-8152-614A91867AF5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2DC80C23-16B8-43EE-A260-068A150054EF}" type="sibTrans" cxnId="{EF6AF1E4-64F9-4477-8152-614A91867AF5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E07ACA1-AEBD-401A-86C2-B275EA8F4C80}">
      <dgm:prSet/>
      <dgm:spPr/>
      <dgm:t>
        <a:bodyPr/>
        <a:lstStyle/>
        <a:p>
          <a:pPr>
            <a:lnSpc>
              <a:spcPct val="100000"/>
            </a:lnSpc>
          </a:pPr>
          <a:r>
            <a:rPr lang="en-CH">
              <a:solidFill>
                <a:schemeClr val="accent1">
                  <a:lumMod val="75000"/>
                </a:schemeClr>
              </a:solidFill>
            </a:rPr>
            <a:t>Project structure (NMHS as implementing agency?)</a:t>
          </a:r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5AD0062-B753-4283-9CA4-6EF771E278E1}" type="parTrans" cxnId="{F788FDC7-60E2-4781-A93E-8F0233A07D12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C8F17D3F-CB7D-4AFE-A033-0C88F71B47CF}" type="sibTrans" cxnId="{F788FDC7-60E2-4781-A93E-8F0233A07D12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BF4F531-AB7F-47BB-A9F6-047273D45101}" type="pres">
      <dgm:prSet presAssocID="{32AEB635-F516-4512-B4F4-8881E3C670E3}" presName="root" presStyleCnt="0">
        <dgm:presLayoutVars>
          <dgm:dir/>
          <dgm:resizeHandles val="exact"/>
        </dgm:presLayoutVars>
      </dgm:prSet>
      <dgm:spPr/>
    </dgm:pt>
    <dgm:pt modelId="{10630DB4-61DD-4801-AACC-4105BC76749F}" type="pres">
      <dgm:prSet presAssocID="{82EC3BA9-E086-4F1E-8C71-0EB73E775D7F}" presName="compNode" presStyleCnt="0"/>
      <dgm:spPr/>
    </dgm:pt>
    <dgm:pt modelId="{3D45DB46-3AA4-48AE-B92A-433F11E1DA6E}" type="pres">
      <dgm:prSet presAssocID="{82EC3BA9-E086-4F1E-8C71-0EB73E775D7F}" presName="bgRect" presStyleLbl="bgShp" presStyleIdx="0" presStyleCnt="8" custLinFactNeighborX="162" custLinFactNeighborY="-27258"/>
      <dgm:spPr>
        <a:solidFill>
          <a:schemeClr val="accent4">
            <a:lumMod val="20000"/>
            <a:lumOff val="80000"/>
          </a:schemeClr>
        </a:solidFill>
      </dgm:spPr>
    </dgm:pt>
    <dgm:pt modelId="{05C1ED57-3C38-42D2-83AD-2E3B35619E4D}" type="pres">
      <dgm:prSet presAssocID="{82EC3BA9-E086-4F1E-8C71-0EB73E775D7F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08C6479-4515-43E4-ACD7-12ECF2AD9B1C}" type="pres">
      <dgm:prSet presAssocID="{82EC3BA9-E086-4F1E-8C71-0EB73E775D7F}" presName="spaceRect" presStyleCnt="0"/>
      <dgm:spPr/>
    </dgm:pt>
    <dgm:pt modelId="{2D9D0989-B29F-4F6F-A477-432D305F7349}" type="pres">
      <dgm:prSet presAssocID="{82EC3BA9-E086-4F1E-8C71-0EB73E775D7F}" presName="parTx" presStyleLbl="revTx" presStyleIdx="0" presStyleCnt="8">
        <dgm:presLayoutVars>
          <dgm:chMax val="0"/>
          <dgm:chPref val="0"/>
        </dgm:presLayoutVars>
      </dgm:prSet>
      <dgm:spPr/>
    </dgm:pt>
    <dgm:pt modelId="{95370291-B0CC-4484-B75A-B1A4AC60BEC6}" type="pres">
      <dgm:prSet presAssocID="{D6E7E49C-9B44-424B-BA5E-D81C01CD32F6}" presName="sibTrans" presStyleCnt="0"/>
      <dgm:spPr/>
    </dgm:pt>
    <dgm:pt modelId="{5F36E6A6-D7FD-443B-A4AF-61601F438064}" type="pres">
      <dgm:prSet presAssocID="{D0422B62-89E9-47E1-85D7-8742A58D4B45}" presName="compNode" presStyleCnt="0"/>
      <dgm:spPr/>
    </dgm:pt>
    <dgm:pt modelId="{38A47E17-A12F-44CD-B351-D23D91227903}" type="pres">
      <dgm:prSet presAssocID="{D0422B62-89E9-47E1-85D7-8742A58D4B45}" presName="bgRect" presStyleLbl="bgShp" presStyleIdx="1" presStyleCnt="8"/>
      <dgm:spPr>
        <a:solidFill>
          <a:schemeClr val="accent4">
            <a:lumMod val="20000"/>
            <a:lumOff val="80000"/>
          </a:schemeClr>
        </a:solidFill>
      </dgm:spPr>
    </dgm:pt>
    <dgm:pt modelId="{D8BDDB74-98B2-4EB2-B668-970F57EBFC9E}" type="pres">
      <dgm:prSet presAssocID="{D0422B62-89E9-47E1-85D7-8742A58D4B45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27A97418-DA33-40A8-9239-184E00D8B459}" type="pres">
      <dgm:prSet presAssocID="{D0422B62-89E9-47E1-85D7-8742A58D4B45}" presName="spaceRect" presStyleCnt="0"/>
      <dgm:spPr/>
    </dgm:pt>
    <dgm:pt modelId="{FD07F320-1CC4-479F-BD7C-B1FBF8542B84}" type="pres">
      <dgm:prSet presAssocID="{D0422B62-89E9-47E1-85D7-8742A58D4B45}" presName="parTx" presStyleLbl="revTx" presStyleIdx="1" presStyleCnt="8">
        <dgm:presLayoutVars>
          <dgm:chMax val="0"/>
          <dgm:chPref val="0"/>
        </dgm:presLayoutVars>
      </dgm:prSet>
      <dgm:spPr/>
    </dgm:pt>
    <dgm:pt modelId="{3C670F93-0291-4B0F-A8C4-03C294FFB849}" type="pres">
      <dgm:prSet presAssocID="{B5F5D494-F517-49BA-A78E-A0E7D41107DD}" presName="sibTrans" presStyleCnt="0"/>
      <dgm:spPr/>
    </dgm:pt>
    <dgm:pt modelId="{D6ECF8AB-1FEE-40D9-A6F9-C3B8C221E3EF}" type="pres">
      <dgm:prSet presAssocID="{3D356EC9-78CF-4F09-9E8C-513019C5DCD0}" presName="compNode" presStyleCnt="0"/>
      <dgm:spPr/>
    </dgm:pt>
    <dgm:pt modelId="{5BB163DF-98BD-4FC8-8002-81F8F6C09AA3}" type="pres">
      <dgm:prSet presAssocID="{3D356EC9-78CF-4F09-9E8C-513019C5DCD0}" presName="bgRect" presStyleLbl="bgShp" presStyleIdx="2" presStyleCnt="8"/>
      <dgm:spPr>
        <a:solidFill>
          <a:schemeClr val="accent4">
            <a:lumMod val="20000"/>
            <a:lumOff val="80000"/>
          </a:schemeClr>
        </a:solidFill>
      </dgm:spPr>
    </dgm:pt>
    <dgm:pt modelId="{EBA863A6-5D1C-467E-88CC-BCEF7F2E0247}" type="pres">
      <dgm:prSet presAssocID="{3D356EC9-78CF-4F09-9E8C-513019C5DCD0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8D76A2EF-2822-4FFA-B6E1-F1A02A9A20BE}" type="pres">
      <dgm:prSet presAssocID="{3D356EC9-78CF-4F09-9E8C-513019C5DCD0}" presName="spaceRect" presStyleCnt="0"/>
      <dgm:spPr/>
    </dgm:pt>
    <dgm:pt modelId="{95001A3E-64C0-429B-81EB-DA9942C5610F}" type="pres">
      <dgm:prSet presAssocID="{3D356EC9-78CF-4F09-9E8C-513019C5DCD0}" presName="parTx" presStyleLbl="revTx" presStyleIdx="2" presStyleCnt="8">
        <dgm:presLayoutVars>
          <dgm:chMax val="0"/>
          <dgm:chPref val="0"/>
        </dgm:presLayoutVars>
      </dgm:prSet>
      <dgm:spPr/>
    </dgm:pt>
    <dgm:pt modelId="{14D3E45D-B04C-4477-AA52-6E2525A5CB62}" type="pres">
      <dgm:prSet presAssocID="{0BF0C73C-F4AD-406A-B8CF-DFD2636B4A8C}" presName="sibTrans" presStyleCnt="0"/>
      <dgm:spPr/>
    </dgm:pt>
    <dgm:pt modelId="{2E4604DD-1AF9-421E-8048-40CF6A0F7113}" type="pres">
      <dgm:prSet presAssocID="{E247C55B-7A25-49BE-8BDC-C9D730C39000}" presName="compNode" presStyleCnt="0"/>
      <dgm:spPr/>
    </dgm:pt>
    <dgm:pt modelId="{77B6EF19-9DEF-4692-8B21-04BF98848339}" type="pres">
      <dgm:prSet presAssocID="{E247C55B-7A25-49BE-8BDC-C9D730C39000}" presName="bgRect" presStyleLbl="bgShp" presStyleIdx="3" presStyleCnt="8"/>
      <dgm:spPr>
        <a:solidFill>
          <a:schemeClr val="accent4">
            <a:lumMod val="20000"/>
            <a:lumOff val="80000"/>
          </a:schemeClr>
        </a:solidFill>
      </dgm:spPr>
    </dgm:pt>
    <dgm:pt modelId="{54401E09-8DDC-4440-B5C1-7A19D06AFEFC}" type="pres">
      <dgm:prSet presAssocID="{E247C55B-7A25-49BE-8BDC-C9D730C39000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9A8A91B2-3540-409E-BB89-03A1FDDF684D}" type="pres">
      <dgm:prSet presAssocID="{E247C55B-7A25-49BE-8BDC-C9D730C39000}" presName="spaceRect" presStyleCnt="0"/>
      <dgm:spPr/>
    </dgm:pt>
    <dgm:pt modelId="{72E0754C-D390-458F-B547-824F9A48D8ED}" type="pres">
      <dgm:prSet presAssocID="{E247C55B-7A25-49BE-8BDC-C9D730C39000}" presName="parTx" presStyleLbl="revTx" presStyleIdx="3" presStyleCnt="8">
        <dgm:presLayoutVars>
          <dgm:chMax val="0"/>
          <dgm:chPref val="0"/>
        </dgm:presLayoutVars>
      </dgm:prSet>
      <dgm:spPr/>
    </dgm:pt>
    <dgm:pt modelId="{52DB50C2-520B-4548-ADDF-7DFE77DB9433}" type="pres">
      <dgm:prSet presAssocID="{9A704EEA-D041-43F0-86E3-3ADB2F610E78}" presName="sibTrans" presStyleCnt="0"/>
      <dgm:spPr/>
    </dgm:pt>
    <dgm:pt modelId="{68B59C77-573A-4081-89A9-D4EE3B6242BF}" type="pres">
      <dgm:prSet presAssocID="{2F751B6D-5B53-405B-AC85-EA752F96FAA8}" presName="compNode" presStyleCnt="0"/>
      <dgm:spPr/>
    </dgm:pt>
    <dgm:pt modelId="{54843DFD-B9FF-418C-9DB9-45D75B11C69B}" type="pres">
      <dgm:prSet presAssocID="{2F751B6D-5B53-405B-AC85-EA752F96FAA8}" presName="bgRect" presStyleLbl="bgShp" presStyleIdx="4" presStyleCnt="8"/>
      <dgm:spPr>
        <a:solidFill>
          <a:schemeClr val="accent4">
            <a:lumMod val="20000"/>
            <a:lumOff val="80000"/>
          </a:schemeClr>
        </a:solidFill>
      </dgm:spPr>
    </dgm:pt>
    <dgm:pt modelId="{F8422F75-352D-4905-A675-AF084EBBD057}" type="pres">
      <dgm:prSet presAssocID="{2F751B6D-5B53-405B-AC85-EA752F96FAA8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0A9F5E5B-2DC9-45D8-A7F4-92D29AE86751}" type="pres">
      <dgm:prSet presAssocID="{2F751B6D-5B53-405B-AC85-EA752F96FAA8}" presName="spaceRect" presStyleCnt="0"/>
      <dgm:spPr/>
    </dgm:pt>
    <dgm:pt modelId="{5F8FDE71-1F1C-45BF-ADAB-EF3EE24E501D}" type="pres">
      <dgm:prSet presAssocID="{2F751B6D-5B53-405B-AC85-EA752F96FAA8}" presName="parTx" presStyleLbl="revTx" presStyleIdx="4" presStyleCnt="8">
        <dgm:presLayoutVars>
          <dgm:chMax val="0"/>
          <dgm:chPref val="0"/>
        </dgm:presLayoutVars>
      </dgm:prSet>
      <dgm:spPr/>
    </dgm:pt>
    <dgm:pt modelId="{2A1BFB6C-88D9-4BEC-BE79-28B53180F8D1}" type="pres">
      <dgm:prSet presAssocID="{CBAB6442-A0D0-4ED7-93C3-80D656F63478}" presName="sibTrans" presStyleCnt="0"/>
      <dgm:spPr/>
    </dgm:pt>
    <dgm:pt modelId="{49C5E511-0999-47BD-AE0B-3CD6DA9B9CF6}" type="pres">
      <dgm:prSet presAssocID="{0D2C5F22-74D3-4724-B82E-E8A057BC67DF}" presName="compNode" presStyleCnt="0"/>
      <dgm:spPr/>
    </dgm:pt>
    <dgm:pt modelId="{B079CE2F-E53C-40ED-A4B2-2C34A0EDD68D}" type="pres">
      <dgm:prSet presAssocID="{0D2C5F22-74D3-4724-B82E-E8A057BC67DF}" presName="bgRect" presStyleLbl="bgShp" presStyleIdx="5" presStyleCnt="8"/>
      <dgm:spPr>
        <a:solidFill>
          <a:schemeClr val="accent4">
            <a:lumMod val="20000"/>
            <a:lumOff val="80000"/>
          </a:schemeClr>
        </a:solidFill>
      </dgm:spPr>
    </dgm:pt>
    <dgm:pt modelId="{259F5A2A-C597-4101-A33A-6714F761767A}" type="pres">
      <dgm:prSet presAssocID="{0D2C5F22-74D3-4724-B82E-E8A057BC67DF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A4D9C57-436A-402D-BCF2-149ED8A44310}" type="pres">
      <dgm:prSet presAssocID="{0D2C5F22-74D3-4724-B82E-E8A057BC67DF}" presName="spaceRect" presStyleCnt="0"/>
      <dgm:spPr/>
    </dgm:pt>
    <dgm:pt modelId="{E5B81B0A-EC6E-4AA0-B4F3-492F2797B3DD}" type="pres">
      <dgm:prSet presAssocID="{0D2C5F22-74D3-4724-B82E-E8A057BC67DF}" presName="parTx" presStyleLbl="revTx" presStyleIdx="5" presStyleCnt="8">
        <dgm:presLayoutVars>
          <dgm:chMax val="0"/>
          <dgm:chPref val="0"/>
        </dgm:presLayoutVars>
      </dgm:prSet>
      <dgm:spPr/>
    </dgm:pt>
    <dgm:pt modelId="{37231B33-B852-4B04-A7BB-53FCAAB2B37D}" type="pres">
      <dgm:prSet presAssocID="{6A7CDE39-78FA-4099-A355-73F5413E5E5E}" presName="sibTrans" presStyleCnt="0"/>
      <dgm:spPr/>
    </dgm:pt>
    <dgm:pt modelId="{BB432441-4892-4782-8A46-5D971EA02E78}" type="pres">
      <dgm:prSet presAssocID="{176D35AC-25AE-440A-A70C-5E698A3ADD4D}" presName="compNode" presStyleCnt="0"/>
      <dgm:spPr/>
    </dgm:pt>
    <dgm:pt modelId="{05024AE2-2B4E-4EB7-BB7B-8D9CDC06B687}" type="pres">
      <dgm:prSet presAssocID="{176D35AC-25AE-440A-A70C-5E698A3ADD4D}" presName="bgRect" presStyleLbl="bgShp" presStyleIdx="6" presStyleCnt="8"/>
      <dgm:spPr>
        <a:solidFill>
          <a:schemeClr val="accent4">
            <a:lumMod val="20000"/>
            <a:lumOff val="80000"/>
          </a:schemeClr>
        </a:solidFill>
      </dgm:spPr>
    </dgm:pt>
    <dgm:pt modelId="{D74DAEB4-2B6F-4627-B444-6B92E78F5A2D}" type="pres">
      <dgm:prSet presAssocID="{176D35AC-25AE-440A-A70C-5E698A3ADD4D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FA26946D-9A14-4E17-8E15-CE92845695DD}" type="pres">
      <dgm:prSet presAssocID="{176D35AC-25AE-440A-A70C-5E698A3ADD4D}" presName="spaceRect" presStyleCnt="0"/>
      <dgm:spPr/>
    </dgm:pt>
    <dgm:pt modelId="{AA4ABA58-F88D-4BE7-ADBB-B49797C987B2}" type="pres">
      <dgm:prSet presAssocID="{176D35AC-25AE-440A-A70C-5E698A3ADD4D}" presName="parTx" presStyleLbl="revTx" presStyleIdx="6" presStyleCnt="8">
        <dgm:presLayoutVars>
          <dgm:chMax val="0"/>
          <dgm:chPref val="0"/>
        </dgm:presLayoutVars>
      </dgm:prSet>
      <dgm:spPr/>
    </dgm:pt>
    <dgm:pt modelId="{A11E922A-A42C-42D6-832E-879B3A29C2C2}" type="pres">
      <dgm:prSet presAssocID="{2DC80C23-16B8-43EE-A260-068A150054EF}" presName="sibTrans" presStyleCnt="0"/>
      <dgm:spPr/>
    </dgm:pt>
    <dgm:pt modelId="{C0C50F10-E588-436B-AC50-B1CA9CC5FBA6}" type="pres">
      <dgm:prSet presAssocID="{9E07ACA1-AEBD-401A-86C2-B275EA8F4C80}" presName="compNode" presStyleCnt="0"/>
      <dgm:spPr/>
    </dgm:pt>
    <dgm:pt modelId="{8994EE10-E305-4843-A511-892B1E02AF9E}" type="pres">
      <dgm:prSet presAssocID="{9E07ACA1-AEBD-401A-86C2-B275EA8F4C80}" presName="bgRect" presStyleLbl="bgShp" presStyleIdx="7" presStyleCnt="8" custLinFactNeighborX="-1818"/>
      <dgm:spPr>
        <a:solidFill>
          <a:schemeClr val="accent4">
            <a:lumMod val="20000"/>
            <a:lumOff val="80000"/>
          </a:schemeClr>
        </a:solidFill>
      </dgm:spPr>
    </dgm:pt>
    <dgm:pt modelId="{2FC26C54-14C1-4377-8028-EA3D1F842E9E}" type="pres">
      <dgm:prSet presAssocID="{9E07ACA1-AEBD-401A-86C2-B275EA8F4C80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B2DEC958-71C8-4147-A5E7-62A3878551B2}" type="pres">
      <dgm:prSet presAssocID="{9E07ACA1-AEBD-401A-86C2-B275EA8F4C80}" presName="spaceRect" presStyleCnt="0"/>
      <dgm:spPr/>
    </dgm:pt>
    <dgm:pt modelId="{6A311061-75B2-4F1F-9569-A6E0FE0E900A}" type="pres">
      <dgm:prSet presAssocID="{9E07ACA1-AEBD-401A-86C2-B275EA8F4C80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0A01D926-E84E-470A-A99A-1A7EADC0D2C9}" type="presOf" srcId="{82EC3BA9-E086-4F1E-8C71-0EB73E775D7F}" destId="{2D9D0989-B29F-4F6F-A477-432D305F7349}" srcOrd="0" destOrd="0" presId="urn:microsoft.com/office/officeart/2018/2/layout/IconVerticalSolidList"/>
    <dgm:cxn modelId="{DEB28146-C663-4042-A6F6-3C36CE9F0D8F}" type="presOf" srcId="{9E07ACA1-AEBD-401A-86C2-B275EA8F4C80}" destId="{6A311061-75B2-4F1F-9569-A6E0FE0E900A}" srcOrd="0" destOrd="0" presId="urn:microsoft.com/office/officeart/2018/2/layout/IconVerticalSolidList"/>
    <dgm:cxn modelId="{7217EA57-F701-4592-9D1D-058ACFF29C76}" type="presOf" srcId="{3D356EC9-78CF-4F09-9E8C-513019C5DCD0}" destId="{95001A3E-64C0-429B-81EB-DA9942C5610F}" srcOrd="0" destOrd="0" presId="urn:microsoft.com/office/officeart/2018/2/layout/IconVerticalSolidList"/>
    <dgm:cxn modelId="{8AA9BF5B-283C-45F4-BBFC-4192F5CE5E58}" type="presOf" srcId="{176D35AC-25AE-440A-A70C-5E698A3ADD4D}" destId="{AA4ABA58-F88D-4BE7-ADBB-B49797C987B2}" srcOrd="0" destOrd="0" presId="urn:microsoft.com/office/officeart/2018/2/layout/IconVerticalSolidList"/>
    <dgm:cxn modelId="{7362DE63-77C8-4BC2-AC35-622A773370FE}" type="presOf" srcId="{0D2C5F22-74D3-4724-B82E-E8A057BC67DF}" destId="{E5B81B0A-EC6E-4AA0-B4F3-492F2797B3DD}" srcOrd="0" destOrd="0" presId="urn:microsoft.com/office/officeart/2018/2/layout/IconVerticalSolidList"/>
    <dgm:cxn modelId="{14E43D78-EAFF-42DD-8C4C-DBAEB87751C9}" type="presOf" srcId="{2F751B6D-5B53-405B-AC85-EA752F96FAA8}" destId="{5F8FDE71-1F1C-45BF-ADAB-EF3EE24E501D}" srcOrd="0" destOrd="0" presId="urn:microsoft.com/office/officeart/2018/2/layout/IconVerticalSolidList"/>
    <dgm:cxn modelId="{43639E80-FBB4-4375-9BB9-7B42C694D29C}" srcId="{32AEB635-F516-4512-B4F4-8881E3C670E3}" destId="{3D356EC9-78CF-4F09-9E8C-513019C5DCD0}" srcOrd="2" destOrd="0" parTransId="{0D348CA9-E738-4309-9A1E-8BCA06F14394}" sibTransId="{0BF0C73C-F4AD-406A-B8CF-DFD2636B4A8C}"/>
    <dgm:cxn modelId="{90C8218A-07F5-4D5A-8A7D-0315B4028F13}" srcId="{32AEB635-F516-4512-B4F4-8881E3C670E3}" destId="{D0422B62-89E9-47E1-85D7-8742A58D4B45}" srcOrd="1" destOrd="0" parTransId="{EE42376F-5202-4FE7-924E-36C65193C105}" sibTransId="{B5F5D494-F517-49BA-A78E-A0E7D41107DD}"/>
    <dgm:cxn modelId="{12AB73A0-1A3F-4E13-80E8-6776BE825164}" srcId="{32AEB635-F516-4512-B4F4-8881E3C670E3}" destId="{E247C55B-7A25-49BE-8BDC-C9D730C39000}" srcOrd="3" destOrd="0" parTransId="{8B11120E-0F9D-427A-B17A-9BEFB167B26C}" sibTransId="{9A704EEA-D041-43F0-86E3-3ADB2F610E78}"/>
    <dgm:cxn modelId="{E31408B0-0FAD-4CB2-AD25-5251952CB267}" type="presOf" srcId="{E247C55B-7A25-49BE-8BDC-C9D730C39000}" destId="{72E0754C-D390-458F-B547-824F9A48D8ED}" srcOrd="0" destOrd="0" presId="urn:microsoft.com/office/officeart/2018/2/layout/IconVerticalSolidList"/>
    <dgm:cxn modelId="{D5E875C2-0274-4A02-AD22-045EA9453D6B}" type="presOf" srcId="{32AEB635-F516-4512-B4F4-8881E3C670E3}" destId="{9BF4F531-AB7F-47BB-A9F6-047273D45101}" srcOrd="0" destOrd="0" presId="urn:microsoft.com/office/officeart/2018/2/layout/IconVerticalSolidList"/>
    <dgm:cxn modelId="{EA18DDC4-6C16-4D10-AE63-1A8522615CC4}" srcId="{32AEB635-F516-4512-B4F4-8881E3C670E3}" destId="{2F751B6D-5B53-405B-AC85-EA752F96FAA8}" srcOrd="4" destOrd="0" parTransId="{F65389C2-B1D2-4BE5-9921-EE4BC879CF62}" sibTransId="{CBAB6442-A0D0-4ED7-93C3-80D656F63478}"/>
    <dgm:cxn modelId="{48D4F5C6-97B6-4948-8AEA-51616D03A190}" srcId="{32AEB635-F516-4512-B4F4-8881E3C670E3}" destId="{82EC3BA9-E086-4F1E-8C71-0EB73E775D7F}" srcOrd="0" destOrd="0" parTransId="{D4F44FF8-0ADD-482F-BCA2-E9F89DF05F03}" sibTransId="{D6E7E49C-9B44-424B-BA5E-D81C01CD32F6}"/>
    <dgm:cxn modelId="{F788FDC7-60E2-4781-A93E-8F0233A07D12}" srcId="{32AEB635-F516-4512-B4F4-8881E3C670E3}" destId="{9E07ACA1-AEBD-401A-86C2-B275EA8F4C80}" srcOrd="7" destOrd="0" parTransId="{75AD0062-B753-4283-9CA4-6EF771E278E1}" sibTransId="{C8F17D3F-CB7D-4AFE-A033-0C88F71B47CF}"/>
    <dgm:cxn modelId="{EF6AF1E4-64F9-4477-8152-614A91867AF5}" srcId="{32AEB635-F516-4512-B4F4-8881E3C670E3}" destId="{176D35AC-25AE-440A-A70C-5E698A3ADD4D}" srcOrd="6" destOrd="0" parTransId="{DF388542-1623-4B11-BF35-42EE51DB36D2}" sibTransId="{2DC80C23-16B8-43EE-A260-068A150054EF}"/>
    <dgm:cxn modelId="{DA1636E8-D6C8-48AF-948F-FD99A3C99162}" type="presOf" srcId="{D0422B62-89E9-47E1-85D7-8742A58D4B45}" destId="{FD07F320-1CC4-479F-BD7C-B1FBF8542B84}" srcOrd="0" destOrd="0" presId="urn:microsoft.com/office/officeart/2018/2/layout/IconVerticalSolidList"/>
    <dgm:cxn modelId="{2051F6EE-8CB5-4814-9BB1-77A3741E7A77}" srcId="{32AEB635-F516-4512-B4F4-8881E3C670E3}" destId="{0D2C5F22-74D3-4724-B82E-E8A057BC67DF}" srcOrd="5" destOrd="0" parTransId="{E6FD76CC-CBB4-4EAC-808B-CD1B11E7A38F}" sibTransId="{6A7CDE39-78FA-4099-A355-73F5413E5E5E}"/>
    <dgm:cxn modelId="{156E361F-D71F-4167-B1A7-A9D36574F066}" type="presParOf" srcId="{9BF4F531-AB7F-47BB-A9F6-047273D45101}" destId="{10630DB4-61DD-4801-AACC-4105BC76749F}" srcOrd="0" destOrd="0" presId="urn:microsoft.com/office/officeart/2018/2/layout/IconVerticalSolidList"/>
    <dgm:cxn modelId="{90F5FA65-8394-4E19-B038-580850E7D6CE}" type="presParOf" srcId="{10630DB4-61DD-4801-AACC-4105BC76749F}" destId="{3D45DB46-3AA4-48AE-B92A-433F11E1DA6E}" srcOrd="0" destOrd="0" presId="urn:microsoft.com/office/officeart/2018/2/layout/IconVerticalSolidList"/>
    <dgm:cxn modelId="{3CBB252A-1721-4784-8E76-5232B22D4E03}" type="presParOf" srcId="{10630DB4-61DD-4801-AACC-4105BC76749F}" destId="{05C1ED57-3C38-42D2-83AD-2E3B35619E4D}" srcOrd="1" destOrd="0" presId="urn:microsoft.com/office/officeart/2018/2/layout/IconVerticalSolidList"/>
    <dgm:cxn modelId="{E67B8612-64E9-4A9B-BCC8-5AD54CE46C48}" type="presParOf" srcId="{10630DB4-61DD-4801-AACC-4105BC76749F}" destId="{B08C6479-4515-43E4-ACD7-12ECF2AD9B1C}" srcOrd="2" destOrd="0" presId="urn:microsoft.com/office/officeart/2018/2/layout/IconVerticalSolidList"/>
    <dgm:cxn modelId="{0D0398BD-A636-42EE-A2A7-288678EF3B42}" type="presParOf" srcId="{10630DB4-61DD-4801-AACC-4105BC76749F}" destId="{2D9D0989-B29F-4F6F-A477-432D305F7349}" srcOrd="3" destOrd="0" presId="urn:microsoft.com/office/officeart/2018/2/layout/IconVerticalSolidList"/>
    <dgm:cxn modelId="{0832F8FA-DC40-4CD0-B136-31293DC7600A}" type="presParOf" srcId="{9BF4F531-AB7F-47BB-A9F6-047273D45101}" destId="{95370291-B0CC-4484-B75A-B1A4AC60BEC6}" srcOrd="1" destOrd="0" presId="urn:microsoft.com/office/officeart/2018/2/layout/IconVerticalSolidList"/>
    <dgm:cxn modelId="{E902841C-C990-47DD-B021-0E9BCEF9E307}" type="presParOf" srcId="{9BF4F531-AB7F-47BB-A9F6-047273D45101}" destId="{5F36E6A6-D7FD-443B-A4AF-61601F438064}" srcOrd="2" destOrd="0" presId="urn:microsoft.com/office/officeart/2018/2/layout/IconVerticalSolidList"/>
    <dgm:cxn modelId="{799077A0-76A2-423A-A625-CDF76515EE93}" type="presParOf" srcId="{5F36E6A6-D7FD-443B-A4AF-61601F438064}" destId="{38A47E17-A12F-44CD-B351-D23D91227903}" srcOrd="0" destOrd="0" presId="urn:microsoft.com/office/officeart/2018/2/layout/IconVerticalSolidList"/>
    <dgm:cxn modelId="{0B56BEDA-1CED-4745-8B15-14BB7CF6C31F}" type="presParOf" srcId="{5F36E6A6-D7FD-443B-A4AF-61601F438064}" destId="{D8BDDB74-98B2-4EB2-B668-970F57EBFC9E}" srcOrd="1" destOrd="0" presId="urn:microsoft.com/office/officeart/2018/2/layout/IconVerticalSolidList"/>
    <dgm:cxn modelId="{D8206C5F-98AE-416A-9111-77B94CBF3052}" type="presParOf" srcId="{5F36E6A6-D7FD-443B-A4AF-61601F438064}" destId="{27A97418-DA33-40A8-9239-184E00D8B459}" srcOrd="2" destOrd="0" presId="urn:microsoft.com/office/officeart/2018/2/layout/IconVerticalSolidList"/>
    <dgm:cxn modelId="{8F9CA028-DFF5-4B21-B99B-C29360ABC0D9}" type="presParOf" srcId="{5F36E6A6-D7FD-443B-A4AF-61601F438064}" destId="{FD07F320-1CC4-479F-BD7C-B1FBF8542B84}" srcOrd="3" destOrd="0" presId="urn:microsoft.com/office/officeart/2018/2/layout/IconVerticalSolidList"/>
    <dgm:cxn modelId="{81BB2CFA-8F20-43A4-990C-0567ACECAFCB}" type="presParOf" srcId="{9BF4F531-AB7F-47BB-A9F6-047273D45101}" destId="{3C670F93-0291-4B0F-A8C4-03C294FFB849}" srcOrd="3" destOrd="0" presId="urn:microsoft.com/office/officeart/2018/2/layout/IconVerticalSolidList"/>
    <dgm:cxn modelId="{A5CBF2CF-A108-4E0C-BDB4-221F3553639A}" type="presParOf" srcId="{9BF4F531-AB7F-47BB-A9F6-047273D45101}" destId="{D6ECF8AB-1FEE-40D9-A6F9-C3B8C221E3EF}" srcOrd="4" destOrd="0" presId="urn:microsoft.com/office/officeart/2018/2/layout/IconVerticalSolidList"/>
    <dgm:cxn modelId="{6163289E-6083-4A50-8774-8D78BE08272A}" type="presParOf" srcId="{D6ECF8AB-1FEE-40D9-A6F9-C3B8C221E3EF}" destId="{5BB163DF-98BD-4FC8-8002-81F8F6C09AA3}" srcOrd="0" destOrd="0" presId="urn:microsoft.com/office/officeart/2018/2/layout/IconVerticalSolidList"/>
    <dgm:cxn modelId="{0A1493F6-77A5-43A9-87AC-75E54FF3F8BD}" type="presParOf" srcId="{D6ECF8AB-1FEE-40D9-A6F9-C3B8C221E3EF}" destId="{EBA863A6-5D1C-467E-88CC-BCEF7F2E0247}" srcOrd="1" destOrd="0" presId="urn:microsoft.com/office/officeart/2018/2/layout/IconVerticalSolidList"/>
    <dgm:cxn modelId="{5718FA37-839C-4B94-9C1B-002B773938A1}" type="presParOf" srcId="{D6ECF8AB-1FEE-40D9-A6F9-C3B8C221E3EF}" destId="{8D76A2EF-2822-4FFA-B6E1-F1A02A9A20BE}" srcOrd="2" destOrd="0" presId="urn:microsoft.com/office/officeart/2018/2/layout/IconVerticalSolidList"/>
    <dgm:cxn modelId="{2B4057C6-24A9-4429-A738-DC198AC9D08F}" type="presParOf" srcId="{D6ECF8AB-1FEE-40D9-A6F9-C3B8C221E3EF}" destId="{95001A3E-64C0-429B-81EB-DA9942C5610F}" srcOrd="3" destOrd="0" presId="urn:microsoft.com/office/officeart/2018/2/layout/IconVerticalSolidList"/>
    <dgm:cxn modelId="{96961301-6872-4351-AAC6-128C5D545F7F}" type="presParOf" srcId="{9BF4F531-AB7F-47BB-A9F6-047273D45101}" destId="{14D3E45D-B04C-4477-AA52-6E2525A5CB62}" srcOrd="5" destOrd="0" presId="urn:microsoft.com/office/officeart/2018/2/layout/IconVerticalSolidList"/>
    <dgm:cxn modelId="{2826B75F-23F7-4ABA-A207-14951A3D0977}" type="presParOf" srcId="{9BF4F531-AB7F-47BB-A9F6-047273D45101}" destId="{2E4604DD-1AF9-421E-8048-40CF6A0F7113}" srcOrd="6" destOrd="0" presId="urn:microsoft.com/office/officeart/2018/2/layout/IconVerticalSolidList"/>
    <dgm:cxn modelId="{ACE3737C-4E13-4224-ADF4-CF9555623027}" type="presParOf" srcId="{2E4604DD-1AF9-421E-8048-40CF6A0F7113}" destId="{77B6EF19-9DEF-4692-8B21-04BF98848339}" srcOrd="0" destOrd="0" presId="urn:microsoft.com/office/officeart/2018/2/layout/IconVerticalSolidList"/>
    <dgm:cxn modelId="{C929ABC1-4DAB-4F63-BCF7-138CD8489854}" type="presParOf" srcId="{2E4604DD-1AF9-421E-8048-40CF6A0F7113}" destId="{54401E09-8DDC-4440-B5C1-7A19D06AFEFC}" srcOrd="1" destOrd="0" presId="urn:microsoft.com/office/officeart/2018/2/layout/IconVerticalSolidList"/>
    <dgm:cxn modelId="{85331684-AA29-4712-B1D7-A196BEEDA8BD}" type="presParOf" srcId="{2E4604DD-1AF9-421E-8048-40CF6A0F7113}" destId="{9A8A91B2-3540-409E-BB89-03A1FDDF684D}" srcOrd="2" destOrd="0" presId="urn:microsoft.com/office/officeart/2018/2/layout/IconVerticalSolidList"/>
    <dgm:cxn modelId="{686111AE-4C83-403E-838B-463942C89ED3}" type="presParOf" srcId="{2E4604DD-1AF9-421E-8048-40CF6A0F7113}" destId="{72E0754C-D390-458F-B547-824F9A48D8ED}" srcOrd="3" destOrd="0" presId="urn:microsoft.com/office/officeart/2018/2/layout/IconVerticalSolidList"/>
    <dgm:cxn modelId="{5F1CBBF1-CCDC-4449-A669-9805F7B06CAD}" type="presParOf" srcId="{9BF4F531-AB7F-47BB-A9F6-047273D45101}" destId="{52DB50C2-520B-4548-ADDF-7DFE77DB9433}" srcOrd="7" destOrd="0" presId="urn:microsoft.com/office/officeart/2018/2/layout/IconVerticalSolidList"/>
    <dgm:cxn modelId="{5D35BEB1-4799-4847-934D-B2E50A7E2924}" type="presParOf" srcId="{9BF4F531-AB7F-47BB-A9F6-047273D45101}" destId="{68B59C77-573A-4081-89A9-D4EE3B6242BF}" srcOrd="8" destOrd="0" presId="urn:microsoft.com/office/officeart/2018/2/layout/IconVerticalSolidList"/>
    <dgm:cxn modelId="{3897FEE3-FE65-4EDF-ADD2-C81A13AD0ABA}" type="presParOf" srcId="{68B59C77-573A-4081-89A9-D4EE3B6242BF}" destId="{54843DFD-B9FF-418C-9DB9-45D75B11C69B}" srcOrd="0" destOrd="0" presId="urn:microsoft.com/office/officeart/2018/2/layout/IconVerticalSolidList"/>
    <dgm:cxn modelId="{2AC1CFFC-A28B-4136-9B90-63C86E027FE9}" type="presParOf" srcId="{68B59C77-573A-4081-89A9-D4EE3B6242BF}" destId="{F8422F75-352D-4905-A675-AF084EBBD057}" srcOrd="1" destOrd="0" presId="urn:microsoft.com/office/officeart/2018/2/layout/IconVerticalSolidList"/>
    <dgm:cxn modelId="{FE1A88E1-AA58-4792-9764-CF10E1880568}" type="presParOf" srcId="{68B59C77-573A-4081-89A9-D4EE3B6242BF}" destId="{0A9F5E5B-2DC9-45D8-A7F4-92D29AE86751}" srcOrd="2" destOrd="0" presId="urn:microsoft.com/office/officeart/2018/2/layout/IconVerticalSolidList"/>
    <dgm:cxn modelId="{20B36060-FD0D-4576-A2A5-1547992E9288}" type="presParOf" srcId="{68B59C77-573A-4081-89A9-D4EE3B6242BF}" destId="{5F8FDE71-1F1C-45BF-ADAB-EF3EE24E501D}" srcOrd="3" destOrd="0" presId="urn:microsoft.com/office/officeart/2018/2/layout/IconVerticalSolidList"/>
    <dgm:cxn modelId="{DFB1FA8F-3269-4538-9AE3-9D3B86C788DB}" type="presParOf" srcId="{9BF4F531-AB7F-47BB-A9F6-047273D45101}" destId="{2A1BFB6C-88D9-4BEC-BE79-28B53180F8D1}" srcOrd="9" destOrd="0" presId="urn:microsoft.com/office/officeart/2018/2/layout/IconVerticalSolidList"/>
    <dgm:cxn modelId="{6380B846-3A9E-46D7-A6A9-B8BA97EA7148}" type="presParOf" srcId="{9BF4F531-AB7F-47BB-A9F6-047273D45101}" destId="{49C5E511-0999-47BD-AE0B-3CD6DA9B9CF6}" srcOrd="10" destOrd="0" presId="urn:microsoft.com/office/officeart/2018/2/layout/IconVerticalSolidList"/>
    <dgm:cxn modelId="{6BCFF077-C93C-444F-BAE4-7BBB7E80C5C7}" type="presParOf" srcId="{49C5E511-0999-47BD-AE0B-3CD6DA9B9CF6}" destId="{B079CE2F-E53C-40ED-A4B2-2C34A0EDD68D}" srcOrd="0" destOrd="0" presId="urn:microsoft.com/office/officeart/2018/2/layout/IconVerticalSolidList"/>
    <dgm:cxn modelId="{05B452DC-1CA5-4DF8-82E7-2C0E59530CF1}" type="presParOf" srcId="{49C5E511-0999-47BD-AE0B-3CD6DA9B9CF6}" destId="{259F5A2A-C597-4101-A33A-6714F761767A}" srcOrd="1" destOrd="0" presId="urn:microsoft.com/office/officeart/2018/2/layout/IconVerticalSolidList"/>
    <dgm:cxn modelId="{D70FF470-6838-4D05-A2A9-E6ACD1B07B0E}" type="presParOf" srcId="{49C5E511-0999-47BD-AE0B-3CD6DA9B9CF6}" destId="{DA4D9C57-436A-402D-BCF2-149ED8A44310}" srcOrd="2" destOrd="0" presId="urn:microsoft.com/office/officeart/2018/2/layout/IconVerticalSolidList"/>
    <dgm:cxn modelId="{768AD0D3-ED19-4C24-BC8E-5F9C2E225A5F}" type="presParOf" srcId="{49C5E511-0999-47BD-AE0B-3CD6DA9B9CF6}" destId="{E5B81B0A-EC6E-4AA0-B4F3-492F2797B3DD}" srcOrd="3" destOrd="0" presId="urn:microsoft.com/office/officeart/2018/2/layout/IconVerticalSolidList"/>
    <dgm:cxn modelId="{0FC5A606-C78E-4FDE-9A22-10BD33E46993}" type="presParOf" srcId="{9BF4F531-AB7F-47BB-A9F6-047273D45101}" destId="{37231B33-B852-4B04-A7BB-53FCAAB2B37D}" srcOrd="11" destOrd="0" presId="urn:microsoft.com/office/officeart/2018/2/layout/IconVerticalSolidList"/>
    <dgm:cxn modelId="{729B38FB-7CA7-4AD9-9423-5A3936ACA920}" type="presParOf" srcId="{9BF4F531-AB7F-47BB-A9F6-047273D45101}" destId="{BB432441-4892-4782-8A46-5D971EA02E78}" srcOrd="12" destOrd="0" presId="urn:microsoft.com/office/officeart/2018/2/layout/IconVerticalSolidList"/>
    <dgm:cxn modelId="{CDE26745-BAC5-4CE1-AFA7-6B98D9880FE5}" type="presParOf" srcId="{BB432441-4892-4782-8A46-5D971EA02E78}" destId="{05024AE2-2B4E-4EB7-BB7B-8D9CDC06B687}" srcOrd="0" destOrd="0" presId="urn:microsoft.com/office/officeart/2018/2/layout/IconVerticalSolidList"/>
    <dgm:cxn modelId="{EBC60B5E-252F-466F-A562-CF66422CB6B1}" type="presParOf" srcId="{BB432441-4892-4782-8A46-5D971EA02E78}" destId="{D74DAEB4-2B6F-4627-B444-6B92E78F5A2D}" srcOrd="1" destOrd="0" presId="urn:microsoft.com/office/officeart/2018/2/layout/IconVerticalSolidList"/>
    <dgm:cxn modelId="{D7028B6E-7AEF-488D-BAD1-79718C14A82C}" type="presParOf" srcId="{BB432441-4892-4782-8A46-5D971EA02E78}" destId="{FA26946D-9A14-4E17-8E15-CE92845695DD}" srcOrd="2" destOrd="0" presId="urn:microsoft.com/office/officeart/2018/2/layout/IconVerticalSolidList"/>
    <dgm:cxn modelId="{86C91E68-8868-4611-A843-B764B87FC697}" type="presParOf" srcId="{BB432441-4892-4782-8A46-5D971EA02E78}" destId="{AA4ABA58-F88D-4BE7-ADBB-B49797C987B2}" srcOrd="3" destOrd="0" presId="urn:microsoft.com/office/officeart/2018/2/layout/IconVerticalSolidList"/>
    <dgm:cxn modelId="{948D7CCA-6A12-48B6-AAB4-8F5796B1F4F8}" type="presParOf" srcId="{9BF4F531-AB7F-47BB-A9F6-047273D45101}" destId="{A11E922A-A42C-42D6-832E-879B3A29C2C2}" srcOrd="13" destOrd="0" presId="urn:microsoft.com/office/officeart/2018/2/layout/IconVerticalSolidList"/>
    <dgm:cxn modelId="{BD8A232B-6A65-4C1C-AE1D-BBFA021EC296}" type="presParOf" srcId="{9BF4F531-AB7F-47BB-A9F6-047273D45101}" destId="{C0C50F10-E588-436B-AC50-B1CA9CC5FBA6}" srcOrd="14" destOrd="0" presId="urn:microsoft.com/office/officeart/2018/2/layout/IconVerticalSolidList"/>
    <dgm:cxn modelId="{0EA1E0DB-E7B3-4ECD-B900-EE5442AAC77D}" type="presParOf" srcId="{C0C50F10-E588-436B-AC50-B1CA9CC5FBA6}" destId="{8994EE10-E305-4843-A511-892B1E02AF9E}" srcOrd="0" destOrd="0" presId="urn:microsoft.com/office/officeart/2018/2/layout/IconVerticalSolidList"/>
    <dgm:cxn modelId="{86A2BBD5-D3B2-4ADA-B4FB-8E8F972019E8}" type="presParOf" srcId="{C0C50F10-E588-436B-AC50-B1CA9CC5FBA6}" destId="{2FC26C54-14C1-4377-8028-EA3D1F842E9E}" srcOrd="1" destOrd="0" presId="urn:microsoft.com/office/officeart/2018/2/layout/IconVerticalSolidList"/>
    <dgm:cxn modelId="{68955CC2-46E5-4CA0-AA05-3C87BC5E6AEF}" type="presParOf" srcId="{C0C50F10-E588-436B-AC50-B1CA9CC5FBA6}" destId="{B2DEC958-71C8-4147-A5E7-62A3878551B2}" srcOrd="2" destOrd="0" presId="urn:microsoft.com/office/officeart/2018/2/layout/IconVerticalSolidList"/>
    <dgm:cxn modelId="{BE2AA62E-8546-4DEF-96D5-40DDDAFE6E54}" type="presParOf" srcId="{C0C50F10-E588-436B-AC50-B1CA9CC5FBA6}" destId="{6A311061-75B2-4F1F-9569-A6E0FE0E900A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4D9E5-756D-4290-981A-4AB9358A64F9}">
      <dsp:nvSpPr>
        <dsp:cNvPr id="0" name=""/>
        <dsp:cNvSpPr/>
      </dsp:nvSpPr>
      <dsp:spPr>
        <a:xfrm>
          <a:off x="3343939" y="598199"/>
          <a:ext cx="4592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9272" y="45720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  <a:lumOff val="25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61329" y="641467"/>
        <a:ext cx="24493" cy="4903"/>
      </dsp:txXfrm>
    </dsp:sp>
    <dsp:sp modelId="{FC23E514-1120-42DB-84D7-89799C0FF3ED}">
      <dsp:nvSpPr>
        <dsp:cNvPr id="0" name=""/>
        <dsp:cNvSpPr/>
      </dsp:nvSpPr>
      <dsp:spPr>
        <a:xfrm>
          <a:off x="1215857" y="4954"/>
          <a:ext cx="2129881" cy="1277929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66" tIns="109550" rIns="104366" bIns="10955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Arial" panose="020B0604020202020204" pitchFamily="34" charset="0"/>
              <a:cs typeface="Arial" panose="020B0604020202020204" pitchFamily="34" charset="0"/>
            </a:rPr>
            <a:t>MoU (2017): </a:t>
          </a:r>
          <a:r>
            <a:rPr lang="en-GB" sz="1400" kern="1200">
              <a:latin typeface="Arial" panose="020B0604020202020204" pitchFamily="34" charset="0"/>
              <a:cs typeface="Arial" panose="020B0604020202020204" pitchFamily="34" charset="0"/>
            </a:rPr>
            <a:t>Established strategic collaboration</a:t>
          </a: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5857" y="4954"/>
        <a:ext cx="2129881" cy="1277929"/>
      </dsp:txXfrm>
    </dsp:sp>
    <dsp:sp modelId="{3CF1650F-32C7-4A24-9566-B1AAB2180850}">
      <dsp:nvSpPr>
        <dsp:cNvPr id="0" name=""/>
        <dsp:cNvSpPr/>
      </dsp:nvSpPr>
      <dsp:spPr>
        <a:xfrm>
          <a:off x="2280798" y="1281083"/>
          <a:ext cx="2619754" cy="459272"/>
        </a:xfrm>
        <a:custGeom>
          <a:avLst/>
          <a:gdLst/>
          <a:ahLst/>
          <a:cxnLst/>
          <a:rect l="0" t="0" r="0" b="0"/>
          <a:pathLst>
            <a:path>
              <a:moveTo>
                <a:pt x="2619754" y="0"/>
              </a:moveTo>
              <a:lnTo>
                <a:pt x="2619754" y="246736"/>
              </a:lnTo>
              <a:lnTo>
                <a:pt x="0" y="246736"/>
              </a:lnTo>
              <a:lnTo>
                <a:pt x="0" y="459272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  <a:lumOff val="25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4046" y="1508268"/>
        <a:ext cx="133258" cy="4903"/>
      </dsp:txXfrm>
    </dsp:sp>
    <dsp:sp modelId="{053B8315-BC07-4FE3-81E9-72E58C47360A}">
      <dsp:nvSpPr>
        <dsp:cNvPr id="0" name=""/>
        <dsp:cNvSpPr/>
      </dsp:nvSpPr>
      <dsp:spPr>
        <a:xfrm>
          <a:off x="3835612" y="4954"/>
          <a:ext cx="2129881" cy="1277929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66" tIns="109550" rIns="104366" bIns="10955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Arial" panose="020B0604020202020204" pitchFamily="34" charset="0"/>
              <a:cs typeface="Arial" panose="020B0604020202020204" pitchFamily="34" charset="0"/>
            </a:rPr>
            <a:t>Expert Services (2018–): </a:t>
          </a:r>
          <a:r>
            <a:rPr lang="en-GB" sz="1400" kern="1200">
              <a:latin typeface="Arial" panose="020B0604020202020204" pitchFamily="34" charset="0"/>
              <a:cs typeface="Arial" panose="020B0604020202020204" pitchFamily="34" charset="0"/>
            </a:rPr>
            <a:t>Tools, trainings, and proposal support for NDAs/DAEs/NMHSs</a:t>
          </a: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5612" y="4954"/>
        <a:ext cx="2129881" cy="1277929"/>
      </dsp:txXfrm>
    </dsp:sp>
    <dsp:sp modelId="{B7A56AEF-EBB1-4973-AFBE-D98B94E167C2}">
      <dsp:nvSpPr>
        <dsp:cNvPr id="0" name=""/>
        <dsp:cNvSpPr/>
      </dsp:nvSpPr>
      <dsp:spPr>
        <a:xfrm>
          <a:off x="3343939" y="2366001"/>
          <a:ext cx="4592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9272" y="45720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  <a:lumOff val="25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61329" y="2409269"/>
        <a:ext cx="24493" cy="4903"/>
      </dsp:txXfrm>
    </dsp:sp>
    <dsp:sp modelId="{03C90F09-502D-405E-ABBC-5552588D9B05}">
      <dsp:nvSpPr>
        <dsp:cNvPr id="0" name=""/>
        <dsp:cNvSpPr/>
      </dsp:nvSpPr>
      <dsp:spPr>
        <a:xfrm>
          <a:off x="1215857" y="1772756"/>
          <a:ext cx="2129881" cy="1277929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66" tIns="109550" rIns="104366" bIns="10955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Arial" panose="020B0604020202020204" pitchFamily="34" charset="0"/>
              <a:cs typeface="Arial" panose="020B0604020202020204" pitchFamily="34" charset="0"/>
            </a:rPr>
            <a:t>Technical Partner</a:t>
          </a:r>
          <a:r>
            <a:rPr lang="en-GB" sz="1400" kern="1200">
              <a:latin typeface="Arial" panose="020B0604020202020204" pitchFamily="34" charset="0"/>
              <a:cs typeface="Arial" panose="020B0604020202020204" pitchFamily="34" charset="0"/>
            </a:rPr>
            <a:t>: Scientific inputs for AEs (UNDP, UNEP, UNICEF)</a:t>
          </a: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5857" y="1772756"/>
        <a:ext cx="2129881" cy="1277929"/>
      </dsp:txXfrm>
    </dsp:sp>
    <dsp:sp modelId="{332AA063-BC6E-494B-BAF3-1EB4E55B1CBA}">
      <dsp:nvSpPr>
        <dsp:cNvPr id="0" name=""/>
        <dsp:cNvSpPr/>
      </dsp:nvSpPr>
      <dsp:spPr>
        <a:xfrm>
          <a:off x="2280798" y="3048885"/>
          <a:ext cx="2619754" cy="459272"/>
        </a:xfrm>
        <a:custGeom>
          <a:avLst/>
          <a:gdLst/>
          <a:ahLst/>
          <a:cxnLst/>
          <a:rect l="0" t="0" r="0" b="0"/>
          <a:pathLst>
            <a:path>
              <a:moveTo>
                <a:pt x="2619754" y="0"/>
              </a:moveTo>
              <a:lnTo>
                <a:pt x="2619754" y="246736"/>
              </a:lnTo>
              <a:lnTo>
                <a:pt x="0" y="246736"/>
              </a:lnTo>
              <a:lnTo>
                <a:pt x="0" y="459272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  <a:lumOff val="25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4046" y="3276070"/>
        <a:ext cx="133258" cy="4903"/>
      </dsp:txXfrm>
    </dsp:sp>
    <dsp:sp modelId="{E31A8F5D-6270-4E73-82D1-D65E52C27925}">
      <dsp:nvSpPr>
        <dsp:cNvPr id="0" name=""/>
        <dsp:cNvSpPr/>
      </dsp:nvSpPr>
      <dsp:spPr>
        <a:xfrm>
          <a:off x="3835612" y="1772756"/>
          <a:ext cx="2129881" cy="1277929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66" tIns="109550" rIns="104366" bIns="10955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Arial" panose="020B0604020202020204" pitchFamily="34" charset="0"/>
              <a:cs typeface="Arial" panose="020B0604020202020204" pitchFamily="34" charset="0"/>
            </a:rPr>
            <a:t>Readiness Delivery Partner (2025– ): </a:t>
          </a:r>
          <a:r>
            <a:rPr lang="en-GB" sz="1400" kern="1200">
              <a:latin typeface="Arial" panose="020B0604020202020204" pitchFamily="34" charset="0"/>
              <a:cs typeface="Arial" panose="020B0604020202020204" pitchFamily="34" charset="0"/>
            </a:rPr>
            <a:t>Supporting integration of </a:t>
          </a:r>
          <a:r>
            <a:rPr lang="en-GB" sz="1400" kern="1200" err="1">
              <a:latin typeface="Arial" panose="020B0604020202020204" pitchFamily="34" charset="0"/>
              <a:cs typeface="Arial" panose="020B0604020202020204" pitchFamily="34" charset="0"/>
            </a:rPr>
            <a:t>hydromet</a:t>
          </a:r>
          <a:r>
            <a:rPr lang="en-GB" sz="1400" kern="1200">
              <a:latin typeface="Arial" panose="020B0604020202020204" pitchFamily="34" charset="0"/>
              <a:cs typeface="Arial" panose="020B0604020202020204" pitchFamily="34" charset="0"/>
            </a:rPr>
            <a:t> services into national climate planning</a:t>
          </a: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5612" y="1772756"/>
        <a:ext cx="2129881" cy="1277929"/>
      </dsp:txXfrm>
    </dsp:sp>
    <dsp:sp modelId="{83DF6CE7-9B11-44F6-956A-1715258BC3BB}">
      <dsp:nvSpPr>
        <dsp:cNvPr id="0" name=""/>
        <dsp:cNvSpPr/>
      </dsp:nvSpPr>
      <dsp:spPr>
        <a:xfrm>
          <a:off x="3343939" y="4133802"/>
          <a:ext cx="4592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9272" y="45720"/>
              </a:lnTo>
            </a:path>
          </a:pathLst>
        </a:custGeom>
        <a:noFill/>
        <a:ln w="12700" cap="flat" cmpd="sng" algn="ctr">
          <a:solidFill>
            <a:schemeClr val="tx2">
              <a:lumMod val="75000"/>
              <a:lumOff val="25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61329" y="4177071"/>
        <a:ext cx="24493" cy="4903"/>
      </dsp:txXfrm>
    </dsp:sp>
    <dsp:sp modelId="{EEE8B9F6-E769-46E4-A7DA-9E28C82AF7D8}">
      <dsp:nvSpPr>
        <dsp:cNvPr id="0" name=""/>
        <dsp:cNvSpPr/>
      </dsp:nvSpPr>
      <dsp:spPr>
        <a:xfrm>
          <a:off x="1215857" y="3540558"/>
          <a:ext cx="2129881" cy="1277929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66" tIns="109550" rIns="104366" bIns="10955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Arial" panose="020B0604020202020204" pitchFamily="34" charset="0"/>
              <a:cs typeface="Arial" panose="020B0604020202020204" pitchFamily="34" charset="0"/>
            </a:rPr>
            <a:t>CREWS–GCF Projects</a:t>
          </a:r>
          <a:r>
            <a:rPr lang="en-GB" sz="1400" kern="1200">
              <a:latin typeface="Arial" panose="020B0604020202020204" pitchFamily="34" charset="0"/>
              <a:cs typeface="Arial" panose="020B0604020202020204" pitchFamily="34" charset="0"/>
            </a:rPr>
            <a:t>: Scale-up work in Togo and the Caribbean; nine more in the SAP pipeline.</a:t>
          </a: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5857" y="3540558"/>
        <a:ext cx="2129881" cy="1277929"/>
      </dsp:txXfrm>
    </dsp:sp>
    <dsp:sp modelId="{BEBBC45D-4069-4D90-B855-666FEEB774F9}">
      <dsp:nvSpPr>
        <dsp:cNvPr id="0" name=""/>
        <dsp:cNvSpPr/>
      </dsp:nvSpPr>
      <dsp:spPr>
        <a:xfrm>
          <a:off x="3835612" y="3540558"/>
          <a:ext cx="2129881" cy="1277929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66" tIns="109550" rIns="104366" bIns="10955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Arial" panose="020B0604020202020204" pitchFamily="34" charset="0"/>
              <a:cs typeface="Arial" panose="020B0604020202020204" pitchFamily="34" charset="0"/>
            </a:rPr>
            <a:t>Accreditation pre-screening (2025-)</a:t>
          </a:r>
          <a:endParaRPr lang="en-U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5612" y="3540558"/>
        <a:ext cx="2129881" cy="1277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B2A29-5D1E-7C4E-8F14-F003C32AFD92}">
      <dsp:nvSpPr>
        <dsp:cNvPr id="0" name=""/>
        <dsp:cNvSpPr/>
      </dsp:nvSpPr>
      <dsp:spPr>
        <a:xfrm>
          <a:off x="0" y="382977"/>
          <a:ext cx="1474759" cy="88485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i="0" kern="1200"/>
            <a:t>Future annual budget</a:t>
          </a:r>
          <a:endParaRPr lang="en-US" sz="1200" b="1" kern="1200"/>
        </a:p>
      </dsp:txBody>
      <dsp:txXfrm>
        <a:off x="0" y="382977"/>
        <a:ext cx="1474759" cy="884855"/>
      </dsp:txXfrm>
    </dsp:sp>
    <dsp:sp modelId="{276ADF4A-6EA1-A143-9DCA-606B09718B1B}">
      <dsp:nvSpPr>
        <dsp:cNvPr id="0" name=""/>
        <dsp:cNvSpPr/>
      </dsp:nvSpPr>
      <dsp:spPr>
        <a:xfrm>
          <a:off x="1622235" y="382977"/>
          <a:ext cx="1474759" cy="88485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Status in government</a:t>
          </a:r>
          <a:endParaRPr lang="en-US" sz="1200" b="1" kern="1200"/>
        </a:p>
      </dsp:txBody>
      <dsp:txXfrm>
        <a:off x="1622235" y="382977"/>
        <a:ext cx="1474759" cy="884855"/>
      </dsp:txXfrm>
    </dsp:sp>
    <dsp:sp modelId="{B27A52BD-DB72-404F-9D70-424C662D40DC}">
      <dsp:nvSpPr>
        <dsp:cNvPr id="0" name=""/>
        <dsp:cNvSpPr/>
      </dsp:nvSpPr>
      <dsp:spPr>
        <a:xfrm>
          <a:off x="3244471" y="382977"/>
          <a:ext cx="1474759" cy="88485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i="0" kern="1200"/>
            <a:t>Abilit</a:t>
          </a:r>
          <a:r>
            <a:rPr lang="en-CH" sz="1200" b="1" kern="1200"/>
            <a:t>y to attract and retain qualified staff</a:t>
          </a:r>
          <a:endParaRPr lang="en-US" sz="1200" b="1" kern="1200"/>
        </a:p>
      </dsp:txBody>
      <dsp:txXfrm>
        <a:off x="3244471" y="382977"/>
        <a:ext cx="1474759" cy="884855"/>
      </dsp:txXfrm>
    </dsp:sp>
    <dsp:sp modelId="{F5C2449D-8351-C34C-8CB7-BAF69E964891}">
      <dsp:nvSpPr>
        <dsp:cNvPr id="0" name=""/>
        <dsp:cNvSpPr/>
      </dsp:nvSpPr>
      <dsp:spPr>
        <a:xfrm>
          <a:off x="0" y="1415309"/>
          <a:ext cx="1474759" cy="88485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Staff training needs and opportunities</a:t>
          </a:r>
          <a:endParaRPr lang="en-US" sz="1200" b="1" kern="1200"/>
        </a:p>
      </dsp:txBody>
      <dsp:txXfrm>
        <a:off x="0" y="1415309"/>
        <a:ext cx="1474759" cy="884855"/>
      </dsp:txXfrm>
    </dsp:sp>
    <dsp:sp modelId="{D261A8F4-43AE-544F-8FF7-DACD964E9F60}">
      <dsp:nvSpPr>
        <dsp:cNvPr id="0" name=""/>
        <dsp:cNvSpPr/>
      </dsp:nvSpPr>
      <dsp:spPr>
        <a:xfrm>
          <a:off x="1622235" y="1415309"/>
          <a:ext cx="1474759" cy="88485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Fit-for-purpose infrastructure</a:t>
          </a:r>
          <a:endParaRPr lang="en-US" sz="1200" b="1" kern="1200"/>
        </a:p>
      </dsp:txBody>
      <dsp:txXfrm>
        <a:off x="1622235" y="1415309"/>
        <a:ext cx="1474759" cy="884855"/>
      </dsp:txXfrm>
    </dsp:sp>
    <dsp:sp modelId="{D814FBD4-B866-6748-A73B-1302504AC5CE}">
      <dsp:nvSpPr>
        <dsp:cNvPr id="0" name=""/>
        <dsp:cNvSpPr/>
      </dsp:nvSpPr>
      <dsp:spPr>
        <a:xfrm>
          <a:off x="3244471" y="1415309"/>
          <a:ext cx="1474759" cy="88485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Fit-for-budget</a:t>
          </a:r>
          <a:r>
            <a:rPr lang="en-CH" sz="1200" kern="1200"/>
            <a:t> </a:t>
          </a:r>
          <a:r>
            <a:rPr lang="en-CH" sz="1200" b="1" kern="1200"/>
            <a:t>infrastructure (“total cost of ownership”)</a:t>
          </a:r>
          <a:endParaRPr lang="en-US" sz="1200" b="1" kern="1200"/>
        </a:p>
      </dsp:txBody>
      <dsp:txXfrm>
        <a:off x="3244471" y="1415309"/>
        <a:ext cx="1474759" cy="884855"/>
      </dsp:txXfrm>
    </dsp:sp>
    <dsp:sp modelId="{F608D62A-F3E7-AB42-96A0-65D0DA20FA63}">
      <dsp:nvSpPr>
        <dsp:cNvPr id="0" name=""/>
        <dsp:cNvSpPr/>
      </dsp:nvSpPr>
      <dsp:spPr>
        <a:xfrm>
          <a:off x="0" y="2447640"/>
          <a:ext cx="1474759" cy="88485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Capacity and market for revenue generation</a:t>
          </a:r>
          <a:endParaRPr lang="en-US" sz="1200" b="1" kern="1200"/>
        </a:p>
      </dsp:txBody>
      <dsp:txXfrm>
        <a:off x="0" y="2447640"/>
        <a:ext cx="1474759" cy="884855"/>
      </dsp:txXfrm>
    </dsp:sp>
    <dsp:sp modelId="{3EE4761F-DED5-2540-86F3-E71478044CB0}">
      <dsp:nvSpPr>
        <dsp:cNvPr id="0" name=""/>
        <dsp:cNvSpPr/>
      </dsp:nvSpPr>
      <dsp:spPr>
        <a:xfrm>
          <a:off x="1622235" y="2447640"/>
          <a:ext cx="1474759" cy="88485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Opportunities for co-production and public-private engagement</a:t>
          </a:r>
          <a:endParaRPr lang="en-US" sz="1200" b="1" kern="1200"/>
        </a:p>
      </dsp:txBody>
      <dsp:txXfrm>
        <a:off x="1622235" y="2447640"/>
        <a:ext cx="1474759" cy="884855"/>
      </dsp:txXfrm>
    </dsp:sp>
    <dsp:sp modelId="{33D1DECB-42EF-994C-98DF-D14BF17B2111}">
      <dsp:nvSpPr>
        <dsp:cNvPr id="0" name=""/>
        <dsp:cNvSpPr/>
      </dsp:nvSpPr>
      <dsp:spPr>
        <a:xfrm>
          <a:off x="3244471" y="2447640"/>
          <a:ext cx="1474759" cy="88485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200" b="1" kern="1200"/>
            <a:t>Sustainability of investments!</a:t>
          </a:r>
          <a:endParaRPr lang="en-US" sz="1200" b="1" kern="1200"/>
        </a:p>
      </dsp:txBody>
      <dsp:txXfrm>
        <a:off x="3244471" y="2447640"/>
        <a:ext cx="1474759" cy="8848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5DB46-3AA4-48AE-B92A-433F11E1DA6E}">
      <dsp:nvSpPr>
        <dsp:cNvPr id="0" name=""/>
        <dsp:cNvSpPr/>
      </dsp:nvSpPr>
      <dsp:spPr>
        <a:xfrm>
          <a:off x="0" y="0"/>
          <a:ext cx="6368346" cy="53817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1ED57-3C38-42D2-83AD-2E3B35619E4D}">
      <dsp:nvSpPr>
        <dsp:cNvPr id="0" name=""/>
        <dsp:cNvSpPr/>
      </dsp:nvSpPr>
      <dsp:spPr>
        <a:xfrm>
          <a:off x="162797" y="121729"/>
          <a:ext cx="295995" cy="2959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D0989-B29F-4F6F-A477-432D305F7349}">
      <dsp:nvSpPr>
        <dsp:cNvPr id="0" name=""/>
        <dsp:cNvSpPr/>
      </dsp:nvSpPr>
      <dsp:spPr>
        <a:xfrm>
          <a:off x="621590" y="640"/>
          <a:ext cx="5746755" cy="53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57" tIns="56957" rIns="56957" bIns="569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b="1" kern="1200">
              <a:solidFill>
                <a:schemeClr val="accent1">
                  <a:lumMod val="75000"/>
                </a:schemeClr>
              </a:solidFill>
            </a:rPr>
            <a:t>Service delivery strategy </a:t>
          </a:r>
          <a:r>
            <a:rPr lang="en-CH" sz="1400" kern="1200">
              <a:solidFill>
                <a:schemeClr val="accent1">
                  <a:lumMod val="75000"/>
                </a:schemeClr>
              </a:solidFill>
            </a:rPr>
            <a:t>in place or being developed</a:t>
          </a:r>
          <a:endParaRPr lang="en-U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621590" y="640"/>
        <a:ext cx="5746755" cy="538173"/>
      </dsp:txXfrm>
    </dsp:sp>
    <dsp:sp modelId="{38A47E17-A12F-44CD-B351-D23D91227903}">
      <dsp:nvSpPr>
        <dsp:cNvPr id="0" name=""/>
        <dsp:cNvSpPr/>
      </dsp:nvSpPr>
      <dsp:spPr>
        <a:xfrm>
          <a:off x="0" y="673357"/>
          <a:ext cx="6368346" cy="53817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BDDB74-98B2-4EB2-B668-970F57EBFC9E}">
      <dsp:nvSpPr>
        <dsp:cNvPr id="0" name=""/>
        <dsp:cNvSpPr/>
      </dsp:nvSpPr>
      <dsp:spPr>
        <a:xfrm>
          <a:off x="162797" y="794447"/>
          <a:ext cx="295995" cy="2959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7F320-1CC4-479F-BD7C-B1FBF8542B84}">
      <dsp:nvSpPr>
        <dsp:cNvPr id="0" name=""/>
        <dsp:cNvSpPr/>
      </dsp:nvSpPr>
      <dsp:spPr>
        <a:xfrm>
          <a:off x="621590" y="673357"/>
          <a:ext cx="5746755" cy="53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57" tIns="56957" rIns="56957" bIns="569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b="1" kern="1200">
              <a:solidFill>
                <a:schemeClr val="accent1">
                  <a:lumMod val="75000"/>
                </a:schemeClr>
              </a:solidFill>
            </a:rPr>
            <a:t>L</a:t>
          </a:r>
          <a:r>
            <a:rPr lang="en-GB" sz="1400" b="1" kern="1200">
              <a:solidFill>
                <a:schemeClr val="accent1">
                  <a:lumMod val="75000"/>
                </a:schemeClr>
              </a:solidFill>
            </a:rPr>
            <a:t>e</a:t>
          </a:r>
          <a:r>
            <a:rPr lang="en-CH" sz="1400" b="1" kern="1200">
              <a:solidFill>
                <a:schemeClr val="accent1">
                  <a:lumMod val="75000"/>
                </a:schemeClr>
              </a:solidFill>
            </a:rPr>
            <a:t>gal framework </a:t>
          </a:r>
          <a:r>
            <a:rPr lang="en-CH" sz="1400" kern="1200">
              <a:solidFill>
                <a:schemeClr val="accent1">
                  <a:lumMod val="75000"/>
                </a:schemeClr>
              </a:solidFill>
            </a:rPr>
            <a:t>which clearly defines roles, responsibilities, authorities and potential role of private sector in place</a:t>
          </a:r>
          <a:endParaRPr lang="en-U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621590" y="673357"/>
        <a:ext cx="5746755" cy="538173"/>
      </dsp:txXfrm>
    </dsp:sp>
    <dsp:sp modelId="{5BB163DF-98BD-4FC8-8002-81F8F6C09AA3}">
      <dsp:nvSpPr>
        <dsp:cNvPr id="0" name=""/>
        <dsp:cNvSpPr/>
      </dsp:nvSpPr>
      <dsp:spPr>
        <a:xfrm>
          <a:off x="0" y="1346075"/>
          <a:ext cx="6368346" cy="53817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863A6-5D1C-467E-88CC-BCEF7F2E0247}">
      <dsp:nvSpPr>
        <dsp:cNvPr id="0" name=""/>
        <dsp:cNvSpPr/>
      </dsp:nvSpPr>
      <dsp:spPr>
        <a:xfrm>
          <a:off x="162797" y="1467164"/>
          <a:ext cx="295995" cy="2959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01A3E-64C0-429B-81EB-DA9942C5610F}">
      <dsp:nvSpPr>
        <dsp:cNvPr id="0" name=""/>
        <dsp:cNvSpPr/>
      </dsp:nvSpPr>
      <dsp:spPr>
        <a:xfrm>
          <a:off x="621590" y="1346075"/>
          <a:ext cx="5746755" cy="53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57" tIns="56957" rIns="56957" bIns="569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b="1" kern="1200">
              <a:solidFill>
                <a:schemeClr val="accent1">
                  <a:lumMod val="75000"/>
                </a:schemeClr>
              </a:solidFill>
            </a:rPr>
            <a:t>Gap assessment </a:t>
          </a:r>
          <a:r>
            <a:rPr lang="en-CH" sz="1400" kern="1200">
              <a:solidFill>
                <a:schemeClr val="accent1">
                  <a:lumMod val="75000"/>
                </a:schemeClr>
              </a:solidFill>
            </a:rPr>
            <a:t>to identify investment priorities (Country Hydromet Diagnostics)</a:t>
          </a:r>
          <a:endParaRPr lang="en-U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621590" y="1346075"/>
        <a:ext cx="5746755" cy="538173"/>
      </dsp:txXfrm>
    </dsp:sp>
    <dsp:sp modelId="{77B6EF19-9DEF-4692-8B21-04BF98848339}">
      <dsp:nvSpPr>
        <dsp:cNvPr id="0" name=""/>
        <dsp:cNvSpPr/>
      </dsp:nvSpPr>
      <dsp:spPr>
        <a:xfrm>
          <a:off x="0" y="2018792"/>
          <a:ext cx="6368346" cy="53817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01E09-8DDC-4440-B5C1-7A19D06AFEFC}">
      <dsp:nvSpPr>
        <dsp:cNvPr id="0" name=""/>
        <dsp:cNvSpPr/>
      </dsp:nvSpPr>
      <dsp:spPr>
        <a:xfrm>
          <a:off x="162797" y="2139881"/>
          <a:ext cx="295995" cy="2959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E0754C-D390-458F-B547-824F9A48D8ED}">
      <dsp:nvSpPr>
        <dsp:cNvPr id="0" name=""/>
        <dsp:cNvSpPr/>
      </dsp:nvSpPr>
      <dsp:spPr>
        <a:xfrm>
          <a:off x="621590" y="2018792"/>
          <a:ext cx="5746755" cy="53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57" tIns="56957" rIns="56957" bIns="569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b="1" kern="1200">
              <a:solidFill>
                <a:schemeClr val="accent1">
                  <a:lumMod val="75000"/>
                </a:schemeClr>
              </a:solidFill>
            </a:rPr>
            <a:t>Stakeholder consultations </a:t>
          </a:r>
          <a:r>
            <a:rPr lang="en-CH" sz="1400" kern="1200">
              <a:solidFill>
                <a:schemeClr val="accent1">
                  <a:lumMod val="75000"/>
                </a:schemeClr>
              </a:solidFill>
            </a:rPr>
            <a:t>and market research to identify revenue, co-production and public-private engagement (PPE) opportunities</a:t>
          </a:r>
          <a:endParaRPr lang="en-U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621590" y="2018792"/>
        <a:ext cx="5746755" cy="538173"/>
      </dsp:txXfrm>
    </dsp:sp>
    <dsp:sp modelId="{54843DFD-B9FF-418C-9DB9-45D75B11C69B}">
      <dsp:nvSpPr>
        <dsp:cNvPr id="0" name=""/>
        <dsp:cNvSpPr/>
      </dsp:nvSpPr>
      <dsp:spPr>
        <a:xfrm>
          <a:off x="0" y="2691509"/>
          <a:ext cx="6368346" cy="53817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22F75-352D-4905-A675-AF084EBBD057}">
      <dsp:nvSpPr>
        <dsp:cNvPr id="0" name=""/>
        <dsp:cNvSpPr/>
      </dsp:nvSpPr>
      <dsp:spPr>
        <a:xfrm>
          <a:off x="162797" y="2812598"/>
          <a:ext cx="295995" cy="29599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FDE71-1F1C-45BF-ADAB-EF3EE24E501D}">
      <dsp:nvSpPr>
        <dsp:cNvPr id="0" name=""/>
        <dsp:cNvSpPr/>
      </dsp:nvSpPr>
      <dsp:spPr>
        <a:xfrm>
          <a:off x="621590" y="2691509"/>
          <a:ext cx="5746755" cy="53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57" tIns="56957" rIns="56957" bIns="569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kern="1200">
              <a:solidFill>
                <a:schemeClr val="accent1">
                  <a:lumMod val="75000"/>
                </a:schemeClr>
              </a:solidFill>
            </a:rPr>
            <a:t>Detailed </a:t>
          </a:r>
          <a:r>
            <a:rPr lang="en-CH" sz="1400" b="1" kern="1200">
              <a:solidFill>
                <a:schemeClr val="accent1">
                  <a:lumMod val="75000"/>
                </a:schemeClr>
              </a:solidFill>
            </a:rPr>
            <a:t>modernization roadmap </a:t>
          </a:r>
          <a:r>
            <a:rPr lang="en-CH" sz="1400" kern="1200">
              <a:solidFill>
                <a:schemeClr val="accent1">
                  <a:lumMod val="75000"/>
                </a:schemeClr>
              </a:solidFill>
            </a:rPr>
            <a:t>with costed investment plan</a:t>
          </a:r>
          <a:endParaRPr lang="en-U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621590" y="2691509"/>
        <a:ext cx="5746755" cy="538173"/>
      </dsp:txXfrm>
    </dsp:sp>
    <dsp:sp modelId="{B079CE2F-E53C-40ED-A4B2-2C34A0EDD68D}">
      <dsp:nvSpPr>
        <dsp:cNvPr id="0" name=""/>
        <dsp:cNvSpPr/>
      </dsp:nvSpPr>
      <dsp:spPr>
        <a:xfrm>
          <a:off x="0" y="3364226"/>
          <a:ext cx="6368346" cy="53817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F5A2A-C597-4101-A33A-6714F761767A}">
      <dsp:nvSpPr>
        <dsp:cNvPr id="0" name=""/>
        <dsp:cNvSpPr/>
      </dsp:nvSpPr>
      <dsp:spPr>
        <a:xfrm>
          <a:off x="162797" y="3485316"/>
          <a:ext cx="295995" cy="29599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1B0A-EC6E-4AA0-B4F3-492F2797B3DD}">
      <dsp:nvSpPr>
        <dsp:cNvPr id="0" name=""/>
        <dsp:cNvSpPr/>
      </dsp:nvSpPr>
      <dsp:spPr>
        <a:xfrm>
          <a:off x="621590" y="3364226"/>
          <a:ext cx="5746755" cy="53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57" tIns="56957" rIns="56957" bIns="569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kern="1200">
              <a:solidFill>
                <a:schemeClr val="accent1">
                  <a:lumMod val="75000"/>
                </a:schemeClr>
              </a:solidFill>
            </a:rPr>
            <a:t>Cost-benefit analysis</a:t>
          </a:r>
          <a:endParaRPr lang="en-U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621590" y="3364226"/>
        <a:ext cx="5746755" cy="538173"/>
      </dsp:txXfrm>
    </dsp:sp>
    <dsp:sp modelId="{05024AE2-2B4E-4EB7-BB7B-8D9CDC06B687}">
      <dsp:nvSpPr>
        <dsp:cNvPr id="0" name=""/>
        <dsp:cNvSpPr/>
      </dsp:nvSpPr>
      <dsp:spPr>
        <a:xfrm>
          <a:off x="0" y="4036944"/>
          <a:ext cx="6368346" cy="53817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4DAEB4-2B6F-4627-B444-6B92E78F5A2D}">
      <dsp:nvSpPr>
        <dsp:cNvPr id="0" name=""/>
        <dsp:cNvSpPr/>
      </dsp:nvSpPr>
      <dsp:spPr>
        <a:xfrm>
          <a:off x="162797" y="4158033"/>
          <a:ext cx="295995" cy="29599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ABA58-F88D-4BE7-ADBB-B49797C987B2}">
      <dsp:nvSpPr>
        <dsp:cNvPr id="0" name=""/>
        <dsp:cNvSpPr/>
      </dsp:nvSpPr>
      <dsp:spPr>
        <a:xfrm>
          <a:off x="621590" y="4036944"/>
          <a:ext cx="5746755" cy="53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57" tIns="56957" rIns="56957" bIns="569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kern="1200">
              <a:solidFill>
                <a:schemeClr val="accent1">
                  <a:lumMod val="75000"/>
                </a:schemeClr>
              </a:solidFill>
            </a:rPr>
            <a:t>Project management, fiduciary and coordination capacity</a:t>
          </a:r>
          <a:endParaRPr lang="en-U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621590" y="4036944"/>
        <a:ext cx="5746755" cy="538173"/>
      </dsp:txXfrm>
    </dsp:sp>
    <dsp:sp modelId="{8994EE10-E305-4843-A511-892B1E02AF9E}">
      <dsp:nvSpPr>
        <dsp:cNvPr id="0" name=""/>
        <dsp:cNvSpPr/>
      </dsp:nvSpPr>
      <dsp:spPr>
        <a:xfrm>
          <a:off x="0" y="4709661"/>
          <a:ext cx="6368346" cy="53817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26C54-14C1-4377-8028-EA3D1F842E9E}">
      <dsp:nvSpPr>
        <dsp:cNvPr id="0" name=""/>
        <dsp:cNvSpPr/>
      </dsp:nvSpPr>
      <dsp:spPr>
        <a:xfrm>
          <a:off x="162797" y="4830750"/>
          <a:ext cx="295995" cy="295995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11061-75B2-4F1F-9569-A6E0FE0E900A}">
      <dsp:nvSpPr>
        <dsp:cNvPr id="0" name=""/>
        <dsp:cNvSpPr/>
      </dsp:nvSpPr>
      <dsp:spPr>
        <a:xfrm>
          <a:off x="621590" y="4709661"/>
          <a:ext cx="5746755" cy="538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57" tIns="56957" rIns="56957" bIns="569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1400" kern="1200">
              <a:solidFill>
                <a:schemeClr val="accent1">
                  <a:lumMod val="75000"/>
                </a:schemeClr>
              </a:solidFill>
            </a:rPr>
            <a:t>Project structure (NMHS as implementing agency?)</a:t>
          </a:r>
          <a:endParaRPr lang="en-U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621590" y="4709661"/>
        <a:ext cx="5746755" cy="5381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FF80C-F8C8-5E4A-B2C4-A78A403D6B0A}" type="datetimeFigureOut">
              <a:rPr lang="en-CH" smtClean="0"/>
              <a:t>02.12.2025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E1721-583F-EA48-BAB0-B5BD6A77E32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2355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497A7-551B-43E4-A0CE-36CD8B547CFC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15728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E1721-583F-EA48-BAB0-B5BD6A77E32D}" type="slidenum">
              <a:rPr lang="en-CH" smtClean="0"/>
              <a:t>22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92003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E1721-583F-EA48-BAB0-B5BD6A77E32D}" type="slidenum">
              <a:rPr lang="en-CH" smtClean="0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59516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C12EF-64E9-04C3-885F-0092C7A74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65C6A-667D-43C0-1643-26F30480CD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73357-F813-01ED-A586-19DBA23A3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EE54B-31E7-77E7-7A8E-18243812C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B5761-DF76-4E2A-84D0-F1F0E03E9D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12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B5761-DF76-4E2A-84D0-F1F0E03E9D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0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E1721-583F-EA48-BAB0-B5BD6A77E32D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71566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B5761-DF76-4E2A-84D0-F1F0E03E9D6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64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B5761-DF76-4E2A-84D0-F1F0E03E9D6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3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B5761-DF76-4E2A-84D0-F1F0E03E9D6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4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E1721-583F-EA48-BAB0-B5BD6A77E32D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6667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GCF CREWS Scale up in grey since it’s not really a WMO project - </a:t>
            </a:r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E1721-583F-EA48-BAB0-B5BD6A77E32D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3056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E1721-583F-EA48-BAB0-B5BD6A77E32D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74392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9C67E-C2E3-FD5D-74EB-1B8E4746B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399436-E3D2-C300-DC07-D92DB70CD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8C338-3DCE-3007-16D0-A465BB289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5C853-4BF2-9D56-1B94-537270509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8252-DA79-4597-A3B8-EC577E5DA6D0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70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E1721-583F-EA48-BAB0-B5BD6A77E32D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91972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E1721-583F-EA48-BAB0-B5BD6A77E32D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59171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200">
                <a:solidFill>
                  <a:srgbClr val="005BAA"/>
                </a:solidFill>
              </a:rPr>
              <a:t>Responsibility: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200">
              <a:solidFill>
                <a:srgbClr val="005BA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200">
                <a:solidFill>
                  <a:srgbClr val="005BAA"/>
                </a:solidFill>
              </a:rPr>
              <a:t>Global engagement and dialogue generates the clouds but </a:t>
            </a:r>
            <a:r>
              <a:rPr lang="en-CH" sz="1200" b="1">
                <a:solidFill>
                  <a:srgbClr val="005BAA"/>
                </a:solidFill>
              </a:rPr>
              <a:t>national action and advocacy</a:t>
            </a:r>
            <a:r>
              <a:rPr lang="en-CH" sz="1200">
                <a:solidFill>
                  <a:srgbClr val="005BAA"/>
                </a:solidFill>
              </a:rPr>
              <a:t> “makes it rain”!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200">
              <a:solidFill>
                <a:srgbClr val="005BAA"/>
              </a:solidFill>
            </a:endParaRPr>
          </a:p>
          <a:p>
            <a:r>
              <a:rPr lang="en-CH" sz="1400" b="1">
                <a:solidFill>
                  <a:schemeClr val="tx2"/>
                </a:solidFill>
              </a:rPr>
              <a:t>Addis Ababa Action Agenda for Financing for Development</a:t>
            </a:r>
            <a:r>
              <a:rPr lang="en-CH" sz="1400">
                <a:solidFill>
                  <a:schemeClr val="tx2"/>
                </a:solidFill>
              </a:rPr>
              <a:t> (July 2015)</a:t>
            </a:r>
          </a:p>
          <a:p>
            <a:r>
              <a:rPr lang="en-CH" sz="1400">
                <a:solidFill>
                  <a:schemeClr val="tx2"/>
                </a:solidFill>
              </a:rPr>
              <a:t>endorsed by the UN General Assembly</a:t>
            </a:r>
          </a:p>
          <a:p>
            <a:endParaRPr lang="en-CH" sz="105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/>
              <a:t>“...</a:t>
            </a:r>
            <a:r>
              <a:rPr lang="en-GB"/>
              <a:t>each country has </a:t>
            </a:r>
            <a:r>
              <a:rPr lang="en-GB" b="1"/>
              <a:t>primary responsibility</a:t>
            </a:r>
            <a:r>
              <a:rPr lang="en-GB"/>
              <a:t> for its own economic and social development and the role of </a:t>
            </a:r>
            <a:r>
              <a:rPr lang="en-GB" b="1"/>
              <a:t>national policies and development strategies</a:t>
            </a:r>
            <a:r>
              <a:rPr lang="en-GB"/>
              <a:t> cannot be overemphasized.</a:t>
            </a:r>
            <a:r>
              <a:rPr lang="en-CH"/>
              <a:t>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/>
              <a:t>“...</a:t>
            </a:r>
            <a:r>
              <a:rPr lang="en-GB"/>
              <a:t>respect each country’s policy space and </a:t>
            </a:r>
            <a:r>
              <a:rPr lang="en-GB" b="1"/>
              <a:t>leadership</a:t>
            </a:r>
            <a:r>
              <a:rPr lang="en-GB"/>
              <a:t> to implement policies for poverty eradication and sustainable development</a:t>
            </a:r>
            <a:r>
              <a:rPr lang="en-CH"/>
              <a:t>...”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/>
              <a:t>“</a:t>
            </a:r>
            <a:r>
              <a:rPr lang="en-US"/>
              <a:t>International public finance plays an important role in </a:t>
            </a:r>
            <a:r>
              <a:rPr lang="en-US" b="1"/>
              <a:t>complementing</a:t>
            </a:r>
            <a:r>
              <a:rPr lang="en-US"/>
              <a:t> the efforts of countries to mobilize </a:t>
            </a:r>
            <a:r>
              <a:rPr lang="en-US" b="1"/>
              <a:t>public resources domestically</a:t>
            </a:r>
            <a:r>
              <a:rPr lang="en-CH"/>
              <a:t>...”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/>
              <a:t>“…</a:t>
            </a:r>
            <a:r>
              <a:rPr lang="en-US"/>
              <a:t>align activities with </a:t>
            </a:r>
            <a:r>
              <a:rPr lang="en-US" b="1"/>
              <a:t>national priorities</a:t>
            </a:r>
            <a:r>
              <a:rPr lang="en-US"/>
              <a:t>, including by reducing fragmentation</a:t>
            </a:r>
            <a:r>
              <a:rPr lang="en-CH"/>
              <a:t>..</a:t>
            </a:r>
            <a:r>
              <a:rPr lang="en-US"/>
              <a:t>.</a:t>
            </a:r>
            <a:r>
              <a:rPr lang="en-CH"/>
              <a:t>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/>
              <a:t>“…</a:t>
            </a:r>
            <a:r>
              <a:rPr lang="en-US"/>
              <a:t>promote </a:t>
            </a:r>
            <a:r>
              <a:rPr lang="en-US" b="1"/>
              <a:t>country ownership</a:t>
            </a:r>
            <a:r>
              <a:rPr lang="en-US"/>
              <a:t> and results orientation</a:t>
            </a:r>
            <a:r>
              <a:rPr lang="en-CH"/>
              <a:t>...</a:t>
            </a:r>
            <a:r>
              <a:rPr lang="en-US"/>
              <a:t>strengthen </a:t>
            </a:r>
            <a:r>
              <a:rPr lang="en-US" b="1"/>
              <a:t>partnerships</a:t>
            </a:r>
            <a:r>
              <a:rPr lang="en-US"/>
              <a:t> for development</a:t>
            </a:r>
            <a:r>
              <a:rPr lang="en-CH"/>
              <a:t>...</a:t>
            </a:r>
            <a:r>
              <a:rPr lang="en-US"/>
              <a:t> increase transparency and </a:t>
            </a:r>
            <a:r>
              <a:rPr lang="en-US" b="1"/>
              <a:t>mutual accountability</a:t>
            </a:r>
            <a:r>
              <a:rPr lang="en-US"/>
              <a:t>.</a:t>
            </a:r>
            <a:r>
              <a:rPr lang="en-CH"/>
              <a:t>”</a:t>
            </a: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>
              <a:solidFill>
                <a:srgbClr val="005BAA"/>
              </a:solidFill>
            </a:endParaRPr>
          </a:p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B5761-DF76-4E2A-84D0-F1F0E03E9D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98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C1249-A207-1BB4-E2B4-63A8EC56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B1C52C-2A3A-FBDA-492B-B7E0C0782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6508E-369E-E736-05E8-8B29A9B79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0892B-42C5-0E26-3469-1D8D7B730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B5761-DF76-4E2A-84D0-F1F0E03E9D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20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CC09337-932E-DF18-5552-8A10A7DD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5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rgbClr val="005BAA"/>
                </a:solidFill>
              </a:defRPr>
            </a:lvl1pPr>
          </a:lstStyle>
          <a:p>
            <a:r>
              <a:rPr lang="en-GB"/>
              <a:t>Cover – Insert title</a:t>
            </a:r>
            <a:endParaRPr lang="en-FR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0165C1A-53B3-D986-E0E9-DDD54523D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604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800"/>
            </a:lvl1pPr>
            <a:lvl2pPr algn="ctr">
              <a:defRPr sz="2800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226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ientific Slide with Graph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CD4D1A9-9F6B-C561-7AC4-05C86FF1A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0112" y="1059400"/>
            <a:ext cx="5664915" cy="4560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FCF368-AB64-5FEB-A4ED-1837EE8E806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5197" y="1460093"/>
            <a:ext cx="5240250" cy="8356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33C1AC0-3A73-603A-A859-24A89A5E3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197" y="2434976"/>
            <a:ext cx="5240250" cy="318541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12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BC293F6-E8B6-92CA-8DD3-F46267F22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64" y="2103437"/>
            <a:ext cx="121920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you.</a:t>
            </a:r>
            <a:endParaRPr lang="en-FR"/>
          </a:p>
        </p:txBody>
      </p:sp>
      <p:sp>
        <p:nvSpPr>
          <p:cNvPr id="8" name="CuadroTexto 3">
            <a:extLst>
              <a:ext uri="{FF2B5EF4-FFF2-40B4-BE49-F238E27FC236}">
                <a16:creationId xmlns:a16="http://schemas.microsoft.com/office/drawing/2014/main" id="{85E8BFE3-BE3F-06D0-2E51-B1A3E835A55D}"/>
              </a:ext>
            </a:extLst>
          </p:cNvPr>
          <p:cNvSpPr txBox="1"/>
          <p:nvPr userDrawn="1"/>
        </p:nvSpPr>
        <p:spPr>
          <a:xfrm>
            <a:off x="3958443" y="4346049"/>
            <a:ext cx="4542242" cy="52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>
              <a:lnSpc>
                <a:spcPct val="150000"/>
              </a:lnSpc>
            </a:pPr>
            <a:r>
              <a:rPr lang="en-US" sz="3200" b="0" i="0" u="none" strike="noStrike" baseline="30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wmo.int</a:t>
            </a:r>
          </a:p>
        </p:txBody>
      </p:sp>
    </p:spTree>
    <p:extLst>
      <p:ext uri="{BB962C8B-B14F-4D97-AF65-F5344CB8AC3E}">
        <p14:creationId xmlns:p14="http://schemas.microsoft.com/office/powerpoint/2010/main" val="583930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12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8598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None/>
              <a:defRPr sz="12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None/>
              <a:defRPr sz="12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None/>
              <a:defRPr sz="12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None/>
              <a:defRPr sz="12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None/>
              <a:defRPr sz="12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None/>
              <a:defRPr sz="12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None/>
              <a:defRPr sz="12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None/>
              <a:defRPr sz="12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None/>
              <a:defRPr sz="12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2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6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B796776-E13E-EE70-1024-61D0E5489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5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Cover – Insert title</a:t>
            </a:r>
            <a:endParaRPr lang="en-FR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3A33BDE-5827-B978-8782-68D8565EB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604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90651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3637AC-ADC8-93B9-85DF-F33A355184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6851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Content</a:t>
            </a:r>
            <a:endParaRPr lang="en-FR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A7D7FA-A6C1-15E9-248F-222403659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41451"/>
            <a:ext cx="9144000" cy="32269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941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590D3C-988E-2567-60EB-0A4602CD3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0902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en-GB"/>
              <a:t>Lorem Ipsum</a:t>
            </a:r>
            <a:endParaRPr lang="en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E4EEFA-0995-9CCD-6D7F-70B9EBD4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95584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649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tific Slide with Graph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CD4D1A9-9F6B-C561-7AC4-05C86FF1A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0112" y="1059400"/>
            <a:ext cx="5664915" cy="4560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FCF368-AB64-5FEB-A4ED-1837EE8E806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5197" y="1460093"/>
            <a:ext cx="5240250" cy="8356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33C1AC0-3A73-603A-A859-24A89A5E3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197" y="2434976"/>
            <a:ext cx="5240250" cy="318541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014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452C-9105-195E-DD50-B85571BF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CA40B-4ECB-51F3-7BA4-D0C43996D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CB4D9-3A4B-1F8B-5219-5EE058F87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/>
            </a:lvl1pPr>
            <a:lvl2pPr marL="457200" indent="0" algn="l">
              <a:buNone/>
              <a:defRPr sz="2200"/>
            </a:lvl2pPr>
            <a:lvl3pPr marL="914400" indent="0" algn="l">
              <a:buNone/>
              <a:defRPr sz="2200"/>
            </a:lvl3pPr>
            <a:lvl4pPr marL="1371600" indent="0" algn="l">
              <a:buNone/>
              <a:defRPr sz="2200"/>
            </a:lvl4pPr>
            <a:lvl5pPr marL="1828800" indent="0" algn="l">
              <a:buNone/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03604-72C3-D5CE-C09C-E05C72BFC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53E66-3D7A-FC9C-DAAB-7750C4812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  <a:p>
            <a:pPr lvl="0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8557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23C0AB1-DC1A-370D-2DBC-7F636C925F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6851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rgbClr val="005BAA"/>
                </a:solidFill>
              </a:defRPr>
            </a:lvl1pPr>
          </a:lstStyle>
          <a:p>
            <a:r>
              <a:rPr lang="en-GB"/>
              <a:t>Content</a:t>
            </a:r>
            <a:endParaRPr lang="en-FR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E4AFEC8-D7E6-FB46-B2C8-3E1FF5184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41451"/>
            <a:ext cx="9144000" cy="32269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064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BC293F6-E8B6-92CA-8DD3-F46267F22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64" y="2103437"/>
            <a:ext cx="121920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you.</a:t>
            </a:r>
            <a:endParaRPr lang="en-FR"/>
          </a:p>
        </p:txBody>
      </p:sp>
      <p:sp>
        <p:nvSpPr>
          <p:cNvPr id="8" name="CuadroTexto 3">
            <a:extLst>
              <a:ext uri="{FF2B5EF4-FFF2-40B4-BE49-F238E27FC236}">
                <a16:creationId xmlns:a16="http://schemas.microsoft.com/office/drawing/2014/main" id="{85E8BFE3-BE3F-06D0-2E51-B1A3E835A55D}"/>
              </a:ext>
            </a:extLst>
          </p:cNvPr>
          <p:cNvSpPr txBox="1"/>
          <p:nvPr userDrawn="1"/>
        </p:nvSpPr>
        <p:spPr>
          <a:xfrm>
            <a:off x="3958443" y="4346049"/>
            <a:ext cx="4542242" cy="52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>
              <a:lnSpc>
                <a:spcPct val="150000"/>
              </a:lnSpc>
            </a:pPr>
            <a:r>
              <a:rPr lang="en-US" sz="3200" b="0" i="0" u="none" strike="noStrike" baseline="30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wmo.int</a:t>
            </a:r>
          </a:p>
        </p:txBody>
      </p:sp>
    </p:spTree>
    <p:extLst>
      <p:ext uri="{BB962C8B-B14F-4D97-AF65-F5344CB8AC3E}">
        <p14:creationId xmlns:p14="http://schemas.microsoft.com/office/powerpoint/2010/main" val="1342456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018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68EE4D2D-B908-6119-F8AE-80D2A6C179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477952"/>
            <a:ext cx="12192000" cy="33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13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257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01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144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6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36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029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72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84C69AE-3299-1F59-997F-1709C1DD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0902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Lorem Ipsum</a:t>
            </a:r>
            <a:endParaRPr lang="en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EDA0CF7-60D6-4B86-6F50-ECF55C6DB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9558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39634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653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753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204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23C0AB1-DC1A-370D-2DBC-7F636C925F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6851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rgbClr val="005BAA"/>
                </a:solidFill>
              </a:defRPr>
            </a:lvl1pPr>
          </a:lstStyle>
          <a:p>
            <a:r>
              <a:rPr lang="en-GB"/>
              <a:t>Content</a:t>
            </a:r>
            <a:endParaRPr lang="en-FR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E4AFEC8-D7E6-FB46-B2C8-3E1FF5184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41451"/>
            <a:ext cx="9144000" cy="32269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20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ientific Slide with Graph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3AAD9ED-75F1-0289-7EF5-74AB2DFDD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0112" y="1059400"/>
            <a:ext cx="5664915" cy="4560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2C05C5-F63A-53B8-E6BB-6E73E6E7490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5197" y="1460093"/>
            <a:ext cx="5240250" cy="8356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rgbClr val="005BA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9AFEE7-E5E4-8C50-6361-BB920565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197" y="2434976"/>
            <a:ext cx="5240250" cy="318541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450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B796776-E13E-EE70-1024-61D0E5489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5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Cover – Insert title</a:t>
            </a:r>
            <a:endParaRPr lang="en-FR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3A33BDE-5827-B978-8782-68D8565EB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6043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31519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3637AC-ADC8-93B9-85DF-F33A355184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6851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Content</a:t>
            </a:r>
            <a:endParaRPr lang="en-FR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A7D7FA-A6C1-15E9-248F-222403659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41452"/>
            <a:ext cx="9144000" cy="32269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497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590D3C-988E-2567-60EB-0A4602CD3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0903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en-GB"/>
              <a:t>Lorem Ipsum</a:t>
            </a:r>
            <a:endParaRPr lang="en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E4EEFA-0995-9CCD-6D7F-70B9EBD4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95585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323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tific Slide with Graph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CD4D1A9-9F6B-C561-7AC4-05C86FF1A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0113" y="1059400"/>
            <a:ext cx="5664915" cy="4560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FCF368-AB64-5FEB-A4ED-1837EE8E806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5197" y="1460093"/>
            <a:ext cx="5240251" cy="83565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33C1AC0-3A73-603A-A859-24A89A5E3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197" y="2434976"/>
            <a:ext cx="5240251" cy="3185419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079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452C-9105-195E-DD50-B85571BF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CA40B-4ECB-51F3-7BA4-D0C43996D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CB4D9-3A4B-1F8B-5219-5EE058F87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/>
            </a:lvl1pPr>
            <a:lvl2pPr marL="457189" indent="0" algn="l">
              <a:buNone/>
              <a:defRPr sz="2200"/>
            </a:lvl2pPr>
            <a:lvl3pPr marL="914377" indent="0" algn="l">
              <a:buNone/>
              <a:defRPr sz="2200"/>
            </a:lvl3pPr>
            <a:lvl4pPr marL="1371566" indent="0" algn="l">
              <a:buNone/>
              <a:defRPr sz="2200"/>
            </a:lvl4pPr>
            <a:lvl5pPr marL="1828754" indent="0" algn="l">
              <a:buNone/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03604-72C3-D5CE-C09C-E05C72BFC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53E66-3D7A-FC9C-DAAB-7750C4812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  <a:p>
            <a:pPr lvl="0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0943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tific Slide with Graph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3AAD9ED-75F1-0289-7EF5-74AB2DFDD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0112" y="1059400"/>
            <a:ext cx="5664915" cy="4560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2C05C5-F63A-53B8-E6BB-6E73E6E7490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5197" y="1460093"/>
            <a:ext cx="5240250" cy="8356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rgbClr val="005BA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9AFEE7-E5E4-8C50-6361-BB920565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197" y="2434976"/>
            <a:ext cx="5240250" cy="318541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97126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BC293F6-E8B6-92CA-8DD3-F46267F22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64" y="2103437"/>
            <a:ext cx="121920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you.</a:t>
            </a:r>
            <a:endParaRPr lang="en-FR"/>
          </a:p>
        </p:txBody>
      </p:sp>
      <p:sp>
        <p:nvSpPr>
          <p:cNvPr id="8" name="CuadroTexto 3">
            <a:extLst>
              <a:ext uri="{FF2B5EF4-FFF2-40B4-BE49-F238E27FC236}">
                <a16:creationId xmlns:a16="http://schemas.microsoft.com/office/drawing/2014/main" id="{85E8BFE3-BE3F-06D0-2E51-B1A3E835A55D}"/>
              </a:ext>
            </a:extLst>
          </p:cNvPr>
          <p:cNvSpPr txBox="1"/>
          <p:nvPr userDrawn="1"/>
        </p:nvSpPr>
        <p:spPr>
          <a:xfrm>
            <a:off x="3958443" y="4346049"/>
            <a:ext cx="4542243" cy="52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>
              <a:lnSpc>
                <a:spcPct val="150000"/>
              </a:lnSpc>
            </a:pPr>
            <a:r>
              <a:rPr lang="en-US" sz="3200" b="0" i="0" u="none" strike="noStrike" baseline="30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wmo.int</a:t>
            </a:r>
          </a:p>
        </p:txBody>
      </p:sp>
    </p:spTree>
    <p:extLst>
      <p:ext uri="{BB962C8B-B14F-4D97-AF65-F5344CB8AC3E}">
        <p14:creationId xmlns:p14="http://schemas.microsoft.com/office/powerpoint/2010/main" val="2256915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599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16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83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05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24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21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6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8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17684-9640-7B9F-691F-3B5A26663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BA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5FF9C-C20C-490B-6F06-81BD2D8FB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69EF0-726B-80A7-9DCD-6896F352D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/>
            </a:lvl1pPr>
            <a:lvl2pPr marL="457200" indent="0" algn="l">
              <a:buNone/>
              <a:defRPr sz="2200"/>
            </a:lvl2pPr>
            <a:lvl3pPr marL="914400" indent="0" algn="l">
              <a:buNone/>
              <a:defRPr sz="2200"/>
            </a:lvl3pPr>
            <a:lvl4pPr marL="1371600" indent="0" algn="l">
              <a:buNone/>
              <a:defRPr sz="2200"/>
            </a:lvl4pPr>
            <a:lvl5pPr marL="1828800" indent="0" algn="l">
              <a:buNone/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4901CD-B4D9-4C0A-A8C1-D42233A2E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5A26A-1F4A-80E3-3CF1-B5AF98EE4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/>
            </a:lvl1pPr>
            <a:lvl2pPr marL="457200" indent="0" algn="l">
              <a:buNone/>
              <a:defRPr sz="2200"/>
            </a:lvl2pPr>
            <a:lvl3pPr marL="914400" indent="0" algn="l">
              <a:buNone/>
              <a:defRPr sz="2200"/>
            </a:lvl3pPr>
            <a:lvl4pPr marL="1371600" indent="0" algn="l">
              <a:buNone/>
              <a:defRPr sz="2200"/>
            </a:lvl4pPr>
            <a:lvl5pPr marL="1828800" indent="0" algn="l">
              <a:buNone/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854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42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17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86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81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C3EAE96-DCE0-88A1-D4B1-3E38DC19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03437"/>
            <a:ext cx="121920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BAA"/>
                </a:solidFill>
              </a:defRPr>
            </a:lvl1pPr>
          </a:lstStyle>
          <a:p>
            <a:r>
              <a:rPr lang="en-GB"/>
              <a:t>Thank you.</a:t>
            </a:r>
            <a:endParaRPr lang="en-FR"/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002E4A1E-1EB0-0593-1C8D-3884AC9BB310}"/>
              </a:ext>
            </a:extLst>
          </p:cNvPr>
          <p:cNvSpPr txBox="1"/>
          <p:nvPr userDrawn="1"/>
        </p:nvSpPr>
        <p:spPr>
          <a:xfrm>
            <a:off x="3824879" y="4572080"/>
            <a:ext cx="4542242" cy="52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>
              <a:lnSpc>
                <a:spcPct val="150000"/>
              </a:lnSpc>
            </a:pPr>
            <a:r>
              <a:rPr lang="en-US" sz="3200" b="0" i="0" u="none" strike="noStrike" baseline="30000">
                <a:solidFill>
                  <a:srgbClr val="005BA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wmo.int</a:t>
            </a:r>
          </a:p>
        </p:txBody>
      </p:sp>
    </p:spTree>
    <p:extLst>
      <p:ext uri="{BB962C8B-B14F-4D97-AF65-F5344CB8AC3E}">
        <p14:creationId xmlns:p14="http://schemas.microsoft.com/office/powerpoint/2010/main" val="237578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389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3637AC-ADC8-93B9-85DF-F33A355184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6851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Content</a:t>
            </a:r>
            <a:endParaRPr lang="en-FR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A7D7FA-A6C1-15E9-248F-222403659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41451"/>
            <a:ext cx="9144000" cy="32269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74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bullet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590D3C-988E-2567-60EB-0A4602CD3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0902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en-GB"/>
              <a:t>Lorem Ipsum</a:t>
            </a:r>
            <a:endParaRPr lang="en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E4EEFA-0995-9CCD-6D7F-70B9EBD4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95584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11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C007C7-A317-B3BD-4F67-1F0F9741F8A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0" y="3477952"/>
            <a:ext cx="12192000" cy="3380048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8A9C213-3E26-B848-BF1A-9E6EC69B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90" y="22041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WMO PPT Style #2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93318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9" r:id="rId3"/>
    <p:sldLayoutId id="2147483670" r:id="rId4"/>
    <p:sldLayoutId id="2147483665" r:id="rId5"/>
    <p:sldLayoutId id="2147483671" r:id="rId6"/>
    <p:sldLayoutId id="2147483681" r:id="rId7"/>
    <p:sldLayoutId id="2147483651" r:id="rId8"/>
    <p:sldLayoutId id="2147483657" r:id="rId9"/>
    <p:sldLayoutId id="2147483652" r:id="rId10"/>
    <p:sldLayoutId id="2147483658" r:id="rId11"/>
    <p:sldLayoutId id="2147483659" r:id="rId12"/>
    <p:sldLayoutId id="2147483718" r:id="rId13"/>
    <p:sldLayoutId id="2147483742" r:id="rId1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5BA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3E974-FF92-2065-59B5-7198AC9AFE0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337" y="0"/>
            <a:ext cx="12474857" cy="7017488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C96D-DE28-DCBB-6A7D-6E7FC08F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90" y="22041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WMO PPT Style #1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53260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9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6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>
          <p15:clr>
            <a:srgbClr val="F26B43"/>
          </p15:clr>
        </p15:guide>
        <p15:guide id="2" pos="3840">
          <p15:clr>
            <a:srgbClr val="F26B43"/>
          </p15:clr>
        </p15:guide>
        <p15:guide id="3" pos="456">
          <p15:clr>
            <a:srgbClr val="F26B43"/>
          </p15:clr>
        </p15:guide>
        <p15:guide id="4" pos="7216">
          <p15:clr>
            <a:srgbClr val="F26B43"/>
          </p15:clr>
        </p15:guide>
        <p15:guide id="5" orient="horz" pos="384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84">
          <p15:clr>
            <a:srgbClr val="F26B43"/>
          </p15:clr>
        </p15:guide>
        <p15:guide id="8" orient="horz" pos="41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3E974-FF92-2065-59B5-7198AC9AFE0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338" y="0"/>
            <a:ext cx="12474857" cy="7017488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C96D-DE28-DCBB-6A7D-6E7FC08F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91" y="22042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WMO PPT Style #1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99703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8" r:id="rId8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ctr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ctr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ctr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ctr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ctr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6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1.png"/><Relationship Id="rId7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31.png"/><Relationship Id="rId7" Type="http://schemas.openxmlformats.org/officeDocument/2006/relationships/image" Target="../media/image7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hyperlink" Target="https://crews-initiative.org/access-funding/" TargetMode="External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7.png"/><Relationship Id="rId3" Type="http://schemas.openxmlformats.org/officeDocument/2006/relationships/image" Target="../media/image11.png"/><Relationship Id="rId7" Type="http://schemas.openxmlformats.org/officeDocument/2006/relationships/image" Target="../media/image40.svg"/><Relationship Id="rId12" Type="http://schemas.openxmlformats.org/officeDocument/2006/relationships/image" Target="../media/image96.png"/><Relationship Id="rId17" Type="http://schemas.openxmlformats.org/officeDocument/2006/relationships/image" Target="../media/image101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99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1.sv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svg"/><Relationship Id="rId4" Type="http://schemas.openxmlformats.org/officeDocument/2006/relationships/image" Target="../media/image129.sv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4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1.png"/><Relationship Id="rId7" Type="http://schemas.openxmlformats.org/officeDocument/2006/relationships/image" Target="../media/image12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8.png"/><Relationship Id="rId11" Type="http://schemas.openxmlformats.org/officeDocument/2006/relationships/image" Target="../media/image153.svg"/><Relationship Id="rId5" Type="http://schemas.openxmlformats.org/officeDocument/2006/relationships/image" Target="../media/image149.png"/><Relationship Id="rId10" Type="http://schemas.openxmlformats.org/officeDocument/2006/relationships/image" Target="../media/image152.png"/><Relationship Id="rId4" Type="http://schemas.openxmlformats.org/officeDocument/2006/relationships/image" Target="../media/image148.png"/><Relationship Id="rId9" Type="http://schemas.openxmlformats.org/officeDocument/2006/relationships/image" Target="../media/image15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1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3" Type="http://schemas.openxmlformats.org/officeDocument/2006/relationships/chart" Target="../charts/chart2.xml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chart" Target="../charts/chart1.xml"/><Relationship Id="rId16" Type="http://schemas.openxmlformats.org/officeDocument/2006/relationships/image" Target="../media/image57.sv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EFE9F23-CEB0-369E-621E-8AD9DD12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0" y="942550"/>
            <a:ext cx="11686977" cy="5187836"/>
          </a:xfrm>
        </p:spPr>
        <p:txBody>
          <a:bodyPr>
            <a:normAutofit/>
          </a:bodyPr>
          <a:lstStyle/>
          <a:p>
            <a:pPr algn="ctr" rtl="0"/>
            <a:r>
              <a:rPr lang="en-US" sz="3600">
                <a:solidFill>
                  <a:srgbClr val="005BAA"/>
                </a:solidFill>
                <a:latin typeface="Arial"/>
                <a:cs typeface="Arial"/>
              </a:rPr>
              <a:t>Leadership and Management Workshop</a:t>
            </a:r>
            <a:br>
              <a:rPr lang="en-US" sz="3600"/>
            </a:br>
            <a:r>
              <a:rPr lang="en-US" sz="3600">
                <a:solidFill>
                  <a:srgbClr val="005BAA"/>
                </a:solidFill>
                <a:latin typeface="Arial"/>
                <a:cs typeface="Arial"/>
              </a:rPr>
              <a:t>for Senior Management of</a:t>
            </a:r>
            <a:br>
              <a:rPr lang="en-US" sz="3600"/>
            </a:br>
            <a:r>
              <a:rPr lang="en-US" sz="3600">
                <a:solidFill>
                  <a:srgbClr val="005BAA"/>
                </a:solidFill>
                <a:latin typeface="Arial"/>
                <a:cs typeface="Arial"/>
              </a:rPr>
              <a:t>RA III and IV Caribbean Members</a:t>
            </a:r>
            <a:br>
              <a:rPr lang="en-US" sz="3600"/>
            </a:br>
            <a:br>
              <a:rPr lang="en-US" sz="4000"/>
            </a:br>
            <a:r>
              <a:rPr lang="en-US" sz="4000" b="0">
                <a:solidFill>
                  <a:srgbClr val="005BAA"/>
                </a:solidFill>
                <a:latin typeface="Arial"/>
                <a:cs typeface="Arial"/>
              </a:rPr>
              <a:t>Resource Mobilization and Partnerships:</a:t>
            </a:r>
            <a:br>
              <a:rPr lang="en-US" sz="4000" b="0"/>
            </a:br>
            <a:r>
              <a:rPr lang="en-US" sz="4000" b="0">
                <a:solidFill>
                  <a:srgbClr val="005BAA"/>
                </a:solidFill>
                <a:latin typeface="Arial"/>
                <a:cs typeface="Arial"/>
              </a:rPr>
              <a:t>Good Practices and Guidelines</a:t>
            </a:r>
            <a:br>
              <a:rPr lang="en-US" sz="4000"/>
            </a:br>
            <a:br>
              <a:rPr lang="en-US"/>
            </a:br>
            <a:r>
              <a:rPr lang="nb-NO" sz="2400" b="0">
                <a:solidFill>
                  <a:srgbClr val="005BAA"/>
                </a:solidFill>
                <a:latin typeface="Arial"/>
                <a:cs typeface="Arial"/>
              </a:rPr>
              <a:t>Daniel Kull​</a:t>
            </a:r>
            <a:br>
              <a:rPr lang="en-US" sz="2400" b="0"/>
            </a:br>
            <a:r>
              <a:rPr lang="nb-NO" sz="2400" b="0">
                <a:solidFill>
                  <a:srgbClr val="005BAA"/>
                </a:solidFill>
                <a:latin typeface="Arial"/>
                <a:cs typeface="Arial"/>
              </a:rPr>
              <a:t>Director, Development </a:t>
            </a:r>
            <a:r>
              <a:rPr lang="nb-NO" sz="2400" b="0" err="1">
                <a:solidFill>
                  <a:srgbClr val="005BAA"/>
                </a:solidFill>
                <a:latin typeface="Arial"/>
                <a:cs typeface="Arial"/>
              </a:rPr>
              <a:t>Partnerships</a:t>
            </a:r>
            <a:r>
              <a:rPr lang="nb-NO" sz="2400" b="0">
                <a:solidFill>
                  <a:srgbClr val="005BAA"/>
                </a:solidFill>
                <a:latin typeface="Arial"/>
                <a:cs typeface="Arial"/>
              </a:rPr>
              <a:t> ​</a:t>
            </a:r>
            <a:br>
              <a:rPr lang="en-US" sz="2400" b="0"/>
            </a:br>
            <a:r>
              <a:rPr lang="en-US" sz="2400" b="0">
                <a:solidFill>
                  <a:srgbClr val="005BAA"/>
                </a:solidFill>
                <a:latin typeface="Arial"/>
                <a:cs typeface="Arial"/>
              </a:rPr>
              <a:t>3 December 2025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5597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FA64D-FC6C-267D-9995-7639545F9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29" y="-704399"/>
            <a:ext cx="12245944" cy="1447172"/>
          </a:xfrm>
        </p:spPr>
        <p:txBody>
          <a:bodyPr/>
          <a:lstStyle/>
          <a:p>
            <a:r>
              <a:rPr lang="en-US" sz="2800">
                <a:solidFill>
                  <a:srgbClr val="1B5196"/>
                </a:solidFill>
                <a:latin typeface="Arial"/>
                <a:cs typeface="Arial"/>
                <a:sym typeface="Arial"/>
              </a:rPr>
              <a:t>Project Overview in RA III and IV </a:t>
            </a:r>
            <a:r>
              <a:rPr lang="en-US" sz="2000" i="1">
                <a:solidFill>
                  <a:srgbClr val="1B5196"/>
                </a:solidFill>
                <a:latin typeface="Arial"/>
                <a:cs typeface="Arial"/>
                <a:sym typeface="Arial"/>
              </a:rPr>
              <a:t>(as of 25 Nov)</a:t>
            </a:r>
            <a:endParaRPr lang="en-US" sz="2800">
              <a:solidFill>
                <a:srgbClr val="1B5196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118CFB3-10E5-6388-3EBE-13E259C0E714}"/>
              </a:ext>
            </a:extLst>
          </p:cNvPr>
          <p:cNvSpPr/>
          <p:nvPr/>
        </p:nvSpPr>
        <p:spPr>
          <a:xfrm>
            <a:off x="390634" y="1562101"/>
            <a:ext cx="7723890" cy="5084336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352FA7E-D73E-D8B8-E590-ABC1065EF5E5}"/>
              </a:ext>
            </a:extLst>
          </p:cNvPr>
          <p:cNvSpPr/>
          <p:nvPr/>
        </p:nvSpPr>
        <p:spPr>
          <a:xfrm>
            <a:off x="721312" y="1708390"/>
            <a:ext cx="3398895" cy="4845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9FB48A6-EE4C-4B11-3329-5D5AF8DF7ABA}"/>
              </a:ext>
            </a:extLst>
          </p:cNvPr>
          <p:cNvSpPr/>
          <p:nvPr/>
        </p:nvSpPr>
        <p:spPr>
          <a:xfrm>
            <a:off x="726869" y="2247266"/>
            <a:ext cx="3385040" cy="51229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3">
            <a:extLst>
              <a:ext uri="{FF2B5EF4-FFF2-40B4-BE49-F238E27FC236}">
                <a16:creationId xmlns:a16="http://schemas.microsoft.com/office/drawing/2014/main" id="{D535244C-C70E-377A-11E2-4016ADA92090}"/>
              </a:ext>
            </a:extLst>
          </p:cNvPr>
          <p:cNvSpPr txBox="1"/>
          <p:nvPr/>
        </p:nvSpPr>
        <p:spPr>
          <a:xfrm>
            <a:off x="1250281" y="1815231"/>
            <a:ext cx="2699873" cy="2923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defRPr/>
            </a:pPr>
            <a:r>
              <a:rPr lang="en-CH" sz="1300" kern="1200">
                <a:solidFill>
                  <a:prstClr val="black"/>
                </a:solidFill>
                <a:latin typeface="Aptos"/>
                <a:ea typeface="+mn-ea"/>
                <a:cs typeface="+mn-cs"/>
              </a:rPr>
              <a:t>Active Projects</a:t>
            </a:r>
            <a:r>
              <a:rPr lang="en-CH" sz="1300">
                <a:solidFill>
                  <a:prstClr val="black"/>
                </a:solidFill>
                <a:latin typeface="Aptos"/>
                <a:ea typeface="+mn-ea"/>
                <a:cs typeface="+mn-cs"/>
              </a:rPr>
              <a:t> in RA IV (</a:t>
            </a:r>
            <a:r>
              <a:rPr lang="en-CH" sz="1300" b="1">
                <a:solidFill>
                  <a:prstClr val="black"/>
                </a:solidFill>
                <a:latin typeface="Aptos"/>
                <a:ea typeface="+mn-ea"/>
                <a:cs typeface="+mn-cs"/>
              </a:rPr>
              <a:t>4.9 M CHF</a:t>
            </a:r>
            <a:r>
              <a:rPr lang="en-CH" sz="1300">
                <a:solidFill>
                  <a:prstClr val="black"/>
                </a:solidFill>
                <a:latin typeface="Aptos"/>
                <a:ea typeface="+mn-ea"/>
                <a:cs typeface="+mn-cs"/>
              </a:rPr>
              <a:t>)</a:t>
            </a:r>
            <a:endParaRPr lang="en-US" sz="1300" kern="1200">
              <a:solidFill>
                <a:prstClr val="black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7" name="TextBox 64">
            <a:extLst>
              <a:ext uri="{FF2B5EF4-FFF2-40B4-BE49-F238E27FC236}">
                <a16:creationId xmlns:a16="http://schemas.microsoft.com/office/drawing/2014/main" id="{BCB51F13-22D4-4485-0A45-1FCB516CEF86}"/>
              </a:ext>
            </a:extLst>
          </p:cNvPr>
          <p:cNvSpPr txBox="1"/>
          <p:nvPr/>
        </p:nvSpPr>
        <p:spPr>
          <a:xfrm>
            <a:off x="938643" y="1755659"/>
            <a:ext cx="11022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fr-CH" sz="2200" b="1" kern="120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4</a:t>
            </a:r>
            <a:endParaRPr lang="en-US" sz="2200" b="1" kern="1200">
              <a:solidFill>
                <a:srgbClr val="4472C4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6">
            <a:extLst>
              <a:ext uri="{FF2B5EF4-FFF2-40B4-BE49-F238E27FC236}">
                <a16:creationId xmlns:a16="http://schemas.microsoft.com/office/drawing/2014/main" id="{B2341A63-7967-EE64-39C7-97C6C33657A7}"/>
              </a:ext>
            </a:extLst>
          </p:cNvPr>
          <p:cNvSpPr txBox="1"/>
          <p:nvPr/>
        </p:nvSpPr>
        <p:spPr>
          <a:xfrm>
            <a:off x="938643" y="2327897"/>
            <a:ext cx="1205139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fr-CH" sz="2200" b="1">
                <a:solidFill>
                  <a:srgbClr val="4472C4"/>
                </a:solidFill>
                <a:latin typeface="Calibri" panose="020F0502020204030204"/>
                <a:ea typeface="Calibri"/>
                <a:cs typeface="Calibri"/>
              </a:rPr>
              <a:t>3</a:t>
            </a:r>
            <a:endParaRPr lang="fr-CH" sz="2200" b="1" kern="1200">
              <a:solidFill>
                <a:srgbClr val="4472C4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CB48321-5358-987D-3842-9CBD997D25E7}"/>
              </a:ext>
            </a:extLst>
          </p:cNvPr>
          <p:cNvSpPr/>
          <p:nvPr/>
        </p:nvSpPr>
        <p:spPr>
          <a:xfrm>
            <a:off x="741703" y="3662520"/>
            <a:ext cx="2913986" cy="54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10D1137-2E77-2ED6-671C-C1475D9A391D}"/>
              </a:ext>
            </a:extLst>
          </p:cNvPr>
          <p:cNvSpPr/>
          <p:nvPr/>
        </p:nvSpPr>
        <p:spPr>
          <a:xfrm>
            <a:off x="741703" y="4259397"/>
            <a:ext cx="2913986" cy="54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3">
            <a:extLst>
              <a:ext uri="{FF2B5EF4-FFF2-40B4-BE49-F238E27FC236}">
                <a16:creationId xmlns:a16="http://schemas.microsoft.com/office/drawing/2014/main" id="{FE71A79C-E9B7-3CFC-B9E7-1718F670BFDF}"/>
              </a:ext>
            </a:extLst>
          </p:cNvPr>
          <p:cNvSpPr txBox="1"/>
          <p:nvPr/>
        </p:nvSpPr>
        <p:spPr>
          <a:xfrm>
            <a:off x="1956863" y="3773882"/>
            <a:ext cx="269987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CH" sz="1300" kern="120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Cross Regional</a:t>
            </a:r>
            <a:endParaRPr lang="en-US" sz="1300" kern="1200">
              <a:solidFill>
                <a:prstClr val="black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3" name="TextBox 4">
            <a:extLst>
              <a:ext uri="{FF2B5EF4-FFF2-40B4-BE49-F238E27FC236}">
                <a16:creationId xmlns:a16="http://schemas.microsoft.com/office/drawing/2014/main" id="{BAA990A7-7A16-533C-E963-3BE7B04F3C89}"/>
              </a:ext>
            </a:extLst>
          </p:cNvPr>
          <p:cNvSpPr txBox="1"/>
          <p:nvPr/>
        </p:nvSpPr>
        <p:spPr>
          <a:xfrm>
            <a:off x="938643" y="3685778"/>
            <a:ext cx="1102248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fr-CH" sz="2200" b="1">
                <a:solidFill>
                  <a:srgbClr val="4472C4"/>
                </a:solidFill>
                <a:latin typeface="Calibri" panose="020F0502020204030204"/>
                <a:ea typeface="Calibri"/>
                <a:cs typeface="Calibri"/>
              </a:rPr>
              <a:t>3</a:t>
            </a:r>
            <a:endParaRPr lang="fr-CH" sz="2200" b="1" kern="1200">
              <a:solidFill>
                <a:srgbClr val="4472C4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74" name="TextBox 5">
            <a:extLst>
              <a:ext uri="{FF2B5EF4-FFF2-40B4-BE49-F238E27FC236}">
                <a16:creationId xmlns:a16="http://schemas.microsoft.com/office/drawing/2014/main" id="{03A31789-FE67-2B2E-478A-CFF13C086C7E}"/>
              </a:ext>
            </a:extLst>
          </p:cNvPr>
          <p:cNvSpPr txBox="1"/>
          <p:nvPr/>
        </p:nvSpPr>
        <p:spPr>
          <a:xfrm>
            <a:off x="1956863" y="4367577"/>
            <a:ext cx="207991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300" kern="120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CHF</a:t>
            </a:r>
          </a:p>
        </p:txBody>
      </p:sp>
      <p:sp>
        <p:nvSpPr>
          <p:cNvPr id="75" name="TextBox 6">
            <a:extLst>
              <a:ext uri="{FF2B5EF4-FFF2-40B4-BE49-F238E27FC236}">
                <a16:creationId xmlns:a16="http://schemas.microsoft.com/office/drawing/2014/main" id="{C68810DD-0C39-85EC-9F57-DEF29BBD03E4}"/>
              </a:ext>
            </a:extLst>
          </p:cNvPr>
          <p:cNvSpPr txBox="1"/>
          <p:nvPr/>
        </p:nvSpPr>
        <p:spPr>
          <a:xfrm>
            <a:off x="938643" y="4300826"/>
            <a:ext cx="1205139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fr-CH" sz="2200" b="1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2.7</a:t>
            </a:r>
            <a:r>
              <a:rPr lang="fr-CH" sz="2200" b="1" kern="120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200" b="1" kern="120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pic>
        <p:nvPicPr>
          <p:cNvPr id="76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8BD2A8E9-8924-03D3-3F23-92105D3EE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2" y="6482782"/>
            <a:ext cx="909139" cy="303046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FA2FEC1-38BD-0FF9-B2BA-4F5A094415EC}"/>
              </a:ext>
            </a:extLst>
          </p:cNvPr>
          <p:cNvSpPr/>
          <p:nvPr/>
        </p:nvSpPr>
        <p:spPr>
          <a:xfrm>
            <a:off x="8339173" y="474459"/>
            <a:ext cx="3513247" cy="61788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5D8C4302-6757-7EB5-2EB9-6E9B1D49B4D5}"/>
              </a:ext>
            </a:extLst>
          </p:cNvPr>
          <p:cNvSpPr/>
          <p:nvPr/>
        </p:nvSpPr>
        <p:spPr>
          <a:xfrm rot="5400000">
            <a:off x="7424526" y="3295211"/>
            <a:ext cx="1823432" cy="392004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CH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3E273AB-000D-090F-2A5D-68B1AAD6B6FF}"/>
              </a:ext>
            </a:extLst>
          </p:cNvPr>
          <p:cNvSpPr/>
          <p:nvPr/>
        </p:nvSpPr>
        <p:spPr>
          <a:xfrm>
            <a:off x="4293977" y="1708390"/>
            <a:ext cx="1982516" cy="1051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1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sz="1300" kern="1200">
                <a:solidFill>
                  <a:schemeClr val="accent1"/>
                </a:solidFill>
                <a:latin typeface="Calibri" panose="020F0502020204030204"/>
              </a:rPr>
              <a:t>CREWS Caribbean 2.0</a:t>
            </a:r>
          </a:p>
          <a:p>
            <a:pPr marL="285750" lvl="1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sz="1300" kern="1200">
                <a:solidFill>
                  <a:schemeClr val="accent1"/>
                </a:solidFill>
                <a:latin typeface="Calibri" panose="020F0502020204030204"/>
              </a:rPr>
              <a:t>CREWS Haiti </a:t>
            </a:r>
          </a:p>
          <a:p>
            <a:pPr marL="285750" lvl="1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sz="1300" kern="1200">
                <a:solidFill>
                  <a:schemeClr val="accent1"/>
                </a:solidFill>
                <a:latin typeface="Calibri" panose="020F0502020204030204"/>
              </a:rPr>
              <a:t>CREWS ASW Belize</a:t>
            </a:r>
          </a:p>
          <a:p>
            <a:pPr marL="285750" lvl="1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sz="1300" kern="1200">
                <a:solidFill>
                  <a:schemeClr val="accent1"/>
                </a:solidFill>
                <a:latin typeface="Calibri" panose="020F0502020204030204"/>
              </a:rPr>
              <a:t>CREWS ASW Cuba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7714AD7-FBF4-F6D2-16D8-18BE3C9B3EB2}"/>
              </a:ext>
            </a:extLst>
          </p:cNvPr>
          <p:cNvSpPr/>
          <p:nvPr/>
        </p:nvSpPr>
        <p:spPr>
          <a:xfrm>
            <a:off x="3775907" y="3641431"/>
            <a:ext cx="4074552" cy="1157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300" kern="1200">
                <a:solidFill>
                  <a:schemeClr val="tx1"/>
                </a:solidFill>
                <a:latin typeface="Calibri" panose="020F0502020204030204"/>
              </a:rPr>
              <a:t>Swedish Contribution to EW4All (</a:t>
            </a:r>
            <a:r>
              <a:rPr lang="en-US" sz="1300" err="1">
                <a:solidFill>
                  <a:schemeClr val="tx1"/>
                </a:solidFill>
                <a:latin typeface="Calibri" panose="020F0502020204030204"/>
              </a:rPr>
              <a:t>HaitI</a:t>
            </a:r>
            <a:r>
              <a:rPr lang="en-US" sz="1300">
                <a:solidFill>
                  <a:schemeClr val="tx1"/>
                </a:solidFill>
                <a:latin typeface="Calibri" panose="020F0502020204030204"/>
              </a:rPr>
              <a:t>)</a:t>
            </a:r>
            <a:endParaRPr lang="en-US" sz="1300" kern="1200">
              <a:solidFill>
                <a:schemeClr val="tx1"/>
              </a:solidFill>
              <a:latin typeface="Calibri" panose="020F0502020204030204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300" kern="1200">
                <a:solidFill>
                  <a:schemeClr val="tx1"/>
                </a:solidFill>
                <a:latin typeface="Calibri" panose="020F0502020204030204"/>
              </a:rPr>
              <a:t>Intra-ACP Climate-Services </a:t>
            </a:r>
            <a:r>
              <a:rPr lang="en-US" sz="1300" kern="1200" err="1">
                <a:solidFill>
                  <a:schemeClr val="tx1"/>
                </a:solidFill>
                <a:latin typeface="Calibri" panose="020F0502020204030204"/>
              </a:rPr>
              <a:t>Programme</a:t>
            </a:r>
            <a:r>
              <a:rPr lang="en-US" sz="1300" kern="120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US" sz="1300" kern="1200">
                <a:solidFill>
                  <a:schemeClr val="tx1"/>
                </a:solidFill>
                <a:latin typeface="Calibri" panose="020F0502020204030204"/>
              </a:rPr>
              <a:t>(Jamaica)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300" err="1">
                <a:solidFill>
                  <a:schemeClr val="tx1"/>
                </a:solidFill>
                <a:latin typeface="Calibri" panose="020F0502020204030204"/>
              </a:rPr>
              <a:t>HydroHub</a:t>
            </a:r>
            <a:r>
              <a:rPr lang="en-US" sz="1300">
                <a:solidFill>
                  <a:schemeClr val="tx1"/>
                </a:solidFill>
                <a:latin typeface="Calibri" panose="020F0502020204030204"/>
              </a:rPr>
              <a:t> Phase II (SDC; Costa Rica, Argentina)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7EA8D94-9269-EBB9-D9FC-325431DEC0FD}"/>
              </a:ext>
            </a:extLst>
          </p:cNvPr>
          <p:cNvSpPr/>
          <p:nvPr/>
        </p:nvSpPr>
        <p:spPr>
          <a:xfrm>
            <a:off x="734916" y="4862461"/>
            <a:ext cx="2913986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27">
            <a:extLst>
              <a:ext uri="{FF2B5EF4-FFF2-40B4-BE49-F238E27FC236}">
                <a16:creationId xmlns:a16="http://schemas.microsoft.com/office/drawing/2014/main" id="{5B2F868D-09D6-7F84-1DD3-CD4EE1B46C39}"/>
              </a:ext>
            </a:extLst>
          </p:cNvPr>
          <p:cNvSpPr txBox="1"/>
          <p:nvPr/>
        </p:nvSpPr>
        <p:spPr>
          <a:xfrm>
            <a:off x="1956863" y="4979384"/>
            <a:ext cx="2699873" cy="2923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defRPr/>
            </a:pPr>
            <a:r>
              <a:rPr lang="en-CH" sz="1300" kern="1200">
                <a:solidFill>
                  <a:prstClr val="black"/>
                </a:solidFill>
                <a:latin typeface="Aptos"/>
                <a:ea typeface="+mn-ea"/>
                <a:cs typeface="+mn-cs"/>
              </a:rPr>
              <a:t>Global</a:t>
            </a:r>
            <a:endParaRPr lang="en-US" sz="1300" kern="1200">
              <a:solidFill>
                <a:prstClr val="black"/>
              </a:solidFill>
              <a:latin typeface="Aptos"/>
              <a:ea typeface="+mn-ea"/>
              <a:cs typeface="+mn-cs"/>
            </a:endParaRPr>
          </a:p>
        </p:txBody>
      </p:sp>
      <p:sp>
        <p:nvSpPr>
          <p:cNvPr id="83" name="TextBox 28">
            <a:extLst>
              <a:ext uri="{FF2B5EF4-FFF2-40B4-BE49-F238E27FC236}">
                <a16:creationId xmlns:a16="http://schemas.microsoft.com/office/drawing/2014/main" id="{9CDA15C2-FC7E-FEC6-5DA0-32ED52DB557C}"/>
              </a:ext>
            </a:extLst>
          </p:cNvPr>
          <p:cNvSpPr txBox="1"/>
          <p:nvPr/>
        </p:nvSpPr>
        <p:spPr>
          <a:xfrm>
            <a:off x="938643" y="4902432"/>
            <a:ext cx="1102248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fr-CH" sz="2200" b="1">
                <a:solidFill>
                  <a:srgbClr val="4472C4"/>
                </a:solidFill>
                <a:latin typeface="Calibri" panose="020F0502020204030204"/>
                <a:ea typeface="Calibri"/>
                <a:cs typeface="Calibri"/>
              </a:rPr>
              <a:t>7</a:t>
            </a:r>
            <a:endParaRPr lang="fr-CH" sz="2200" b="1" kern="1200">
              <a:solidFill>
                <a:srgbClr val="4472C4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0EE0EEA-D568-3FE6-0640-610D9F74FB26}"/>
              </a:ext>
            </a:extLst>
          </p:cNvPr>
          <p:cNvSpPr/>
          <p:nvPr/>
        </p:nvSpPr>
        <p:spPr>
          <a:xfrm>
            <a:off x="741703" y="5497331"/>
            <a:ext cx="2913986" cy="6438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30">
            <a:extLst>
              <a:ext uri="{FF2B5EF4-FFF2-40B4-BE49-F238E27FC236}">
                <a16:creationId xmlns:a16="http://schemas.microsoft.com/office/drawing/2014/main" id="{C04972B4-76DC-3AF1-7352-ADBD8B30D455}"/>
              </a:ext>
            </a:extLst>
          </p:cNvPr>
          <p:cNvSpPr txBox="1"/>
          <p:nvPr/>
        </p:nvSpPr>
        <p:spPr>
          <a:xfrm>
            <a:off x="1956863" y="5548433"/>
            <a:ext cx="2641388" cy="2923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defRPr/>
            </a:pPr>
            <a:r>
              <a:rPr lang="en-US" sz="1300" kern="1200">
                <a:solidFill>
                  <a:prstClr val="black"/>
                </a:solidFill>
                <a:latin typeface="Aptos"/>
                <a:ea typeface="+mn-ea"/>
                <a:cs typeface="+mn-cs"/>
              </a:rPr>
              <a:t>CHF</a:t>
            </a:r>
          </a:p>
        </p:txBody>
      </p:sp>
      <p:sp>
        <p:nvSpPr>
          <p:cNvPr id="86" name="TextBox 31">
            <a:extLst>
              <a:ext uri="{FF2B5EF4-FFF2-40B4-BE49-F238E27FC236}">
                <a16:creationId xmlns:a16="http://schemas.microsoft.com/office/drawing/2014/main" id="{649A1CFA-90C4-D99A-D794-CAAB1D4F7729}"/>
              </a:ext>
            </a:extLst>
          </p:cNvPr>
          <p:cNvSpPr txBox="1"/>
          <p:nvPr/>
        </p:nvSpPr>
        <p:spPr>
          <a:xfrm>
            <a:off x="938643" y="5497331"/>
            <a:ext cx="1205139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defRPr/>
            </a:pPr>
            <a:r>
              <a:rPr lang="fr-CH" sz="2200" b="1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30.7</a:t>
            </a:r>
            <a:r>
              <a:rPr lang="fr-CH" sz="2200" b="1" kern="120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200" b="1" kern="120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FE60788-5E36-83C1-995B-F1709D1F2390}"/>
              </a:ext>
            </a:extLst>
          </p:cNvPr>
          <p:cNvSpPr/>
          <p:nvPr/>
        </p:nvSpPr>
        <p:spPr>
          <a:xfrm>
            <a:off x="3772794" y="4854292"/>
            <a:ext cx="4053625" cy="12743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US </a:t>
            </a:r>
            <a:r>
              <a:rPr lang="fr-CH" sz="1300" kern="1200" err="1">
                <a:solidFill>
                  <a:schemeClr val="tx1"/>
                </a:solidFill>
                <a:latin typeface="Calibri" panose="020F0502020204030204"/>
              </a:rPr>
              <a:t>DoS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: FFGS </a:t>
            </a:r>
            <a:r>
              <a:rPr lang="en-CH" sz="1300" kern="1200">
                <a:solidFill>
                  <a:schemeClr val="tx1"/>
                </a:solidFill>
                <a:latin typeface="Calibri" panose="020F0502020204030204"/>
              </a:rPr>
              <a:t>&amp;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 EWS-F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300" kern="1200">
                <a:solidFill>
                  <a:schemeClr val="tx1"/>
                </a:solidFill>
                <a:latin typeface="Calibri" panose="020F0502020204030204"/>
              </a:rPr>
              <a:t>Acc.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 Action for </a:t>
            </a:r>
            <a:r>
              <a:rPr lang="fr-CH" sz="1300" kern="1200" err="1">
                <a:solidFill>
                  <a:schemeClr val="tx1"/>
                </a:solidFill>
                <a:latin typeface="Calibri" panose="020F0502020204030204"/>
              </a:rPr>
              <a:t>Extreme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 Heat </a:t>
            </a:r>
            <a:r>
              <a:rPr lang="en-CH" sz="1300" kern="1200">
                <a:solidFill>
                  <a:schemeClr val="tx1"/>
                </a:solidFill>
                <a:latin typeface="Calibri" panose="020F0502020204030204"/>
              </a:rPr>
              <a:t>&amp;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fr-CH" sz="1300" kern="1200" err="1">
                <a:solidFill>
                  <a:schemeClr val="tx1"/>
                </a:solidFill>
                <a:latin typeface="Calibri" panose="020F0502020204030204"/>
              </a:rPr>
              <a:t>Health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  (</a:t>
            </a:r>
            <a:r>
              <a:rPr lang="fr-CH" sz="1300" kern="1200" err="1">
                <a:solidFill>
                  <a:schemeClr val="tx1"/>
                </a:solidFill>
                <a:latin typeface="Calibri" panose="020F0502020204030204"/>
              </a:rPr>
              <a:t>Wellcome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300" kern="1200" err="1">
                <a:solidFill>
                  <a:schemeClr val="tx1"/>
                </a:solidFill>
                <a:latin typeface="Calibri" panose="020F0502020204030204"/>
              </a:rPr>
              <a:t>Transforming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fr-CH" sz="1300" kern="1200" err="1">
                <a:solidFill>
                  <a:schemeClr val="tx1"/>
                </a:solidFill>
                <a:latin typeface="Calibri" panose="020F0502020204030204"/>
              </a:rPr>
              <a:t>Climate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 Sciences and Services for </a:t>
            </a:r>
            <a:r>
              <a:rPr lang="fr-CH" sz="1300" kern="1200" err="1">
                <a:solidFill>
                  <a:schemeClr val="tx1"/>
                </a:solidFill>
                <a:latin typeface="Calibri" panose="020F0502020204030204"/>
              </a:rPr>
              <a:t>Health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 (</a:t>
            </a:r>
            <a:r>
              <a:rPr lang="fr-CH" sz="1300" kern="1200" err="1">
                <a:solidFill>
                  <a:schemeClr val="tx1"/>
                </a:solidFill>
                <a:latin typeface="Calibri" panose="020F0502020204030204"/>
              </a:rPr>
              <a:t>Wellcome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/Rockefeller)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300" kern="1200" err="1">
                <a:solidFill>
                  <a:schemeClr val="tx1"/>
                </a:solidFill>
                <a:latin typeface="Calibri" panose="020F0502020204030204"/>
              </a:rPr>
              <a:t>Climate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 Science Information for </a:t>
            </a:r>
            <a:r>
              <a:rPr lang="fr-CH" sz="1300" kern="1200" err="1">
                <a:solidFill>
                  <a:schemeClr val="tx1"/>
                </a:solidFill>
                <a:latin typeface="Calibri" panose="020F0502020204030204"/>
              </a:rPr>
              <a:t>Climate</a:t>
            </a:r>
            <a:r>
              <a:rPr lang="fr-CH" sz="1300" kern="1200">
                <a:solidFill>
                  <a:schemeClr val="tx1"/>
                </a:solidFill>
                <a:latin typeface="Calibri" panose="020F0502020204030204"/>
              </a:rPr>
              <a:t>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300" err="1">
                <a:solidFill>
                  <a:schemeClr val="tx1"/>
                </a:solidFill>
                <a:latin typeface="Calibri" panose="020F0502020204030204"/>
              </a:rPr>
              <a:t>IClimate</a:t>
            </a:r>
            <a:r>
              <a:rPr lang="fr-CH" sz="1300">
                <a:solidFill>
                  <a:schemeClr val="tx1"/>
                </a:solidFill>
                <a:latin typeface="Calibri" panose="020F0502020204030204"/>
              </a:rPr>
              <a:t> Action (EU)</a:t>
            </a:r>
          </a:p>
        </p:txBody>
      </p:sp>
      <p:sp>
        <p:nvSpPr>
          <p:cNvPr id="88" name="Rectangle: Diagonal Corners Snipped 87">
            <a:extLst>
              <a:ext uri="{FF2B5EF4-FFF2-40B4-BE49-F238E27FC236}">
                <a16:creationId xmlns:a16="http://schemas.microsoft.com/office/drawing/2014/main" id="{19CFAE7B-B3C5-F293-2D07-8397CA4D0F41}"/>
              </a:ext>
            </a:extLst>
          </p:cNvPr>
          <p:cNvSpPr/>
          <p:nvPr/>
        </p:nvSpPr>
        <p:spPr>
          <a:xfrm>
            <a:off x="8604326" y="4263975"/>
            <a:ext cx="3154146" cy="2365635"/>
          </a:xfrm>
          <a:prstGeom prst="snip2DiagRect">
            <a:avLst/>
          </a:prstGeom>
          <a:solidFill>
            <a:sysClr val="window" lastClr="FFFFFF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300"/>
              <a:t>CREWS ASW Saint Lucia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/>
              <a:t>CREWS ASW Strengthening Radar Data (Belize, Jamaica, Suriname, Guyana)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/>
              <a:t>CREWS EW4All Accelerator 2.0 (Dominica, Guyana, Suriname)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/>
              <a:t>Enhancing Climate Change Adaptation Capacity in Costa Rica and Panama (AF)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/>
              <a:t>La Plata basin improved water quality (AF)</a:t>
            </a:r>
          </a:p>
        </p:txBody>
      </p:sp>
      <p:sp>
        <p:nvSpPr>
          <p:cNvPr id="89" name="Rectangle: Diagonal Corners Snipped 88">
            <a:extLst>
              <a:ext uri="{FF2B5EF4-FFF2-40B4-BE49-F238E27FC236}">
                <a16:creationId xmlns:a16="http://schemas.microsoft.com/office/drawing/2014/main" id="{64CFF4B7-4D8C-6577-8848-7D387A569461}"/>
              </a:ext>
            </a:extLst>
          </p:cNvPr>
          <p:cNvSpPr/>
          <p:nvPr/>
        </p:nvSpPr>
        <p:spPr>
          <a:xfrm>
            <a:off x="8582810" y="3273221"/>
            <a:ext cx="3168000" cy="657917"/>
          </a:xfrm>
          <a:prstGeom prst="snip2DiagRect">
            <a:avLst/>
          </a:prstGeom>
          <a:solidFill>
            <a:sysClr val="window" lastClr="FFFFFF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300"/>
              <a:t>CREWS Dominican Republic</a:t>
            </a:r>
            <a:endParaRPr lang="en-CH" sz="1300"/>
          </a:p>
        </p:txBody>
      </p:sp>
      <p:sp>
        <p:nvSpPr>
          <p:cNvPr id="90" name="Rectangle: Diagonal Corners Snipped 89">
            <a:extLst>
              <a:ext uri="{FF2B5EF4-FFF2-40B4-BE49-F238E27FC236}">
                <a16:creationId xmlns:a16="http://schemas.microsoft.com/office/drawing/2014/main" id="{7E9ACDAE-3093-EF45-F1DB-991D53F51E41}"/>
              </a:ext>
            </a:extLst>
          </p:cNvPr>
          <p:cNvSpPr/>
          <p:nvPr/>
        </p:nvSpPr>
        <p:spPr>
          <a:xfrm>
            <a:off x="8533957" y="1699499"/>
            <a:ext cx="3168000" cy="1188000"/>
          </a:xfrm>
          <a:prstGeom prst="snip2DiagRect">
            <a:avLst/>
          </a:prstGeom>
          <a:solidFill>
            <a:sysClr val="window" lastClr="FFFFFF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b-NO" sz="1300"/>
              <a:t>UNDP GCF EW4All Project (Antigua and Barbuda)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b-NO" sz="1300">
                <a:solidFill>
                  <a:schemeClr val="bg1">
                    <a:lumMod val="50000"/>
                  </a:schemeClr>
                </a:solidFill>
              </a:rPr>
              <a:t>GCF CREWS Scale up of Caribbean MHEWS (Trinidad and Tobago, Belize)</a:t>
            </a:r>
            <a:endParaRPr lang="en-CH" sz="13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E091B81-CCCC-747C-FD4E-2AAD9FB0C6D2}"/>
              </a:ext>
            </a:extLst>
          </p:cNvPr>
          <p:cNvSpPr/>
          <p:nvPr/>
        </p:nvSpPr>
        <p:spPr>
          <a:xfrm>
            <a:off x="8707547" y="1360628"/>
            <a:ext cx="2791471" cy="3591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CH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Approved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DDE6623-7EFD-874A-2F72-6CC3FF1A4180}"/>
              </a:ext>
            </a:extLst>
          </p:cNvPr>
          <p:cNvSpPr/>
          <p:nvPr/>
        </p:nvSpPr>
        <p:spPr>
          <a:xfrm>
            <a:off x="8674093" y="3958987"/>
            <a:ext cx="2791471" cy="28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CH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Pipeline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AB5B961-A7F9-CAA7-78B3-3A6DA5FE302A}"/>
              </a:ext>
            </a:extLst>
          </p:cNvPr>
          <p:cNvSpPr/>
          <p:nvPr/>
        </p:nvSpPr>
        <p:spPr>
          <a:xfrm>
            <a:off x="8732336" y="2959700"/>
            <a:ext cx="2791471" cy="28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CH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Pre-Approved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54FAE45-5E48-2164-5E75-FDF5C6C3793E}"/>
              </a:ext>
            </a:extLst>
          </p:cNvPr>
          <p:cNvSpPr/>
          <p:nvPr/>
        </p:nvSpPr>
        <p:spPr>
          <a:xfrm>
            <a:off x="1031848" y="1112539"/>
            <a:ext cx="6514679" cy="3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CH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buClrTx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Projects</a:t>
            </a:r>
            <a:r>
              <a:rPr lang="nb-NO">
                <a:solidFill>
                  <a:prstClr val="white"/>
                </a:solidFill>
                <a:latin typeface="Calibri" panose="020F0502020204030204"/>
              </a:rPr>
              <a:t> in RA III and IV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FDA9D2A-EDCA-792F-CA6A-B8C2CE14F7D2}"/>
              </a:ext>
            </a:extLst>
          </p:cNvPr>
          <p:cNvSpPr/>
          <p:nvPr/>
        </p:nvSpPr>
        <p:spPr>
          <a:xfrm>
            <a:off x="1031848" y="3063731"/>
            <a:ext cx="6514679" cy="3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CH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 Regional &amp; Global Projects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D236665-74EF-2FB5-4B2A-8B52447003C2}"/>
              </a:ext>
            </a:extLst>
          </p:cNvPr>
          <p:cNvSpPr/>
          <p:nvPr/>
        </p:nvSpPr>
        <p:spPr>
          <a:xfrm>
            <a:off x="9450124" y="17792"/>
            <a:ext cx="1417152" cy="12641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CH"/>
          </a:p>
        </p:txBody>
      </p:sp>
      <p:pic>
        <p:nvPicPr>
          <p:cNvPr id="97" name="Picture 96" descr="Rocket - Free transport icons">
            <a:extLst>
              <a:ext uri="{FF2B5EF4-FFF2-40B4-BE49-F238E27FC236}">
                <a16:creationId xmlns:a16="http://schemas.microsoft.com/office/drawing/2014/main" id="{3D5FBE71-109B-BB47-3448-9EB958CF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634" y="-6915"/>
            <a:ext cx="1128131" cy="11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63">
            <a:extLst>
              <a:ext uri="{FF2B5EF4-FFF2-40B4-BE49-F238E27FC236}">
                <a16:creationId xmlns:a16="http://schemas.microsoft.com/office/drawing/2014/main" id="{F8AA5DC2-1F54-0516-9449-2A4A6372018C}"/>
              </a:ext>
            </a:extLst>
          </p:cNvPr>
          <p:cNvSpPr txBox="1"/>
          <p:nvPr/>
        </p:nvSpPr>
        <p:spPr>
          <a:xfrm>
            <a:off x="1236426" y="2341703"/>
            <a:ext cx="3018527" cy="2923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defRPr/>
            </a:pPr>
            <a:r>
              <a:rPr lang="en-CH" sz="1300" kern="1200">
                <a:solidFill>
                  <a:prstClr val="black"/>
                </a:solidFill>
                <a:latin typeface="Aptos"/>
                <a:ea typeface="+mn-ea"/>
                <a:cs typeface="+mn-cs"/>
              </a:rPr>
              <a:t>Active Projects</a:t>
            </a:r>
            <a:r>
              <a:rPr lang="en-CH" sz="1300">
                <a:solidFill>
                  <a:prstClr val="black"/>
                </a:solidFill>
                <a:latin typeface="Aptos"/>
                <a:ea typeface="+mn-ea"/>
                <a:cs typeface="+mn-cs"/>
              </a:rPr>
              <a:t> in RA III (</a:t>
            </a:r>
            <a:r>
              <a:rPr lang="en-CH" sz="1300" b="1">
                <a:solidFill>
                  <a:prstClr val="black"/>
                </a:solidFill>
                <a:latin typeface="Aptos"/>
                <a:ea typeface="+mn-ea"/>
                <a:cs typeface="+mn-cs"/>
              </a:rPr>
              <a:t>12.4 M CHF</a:t>
            </a:r>
            <a:r>
              <a:rPr lang="en-CH" sz="1300">
                <a:solidFill>
                  <a:prstClr val="black"/>
                </a:solidFill>
                <a:latin typeface="Aptos"/>
                <a:ea typeface="+mn-ea"/>
                <a:cs typeface="+mn-cs"/>
              </a:rPr>
              <a:t>)</a:t>
            </a:r>
            <a:endParaRPr lang="en-US" sz="1300" kern="1200">
              <a:solidFill>
                <a:prstClr val="black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85CBB9B-09D0-8C38-3CAA-59181F0E1944}"/>
              </a:ext>
            </a:extLst>
          </p:cNvPr>
          <p:cNvSpPr/>
          <p:nvPr/>
        </p:nvSpPr>
        <p:spPr>
          <a:xfrm>
            <a:off x="6358304" y="1708390"/>
            <a:ext cx="1469898" cy="105116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1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sz="1300">
                <a:solidFill>
                  <a:schemeClr val="accent1"/>
                </a:solidFill>
                <a:latin typeface="Calibri" panose="020F0502020204030204"/>
              </a:rPr>
              <a:t>ENANDES (AF)</a:t>
            </a:r>
          </a:p>
          <a:p>
            <a:pPr marL="285750" lvl="1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sz="1300">
                <a:solidFill>
                  <a:schemeClr val="accent1"/>
                </a:solidFill>
                <a:latin typeface="Calibri" panose="020F0502020204030204"/>
              </a:rPr>
              <a:t>ENANDES + (SDC)</a:t>
            </a:r>
          </a:p>
          <a:p>
            <a:pPr marL="285750" lvl="1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sz="1300" err="1">
                <a:solidFill>
                  <a:schemeClr val="accent1"/>
                </a:solidFill>
                <a:latin typeface="Calibri" panose="020F0502020204030204"/>
              </a:rPr>
              <a:t>HydroHub</a:t>
            </a:r>
            <a:r>
              <a:rPr lang="en-US" sz="1300">
                <a:solidFill>
                  <a:schemeClr val="accent1"/>
                </a:solidFill>
                <a:latin typeface="Calibri" panose="020F0502020204030204"/>
              </a:rPr>
              <a:t> Phase II (IDB)</a:t>
            </a:r>
          </a:p>
        </p:txBody>
      </p:sp>
    </p:spTree>
    <p:extLst>
      <p:ext uri="{BB962C8B-B14F-4D97-AF65-F5344CB8AC3E}">
        <p14:creationId xmlns:p14="http://schemas.microsoft.com/office/powerpoint/2010/main" val="136195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74720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0266" y="1079183"/>
            <a:ext cx="11179773" cy="4734587"/>
            <a:chOff x="0" y="0"/>
            <a:chExt cx="4416700" cy="18704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16700" cy="1870454"/>
            </a:xfrm>
            <a:custGeom>
              <a:avLst/>
              <a:gdLst/>
              <a:ahLst/>
              <a:cxnLst/>
              <a:rect l="l" t="t" r="r" b="b"/>
              <a:pathLst>
                <a:path w="4416700" h="1870454">
                  <a:moveTo>
                    <a:pt x="0" y="0"/>
                  </a:moveTo>
                  <a:lnTo>
                    <a:pt x="4416700" y="0"/>
                  </a:lnTo>
                  <a:lnTo>
                    <a:pt x="4416700" y="1870454"/>
                  </a:lnTo>
                  <a:lnTo>
                    <a:pt x="0" y="18704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8DA8BC"/>
              </a:solidFill>
              <a:prstDash val="solid"/>
              <a:miter/>
            </a:ln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416700" cy="1946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1583" y="4132573"/>
            <a:ext cx="11179773" cy="1696697"/>
            <a:chOff x="0" y="0"/>
            <a:chExt cx="4416700" cy="670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6700" cy="670300"/>
            </a:xfrm>
            <a:custGeom>
              <a:avLst/>
              <a:gdLst/>
              <a:ahLst/>
              <a:cxnLst/>
              <a:rect l="l" t="t" r="r" b="b"/>
              <a:pathLst>
                <a:path w="4416700" h="670300">
                  <a:moveTo>
                    <a:pt x="0" y="0"/>
                  </a:moveTo>
                  <a:lnTo>
                    <a:pt x="4416700" y="0"/>
                  </a:lnTo>
                  <a:lnTo>
                    <a:pt x="4416700" y="670300"/>
                  </a:lnTo>
                  <a:lnTo>
                    <a:pt x="0" y="6703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416700" cy="746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9314234" y="192817"/>
            <a:ext cx="1969545" cy="812176"/>
          </a:xfrm>
          <a:custGeom>
            <a:avLst/>
            <a:gdLst/>
            <a:ahLst/>
            <a:cxnLst/>
            <a:rect l="l" t="t" r="r" b="b"/>
            <a:pathLst>
              <a:path w="2954317" h="1218264">
                <a:moveTo>
                  <a:pt x="0" y="0"/>
                </a:moveTo>
                <a:lnTo>
                  <a:pt x="2954317" y="0"/>
                </a:lnTo>
                <a:lnTo>
                  <a:pt x="2954317" y="1218264"/>
                </a:lnTo>
                <a:lnTo>
                  <a:pt x="0" y="1218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018" b="-35355"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019567" y="4601735"/>
            <a:ext cx="1969545" cy="950860"/>
          </a:xfrm>
          <a:custGeom>
            <a:avLst/>
            <a:gdLst/>
            <a:ahLst/>
            <a:cxnLst/>
            <a:rect l="l" t="t" r="r" b="b"/>
            <a:pathLst>
              <a:path w="2954317" h="1426290">
                <a:moveTo>
                  <a:pt x="0" y="0"/>
                </a:moveTo>
                <a:lnTo>
                  <a:pt x="2954317" y="0"/>
                </a:lnTo>
                <a:lnTo>
                  <a:pt x="2954317" y="1426290"/>
                </a:lnTo>
                <a:lnTo>
                  <a:pt x="0" y="1426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653" b="-55479"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32879" y="4707637"/>
            <a:ext cx="2041647" cy="739057"/>
          </a:xfrm>
          <a:custGeom>
            <a:avLst/>
            <a:gdLst/>
            <a:ahLst/>
            <a:cxnLst/>
            <a:rect l="l" t="t" r="r" b="b"/>
            <a:pathLst>
              <a:path w="3062470" h="1108586">
                <a:moveTo>
                  <a:pt x="0" y="0"/>
                </a:moveTo>
                <a:lnTo>
                  <a:pt x="3062470" y="0"/>
                </a:lnTo>
                <a:lnTo>
                  <a:pt x="3062470" y="1108586"/>
                </a:lnTo>
                <a:lnTo>
                  <a:pt x="0" y="11085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58064" y="4617008"/>
            <a:ext cx="2829775" cy="920314"/>
          </a:xfrm>
          <a:custGeom>
            <a:avLst/>
            <a:gdLst/>
            <a:ahLst/>
            <a:cxnLst/>
            <a:rect l="l" t="t" r="r" b="b"/>
            <a:pathLst>
              <a:path w="4244662" h="1380471">
                <a:moveTo>
                  <a:pt x="0" y="0"/>
                </a:moveTo>
                <a:lnTo>
                  <a:pt x="4244662" y="0"/>
                </a:lnTo>
                <a:lnTo>
                  <a:pt x="4244662" y="1380472"/>
                </a:lnTo>
                <a:lnTo>
                  <a:pt x="0" y="1380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2061" b="-105417"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534153" y="4527666"/>
            <a:ext cx="1950721" cy="1098998"/>
          </a:xfrm>
          <a:custGeom>
            <a:avLst/>
            <a:gdLst/>
            <a:ahLst/>
            <a:cxnLst/>
            <a:rect l="l" t="t" r="r" b="b"/>
            <a:pathLst>
              <a:path w="2926082" h="1648497">
                <a:moveTo>
                  <a:pt x="0" y="0"/>
                </a:moveTo>
                <a:lnTo>
                  <a:pt x="2926082" y="0"/>
                </a:lnTo>
                <a:lnTo>
                  <a:pt x="2926082" y="1648497"/>
                </a:lnTo>
                <a:lnTo>
                  <a:pt x="0" y="16484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78818" y="193857"/>
            <a:ext cx="8687654" cy="482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en-US" sz="2800" b="1">
                <a:solidFill>
                  <a:srgbClr val="1B5196"/>
                </a:solidFill>
                <a:latin typeface="Arial"/>
                <a:ea typeface="Times New Roman Bold"/>
                <a:cs typeface="Arial"/>
                <a:sym typeface="Times New Roman Bold"/>
              </a:rPr>
              <a:t>WMO Implemented Projects - CREWS</a:t>
            </a:r>
            <a:endParaRPr lang="en-US" sz="2800" b="1">
              <a:solidFill>
                <a:srgbClr val="1B5196"/>
              </a:solidFill>
              <a:latin typeface="Arial"/>
              <a:ea typeface="Times New Roman Bold"/>
              <a:cs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05720" y="2257051"/>
            <a:ext cx="3872151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 sz="2133" b="1">
                <a:solidFill>
                  <a:srgbClr val="1B5196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Eligibility: </a:t>
            </a: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LDCs and SIDS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5719" y="2641304"/>
            <a:ext cx="442239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</a:pPr>
            <a:r>
              <a:rPr lang="en-US" sz="2133" b="1">
                <a:solidFill>
                  <a:srgbClr val="1B5196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Focus: </a:t>
            </a:r>
          </a:p>
          <a:p>
            <a:pPr marL="460610" lvl="1" indent="-230305">
              <a:lnSpc>
                <a:spcPts val="2133"/>
              </a:lnSpc>
              <a:buFont typeface="Arial"/>
              <a:buChar char="•"/>
            </a:pP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Scaling up investments</a:t>
            </a:r>
          </a:p>
          <a:p>
            <a:pPr marL="460610" lvl="1" indent="-230305">
              <a:lnSpc>
                <a:spcPts val="2133"/>
              </a:lnSpc>
              <a:buFont typeface="Arial"/>
              <a:buChar char="•"/>
            </a:pP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Vulnerable and fragile states</a:t>
            </a:r>
          </a:p>
          <a:p>
            <a:pPr marL="460610" lvl="1" indent="-230305">
              <a:lnSpc>
                <a:spcPts val="2133"/>
              </a:lnSpc>
              <a:buFont typeface="Arial"/>
              <a:buChar char="•"/>
            </a:pP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Country ownership</a:t>
            </a:r>
          </a:p>
          <a:p>
            <a:pPr marL="460610" lvl="1" indent="-230305">
              <a:lnSpc>
                <a:spcPts val="2133"/>
              </a:lnSpc>
              <a:buFont typeface="Arial"/>
              <a:buChar char="•"/>
            </a:pP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Sustaining investments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5719" y="1397516"/>
            <a:ext cx="639815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 sz="2133" b="1">
                <a:solidFill>
                  <a:srgbClr val="1B5196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Overview: </a:t>
            </a: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Multi-country financing mechanism to establish risk-informed early warning services.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3969" y="4263929"/>
            <a:ext cx="5697301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 sz="2133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 Bold"/>
              </a:rPr>
              <a:t>Implementing</a:t>
            </a:r>
            <a:r>
              <a:rPr lang="en-US" sz="2133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partners: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019567" y="1403866"/>
            <a:ext cx="4060166" cy="1872307"/>
            <a:chOff x="0" y="0"/>
            <a:chExt cx="1604016" cy="7396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04016" cy="739677"/>
            </a:xfrm>
            <a:custGeom>
              <a:avLst/>
              <a:gdLst/>
              <a:ahLst/>
              <a:cxnLst/>
              <a:rect l="l" t="t" r="r" b="b"/>
              <a:pathLst>
                <a:path w="1604016" h="739677">
                  <a:moveTo>
                    <a:pt x="0" y="0"/>
                  </a:moveTo>
                  <a:lnTo>
                    <a:pt x="1604016" y="0"/>
                  </a:lnTo>
                  <a:lnTo>
                    <a:pt x="1604016" y="739677"/>
                  </a:lnTo>
                  <a:lnTo>
                    <a:pt x="0" y="7396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B5196"/>
              </a:solidFill>
              <a:prstDash val="solid"/>
              <a:miter/>
            </a:ln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1604016" cy="8158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141592" y="1572597"/>
            <a:ext cx="393814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Since 2017, +396 million people in 45 countries have gained access to forecasts and early warning services developed or enhanced with CREWS support.</a:t>
            </a:r>
          </a:p>
        </p:txBody>
      </p:sp>
      <p:sp>
        <p:nvSpPr>
          <p:cNvPr id="23" name="Freeform 23"/>
          <p:cNvSpPr/>
          <p:nvPr/>
        </p:nvSpPr>
        <p:spPr>
          <a:xfrm>
            <a:off x="10734061" y="2953309"/>
            <a:ext cx="933351" cy="1257038"/>
          </a:xfrm>
          <a:custGeom>
            <a:avLst/>
            <a:gdLst/>
            <a:ahLst/>
            <a:cxnLst/>
            <a:rect l="l" t="t" r="r" b="b"/>
            <a:pathLst>
              <a:path w="1400026" h="1885557">
                <a:moveTo>
                  <a:pt x="0" y="0"/>
                </a:moveTo>
                <a:lnTo>
                  <a:pt x="1400026" y="0"/>
                </a:lnTo>
                <a:lnTo>
                  <a:pt x="1400026" y="1885557"/>
                </a:lnTo>
                <a:lnTo>
                  <a:pt x="0" y="18855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74720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23799" y="147211"/>
            <a:ext cx="2393234" cy="959563"/>
          </a:xfrm>
          <a:custGeom>
            <a:avLst/>
            <a:gdLst/>
            <a:ahLst/>
            <a:cxnLst/>
            <a:rect l="l" t="t" r="r" b="b"/>
            <a:pathLst>
              <a:path w="3139090" h="1294458">
                <a:moveTo>
                  <a:pt x="0" y="0"/>
                </a:moveTo>
                <a:lnTo>
                  <a:pt x="3139090" y="0"/>
                </a:lnTo>
                <a:lnTo>
                  <a:pt x="3139090" y="1294458"/>
                </a:lnTo>
                <a:lnTo>
                  <a:pt x="0" y="1294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018" b="-35355"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56777" y="248110"/>
            <a:ext cx="8660095" cy="482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en-US" sz="2800" b="1">
                <a:solidFill>
                  <a:srgbClr val="1B5196"/>
                </a:solidFill>
                <a:latin typeface="Arial"/>
                <a:ea typeface="Times New Roman Bold"/>
                <a:cs typeface="Arial"/>
                <a:sym typeface="Times New Roman Bold"/>
              </a:rPr>
              <a:t>WMO Implemented Projects - CREWS</a:t>
            </a:r>
            <a:endParaRPr lang="en-US" sz="2800" b="1">
              <a:solidFill>
                <a:srgbClr val="1B5196"/>
              </a:solidFill>
              <a:latin typeface="Arial"/>
              <a:ea typeface="Times New Roman Bold"/>
              <a:cs typeface="Arial"/>
            </a:endParaRPr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4658961" y="3335818"/>
            <a:ext cx="5249741" cy="776964"/>
            <a:chOff x="0" y="0"/>
            <a:chExt cx="1870454" cy="2687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70454" cy="268789"/>
            </a:xfrm>
            <a:custGeom>
              <a:avLst/>
              <a:gdLst/>
              <a:ahLst/>
              <a:cxnLst/>
              <a:rect l="l" t="t" r="r" b="b"/>
              <a:pathLst>
                <a:path w="1870454" h="268789">
                  <a:moveTo>
                    <a:pt x="935227" y="0"/>
                  </a:moveTo>
                  <a:lnTo>
                    <a:pt x="1870454" y="268789"/>
                  </a:lnTo>
                  <a:lnTo>
                    <a:pt x="0" y="268789"/>
                  </a:lnTo>
                  <a:lnTo>
                    <a:pt x="9352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2258" y="48595"/>
              <a:ext cx="1285937" cy="200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D268B9B-BF7A-C9BE-BE9D-FFA65F004EAD}"/>
              </a:ext>
            </a:extLst>
          </p:cNvPr>
          <p:cNvGrpSpPr/>
          <p:nvPr/>
        </p:nvGrpSpPr>
        <p:grpSpPr>
          <a:xfrm>
            <a:off x="1688292" y="1220002"/>
            <a:ext cx="9088995" cy="5012538"/>
            <a:chOff x="832911" y="2290614"/>
            <a:chExt cx="5967189" cy="3411714"/>
          </a:xfrm>
        </p:grpSpPr>
        <p:grpSp>
          <p:nvGrpSpPr>
            <p:cNvPr id="15" name="Group 15"/>
            <p:cNvGrpSpPr/>
            <p:nvPr/>
          </p:nvGrpSpPr>
          <p:grpSpPr>
            <a:xfrm>
              <a:off x="2872095" y="2645810"/>
              <a:ext cx="1888820" cy="3056518"/>
              <a:chOff x="0" y="0"/>
              <a:chExt cx="1309409" cy="211890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309409" cy="2118905"/>
              </a:xfrm>
              <a:custGeom>
                <a:avLst/>
                <a:gdLst/>
                <a:ahLst/>
                <a:cxnLst/>
                <a:rect l="l" t="t" r="r" b="b"/>
                <a:pathLst>
                  <a:path w="1309409" h="2118905">
                    <a:moveTo>
                      <a:pt x="0" y="0"/>
                    </a:moveTo>
                    <a:lnTo>
                      <a:pt x="1309409" y="0"/>
                    </a:lnTo>
                    <a:lnTo>
                      <a:pt x="1309409" y="2118905"/>
                    </a:lnTo>
                    <a:lnTo>
                      <a:pt x="0" y="2118905"/>
                    </a:lnTo>
                    <a:close/>
                  </a:path>
                </a:pathLst>
              </a:custGeom>
              <a:solidFill>
                <a:srgbClr val="70BF54">
                  <a:alpha val="69804"/>
                </a:srgbClr>
              </a:solidFill>
            </p:spPr>
            <p:txBody>
              <a:bodyPr/>
              <a:lstStyle/>
              <a:p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309409" cy="21570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80"/>
                  </a:lnSpc>
                </a:pPr>
                <a:endParaRPr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32911" y="2645810"/>
              <a:ext cx="1888820" cy="3056518"/>
              <a:chOff x="0" y="0"/>
              <a:chExt cx="1309409" cy="211890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309409" cy="2118905"/>
              </a:xfrm>
              <a:custGeom>
                <a:avLst/>
                <a:gdLst/>
                <a:ahLst/>
                <a:cxnLst/>
                <a:rect l="l" t="t" r="r" b="b"/>
                <a:pathLst>
                  <a:path w="1309409" h="2118905">
                    <a:moveTo>
                      <a:pt x="0" y="0"/>
                    </a:moveTo>
                    <a:lnTo>
                      <a:pt x="1309409" y="0"/>
                    </a:lnTo>
                    <a:lnTo>
                      <a:pt x="1309409" y="2118905"/>
                    </a:lnTo>
                    <a:lnTo>
                      <a:pt x="0" y="2118905"/>
                    </a:lnTo>
                    <a:close/>
                  </a:path>
                </a:pathLst>
              </a:custGeom>
              <a:solidFill>
                <a:srgbClr val="FAA61A">
                  <a:alpha val="69804"/>
                </a:srgbClr>
              </a:solidFill>
            </p:spPr>
            <p:txBody>
              <a:bodyPr/>
              <a:lstStyle/>
              <a:p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309409" cy="21570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80"/>
                  </a:lnSpc>
                </a:pPr>
                <a:endParaRPr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911280" y="2645810"/>
              <a:ext cx="1888820" cy="3056518"/>
              <a:chOff x="0" y="0"/>
              <a:chExt cx="1309409" cy="211890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309409" cy="2118905"/>
              </a:xfrm>
              <a:custGeom>
                <a:avLst/>
                <a:gdLst/>
                <a:ahLst/>
                <a:cxnLst/>
                <a:rect l="l" t="t" r="r" b="b"/>
                <a:pathLst>
                  <a:path w="1309409" h="2118905">
                    <a:moveTo>
                      <a:pt x="0" y="0"/>
                    </a:moveTo>
                    <a:lnTo>
                      <a:pt x="1309409" y="0"/>
                    </a:lnTo>
                    <a:lnTo>
                      <a:pt x="1309409" y="2118905"/>
                    </a:lnTo>
                    <a:lnTo>
                      <a:pt x="0" y="2118905"/>
                    </a:lnTo>
                    <a:close/>
                  </a:path>
                </a:pathLst>
              </a:custGeom>
              <a:solidFill>
                <a:srgbClr val="00B5D5">
                  <a:alpha val="69804"/>
                </a:srgbClr>
              </a:solidFill>
            </p:spPr>
            <p:txBody>
              <a:bodyPr/>
              <a:lstStyle/>
              <a:p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1309409" cy="21570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80"/>
                  </a:lnSpc>
                </a:pPr>
                <a:endParaRPr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007052" y="2331202"/>
              <a:ext cx="1553004" cy="629215"/>
              <a:chOff x="0" y="0"/>
              <a:chExt cx="1076607" cy="43619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76607" cy="436198"/>
              </a:xfrm>
              <a:custGeom>
                <a:avLst/>
                <a:gdLst/>
                <a:ahLst/>
                <a:cxnLst/>
                <a:rect l="l" t="t" r="r" b="b"/>
                <a:pathLst>
                  <a:path w="1076607" h="436198">
                    <a:moveTo>
                      <a:pt x="0" y="0"/>
                    </a:moveTo>
                    <a:lnTo>
                      <a:pt x="1076607" y="0"/>
                    </a:lnTo>
                    <a:lnTo>
                      <a:pt x="1076607" y="436198"/>
                    </a:lnTo>
                    <a:lnTo>
                      <a:pt x="0" y="436198"/>
                    </a:lnTo>
                    <a:close/>
                  </a:path>
                </a:pathLst>
              </a:custGeom>
              <a:solidFill>
                <a:srgbClr val="FAA61A"/>
              </a:solidFill>
            </p:spPr>
            <p:txBody>
              <a:bodyPr/>
              <a:lstStyle/>
              <a:p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1076607" cy="47429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80"/>
                  </a:lnSpc>
                </a:pPr>
                <a:endParaRPr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3029772" y="2331202"/>
              <a:ext cx="1553004" cy="629215"/>
              <a:chOff x="0" y="0"/>
              <a:chExt cx="1076607" cy="43619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076607" cy="436198"/>
              </a:xfrm>
              <a:custGeom>
                <a:avLst/>
                <a:gdLst/>
                <a:ahLst/>
                <a:cxnLst/>
                <a:rect l="l" t="t" r="r" b="b"/>
                <a:pathLst>
                  <a:path w="1076607" h="436198">
                    <a:moveTo>
                      <a:pt x="0" y="0"/>
                    </a:moveTo>
                    <a:lnTo>
                      <a:pt x="1076607" y="0"/>
                    </a:lnTo>
                    <a:lnTo>
                      <a:pt x="1076607" y="436198"/>
                    </a:lnTo>
                    <a:lnTo>
                      <a:pt x="0" y="436198"/>
                    </a:lnTo>
                    <a:close/>
                  </a:path>
                </a:pathLst>
              </a:custGeom>
              <a:solidFill>
                <a:srgbClr val="70BF54"/>
              </a:solidFill>
            </p:spPr>
            <p:txBody>
              <a:bodyPr/>
              <a:lstStyle/>
              <a:p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1076607" cy="47429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80"/>
                  </a:lnSpc>
                </a:pPr>
                <a:endParaRPr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5065214" y="2290614"/>
              <a:ext cx="1553004" cy="629215"/>
              <a:chOff x="0" y="0"/>
              <a:chExt cx="1076607" cy="43619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076607" cy="436198"/>
              </a:xfrm>
              <a:custGeom>
                <a:avLst/>
                <a:gdLst/>
                <a:ahLst/>
                <a:cxnLst/>
                <a:rect l="l" t="t" r="r" b="b"/>
                <a:pathLst>
                  <a:path w="1076607" h="436198">
                    <a:moveTo>
                      <a:pt x="0" y="0"/>
                    </a:moveTo>
                    <a:lnTo>
                      <a:pt x="1076607" y="0"/>
                    </a:lnTo>
                    <a:lnTo>
                      <a:pt x="1076607" y="436198"/>
                    </a:lnTo>
                    <a:lnTo>
                      <a:pt x="0" y="436198"/>
                    </a:lnTo>
                    <a:close/>
                  </a:path>
                </a:pathLst>
              </a:custGeom>
              <a:solidFill>
                <a:srgbClr val="00B5D5"/>
              </a:solidFill>
            </p:spPr>
            <p:txBody>
              <a:bodyPr/>
              <a:lstStyle/>
              <a:p>
                <a:endParaRPr lang="en-GB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076607" cy="47429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80"/>
                  </a:lnSpc>
                </a:pPr>
                <a:endParaRPr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5098489" y="2313317"/>
              <a:ext cx="1514402" cy="490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21"/>
                </a:lnSpc>
                <a:spcBef>
                  <a:spcPct val="0"/>
                </a:spcBef>
              </a:pPr>
              <a:endParaRPr lang="en-US" sz="1000" b="1" u="sng">
                <a:solidFill>
                  <a:srgbClr val="FFFFFF"/>
                </a:solidFill>
                <a:latin typeface="Arial"/>
                <a:ea typeface="Univers Bold"/>
                <a:cs typeface="Arial"/>
                <a:sym typeface="Univers Bold"/>
              </a:endParaRPr>
            </a:p>
            <a:p>
              <a:pPr algn="ctr">
                <a:lnSpc>
                  <a:spcPts val="1421"/>
                </a:lnSpc>
                <a:spcBef>
                  <a:spcPct val="0"/>
                </a:spcBef>
              </a:pPr>
              <a:r>
                <a:rPr lang="en-US" sz="1600" b="1" u="sng">
                  <a:solidFill>
                    <a:srgbClr val="FFFFFF"/>
                  </a:solidFill>
                  <a:latin typeface="Arial"/>
                  <a:ea typeface="Univers Bold"/>
                  <a:cs typeface="Arial"/>
                  <a:sym typeface="Univers Bold"/>
                  <a:hlinkClick r:id="rId4" tooltip="https://crews-initiative.org/access-funding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GCF &amp; CREWS – Simplified Approval Process</a:t>
              </a:r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>
              <a:off x="888157" y="4091729"/>
              <a:ext cx="237787" cy="274898"/>
            </a:xfrm>
            <a:custGeom>
              <a:avLst/>
              <a:gdLst/>
              <a:ahLst/>
              <a:cxnLst/>
              <a:rect l="l" t="t" r="r" b="b"/>
              <a:pathLst>
                <a:path w="356680" h="412347">
                  <a:moveTo>
                    <a:pt x="0" y="0"/>
                  </a:moveTo>
                  <a:lnTo>
                    <a:pt x="356680" y="0"/>
                  </a:lnTo>
                  <a:lnTo>
                    <a:pt x="356680" y="412347"/>
                  </a:lnTo>
                  <a:lnTo>
                    <a:pt x="0" y="412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178446" y="4115094"/>
              <a:ext cx="1538651" cy="10045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493"/>
                </a:lnSpc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Univers Bold"/>
                  <a:cs typeface="Arial"/>
                  <a:sym typeface="Univers Bold"/>
                </a:rPr>
                <a:t>Submission:</a:t>
              </a:r>
              <a:endParaRPr lang="en-US" sz="1200" b="1">
                <a:solidFill>
                  <a:srgbClr val="000000"/>
                </a:solidFill>
                <a:latin typeface="Arial"/>
                <a:ea typeface="Univers Bold"/>
                <a:cs typeface="Arial"/>
              </a:endParaRPr>
            </a:p>
            <a:p>
              <a:pPr marL="229870" lvl="1" indent="-114935">
                <a:lnSpc>
                  <a:spcPts val="1493"/>
                </a:lnSpc>
                <a:buAutoNum type="arabicPeriod"/>
              </a:pP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Submission by implementing partners (WMO, UNDRR, WB)</a:t>
              </a:r>
              <a:endParaRPr lang="en-US" sz="1200">
                <a:solidFill>
                  <a:srgbClr val="000000"/>
                </a:solidFill>
                <a:latin typeface="Arial"/>
                <a:ea typeface="Univers"/>
                <a:cs typeface="Arial"/>
              </a:endParaRPr>
            </a:p>
            <a:p>
              <a:pPr marL="229870" lvl="1" indent="-114935">
                <a:lnSpc>
                  <a:spcPts val="1493"/>
                </a:lnSpc>
                <a:buAutoNum type="arabicPeriod"/>
              </a:pP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Country endorsement</a:t>
              </a:r>
              <a:endParaRPr lang="en-US" sz="1200">
                <a:solidFill>
                  <a:srgbClr val="000000"/>
                </a:solidFill>
                <a:latin typeface="Arial"/>
                <a:ea typeface="Univers"/>
                <a:cs typeface="Arial"/>
              </a:endParaRPr>
            </a:p>
            <a:p>
              <a:pPr marL="229870" lvl="1" indent="-114935">
                <a:lnSpc>
                  <a:spcPts val="1493"/>
                </a:lnSpc>
                <a:buAutoNum type="arabicPeriod"/>
              </a:pP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Approval by the Steering Committee</a:t>
              </a:r>
              <a:endParaRPr lang="en-US" sz="1200">
                <a:solidFill>
                  <a:srgbClr val="000000"/>
                </a:solidFill>
                <a:latin typeface="Arial"/>
                <a:ea typeface="Univers"/>
                <a:cs typeface="Arial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229768" y="4085191"/>
              <a:ext cx="1497362" cy="861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3"/>
                </a:lnSpc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Univers Bold"/>
                  <a:cs typeface="Arial"/>
                  <a:sym typeface="Univers Bold"/>
                </a:rPr>
                <a:t>Submission: </a:t>
              </a:r>
              <a:endParaRPr lang="en-US" sz="1200" b="1">
                <a:solidFill>
                  <a:srgbClr val="000000"/>
                </a:solidFill>
                <a:latin typeface="Arial"/>
                <a:ea typeface="Univers Bold"/>
                <a:cs typeface="Arial"/>
              </a:endParaRPr>
            </a:p>
            <a:p>
              <a:pPr marL="229870" lvl="1" indent="-114935">
                <a:lnSpc>
                  <a:spcPts val="1493"/>
                </a:lnSpc>
                <a:buAutoNum type="arabicPeriod"/>
              </a:pP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(A) direct by the country; (B) implementing partners endorsed by the country</a:t>
              </a:r>
              <a:endParaRPr lang="en-US" sz="1200">
                <a:solidFill>
                  <a:srgbClr val="000000"/>
                </a:solidFill>
                <a:latin typeface="Arial"/>
                <a:ea typeface="Univers"/>
                <a:cs typeface="Arial"/>
              </a:endParaRPr>
            </a:p>
            <a:p>
              <a:pPr marL="229870" lvl="1" indent="-114935">
                <a:lnSpc>
                  <a:spcPts val="1493"/>
                </a:lnSpc>
                <a:buAutoNum type="arabicPeriod"/>
              </a:pP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Simplified 6-week approval process</a:t>
              </a:r>
              <a:endParaRPr lang="en-US" sz="1200">
                <a:solidFill>
                  <a:srgbClr val="000000"/>
                </a:solidFill>
                <a:latin typeface="Arial"/>
                <a:ea typeface="Univers"/>
                <a:cs typeface="Arial"/>
              </a:endParaRPr>
            </a:p>
          </p:txBody>
        </p:sp>
        <p:sp>
          <p:nvSpPr>
            <p:cNvPr id="37" name="Freeform 37"/>
            <p:cNvSpPr/>
            <p:nvPr/>
          </p:nvSpPr>
          <p:spPr>
            <a:xfrm>
              <a:off x="2942944" y="4065039"/>
              <a:ext cx="237787" cy="274898"/>
            </a:xfrm>
            <a:custGeom>
              <a:avLst/>
              <a:gdLst/>
              <a:ahLst/>
              <a:cxnLst/>
              <a:rect l="l" t="t" r="r" b="b"/>
              <a:pathLst>
                <a:path w="356680" h="412347">
                  <a:moveTo>
                    <a:pt x="0" y="0"/>
                  </a:moveTo>
                  <a:lnTo>
                    <a:pt x="356681" y="0"/>
                  </a:lnTo>
                  <a:lnTo>
                    <a:pt x="356681" y="412347"/>
                  </a:lnTo>
                  <a:lnTo>
                    <a:pt x="0" y="412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8"/>
            <p:cNvSpPr/>
            <p:nvPr/>
          </p:nvSpPr>
          <p:spPr>
            <a:xfrm>
              <a:off x="4958598" y="4891851"/>
              <a:ext cx="237787" cy="274898"/>
            </a:xfrm>
            <a:custGeom>
              <a:avLst/>
              <a:gdLst/>
              <a:ahLst/>
              <a:cxnLst/>
              <a:rect l="l" t="t" r="r" b="b"/>
              <a:pathLst>
                <a:path w="356680" h="412347">
                  <a:moveTo>
                    <a:pt x="0" y="0"/>
                  </a:moveTo>
                  <a:lnTo>
                    <a:pt x="356680" y="0"/>
                  </a:lnTo>
                  <a:lnTo>
                    <a:pt x="356680" y="412347"/>
                  </a:lnTo>
                  <a:lnTo>
                    <a:pt x="0" y="412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5286497" y="4909305"/>
              <a:ext cx="1123747" cy="280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3"/>
                </a:lnSpc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Univers Bold"/>
                  <a:cs typeface="Arial"/>
                  <a:sym typeface="Univers Bold"/>
                </a:rPr>
                <a:t>Submission:</a:t>
              </a:r>
              <a:endParaRPr lang="en-US" sz="1200" b="1">
                <a:solidFill>
                  <a:srgbClr val="000000"/>
                </a:solidFill>
                <a:latin typeface="Arial"/>
                <a:ea typeface="Univers Bold"/>
                <a:cs typeface="Arial"/>
              </a:endParaRPr>
            </a:p>
            <a:p>
              <a:pPr>
                <a:lnSpc>
                  <a:spcPts val="1493"/>
                </a:lnSpc>
              </a:pP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GCF procedures </a:t>
              </a:r>
              <a:endParaRPr lang="en-US" sz="1200">
                <a:solidFill>
                  <a:srgbClr val="000000"/>
                </a:solidFill>
                <a:latin typeface="Arial"/>
                <a:ea typeface="Univers"/>
                <a:cs typeface="Arial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>
              <a:off x="4958599" y="4030870"/>
              <a:ext cx="252031" cy="241320"/>
            </a:xfrm>
            <a:custGeom>
              <a:avLst/>
              <a:gdLst/>
              <a:ahLst/>
              <a:cxnLst/>
              <a:rect l="l" t="t" r="r" b="b"/>
              <a:pathLst>
                <a:path w="378047" h="361980">
                  <a:moveTo>
                    <a:pt x="0" y="0"/>
                  </a:moveTo>
                  <a:lnTo>
                    <a:pt x="378047" y="0"/>
                  </a:lnTo>
                  <a:lnTo>
                    <a:pt x="378047" y="361980"/>
                  </a:lnTo>
                  <a:lnTo>
                    <a:pt x="0" y="361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5266689" y="4028561"/>
              <a:ext cx="1527407" cy="425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3"/>
                </a:lnSpc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Univers Bold"/>
                  <a:cs typeface="Arial"/>
                  <a:sym typeface="Univers Bold"/>
                </a:rPr>
                <a:t>Eligibility: </a:t>
              </a: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countries with successful CREWS </a:t>
              </a:r>
              <a:r>
                <a:rPr lang="en-US" sz="1200" err="1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programmes</a:t>
              </a:r>
              <a:endParaRPr lang="en-US" sz="1200">
                <a:solidFill>
                  <a:srgbClr val="000000"/>
                </a:solidFill>
                <a:latin typeface="Arial"/>
                <a:ea typeface="Univers"/>
                <a:cs typeface="Arial"/>
                <a:sym typeface="Univers"/>
              </a:endParaRPr>
            </a:p>
          </p:txBody>
        </p:sp>
        <p:sp>
          <p:nvSpPr>
            <p:cNvPr id="42" name="Freeform 42"/>
            <p:cNvSpPr/>
            <p:nvPr/>
          </p:nvSpPr>
          <p:spPr>
            <a:xfrm>
              <a:off x="888159" y="3089267"/>
              <a:ext cx="237787" cy="208955"/>
            </a:xfrm>
            <a:custGeom>
              <a:avLst/>
              <a:gdLst/>
              <a:ahLst/>
              <a:cxnLst/>
              <a:rect l="l" t="t" r="r" b="b"/>
              <a:pathLst>
                <a:path w="356680" h="313433">
                  <a:moveTo>
                    <a:pt x="0" y="0"/>
                  </a:moveTo>
                  <a:lnTo>
                    <a:pt x="356680" y="0"/>
                  </a:lnTo>
                  <a:lnTo>
                    <a:pt x="356680" y="313433"/>
                  </a:lnTo>
                  <a:lnTo>
                    <a:pt x="0" y="313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218662" y="3067520"/>
              <a:ext cx="1501033" cy="568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3"/>
                </a:lnSpc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Univers Bold"/>
                  <a:cs typeface="Arial"/>
                  <a:sym typeface="Univers Bold"/>
                </a:rPr>
                <a:t>Country Projects:</a:t>
              </a:r>
              <a:r>
                <a:rPr lang="en-US" sz="1200" u="sng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 </a:t>
              </a: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USD 3–5 million (3–5 years) </a:t>
              </a:r>
              <a:endParaRPr lang="en-US" sz="1200">
                <a:solidFill>
                  <a:srgbClr val="000000"/>
                </a:solidFill>
                <a:latin typeface="Arial"/>
                <a:ea typeface="Univers"/>
                <a:cs typeface="Arial"/>
              </a:endParaRPr>
            </a:p>
            <a:p>
              <a:pPr>
                <a:lnSpc>
                  <a:spcPts val="1493"/>
                </a:lnSpc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Univers Bold"/>
                  <a:cs typeface="Arial"/>
                  <a:sym typeface="Univers Bold"/>
                </a:rPr>
                <a:t>Regional Projects:</a:t>
              </a: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 USD 5–7 million (5–7 years) </a:t>
              </a:r>
              <a:endParaRPr lang="en-US" sz="1200">
                <a:solidFill>
                  <a:srgbClr val="000000"/>
                </a:solidFill>
                <a:latin typeface="Arial"/>
                <a:ea typeface="Univers"/>
                <a:cs typeface="Arial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3236118" y="3092994"/>
              <a:ext cx="1497362" cy="571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3"/>
                </a:lnSpc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Univers Bold"/>
                  <a:cs typeface="Arial"/>
                  <a:sym typeface="Univers Bold"/>
                </a:rPr>
                <a:t>Small-scale and short-term assistance </a:t>
              </a:r>
              <a:endParaRPr lang="en-US" sz="1200" b="1">
                <a:solidFill>
                  <a:srgbClr val="000000"/>
                </a:solidFill>
                <a:latin typeface="Arial"/>
                <a:ea typeface="Univers Bold"/>
                <a:cs typeface="Arial"/>
              </a:endParaRPr>
            </a:p>
            <a:p>
              <a:pPr>
                <a:lnSpc>
                  <a:spcPts val="1493"/>
                </a:lnSpc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Univers Bold"/>
                  <a:cs typeface="Arial"/>
                  <a:sym typeface="Univers Bold"/>
                </a:rPr>
                <a:t>budget:</a:t>
              </a: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 </a:t>
              </a:r>
              <a:endParaRPr lang="en-US" sz="1200">
                <a:solidFill>
                  <a:srgbClr val="000000"/>
                </a:solidFill>
                <a:latin typeface="Arial"/>
                <a:ea typeface="Univers"/>
                <a:cs typeface="Arial"/>
              </a:endParaRPr>
            </a:p>
            <a:p>
              <a:pPr>
                <a:lnSpc>
                  <a:spcPts val="1493"/>
                </a:lnSpc>
              </a:pP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up to USD 250 (12 months) </a:t>
              </a:r>
              <a:endParaRPr lang="en-US" sz="1200">
                <a:solidFill>
                  <a:srgbClr val="000000"/>
                </a:solidFill>
                <a:latin typeface="Arial"/>
                <a:ea typeface="Univers"/>
                <a:cs typeface="Arial"/>
              </a:endParaRPr>
            </a:p>
          </p:txBody>
        </p:sp>
        <p:sp>
          <p:nvSpPr>
            <p:cNvPr id="45" name="Freeform 45"/>
            <p:cNvSpPr/>
            <p:nvPr/>
          </p:nvSpPr>
          <p:spPr>
            <a:xfrm>
              <a:off x="2910913" y="3137445"/>
              <a:ext cx="237787" cy="208955"/>
            </a:xfrm>
            <a:custGeom>
              <a:avLst/>
              <a:gdLst/>
              <a:ahLst/>
              <a:cxnLst/>
              <a:rect l="l" t="t" r="r" b="b"/>
              <a:pathLst>
                <a:path w="356680" h="313433">
                  <a:moveTo>
                    <a:pt x="0" y="0"/>
                  </a:moveTo>
                  <a:lnTo>
                    <a:pt x="356681" y="0"/>
                  </a:lnTo>
                  <a:lnTo>
                    <a:pt x="356681" y="313433"/>
                  </a:lnTo>
                  <a:lnTo>
                    <a:pt x="0" y="313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46"/>
            <p:cNvSpPr/>
            <p:nvPr/>
          </p:nvSpPr>
          <p:spPr>
            <a:xfrm>
              <a:off x="4958598" y="3137445"/>
              <a:ext cx="237787" cy="208955"/>
            </a:xfrm>
            <a:custGeom>
              <a:avLst/>
              <a:gdLst/>
              <a:ahLst/>
              <a:cxnLst/>
              <a:rect l="l" t="t" r="r" b="b"/>
              <a:pathLst>
                <a:path w="356680" h="313433">
                  <a:moveTo>
                    <a:pt x="0" y="0"/>
                  </a:moveTo>
                  <a:lnTo>
                    <a:pt x="356680" y="0"/>
                  </a:lnTo>
                  <a:lnTo>
                    <a:pt x="356680" y="313433"/>
                  </a:lnTo>
                  <a:lnTo>
                    <a:pt x="0" y="313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5229680" y="3092994"/>
              <a:ext cx="1495154" cy="425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3"/>
                </a:lnSpc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Univers Bold"/>
                  <a:cs typeface="Arial"/>
                  <a:sym typeface="Univers Bold"/>
                </a:rPr>
                <a:t>Fast-track access to GCF finance:</a:t>
              </a:r>
              <a:r>
                <a:rPr lang="en-US" sz="1200">
                  <a:solidFill>
                    <a:srgbClr val="000000"/>
                  </a:solidFill>
                  <a:latin typeface="Arial"/>
                  <a:ea typeface="Univers"/>
                  <a:cs typeface="Arial"/>
                  <a:sym typeface="Univers"/>
                </a:rPr>
                <a:t> up to USD 25 million per project  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125945" y="2539564"/>
              <a:ext cx="1284544" cy="123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21"/>
                </a:lnSpc>
              </a:pPr>
              <a:r>
                <a:rPr lang="en-US" sz="1600" b="1" u="sng">
                  <a:solidFill>
                    <a:schemeClr val="bg1"/>
                  </a:solidFill>
                  <a:latin typeface="Arial"/>
                  <a:ea typeface="Univers Bold"/>
                  <a:cs typeface="Arial"/>
                  <a:sym typeface="Univers Bold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Multi Year Projects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3056607" y="2442806"/>
              <a:ext cx="1499334" cy="24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21"/>
                </a:lnSpc>
                <a:spcBef>
                  <a:spcPct val="0"/>
                </a:spcBef>
              </a:pPr>
              <a:r>
                <a:rPr lang="en-US" sz="1600" b="1" u="sng">
                  <a:solidFill>
                    <a:srgbClr val="FFFFFF"/>
                  </a:solidFill>
                  <a:latin typeface="Arial"/>
                  <a:ea typeface="Univers Bold"/>
                  <a:cs typeface="Arial"/>
                  <a:sym typeface="Univers Bold"/>
                  <a:hlinkClick r:id="rId4" tooltip="https://crews-initiative.org/access-funding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Accelerated Support Window (ASW)</a:t>
              </a:r>
              <a:endParaRPr lang="en-US" sz="160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8FC76-1A45-712C-3B30-3E72E27D0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2">
            <a:extLst>
              <a:ext uri="{FF2B5EF4-FFF2-40B4-BE49-F238E27FC236}">
                <a16:creationId xmlns:a16="http://schemas.microsoft.com/office/drawing/2014/main" id="{06D2DA0E-A869-C71C-5D4C-0D83FED00F52}"/>
              </a:ext>
            </a:extLst>
          </p:cNvPr>
          <p:cNvSpPr/>
          <p:nvPr/>
        </p:nvSpPr>
        <p:spPr>
          <a:xfrm>
            <a:off x="-40640" y="3474720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4D3EFE9C-061E-A86A-0315-5B784771BAFD}"/>
              </a:ext>
            </a:extLst>
          </p:cNvPr>
          <p:cNvGrpSpPr/>
          <p:nvPr/>
        </p:nvGrpSpPr>
        <p:grpSpPr>
          <a:xfrm>
            <a:off x="282461" y="-2463751"/>
            <a:ext cx="11342933" cy="8299380"/>
            <a:chOff x="-84957" y="-76200"/>
            <a:chExt cx="4481159" cy="327876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7B40EBA-85AD-E6E0-B538-1FE4A96C6B07}"/>
                </a:ext>
              </a:extLst>
            </p:cNvPr>
            <p:cNvSpPr/>
            <p:nvPr/>
          </p:nvSpPr>
          <p:spPr>
            <a:xfrm>
              <a:off x="-84957" y="1332113"/>
              <a:ext cx="4470574" cy="1870454"/>
            </a:xfrm>
            <a:custGeom>
              <a:avLst/>
              <a:gdLst/>
              <a:ahLst/>
              <a:cxnLst/>
              <a:rect l="l" t="t" r="r" b="b"/>
              <a:pathLst>
                <a:path w="4396202" h="1870454">
                  <a:moveTo>
                    <a:pt x="0" y="0"/>
                  </a:moveTo>
                  <a:lnTo>
                    <a:pt x="4396202" y="0"/>
                  </a:lnTo>
                  <a:lnTo>
                    <a:pt x="4396202" y="1870454"/>
                  </a:lnTo>
                  <a:lnTo>
                    <a:pt x="0" y="187045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GB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4B48BED-EC26-D74A-B0F0-4C67D84D82F9}"/>
                </a:ext>
              </a:extLst>
            </p:cNvPr>
            <p:cNvSpPr txBox="1"/>
            <p:nvPr/>
          </p:nvSpPr>
          <p:spPr>
            <a:xfrm>
              <a:off x="0" y="-76200"/>
              <a:ext cx="4396202" cy="1946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624F0ED0-7D16-E118-1BAF-B4DD1497404D}"/>
              </a:ext>
            </a:extLst>
          </p:cNvPr>
          <p:cNvSpPr txBox="1"/>
          <p:nvPr/>
        </p:nvSpPr>
        <p:spPr>
          <a:xfrm>
            <a:off x="1775487" y="323890"/>
            <a:ext cx="8608209" cy="476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en-US" sz="2800" b="1">
                <a:solidFill>
                  <a:srgbClr val="1B5196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WMO Implemented Projects – Adaptation Fund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16A209C-33C7-73EE-BAE4-D325432F9342}"/>
              </a:ext>
            </a:extLst>
          </p:cNvPr>
          <p:cNvGrpSpPr/>
          <p:nvPr/>
        </p:nvGrpSpPr>
        <p:grpSpPr>
          <a:xfrm rot="5400000">
            <a:off x="5575219" y="3105747"/>
            <a:ext cx="4734587" cy="680373"/>
            <a:chOff x="0" y="0"/>
            <a:chExt cx="1870454" cy="26878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A7DAE4E-479C-BFFF-E769-AAE03257E465}"/>
                </a:ext>
              </a:extLst>
            </p:cNvPr>
            <p:cNvSpPr/>
            <p:nvPr/>
          </p:nvSpPr>
          <p:spPr>
            <a:xfrm>
              <a:off x="0" y="0"/>
              <a:ext cx="1870454" cy="268789"/>
            </a:xfrm>
            <a:custGeom>
              <a:avLst/>
              <a:gdLst/>
              <a:ahLst/>
              <a:cxnLst/>
              <a:rect l="l" t="t" r="r" b="b"/>
              <a:pathLst>
                <a:path w="1870454" h="268789">
                  <a:moveTo>
                    <a:pt x="935227" y="0"/>
                  </a:moveTo>
                  <a:lnTo>
                    <a:pt x="1870454" y="268789"/>
                  </a:lnTo>
                  <a:lnTo>
                    <a:pt x="0" y="268789"/>
                  </a:lnTo>
                  <a:lnTo>
                    <a:pt x="9352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F5DF0FF-85A3-F993-F664-12B90A9BBC03}"/>
                </a:ext>
              </a:extLst>
            </p:cNvPr>
            <p:cNvSpPr txBox="1"/>
            <p:nvPr/>
          </p:nvSpPr>
          <p:spPr>
            <a:xfrm>
              <a:off x="292258" y="48595"/>
              <a:ext cx="1285937" cy="200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AC414BA4-75F1-EDCB-6CE9-86C6B2B0C0A0}"/>
              </a:ext>
            </a:extLst>
          </p:cNvPr>
          <p:cNvSpPr txBox="1"/>
          <p:nvPr/>
        </p:nvSpPr>
        <p:spPr>
          <a:xfrm>
            <a:off x="641097" y="2453437"/>
            <a:ext cx="364206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Eligibility: 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Developing countries  parties of Kyoto Protocol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C23CAB1-BFC0-5995-7DD4-6080F2E4F50A}"/>
              </a:ext>
            </a:extLst>
          </p:cNvPr>
          <p:cNvSpPr txBox="1"/>
          <p:nvPr/>
        </p:nvSpPr>
        <p:spPr>
          <a:xfrm>
            <a:off x="566606" y="3514989"/>
            <a:ext cx="386844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Focus: </a:t>
            </a:r>
          </a:p>
          <a:p>
            <a:pPr marL="403033" lvl="1" indent="-201517"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Action, Innovation, Learning/Sharing</a:t>
            </a:r>
          </a:p>
          <a:p>
            <a:pPr marL="403033" lvl="1" indent="-201517"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Based on national needs and priorities</a:t>
            </a:r>
          </a:p>
          <a:p>
            <a:pPr marL="403033" lvl="1" indent="-201517"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Support vulnerable communities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4DB972E-C385-0B2D-EFD2-4B2917BDBF77}"/>
              </a:ext>
            </a:extLst>
          </p:cNvPr>
          <p:cNvGrpSpPr/>
          <p:nvPr/>
        </p:nvGrpSpPr>
        <p:grpSpPr>
          <a:xfrm>
            <a:off x="4574474" y="1084276"/>
            <a:ext cx="3010236" cy="4734587"/>
            <a:chOff x="0" y="0"/>
            <a:chExt cx="1189229" cy="1870454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AEA7543-E8CE-7CB8-E06D-3B6AB640CEE6}"/>
                </a:ext>
              </a:extLst>
            </p:cNvPr>
            <p:cNvSpPr/>
            <p:nvPr/>
          </p:nvSpPr>
          <p:spPr>
            <a:xfrm>
              <a:off x="0" y="0"/>
              <a:ext cx="1189229" cy="1870454"/>
            </a:xfrm>
            <a:custGeom>
              <a:avLst/>
              <a:gdLst/>
              <a:ahLst/>
              <a:cxnLst/>
              <a:rect l="l" t="t" r="r" b="b"/>
              <a:pathLst>
                <a:path w="1189229" h="1870454">
                  <a:moveTo>
                    <a:pt x="0" y="0"/>
                  </a:moveTo>
                  <a:lnTo>
                    <a:pt x="1189229" y="0"/>
                  </a:lnTo>
                  <a:lnTo>
                    <a:pt x="1189229" y="1870454"/>
                  </a:lnTo>
                  <a:lnTo>
                    <a:pt x="0" y="187045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A3A1CC5-DE7E-949D-1799-DFE6D183CC55}"/>
                </a:ext>
              </a:extLst>
            </p:cNvPr>
            <p:cNvSpPr txBox="1"/>
            <p:nvPr/>
          </p:nvSpPr>
          <p:spPr>
            <a:xfrm>
              <a:off x="0" y="-76200"/>
              <a:ext cx="1189229" cy="1946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FF808F0A-7B01-B685-D189-6DA26871508B}"/>
              </a:ext>
            </a:extLst>
          </p:cNvPr>
          <p:cNvSpPr txBox="1"/>
          <p:nvPr/>
        </p:nvSpPr>
        <p:spPr>
          <a:xfrm>
            <a:off x="674810" y="1464420"/>
            <a:ext cx="386844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Overview: 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Multilateral climate fund targeting adaptation.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0C169E1-626A-B02B-4AC4-02C87F4FD0CC}"/>
              </a:ext>
            </a:extLst>
          </p:cNvPr>
          <p:cNvSpPr txBox="1"/>
          <p:nvPr/>
        </p:nvSpPr>
        <p:spPr>
          <a:xfrm>
            <a:off x="4694491" y="1908744"/>
            <a:ext cx="3070979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3033" lvl="1" indent="-201517">
              <a:lnSpc>
                <a:spcPts val="2426"/>
              </a:lnSpc>
              <a:buFont typeface="Arial"/>
              <a:buChar char="•"/>
            </a:pPr>
            <a:r>
              <a:rPr lang="en-US" sz="2000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WMO is an accredited Implemented Entity</a:t>
            </a:r>
          </a:p>
          <a:p>
            <a:pPr marL="403033" lvl="1" indent="-201517">
              <a:lnSpc>
                <a:spcPts val="2426"/>
              </a:lnSpc>
              <a:buFont typeface="Arial"/>
              <a:buChar char="•"/>
            </a:pPr>
            <a:r>
              <a:rPr lang="en-US" sz="2000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Proposal developed in coordination with the RO and Members</a:t>
            </a:r>
          </a:p>
          <a:p>
            <a:pPr marL="403033" lvl="1" indent="-201517">
              <a:lnSpc>
                <a:spcPts val="2426"/>
              </a:lnSpc>
              <a:buFont typeface="Arial"/>
              <a:buChar char="•"/>
            </a:pPr>
            <a:r>
              <a:rPr lang="en-US" sz="2000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Year-round submission</a:t>
            </a:r>
          </a:p>
          <a:p>
            <a:pPr marL="403033" lvl="1" indent="-201517">
              <a:lnSpc>
                <a:spcPts val="2426"/>
              </a:lnSpc>
              <a:buFont typeface="Arial"/>
              <a:buChar char="•"/>
            </a:pPr>
            <a:r>
              <a:rPr lang="en-US" sz="2000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Board evaluation to the submissions on April and October.</a:t>
            </a:r>
          </a:p>
          <a:p>
            <a:pPr marL="403033" lvl="1" indent="-201517">
              <a:lnSpc>
                <a:spcPts val="2426"/>
              </a:lnSpc>
              <a:buFont typeface="Arial"/>
              <a:buChar char="•"/>
            </a:pPr>
            <a:r>
              <a:rPr lang="en-US" sz="2000" err="1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aprox</a:t>
            </a:r>
            <a:r>
              <a:rPr lang="en-US" sz="2000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2 years to start implementation</a:t>
            </a:r>
          </a:p>
          <a:p>
            <a:pPr>
              <a:lnSpc>
                <a:spcPts val="2426"/>
              </a:lnSpc>
            </a:pPr>
            <a:endParaRPr lang="en-US" sz="2000">
              <a:solidFill>
                <a:srgbClr val="1B5196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726AC40-1440-EAB3-3949-BD8D906AAE79}"/>
              </a:ext>
            </a:extLst>
          </p:cNvPr>
          <p:cNvSpPr txBox="1"/>
          <p:nvPr/>
        </p:nvSpPr>
        <p:spPr>
          <a:xfrm>
            <a:off x="4522898" y="1136224"/>
            <a:ext cx="3410275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2000" b="1">
                <a:solidFill>
                  <a:srgbClr val="1B5196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Engagement </a:t>
            </a:r>
          </a:p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2000" b="1">
                <a:solidFill>
                  <a:srgbClr val="1B5196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Process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674C5E45-E880-E631-D58A-3C265EE6D28A}"/>
              </a:ext>
            </a:extLst>
          </p:cNvPr>
          <p:cNvGrpSpPr/>
          <p:nvPr/>
        </p:nvGrpSpPr>
        <p:grpSpPr>
          <a:xfrm>
            <a:off x="8521836" y="1569208"/>
            <a:ext cx="2496483" cy="1806060"/>
            <a:chOff x="0" y="0"/>
            <a:chExt cx="1730666" cy="1252036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BE71358-33FA-E392-ACFB-4BFBC060CDA0}"/>
                </a:ext>
              </a:extLst>
            </p:cNvPr>
            <p:cNvSpPr/>
            <p:nvPr/>
          </p:nvSpPr>
          <p:spPr>
            <a:xfrm>
              <a:off x="0" y="0"/>
              <a:ext cx="1730666" cy="1252036"/>
            </a:xfrm>
            <a:custGeom>
              <a:avLst/>
              <a:gdLst/>
              <a:ahLst/>
              <a:cxnLst/>
              <a:rect l="l" t="t" r="r" b="b"/>
              <a:pathLst>
                <a:path w="1730666" h="1252036">
                  <a:moveTo>
                    <a:pt x="0" y="0"/>
                  </a:moveTo>
                  <a:lnTo>
                    <a:pt x="1730666" y="0"/>
                  </a:lnTo>
                  <a:lnTo>
                    <a:pt x="1730666" y="1252036"/>
                  </a:lnTo>
                  <a:lnTo>
                    <a:pt x="0" y="1252036"/>
                  </a:lnTo>
                  <a:close/>
                </a:path>
              </a:pathLst>
            </a:custGeom>
            <a:solidFill>
              <a:srgbClr val="70BF54">
                <a:alpha val="69804"/>
              </a:srgbClr>
            </a:solidFill>
          </p:spPr>
          <p:txBody>
            <a:bodyPr/>
            <a:lstStyle/>
            <a:p>
              <a:endParaRPr lang="en-GB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38BCF0DB-4B86-C12E-05E9-8B33AF425FDE}"/>
                </a:ext>
              </a:extLst>
            </p:cNvPr>
            <p:cNvSpPr txBox="1"/>
            <p:nvPr/>
          </p:nvSpPr>
          <p:spPr>
            <a:xfrm>
              <a:off x="0" y="-38100"/>
              <a:ext cx="1730666" cy="12901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D2A558EF-00B0-8658-B126-4FEF33B387FF}"/>
              </a:ext>
            </a:extLst>
          </p:cNvPr>
          <p:cNvGrpSpPr/>
          <p:nvPr/>
        </p:nvGrpSpPr>
        <p:grpSpPr>
          <a:xfrm>
            <a:off x="8494139" y="3867156"/>
            <a:ext cx="2496483" cy="1806060"/>
            <a:chOff x="0" y="0"/>
            <a:chExt cx="1730666" cy="1252036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142DE326-3496-E012-A302-86AFE76DB594}"/>
                </a:ext>
              </a:extLst>
            </p:cNvPr>
            <p:cNvSpPr/>
            <p:nvPr/>
          </p:nvSpPr>
          <p:spPr>
            <a:xfrm>
              <a:off x="0" y="0"/>
              <a:ext cx="1730666" cy="1252036"/>
            </a:xfrm>
            <a:custGeom>
              <a:avLst/>
              <a:gdLst/>
              <a:ahLst/>
              <a:cxnLst/>
              <a:rect l="l" t="t" r="r" b="b"/>
              <a:pathLst>
                <a:path w="1730666" h="1252036">
                  <a:moveTo>
                    <a:pt x="0" y="0"/>
                  </a:moveTo>
                  <a:lnTo>
                    <a:pt x="1730666" y="0"/>
                  </a:lnTo>
                  <a:lnTo>
                    <a:pt x="1730666" y="1252036"/>
                  </a:lnTo>
                  <a:lnTo>
                    <a:pt x="0" y="1252036"/>
                  </a:lnTo>
                  <a:close/>
                </a:path>
              </a:pathLst>
            </a:custGeom>
            <a:solidFill>
              <a:srgbClr val="FAA61A">
                <a:alpha val="69804"/>
              </a:srgbClr>
            </a:solidFill>
          </p:spPr>
          <p:txBody>
            <a:bodyPr/>
            <a:lstStyle/>
            <a:p>
              <a:endParaRPr lang="en-GB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206D66F9-4CA7-ADAA-3971-6D2C4E5945EE}"/>
                </a:ext>
              </a:extLst>
            </p:cNvPr>
            <p:cNvSpPr txBox="1"/>
            <p:nvPr/>
          </p:nvSpPr>
          <p:spPr>
            <a:xfrm>
              <a:off x="0" y="-38100"/>
              <a:ext cx="1730666" cy="12901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492960F5-5B74-F35D-157E-0BE28455A1CC}"/>
              </a:ext>
            </a:extLst>
          </p:cNvPr>
          <p:cNvGrpSpPr/>
          <p:nvPr/>
        </p:nvGrpSpPr>
        <p:grpSpPr>
          <a:xfrm>
            <a:off x="8654853" y="3774176"/>
            <a:ext cx="2052629" cy="550752"/>
            <a:chOff x="0" y="0"/>
            <a:chExt cx="1422968" cy="381804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EF9F951C-9826-26FF-10A0-5CD5DD29B644}"/>
                </a:ext>
              </a:extLst>
            </p:cNvPr>
            <p:cNvSpPr/>
            <p:nvPr/>
          </p:nvSpPr>
          <p:spPr>
            <a:xfrm>
              <a:off x="0" y="0"/>
              <a:ext cx="1422968" cy="381804"/>
            </a:xfrm>
            <a:custGeom>
              <a:avLst/>
              <a:gdLst/>
              <a:ahLst/>
              <a:cxnLst/>
              <a:rect l="l" t="t" r="r" b="b"/>
              <a:pathLst>
                <a:path w="1422968" h="381804">
                  <a:moveTo>
                    <a:pt x="0" y="0"/>
                  </a:moveTo>
                  <a:lnTo>
                    <a:pt x="1422968" y="0"/>
                  </a:lnTo>
                  <a:lnTo>
                    <a:pt x="1422968" y="381804"/>
                  </a:lnTo>
                  <a:lnTo>
                    <a:pt x="0" y="381804"/>
                  </a:lnTo>
                  <a:close/>
                </a:path>
              </a:pathLst>
            </a:custGeom>
            <a:solidFill>
              <a:srgbClr val="FAA61A"/>
            </a:solidFill>
          </p:spPr>
          <p:txBody>
            <a:bodyPr/>
            <a:lstStyle/>
            <a:p>
              <a:endParaRPr lang="en-GB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A6CD80F6-3AC2-FBF3-B603-94172AD2F984}"/>
                </a:ext>
              </a:extLst>
            </p:cNvPr>
            <p:cNvSpPr txBox="1"/>
            <p:nvPr/>
          </p:nvSpPr>
          <p:spPr>
            <a:xfrm>
              <a:off x="0" y="-38100"/>
              <a:ext cx="1422968" cy="4199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04E89AD8-BC10-AF05-A5BA-58B5F43027F0}"/>
              </a:ext>
            </a:extLst>
          </p:cNvPr>
          <p:cNvGrpSpPr/>
          <p:nvPr/>
        </p:nvGrpSpPr>
        <p:grpSpPr>
          <a:xfrm>
            <a:off x="8695515" y="1394854"/>
            <a:ext cx="2052629" cy="550752"/>
            <a:chOff x="0" y="0"/>
            <a:chExt cx="1422968" cy="381804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2215CEF3-AECA-B18C-70CE-29E57C1AE9C7}"/>
                </a:ext>
              </a:extLst>
            </p:cNvPr>
            <p:cNvSpPr/>
            <p:nvPr/>
          </p:nvSpPr>
          <p:spPr>
            <a:xfrm>
              <a:off x="0" y="0"/>
              <a:ext cx="1422968" cy="381804"/>
            </a:xfrm>
            <a:custGeom>
              <a:avLst/>
              <a:gdLst/>
              <a:ahLst/>
              <a:cxnLst/>
              <a:rect l="l" t="t" r="r" b="b"/>
              <a:pathLst>
                <a:path w="1422968" h="381804">
                  <a:moveTo>
                    <a:pt x="0" y="0"/>
                  </a:moveTo>
                  <a:lnTo>
                    <a:pt x="1422968" y="0"/>
                  </a:lnTo>
                  <a:lnTo>
                    <a:pt x="1422968" y="381804"/>
                  </a:lnTo>
                  <a:lnTo>
                    <a:pt x="0" y="381804"/>
                  </a:lnTo>
                  <a:close/>
                </a:path>
              </a:pathLst>
            </a:custGeom>
            <a:solidFill>
              <a:srgbClr val="70BF54"/>
            </a:solidFill>
          </p:spPr>
          <p:txBody>
            <a:bodyPr/>
            <a:lstStyle/>
            <a:p>
              <a:endParaRPr lang="en-GB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8CCF986C-3708-1460-1690-1C4FD98B34DD}"/>
                </a:ext>
              </a:extLst>
            </p:cNvPr>
            <p:cNvSpPr txBox="1"/>
            <p:nvPr/>
          </p:nvSpPr>
          <p:spPr>
            <a:xfrm>
              <a:off x="0" y="-38100"/>
              <a:ext cx="1422968" cy="4199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1">
            <a:extLst>
              <a:ext uri="{FF2B5EF4-FFF2-40B4-BE49-F238E27FC236}">
                <a16:creationId xmlns:a16="http://schemas.microsoft.com/office/drawing/2014/main" id="{E53B9431-2014-25AD-0526-9CE4D16CB449}"/>
              </a:ext>
            </a:extLst>
          </p:cNvPr>
          <p:cNvSpPr txBox="1"/>
          <p:nvPr/>
        </p:nvSpPr>
        <p:spPr>
          <a:xfrm>
            <a:off x="8623143" y="3760726"/>
            <a:ext cx="2022466" cy="56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Single-country Projects</a:t>
            </a: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C82A40F9-7893-B1D1-9E23-1E8EAEDCDB6A}"/>
              </a:ext>
            </a:extLst>
          </p:cNvPr>
          <p:cNvSpPr/>
          <p:nvPr/>
        </p:nvSpPr>
        <p:spPr>
          <a:xfrm>
            <a:off x="8576592" y="4920170"/>
            <a:ext cx="343789" cy="397445"/>
          </a:xfrm>
          <a:custGeom>
            <a:avLst/>
            <a:gdLst/>
            <a:ahLst/>
            <a:cxnLst/>
            <a:rect l="l" t="t" r="r" b="b"/>
            <a:pathLst>
              <a:path w="515684" h="596167">
                <a:moveTo>
                  <a:pt x="0" y="0"/>
                </a:moveTo>
                <a:lnTo>
                  <a:pt x="515684" y="0"/>
                </a:lnTo>
                <a:lnTo>
                  <a:pt x="515684" y="596167"/>
                </a:lnTo>
                <a:lnTo>
                  <a:pt x="0" y="59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6A750679-1BE3-EE45-6928-E1505EA2F690}"/>
              </a:ext>
            </a:extLst>
          </p:cNvPr>
          <p:cNvSpPr/>
          <p:nvPr/>
        </p:nvSpPr>
        <p:spPr>
          <a:xfrm>
            <a:off x="8576592" y="4370439"/>
            <a:ext cx="343789" cy="302105"/>
          </a:xfrm>
          <a:custGeom>
            <a:avLst/>
            <a:gdLst/>
            <a:ahLst/>
            <a:cxnLst/>
            <a:rect l="l" t="t" r="r" b="b"/>
            <a:pathLst>
              <a:path w="515684" h="453158">
                <a:moveTo>
                  <a:pt x="0" y="0"/>
                </a:moveTo>
                <a:lnTo>
                  <a:pt x="515684" y="0"/>
                </a:lnTo>
                <a:lnTo>
                  <a:pt x="515684" y="453157"/>
                </a:lnTo>
                <a:lnTo>
                  <a:pt x="0" y="453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57C27143-7232-BDDF-4FD5-A34984FACABC}"/>
              </a:ext>
            </a:extLst>
          </p:cNvPr>
          <p:cNvSpPr/>
          <p:nvPr/>
        </p:nvSpPr>
        <p:spPr>
          <a:xfrm>
            <a:off x="8704698" y="2540847"/>
            <a:ext cx="343789" cy="397445"/>
          </a:xfrm>
          <a:custGeom>
            <a:avLst/>
            <a:gdLst/>
            <a:ahLst/>
            <a:cxnLst/>
            <a:rect l="l" t="t" r="r" b="b"/>
            <a:pathLst>
              <a:path w="515684" h="596167">
                <a:moveTo>
                  <a:pt x="0" y="0"/>
                </a:moveTo>
                <a:lnTo>
                  <a:pt x="515685" y="0"/>
                </a:lnTo>
                <a:lnTo>
                  <a:pt x="515685" y="596167"/>
                </a:lnTo>
                <a:lnTo>
                  <a:pt x="0" y="59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D1D8933F-3438-399A-8E08-619ED28170D9}"/>
              </a:ext>
            </a:extLst>
          </p:cNvPr>
          <p:cNvSpPr/>
          <p:nvPr/>
        </p:nvSpPr>
        <p:spPr>
          <a:xfrm>
            <a:off x="8704698" y="1991117"/>
            <a:ext cx="343789" cy="302105"/>
          </a:xfrm>
          <a:custGeom>
            <a:avLst/>
            <a:gdLst/>
            <a:ahLst/>
            <a:cxnLst/>
            <a:rect l="l" t="t" r="r" b="b"/>
            <a:pathLst>
              <a:path w="515684" h="453158">
                <a:moveTo>
                  <a:pt x="0" y="0"/>
                </a:moveTo>
                <a:lnTo>
                  <a:pt x="515685" y="0"/>
                </a:lnTo>
                <a:lnTo>
                  <a:pt x="515685" y="453157"/>
                </a:lnTo>
                <a:lnTo>
                  <a:pt x="0" y="453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B12F1031-75C4-A753-4A83-949C03E9AE67}"/>
              </a:ext>
            </a:extLst>
          </p:cNvPr>
          <p:cNvSpPr txBox="1"/>
          <p:nvPr/>
        </p:nvSpPr>
        <p:spPr>
          <a:xfrm>
            <a:off x="8695515" y="1487350"/>
            <a:ext cx="2022466" cy="267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Regional Projects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7B322DE9-8C49-67C2-F57C-AA5F4A5A8D93}"/>
              </a:ext>
            </a:extLst>
          </p:cNvPr>
          <p:cNvSpPr txBox="1"/>
          <p:nvPr/>
        </p:nvSpPr>
        <p:spPr>
          <a:xfrm>
            <a:off x="9164041" y="4422330"/>
            <a:ext cx="1721394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Up to USD 25M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60AA675B-A369-43C8-6ABE-E38038CA5FDE}"/>
              </a:ext>
            </a:extLst>
          </p:cNvPr>
          <p:cNvSpPr txBox="1"/>
          <p:nvPr/>
        </p:nvSpPr>
        <p:spPr>
          <a:xfrm>
            <a:off x="9154857" y="4898621"/>
            <a:ext cx="1766315" cy="753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Two-step process:</a:t>
            </a:r>
          </a:p>
          <a:p>
            <a:pPr marL="302275" lvl="1" indent="-151138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Concept note</a:t>
            </a:r>
          </a:p>
          <a:p>
            <a:pPr marL="302275" lvl="1" indent="-151138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Full proposal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9F1F44EF-CA1E-B79E-597E-9627970C3305}"/>
              </a:ext>
            </a:extLst>
          </p:cNvPr>
          <p:cNvSpPr txBox="1"/>
          <p:nvPr/>
        </p:nvSpPr>
        <p:spPr>
          <a:xfrm>
            <a:off x="9226463" y="2043007"/>
            <a:ext cx="1721394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Up to USD 30M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B39A65D1-F40B-C75D-869F-0ACFCBD7E371}"/>
              </a:ext>
            </a:extLst>
          </p:cNvPr>
          <p:cNvSpPr txBox="1"/>
          <p:nvPr/>
        </p:nvSpPr>
        <p:spPr>
          <a:xfrm>
            <a:off x="9218193" y="2309901"/>
            <a:ext cx="1766315" cy="100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Three-step process:</a:t>
            </a:r>
          </a:p>
          <a:p>
            <a:pPr marL="302275" lvl="1" indent="-151138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Pre-concept note</a:t>
            </a:r>
          </a:p>
          <a:p>
            <a:pPr marL="302275" lvl="1" indent="-151138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Concept note</a:t>
            </a:r>
          </a:p>
          <a:p>
            <a:pPr marL="302275" lvl="1" indent="-151138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Full proposal</a:t>
            </a:r>
          </a:p>
        </p:txBody>
      </p:sp>
      <p:pic>
        <p:nvPicPr>
          <p:cNvPr id="11" name="Picture 10" descr="A green square with white and grey text&#10;&#10;AI-generated content may be incorrect.">
            <a:extLst>
              <a:ext uri="{FF2B5EF4-FFF2-40B4-BE49-F238E27FC236}">
                <a16:creationId xmlns:a16="http://schemas.microsoft.com/office/drawing/2014/main" id="{D648A922-1CF8-E420-4D11-3A558ACFC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479" y="-311292"/>
            <a:ext cx="1857375" cy="172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29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F8294-00E4-1FEA-340B-6F6E8BBC2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6;p4">
            <a:extLst>
              <a:ext uri="{FF2B5EF4-FFF2-40B4-BE49-F238E27FC236}">
                <a16:creationId xmlns:a16="http://schemas.microsoft.com/office/drawing/2014/main" id="{40CDD280-E7FC-AF21-93A6-8F236E96DCDB}"/>
              </a:ext>
            </a:extLst>
          </p:cNvPr>
          <p:cNvSpPr txBox="1">
            <a:spLocks/>
          </p:cNvSpPr>
          <p:nvPr/>
        </p:nvSpPr>
        <p:spPr>
          <a:xfrm>
            <a:off x="242026" y="24155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5980"/>
              </a:buClr>
              <a:buSzPts val="1800"/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lvl="1" algn="ctr">
              <a:lnSpc>
                <a:spcPts val="4107"/>
              </a:lnSpc>
              <a:spcBef>
                <a:spcPct val="0"/>
              </a:spcBef>
              <a:buSzPts val="4400"/>
              <a:defRPr/>
            </a:pPr>
            <a:r>
              <a:rPr lang="en-US" sz="2800" b="1">
                <a:solidFill>
                  <a:srgbClr val="1B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 for </a:t>
            </a:r>
            <a:r>
              <a:rPr lang="en-US" sz="2800" b="1" err="1">
                <a:solidFill>
                  <a:srgbClr val="1B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Hydromet</a:t>
            </a:r>
            <a:r>
              <a:rPr lang="en-US" sz="2800" b="1">
                <a:solidFill>
                  <a:srgbClr val="1B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</a:t>
            </a: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4BE15B4B-6307-3EF2-81C3-90DD88FA1171}"/>
              </a:ext>
            </a:extLst>
          </p:cNvPr>
          <p:cNvSpPr txBox="1"/>
          <p:nvPr/>
        </p:nvSpPr>
        <p:spPr>
          <a:xfrm>
            <a:off x="8594184" y="1906147"/>
            <a:ext cx="3221440" cy="185043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914377">
              <a:lnSpc>
                <a:spcPts val="1680"/>
              </a:lnSpc>
            </a:pPr>
            <a:endParaRPr sz="1200">
              <a:solidFill>
                <a:prstClr val="black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710B02-D657-CA37-6AE3-3897FF52ADF6}"/>
              </a:ext>
            </a:extLst>
          </p:cNvPr>
          <p:cNvGrpSpPr/>
          <p:nvPr/>
        </p:nvGrpSpPr>
        <p:grpSpPr>
          <a:xfrm>
            <a:off x="600772" y="1332411"/>
            <a:ext cx="11271240" cy="5117640"/>
            <a:chOff x="450577" y="999308"/>
            <a:chExt cx="8453432" cy="38382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39BC0-21D3-1A8D-3C89-5F8583ABA828}"/>
                </a:ext>
              </a:extLst>
            </p:cNvPr>
            <p:cNvSpPr txBox="1"/>
            <p:nvPr/>
          </p:nvSpPr>
          <p:spPr>
            <a:xfrm>
              <a:off x="450577" y="1429825"/>
              <a:ext cx="1866356" cy="2562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240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Coalition of</a:t>
              </a:r>
              <a:r>
                <a:rPr lang="en-US" sz="2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 15 </a:t>
              </a:r>
              <a:r>
                <a:rPr lang="en-US" sz="240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international development, humanitarian &amp;         climate finance institutions committed to closing the </a:t>
              </a:r>
              <a:r>
                <a:rPr lang="en-US" sz="240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Hydromet</a:t>
              </a:r>
              <a:r>
                <a:rPr lang="en-US" sz="240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Gap </a:t>
              </a:r>
              <a:endParaRPr lang="en-CH" sz="240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9FAAD7-DAA0-2BC5-9B00-CF6F0AF71113}"/>
                </a:ext>
              </a:extLst>
            </p:cNvPr>
            <p:cNvSpPr/>
            <p:nvPr/>
          </p:nvSpPr>
          <p:spPr>
            <a:xfrm>
              <a:off x="2788920" y="999308"/>
              <a:ext cx="6115089" cy="3838230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CH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A376B5-1701-5658-D0C4-5F64348C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9186" y="1112886"/>
              <a:ext cx="1162673" cy="78596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7EF37A-5715-279B-D87A-37F44B997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5927" y="1112886"/>
              <a:ext cx="1063715" cy="6323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DEFF94-028D-FA4A-B7C4-9C57E0035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7622" y="2012429"/>
              <a:ext cx="807575" cy="8075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7CADE9-180B-CEFB-19FB-B74BE787F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172" y="1964119"/>
              <a:ext cx="1254470" cy="6835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696F86-62EF-EBA2-BCE6-DDF64DCCD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48691" y="2939223"/>
              <a:ext cx="931076" cy="5406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2CFDBE-0473-9C50-605A-BAAEBE7A6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6380" y="3058714"/>
              <a:ext cx="770057" cy="77005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2F140C-E0A4-C75B-1FB8-48245EDA7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5621" y="1145390"/>
              <a:ext cx="1893344" cy="47903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9ADC2F-7F6F-F586-93F1-38A8E8BAD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404" y="1611940"/>
              <a:ext cx="1153155" cy="29225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5A80CE3-B4ED-7774-2A8A-82F63B33F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98834" y="1763357"/>
              <a:ext cx="1125609" cy="112560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BD3564-A810-6984-C43A-A0EF54FC9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62513" y="1964846"/>
              <a:ext cx="1578449" cy="81132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587E581-49B3-1E22-6D5C-B93F42DA6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41238" y="4027265"/>
              <a:ext cx="2033558" cy="69129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78ED9EC-EC8A-2A08-DEC0-D8E06699C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45594" y="3078348"/>
              <a:ext cx="800147" cy="58146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E68CC1A-356F-A3D6-ED6A-A9F895F0E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383404" y="2778242"/>
              <a:ext cx="1234920" cy="69503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6CB201B-7BE9-F284-2A75-0E039B09C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75655" y="3623869"/>
              <a:ext cx="1696553" cy="73230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CA74E3-CD43-D522-7E86-D469D52B0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18138" y="3972794"/>
              <a:ext cx="1757517" cy="593776"/>
            </a:xfrm>
            <a:prstGeom prst="rect">
              <a:avLst/>
            </a:prstGeom>
          </p:spPr>
        </p:pic>
      </p:grpSp>
      <p:pic>
        <p:nvPicPr>
          <p:cNvPr id="18" name="Picture 4" descr="Home - Alliance for Hydromet Development">
            <a:extLst>
              <a:ext uri="{FF2B5EF4-FFF2-40B4-BE49-F238E27FC236}">
                <a16:creationId xmlns:a16="http://schemas.microsoft.com/office/drawing/2014/main" id="{7B519F28-7601-995A-DF6A-D50E3177E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6738" y="238942"/>
            <a:ext cx="2524459" cy="10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8AB31E-DF94-CC59-B557-E64124459E11}"/>
              </a:ext>
            </a:extLst>
          </p:cNvPr>
          <p:cNvCxnSpPr>
            <a:cxnSpLocks/>
          </p:cNvCxnSpPr>
          <p:nvPr/>
        </p:nvCxnSpPr>
        <p:spPr>
          <a:xfrm>
            <a:off x="3203910" y="1530431"/>
            <a:ext cx="0" cy="4497390"/>
          </a:xfrm>
          <a:prstGeom prst="line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prstDash val="dash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652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DCD25-46E3-6E45-DB0C-6B6A0857C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DFA594-3DA9-38FB-3920-68E2D669A3E5}"/>
              </a:ext>
            </a:extLst>
          </p:cNvPr>
          <p:cNvSpPr/>
          <p:nvPr/>
        </p:nvSpPr>
        <p:spPr>
          <a:xfrm>
            <a:off x="-28751" y="141677"/>
            <a:ext cx="12160815" cy="10803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ts val="4107"/>
              </a:lnSpc>
              <a:spcBef>
                <a:spcPct val="0"/>
              </a:spcBef>
              <a:buSzPts val="4400"/>
              <a:defRPr/>
            </a:pPr>
            <a:r>
              <a:rPr lang="en-GB" sz="2933" b="1">
                <a:solidFill>
                  <a:srgbClr val="1B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WMO–GCF Collaboration</a:t>
            </a:r>
          </a:p>
        </p:txBody>
      </p:sp>
      <p:pic>
        <p:nvPicPr>
          <p:cNvPr id="6" name="Picture 5" descr="File:Green Climate Fund.svg - Wikipedia">
            <a:extLst>
              <a:ext uri="{FF2B5EF4-FFF2-40B4-BE49-F238E27FC236}">
                <a16:creationId xmlns:a16="http://schemas.microsoft.com/office/drawing/2014/main" id="{F7C5D7F9-BBC6-8848-55A2-FF8B2A6AE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040" y="450105"/>
            <a:ext cx="1608746" cy="1080325"/>
          </a:xfrm>
          <a:prstGeom prst="rect">
            <a:avLst/>
          </a:prstGeom>
        </p:spPr>
      </p:pic>
      <p:graphicFrame>
        <p:nvGraphicFramePr>
          <p:cNvPr id="40" name="TextBox 11">
            <a:extLst>
              <a:ext uri="{FF2B5EF4-FFF2-40B4-BE49-F238E27FC236}">
                <a16:creationId xmlns:a16="http://schemas.microsoft.com/office/drawing/2014/main" id="{36BB3150-2F44-F6FA-0DC9-3EDCE7B354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4335461"/>
              </p:ext>
            </p:extLst>
          </p:nvPr>
        </p:nvGraphicFramePr>
        <p:xfrm>
          <a:off x="4950712" y="1530431"/>
          <a:ext cx="7181352" cy="4823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11A7EA3-EE57-E8C1-F22C-2278F8039B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9983" y="1530431"/>
            <a:ext cx="3058883" cy="4245665"/>
          </a:xfrm>
          <a:prstGeom prst="roundRect">
            <a:avLst>
              <a:gd name="adj" fmla="val 85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1C740E-2016-6B07-A290-049EDE670186}"/>
              </a:ext>
            </a:extLst>
          </p:cNvPr>
          <p:cNvCxnSpPr>
            <a:cxnSpLocks/>
          </p:cNvCxnSpPr>
          <p:nvPr/>
        </p:nvCxnSpPr>
        <p:spPr>
          <a:xfrm>
            <a:off x="5393657" y="1530431"/>
            <a:ext cx="0" cy="4497390"/>
          </a:xfrm>
          <a:prstGeom prst="line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prstDash val="dash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938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88990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140301" y="1943253"/>
            <a:ext cx="5633839" cy="3974910"/>
            <a:chOff x="0" y="0"/>
            <a:chExt cx="2225714" cy="1628901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225714" cy="1628901"/>
            </a:xfrm>
            <a:custGeom>
              <a:avLst/>
              <a:gdLst/>
              <a:ahLst/>
              <a:cxnLst/>
              <a:rect l="l" t="t" r="r" b="b"/>
              <a:pathLst>
                <a:path w="2225714" h="1628901">
                  <a:moveTo>
                    <a:pt x="0" y="0"/>
                  </a:moveTo>
                  <a:lnTo>
                    <a:pt x="2225714" y="0"/>
                  </a:lnTo>
                  <a:lnTo>
                    <a:pt x="2225714" y="1628901"/>
                  </a:lnTo>
                  <a:lnTo>
                    <a:pt x="0" y="162890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225714" cy="1705101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7867" y="825068"/>
            <a:ext cx="11376273" cy="5103373"/>
            <a:chOff x="0" y="-76200"/>
            <a:chExt cx="4494329" cy="2016147"/>
          </a:xfrm>
        </p:grpSpPr>
        <p:sp>
          <p:nvSpPr>
            <p:cNvPr id="7" name="Freeform 7"/>
            <p:cNvSpPr/>
            <p:nvPr/>
          </p:nvSpPr>
          <p:spPr>
            <a:xfrm>
              <a:off x="77629" y="311046"/>
              <a:ext cx="4416700" cy="1628901"/>
            </a:xfrm>
            <a:custGeom>
              <a:avLst/>
              <a:gdLst/>
              <a:ahLst/>
              <a:cxnLst/>
              <a:rect l="l" t="t" r="r" b="b"/>
              <a:pathLst>
                <a:path w="4416700" h="1628901">
                  <a:moveTo>
                    <a:pt x="0" y="0"/>
                  </a:moveTo>
                  <a:lnTo>
                    <a:pt x="4416700" y="0"/>
                  </a:lnTo>
                  <a:lnTo>
                    <a:pt x="4416700" y="1628901"/>
                  </a:lnTo>
                  <a:lnTo>
                    <a:pt x="0" y="1628901"/>
                  </a:lnTo>
                  <a:close/>
                </a:path>
              </a:pathLst>
            </a:custGeom>
            <a:solidFill>
              <a:schemeClr val="bg2">
                <a:lumMod val="75000"/>
                <a:alpha val="0"/>
              </a:schemeClr>
            </a:solidFill>
            <a:ln w="38100" cap="sq">
              <a:solidFill>
                <a:srgbClr val="8DA8BC"/>
              </a:solidFill>
              <a:prstDash val="solid"/>
              <a:miter/>
            </a:ln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416700" cy="17051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3078024"/>
            <a:ext cx="775884" cy="775884"/>
          </a:xfrm>
          <a:custGeom>
            <a:avLst/>
            <a:gdLst/>
            <a:ahLst/>
            <a:cxnLst/>
            <a:rect l="l" t="t" r="r" b="b"/>
            <a:pathLst>
              <a:path w="1163826" h="1163826">
                <a:moveTo>
                  <a:pt x="0" y="0"/>
                </a:moveTo>
                <a:lnTo>
                  <a:pt x="1163826" y="0"/>
                </a:lnTo>
                <a:lnTo>
                  <a:pt x="1163826" y="1163826"/>
                </a:lnTo>
                <a:lnTo>
                  <a:pt x="0" y="1163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85800" y="4163804"/>
            <a:ext cx="775884" cy="775884"/>
          </a:xfrm>
          <a:custGeom>
            <a:avLst/>
            <a:gdLst/>
            <a:ahLst/>
            <a:cxnLst/>
            <a:rect l="l" t="t" r="r" b="b"/>
            <a:pathLst>
              <a:path w="1163826" h="1163826">
                <a:moveTo>
                  <a:pt x="0" y="0"/>
                </a:moveTo>
                <a:lnTo>
                  <a:pt x="1163826" y="0"/>
                </a:lnTo>
                <a:lnTo>
                  <a:pt x="1163826" y="1163825"/>
                </a:lnTo>
                <a:lnTo>
                  <a:pt x="0" y="1163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17233" y="1995817"/>
            <a:ext cx="713019" cy="724797"/>
          </a:xfrm>
          <a:custGeom>
            <a:avLst/>
            <a:gdLst/>
            <a:ahLst/>
            <a:cxnLst/>
            <a:rect l="l" t="t" r="r" b="b"/>
            <a:pathLst>
              <a:path w="1069528" h="1087195">
                <a:moveTo>
                  <a:pt x="0" y="0"/>
                </a:moveTo>
                <a:lnTo>
                  <a:pt x="1069528" y="0"/>
                </a:lnTo>
                <a:lnTo>
                  <a:pt x="1069528" y="1087195"/>
                </a:lnTo>
                <a:lnTo>
                  <a:pt x="0" y="1087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5800" y="5051135"/>
            <a:ext cx="775884" cy="688597"/>
          </a:xfrm>
          <a:custGeom>
            <a:avLst/>
            <a:gdLst/>
            <a:ahLst/>
            <a:cxnLst/>
            <a:rect l="l" t="t" r="r" b="b"/>
            <a:pathLst>
              <a:path w="1163826" h="1032895">
                <a:moveTo>
                  <a:pt x="0" y="0"/>
                </a:moveTo>
                <a:lnTo>
                  <a:pt x="1163826" y="0"/>
                </a:lnTo>
                <a:lnTo>
                  <a:pt x="1163826" y="1032896"/>
                </a:lnTo>
                <a:lnTo>
                  <a:pt x="0" y="1032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776685" y="571500"/>
            <a:ext cx="6638630" cy="48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en-US" sz="2800" b="1">
                <a:solidFill>
                  <a:srgbClr val="1B5196"/>
                </a:solidFill>
                <a:latin typeface="Arial"/>
                <a:ea typeface="Times New Roman Bold"/>
                <a:cs typeface="Arial"/>
                <a:sym typeface="Times New Roman Bold"/>
              </a:rPr>
              <a:t>Technical Assistance (TA)</a:t>
            </a:r>
            <a:endParaRPr lang="en-US" sz="2800" b="1">
              <a:solidFill>
                <a:srgbClr val="1B5196"/>
              </a:solidFill>
              <a:latin typeface="Arial"/>
              <a:ea typeface="Times New Roman Bold"/>
              <a:cs typeface="Aria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18320" y="3068106"/>
            <a:ext cx="4361503" cy="975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2100" b="1">
                <a:solidFill>
                  <a:srgbClr val="1B5196"/>
                </a:solidFill>
                <a:latin typeface="Arial"/>
                <a:ea typeface="Times New Roman Bold"/>
                <a:cs typeface="Arial"/>
                <a:sym typeface="Times New Roman Bold"/>
              </a:rPr>
              <a:t>Focus:</a:t>
            </a:r>
            <a:r>
              <a:rPr lang="en-US" sz="2100">
                <a:solidFill>
                  <a:srgbClr val="1B5196"/>
                </a:solidFill>
                <a:latin typeface="Arial"/>
                <a:ea typeface="Times New Roman"/>
                <a:cs typeface="Arial"/>
                <a:sym typeface="Times New Roman"/>
              </a:rPr>
              <a:t> provide technical expertise by mobilizing and collaborating with partners to ensure quality and best practices.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51433" y="2360747"/>
            <a:ext cx="361844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From </a:t>
            </a:r>
            <a:r>
              <a:rPr lang="en-GB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INDRHI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(Instituto Nacional de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Hidráulicos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Dominican Republic to support </a:t>
            </a:r>
          </a:p>
          <a:p>
            <a:pPr algn="ctr">
              <a:lnSpc>
                <a:spcPts val="2133"/>
              </a:lnSpc>
              <a:spcBef>
                <a:spcPct val="0"/>
              </a:spcBef>
            </a:pPr>
            <a:r>
              <a:rPr lang="en-GB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World Bank funded project on</a:t>
            </a:r>
            <a:r>
              <a:rPr lang="en-GB" sz="1400" dirty="0">
                <a:solidFill>
                  <a:schemeClr val="bg1"/>
                </a:solidFill>
                <a:latin typeface="Arial"/>
                <a:cs typeface="Arial"/>
              </a:rPr>
              <a:t>: </a:t>
            </a:r>
            <a:endParaRPr lang="en-US" sz="1400" dirty="0">
              <a:solidFill>
                <a:schemeClr val="bg1"/>
              </a:solidFill>
              <a:latin typeface="Arial"/>
              <a:cs typeface="Arial"/>
              <a:sym typeface="Times New Roman Bold"/>
            </a:endParaRPr>
          </a:p>
          <a:p>
            <a:pPr algn="ctr">
              <a:spcBef>
                <a:spcPct val="0"/>
              </a:spcBef>
            </a:pPr>
            <a:endParaRPr lang="en-GB" sz="1200" b="1" i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spcBef>
                <a:spcPct val="0"/>
              </a:spcBef>
            </a:pPr>
            <a:r>
              <a:rPr lang="en-GB" sz="1200" b="1" i="1" dirty="0">
                <a:solidFill>
                  <a:schemeClr val="bg1"/>
                </a:solidFill>
                <a:latin typeface="Arial"/>
                <a:cs typeface="Arial"/>
              </a:rPr>
              <a:t>Modernization of the Information System and Hydrometric Network of the National Institute of Water Resources</a:t>
            </a:r>
            <a:endParaRPr lang="en-US" sz="1200" b="1" i="1" dirty="0">
              <a:solidFill>
                <a:schemeClr val="bg1"/>
              </a:solidFill>
              <a:latin typeface="Arial"/>
              <a:ea typeface="Times New Roman Bold"/>
              <a:cs typeface="Arial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98376" y="4253683"/>
            <a:ext cx="4361503" cy="975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2100" b="1">
                <a:solidFill>
                  <a:srgbClr val="1B5196"/>
                </a:solidFill>
                <a:latin typeface="Arial"/>
                <a:ea typeface="Times New Roman Bold"/>
                <a:cs typeface="Arial"/>
                <a:sym typeface="Times New Roman Bold"/>
              </a:rPr>
              <a:t>WMO Role:</a:t>
            </a:r>
            <a:r>
              <a:rPr lang="en-US" sz="2100">
                <a:solidFill>
                  <a:srgbClr val="1B5196"/>
                </a:solidFill>
                <a:latin typeface="Arial"/>
                <a:ea typeface="Times New Roman"/>
                <a:cs typeface="Arial"/>
                <a:sym typeface="Times New Roman"/>
              </a:rPr>
              <a:t> Provide technical assistance to ensure strong </a:t>
            </a:r>
            <a:r>
              <a:rPr lang="en-US" sz="2100" err="1">
                <a:solidFill>
                  <a:srgbClr val="1B5196"/>
                </a:solidFill>
                <a:latin typeface="Arial"/>
                <a:ea typeface="Times New Roman"/>
                <a:cs typeface="Arial"/>
                <a:sym typeface="Times New Roman"/>
              </a:rPr>
              <a:t>developement</a:t>
            </a:r>
            <a:r>
              <a:rPr lang="en-US" sz="2100">
                <a:solidFill>
                  <a:srgbClr val="1B5196"/>
                </a:solidFill>
                <a:latin typeface="Arial"/>
                <a:ea typeface="Times New Roman"/>
                <a:cs typeface="Arial"/>
                <a:sym typeface="Times New Roman"/>
              </a:rPr>
              <a:t> of NMHS </a:t>
            </a:r>
            <a:r>
              <a:rPr lang="en-US" sz="2100" err="1">
                <a:solidFill>
                  <a:srgbClr val="1B5196"/>
                </a:solidFill>
                <a:latin typeface="Arial"/>
                <a:ea typeface="Times New Roman"/>
                <a:cs typeface="Arial"/>
                <a:sym typeface="Times New Roman"/>
              </a:rPr>
              <a:t>ans</a:t>
            </a:r>
            <a:r>
              <a:rPr lang="en-US" sz="2100">
                <a:solidFill>
                  <a:srgbClr val="1B5196"/>
                </a:solidFill>
                <a:latin typeface="Arial"/>
                <a:ea typeface="Times New Roman"/>
                <a:cs typeface="Arial"/>
                <a:sym typeface="Times New Roman"/>
              </a:rPr>
              <a:t> warning services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16754" y="2067072"/>
            <a:ext cx="4328160" cy="73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2100" b="1">
                <a:solidFill>
                  <a:srgbClr val="1B5196"/>
                </a:solidFill>
                <a:latin typeface="Arial"/>
                <a:ea typeface="Times New Roman Bold"/>
                <a:cs typeface="Arial"/>
                <a:sym typeface="Times New Roman Bold"/>
              </a:rPr>
              <a:t>Purpose: </a:t>
            </a:r>
            <a:r>
              <a:rPr lang="en-US" sz="2100">
                <a:solidFill>
                  <a:srgbClr val="1B5196"/>
                </a:solidFill>
                <a:latin typeface="Arial"/>
                <a:ea typeface="Times New Roman"/>
                <a:cs typeface="Arial"/>
                <a:sym typeface="Times New Roman"/>
              </a:rPr>
              <a:t> address strategic needs through high-value interventions in non-WMO projects.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26952" y="5494435"/>
            <a:ext cx="4361503" cy="246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Cost recovery process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0F78CD-4B72-AF09-090F-A5DC2ED150C0}"/>
              </a:ext>
            </a:extLst>
          </p:cNvPr>
          <p:cNvSpPr txBox="1"/>
          <p:nvPr/>
        </p:nvSpPr>
        <p:spPr>
          <a:xfrm>
            <a:off x="8050212" y="4111841"/>
            <a:ext cx="3860620" cy="19159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2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WMO TA: 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Hydrometric network assessment and optimization in the Yaque del Norte basin, including technical specifications for equipment.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Data management and hydrological forecasting system improvements.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Capacity development, including training and expert support.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Coordination and engagement with INDRHI, the World Bank, and national authorities.</a:t>
            </a:r>
          </a:p>
          <a:p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74487E-B2E7-5615-A64D-20595466AD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2262" y="2394460"/>
            <a:ext cx="1447954" cy="5278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8C5734-404C-F039-1836-A952A311A2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1733" y="3104433"/>
            <a:ext cx="1914613" cy="4572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D4637C-0F11-0D7E-CD04-3AC76FD929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5699" y="3711175"/>
            <a:ext cx="1602182" cy="6601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2519B56-7728-CCBE-7CBC-91C197B5ABE0}"/>
              </a:ext>
            </a:extLst>
          </p:cNvPr>
          <p:cNvSpPr txBox="1"/>
          <p:nvPr/>
        </p:nvSpPr>
        <p:spPr>
          <a:xfrm>
            <a:off x="7119952" y="1786830"/>
            <a:ext cx="6321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Example – Recent Request </a:t>
            </a:r>
            <a:endParaRPr lang="en-GB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D19F38B-5E7B-A98D-9F1C-0ECBEB55B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5092" y="4568335"/>
            <a:ext cx="1400215" cy="660142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 rot="4284187">
            <a:off x="7268332" y="4648895"/>
            <a:ext cx="768367" cy="418009"/>
          </a:xfrm>
          <a:custGeom>
            <a:avLst/>
            <a:gdLst/>
            <a:ahLst/>
            <a:cxnLst/>
            <a:rect l="l" t="t" r="r" b="b"/>
            <a:pathLst>
              <a:path w="1348115" h="758315">
                <a:moveTo>
                  <a:pt x="0" y="0"/>
                </a:moveTo>
                <a:lnTo>
                  <a:pt x="1348115" y="0"/>
                </a:lnTo>
                <a:lnTo>
                  <a:pt x="1348115" y="758314"/>
                </a:lnTo>
                <a:lnTo>
                  <a:pt x="0" y="7583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D7096D-E0C0-2362-0D0A-AF7FAD226AE1}"/>
              </a:ext>
            </a:extLst>
          </p:cNvPr>
          <p:cNvSpPr txBox="1"/>
          <p:nvPr/>
        </p:nvSpPr>
        <p:spPr>
          <a:xfrm>
            <a:off x="6096000" y="6027750"/>
            <a:ext cx="5962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under discussion with INDRHI on the </a:t>
            </a:r>
            <a:r>
              <a:rPr lang="en-GB" sz="1400" b="1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contracting </a:t>
            </a:r>
            <a:r>
              <a:rPr lang="en-GB" sz="140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WMO, pending final scope, budget validation, and approval.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A8617E-ED5B-ECC9-645C-7C4ED097082E}"/>
              </a:ext>
            </a:extLst>
          </p:cNvPr>
          <p:cNvSpPr txBox="1"/>
          <p:nvPr/>
        </p:nvSpPr>
        <p:spPr>
          <a:xfrm>
            <a:off x="3352969" y="1794864"/>
            <a:ext cx="3026361" cy="38164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>
                <a:latin typeface="Arial"/>
                <a:cs typeface="Arial"/>
              </a:rPr>
              <a:t>  </a:t>
            </a:r>
            <a:r>
              <a:rPr lang="en-GB" sz="1600" b="1">
                <a:latin typeface="Arial"/>
                <a:cs typeface="Arial"/>
              </a:rPr>
              <a:t> </a:t>
            </a:r>
            <a:r>
              <a:rPr lang="en-GB" sz="1600">
                <a:latin typeface="Arial"/>
                <a:cs typeface="Arial"/>
              </a:rPr>
              <a:t>9</a:t>
            </a:r>
            <a:r>
              <a:rPr lang="en-GB" sz="1400">
                <a:latin typeface="Arial"/>
                <a:cs typeface="Arial"/>
              </a:rPr>
              <a:t> Key Collaboration Areas: </a:t>
            </a:r>
          </a:p>
          <a:p>
            <a:endParaRPr lang="en-GB" sz="14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400">
                <a:latin typeface="Arial"/>
                <a:cs typeface="Arial"/>
              </a:rPr>
              <a:t>Global Water &amp; Climate Dialogue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sz="1400">
                <a:latin typeface="Arial"/>
                <a:cs typeface="Arial"/>
              </a:rPr>
              <a:t>Development of Technical Products</a:t>
            </a:r>
          </a:p>
          <a:p>
            <a:pPr marL="285750" indent="-285750">
              <a:buFont typeface="Arial"/>
              <a:buChar char="•"/>
            </a:pPr>
            <a:r>
              <a:rPr lang="en-GB" sz="1400">
                <a:latin typeface="Arial"/>
                <a:cs typeface="Arial"/>
              </a:rPr>
              <a:t>Capacity-Building in LAC</a:t>
            </a:r>
          </a:p>
          <a:p>
            <a:pPr marL="285750" indent="-285750">
              <a:buFont typeface="Arial"/>
              <a:buChar char="•"/>
            </a:pPr>
            <a:r>
              <a:rPr lang="en-GB" sz="1400">
                <a:latin typeface="Arial"/>
                <a:cs typeface="Arial"/>
              </a:rPr>
              <a:t>Innovation for Water Security</a:t>
            </a:r>
          </a:p>
          <a:p>
            <a:pPr marL="285750" indent="-285750">
              <a:buFont typeface="Arial"/>
              <a:buChar char="•"/>
            </a:pPr>
            <a:r>
              <a:rPr lang="en-GB" sz="1400">
                <a:latin typeface="Arial"/>
                <a:cs typeface="Arial"/>
              </a:rPr>
              <a:t>Cross-Sectoral Planning Support</a:t>
            </a:r>
          </a:p>
          <a:p>
            <a:pPr marL="285750" indent="-285750">
              <a:buFont typeface="Arial"/>
              <a:buChar char="•"/>
            </a:pPr>
            <a:r>
              <a:rPr lang="en-GB" sz="1400">
                <a:latin typeface="Arial"/>
                <a:cs typeface="Arial"/>
              </a:rPr>
              <a:t>Support to the Early Warnings for All Initiative (EW4All) </a:t>
            </a:r>
          </a:p>
          <a:p>
            <a:pPr marL="285750" indent="-285750">
              <a:buFont typeface="Arial"/>
              <a:buChar char="•"/>
            </a:pPr>
            <a:r>
              <a:rPr lang="en-GB" sz="1400" err="1">
                <a:latin typeface="Arial"/>
                <a:cs typeface="Arial"/>
              </a:rPr>
              <a:t>Hydromet</a:t>
            </a:r>
            <a:r>
              <a:rPr lang="en-GB" sz="1400">
                <a:latin typeface="Arial"/>
                <a:cs typeface="Arial"/>
              </a:rPr>
              <a:t> Development Alliance &amp; SOFF Collaboration</a:t>
            </a:r>
          </a:p>
          <a:p>
            <a:pPr marL="285750" indent="-285750">
              <a:buFont typeface="Arial"/>
              <a:buChar char="•"/>
            </a:pPr>
            <a:r>
              <a:rPr lang="en-GB" sz="1400">
                <a:latin typeface="Arial"/>
                <a:cs typeface="Arial"/>
              </a:rPr>
              <a:t>Information Exchange &amp; Joint Action Planning</a:t>
            </a:r>
          </a:p>
          <a:p>
            <a:pPr marL="285750" indent="-285750">
              <a:buFont typeface="Arial"/>
              <a:buChar char="•"/>
            </a:pPr>
            <a:r>
              <a:rPr lang="en-GB" sz="1400">
                <a:latin typeface="Arial"/>
                <a:cs typeface="Arial"/>
              </a:rPr>
              <a:t>Staff Exchanges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3A9E6E-ADB7-8B7B-8B5D-DC7E11AEC2B6}"/>
              </a:ext>
            </a:extLst>
          </p:cNvPr>
          <p:cNvSpPr/>
          <p:nvPr/>
        </p:nvSpPr>
        <p:spPr>
          <a:xfrm>
            <a:off x="6720745" y="1956771"/>
            <a:ext cx="5240255" cy="369651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7680000" algn="tl" rotWithShape="0">
              <a:srgbClr val="000000">
                <a:alpha val="70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white cover page of a document&#10;&#10;Description automatically generated">
            <a:extLst>
              <a:ext uri="{FF2B5EF4-FFF2-40B4-BE49-F238E27FC236}">
                <a16:creationId xmlns:a16="http://schemas.microsoft.com/office/drawing/2014/main" id="{2EEE953B-B027-1113-5456-BD8D29007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78" y="1592957"/>
            <a:ext cx="2831820" cy="4024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2B245CB-8405-A558-B8C4-124E103C4DD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103091" y="114736"/>
            <a:ext cx="8331113" cy="835650"/>
          </a:xfrm>
        </p:spPr>
        <p:txBody>
          <a:bodyPr anchor="b">
            <a:normAutofit/>
          </a:bodyPr>
          <a:lstStyle/>
          <a:p>
            <a:r>
              <a:rPr lang="fr-FR" sz="2800" kern="0"/>
              <a:t>WMO – </a:t>
            </a:r>
            <a:r>
              <a:rPr lang="en-GB" sz="2800">
                <a:effectLst/>
              </a:rPr>
              <a:t>Inter American Development Bank</a:t>
            </a:r>
            <a:endParaRPr lang="fr-FR" sz="2800"/>
          </a:p>
        </p:txBody>
      </p:sp>
      <p:sp>
        <p:nvSpPr>
          <p:cNvPr id="12" name="Isosceles Triangle 77">
            <a:extLst>
              <a:ext uri="{FF2B5EF4-FFF2-40B4-BE49-F238E27FC236}">
                <a16:creationId xmlns:a16="http://schemas.microsoft.com/office/drawing/2014/main" id="{1A85767D-850C-FE7E-3A37-3355E385F809}"/>
              </a:ext>
            </a:extLst>
          </p:cNvPr>
          <p:cNvSpPr/>
          <p:nvPr/>
        </p:nvSpPr>
        <p:spPr>
          <a:xfrm rot="5400000">
            <a:off x="2284335" y="3633560"/>
            <a:ext cx="1823432" cy="192433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CH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E7457B-0463-3D85-5719-FEB6F9913638}"/>
              </a:ext>
            </a:extLst>
          </p:cNvPr>
          <p:cNvCxnSpPr>
            <a:cxnSpLocks/>
          </p:cNvCxnSpPr>
          <p:nvPr/>
        </p:nvCxnSpPr>
        <p:spPr>
          <a:xfrm>
            <a:off x="6379330" y="1697594"/>
            <a:ext cx="0" cy="4334090"/>
          </a:xfrm>
          <a:prstGeom prst="line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F7ED154-5DA4-B6DA-DF17-915687B9BA18}"/>
              </a:ext>
            </a:extLst>
          </p:cNvPr>
          <p:cNvSpPr txBox="1"/>
          <p:nvPr/>
        </p:nvSpPr>
        <p:spPr>
          <a:xfrm>
            <a:off x="6878699" y="1972485"/>
            <a:ext cx="5053983" cy="34932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 b="1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r>
              <a:rPr lang="en-US" sz="1400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Proposal 1: WMO Technical Assistance under the Ready and Resilient Americas (RG-T4696) Programme 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Objective: </a:t>
            </a:r>
            <a:r>
              <a:rPr lang="en-US" sz="1400">
                <a:solidFill>
                  <a:schemeClr val="bg1"/>
                </a:solidFill>
                <a:latin typeface="Arial"/>
                <a:ea typeface="+mn-lt"/>
                <a:cs typeface="+mn-lt"/>
              </a:rPr>
              <a:t>Develop, validate and pilot a conceptual model for Impact-Based Early Warning Systems (IBEWS) to guide future IDB investments in LAC </a:t>
            </a:r>
          </a:p>
          <a:p>
            <a:endParaRPr lang="en-US" sz="140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Proposal 2: Detailed Methodology for the Development of a National </a:t>
            </a: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Hydromet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 Roadmap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Objective: </a:t>
            </a: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Assess of </a:t>
            </a:r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hydrometerooloal</a:t>
            </a: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 services to support water-resources management in Paraguay</a:t>
            </a:r>
          </a:p>
          <a:p>
            <a:endParaRPr 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Technical and financial proposal submitted to IDB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Awaiting feedback on preferred option and 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WMO team ready for further discussion</a:t>
            </a:r>
          </a:p>
        </p:txBody>
      </p:sp>
      <p:pic>
        <p:nvPicPr>
          <p:cNvPr id="86" name="Graphic 85" descr="Chevron arrows outline">
            <a:extLst>
              <a:ext uri="{FF2B5EF4-FFF2-40B4-BE49-F238E27FC236}">
                <a16:creationId xmlns:a16="http://schemas.microsoft.com/office/drawing/2014/main" id="{BC793274-22B4-7174-6B19-DD7FB2B6C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7515" y="1115347"/>
            <a:ext cx="523631" cy="5822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9895F4-27E4-4930-84A8-74ABAC9CFC37}"/>
              </a:ext>
            </a:extLst>
          </p:cNvPr>
          <p:cNvSpPr/>
          <p:nvPr/>
        </p:nvSpPr>
        <p:spPr>
          <a:xfrm>
            <a:off x="7356097" y="1167875"/>
            <a:ext cx="3815575" cy="400759"/>
          </a:xfrm>
          <a:prstGeom prst="round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C73AA-6B31-F303-00FB-ECE65754B955}"/>
              </a:ext>
            </a:extLst>
          </p:cNvPr>
          <p:cNvSpPr txBox="1"/>
          <p:nvPr/>
        </p:nvSpPr>
        <p:spPr>
          <a:xfrm>
            <a:off x="7575291" y="1183588"/>
            <a:ext cx="39361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2025: 2 Technical Cooperation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69C7D1-57AA-9FA9-7AB0-176C3B0C8DA7}"/>
              </a:ext>
            </a:extLst>
          </p:cNvPr>
          <p:cNvSpPr/>
          <p:nvPr/>
        </p:nvSpPr>
        <p:spPr>
          <a:xfrm>
            <a:off x="3683055" y="1198584"/>
            <a:ext cx="1817103" cy="394373"/>
          </a:xfrm>
          <a:prstGeom prst="round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cs typeface="Arial"/>
              </a:rPr>
              <a:t> 2023: MoU</a:t>
            </a:r>
          </a:p>
        </p:txBody>
      </p:sp>
    </p:spTree>
    <p:extLst>
      <p:ext uri="{BB962C8B-B14F-4D97-AF65-F5344CB8AC3E}">
        <p14:creationId xmlns:p14="http://schemas.microsoft.com/office/powerpoint/2010/main" val="3823670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74720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46690" y="1591863"/>
            <a:ext cx="6261691" cy="4123156"/>
            <a:chOff x="0" y="0"/>
            <a:chExt cx="2473754" cy="1628901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754" cy="1628901"/>
            </a:xfrm>
            <a:custGeom>
              <a:avLst/>
              <a:gdLst/>
              <a:ahLst/>
              <a:cxnLst/>
              <a:rect l="l" t="t" r="r" b="b"/>
              <a:pathLst>
                <a:path w="2473754" h="1628901">
                  <a:moveTo>
                    <a:pt x="0" y="0"/>
                  </a:moveTo>
                  <a:lnTo>
                    <a:pt x="2473754" y="0"/>
                  </a:lnTo>
                  <a:lnTo>
                    <a:pt x="2473754" y="1628901"/>
                  </a:lnTo>
                  <a:lnTo>
                    <a:pt x="0" y="162890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473754" cy="1705101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80104" y="1398982"/>
            <a:ext cx="11228277" cy="7193973"/>
            <a:chOff x="0" y="-1164201"/>
            <a:chExt cx="4435862" cy="2793102"/>
          </a:xfrm>
        </p:grpSpPr>
        <p:sp>
          <p:nvSpPr>
            <p:cNvPr id="7" name="Freeform 7"/>
            <p:cNvSpPr/>
            <p:nvPr/>
          </p:nvSpPr>
          <p:spPr>
            <a:xfrm>
              <a:off x="19162" y="-1164201"/>
              <a:ext cx="4416700" cy="1675726"/>
            </a:xfrm>
            <a:custGeom>
              <a:avLst/>
              <a:gdLst/>
              <a:ahLst/>
              <a:cxnLst/>
              <a:rect l="l" t="t" r="r" b="b"/>
              <a:pathLst>
                <a:path w="4416700" h="1628901">
                  <a:moveTo>
                    <a:pt x="0" y="0"/>
                  </a:moveTo>
                  <a:lnTo>
                    <a:pt x="4416700" y="0"/>
                  </a:lnTo>
                  <a:lnTo>
                    <a:pt x="4416700" y="1628901"/>
                  </a:lnTo>
                  <a:lnTo>
                    <a:pt x="0" y="16289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8DA8BC"/>
              </a:solidFill>
              <a:prstDash val="solid"/>
              <a:miter/>
            </a:ln>
          </p:spPr>
          <p:txBody>
            <a:bodyPr/>
            <a:lstStyle/>
            <a:p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416700" cy="17051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51076" y="2752937"/>
            <a:ext cx="775884" cy="775884"/>
          </a:xfrm>
          <a:custGeom>
            <a:avLst/>
            <a:gdLst/>
            <a:ahLst/>
            <a:cxnLst/>
            <a:rect l="l" t="t" r="r" b="b"/>
            <a:pathLst>
              <a:path w="1163826" h="1163826">
                <a:moveTo>
                  <a:pt x="0" y="0"/>
                </a:moveTo>
                <a:lnTo>
                  <a:pt x="1163826" y="0"/>
                </a:lnTo>
                <a:lnTo>
                  <a:pt x="1163826" y="1163825"/>
                </a:lnTo>
                <a:lnTo>
                  <a:pt x="0" y="1163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51076" y="3656932"/>
            <a:ext cx="775884" cy="775884"/>
          </a:xfrm>
          <a:custGeom>
            <a:avLst/>
            <a:gdLst/>
            <a:ahLst/>
            <a:cxnLst/>
            <a:rect l="l" t="t" r="r" b="b"/>
            <a:pathLst>
              <a:path w="1163826" h="1163826">
                <a:moveTo>
                  <a:pt x="0" y="0"/>
                </a:moveTo>
                <a:lnTo>
                  <a:pt x="1163826" y="0"/>
                </a:lnTo>
                <a:lnTo>
                  <a:pt x="1163826" y="1163826"/>
                </a:lnTo>
                <a:lnTo>
                  <a:pt x="0" y="1163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82509" y="1900029"/>
            <a:ext cx="713019" cy="724797"/>
          </a:xfrm>
          <a:custGeom>
            <a:avLst/>
            <a:gdLst/>
            <a:ahLst/>
            <a:cxnLst/>
            <a:rect l="l" t="t" r="r" b="b"/>
            <a:pathLst>
              <a:path w="1069528" h="1087195">
                <a:moveTo>
                  <a:pt x="0" y="0"/>
                </a:moveTo>
                <a:lnTo>
                  <a:pt x="1069528" y="0"/>
                </a:lnTo>
                <a:lnTo>
                  <a:pt x="1069528" y="1087195"/>
                </a:lnTo>
                <a:lnTo>
                  <a:pt x="0" y="1087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51076" y="4560929"/>
            <a:ext cx="775884" cy="688597"/>
          </a:xfrm>
          <a:custGeom>
            <a:avLst/>
            <a:gdLst/>
            <a:ahLst/>
            <a:cxnLst/>
            <a:rect l="l" t="t" r="r" b="b"/>
            <a:pathLst>
              <a:path w="1163826" h="1032895">
                <a:moveTo>
                  <a:pt x="0" y="0"/>
                </a:moveTo>
                <a:lnTo>
                  <a:pt x="1163826" y="0"/>
                </a:lnTo>
                <a:lnTo>
                  <a:pt x="1163826" y="1032895"/>
                </a:lnTo>
                <a:lnTo>
                  <a:pt x="0" y="103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98876" y="434746"/>
            <a:ext cx="7907866" cy="482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en-US" sz="2800" b="1">
                <a:solidFill>
                  <a:srgbClr val="1B5196"/>
                </a:solidFill>
                <a:latin typeface="Arial"/>
                <a:ea typeface="Times New Roman Bold"/>
                <a:cs typeface="Arial"/>
                <a:sym typeface="Times New Roman Bold"/>
              </a:rPr>
              <a:t>Voluntary Cooperation Programme (VCP)</a:t>
            </a:r>
            <a:endParaRPr lang="en-US" sz="2800" b="1">
              <a:solidFill>
                <a:srgbClr val="1B5196"/>
              </a:solidFill>
              <a:latin typeface="Arial"/>
              <a:ea typeface="Times New Roman Bold"/>
              <a:cs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25933" y="2863887"/>
            <a:ext cx="38721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Focus: Facilitates small-scale, Member-to-Member support.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25933" y="3698433"/>
            <a:ext cx="38721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WMO Role: Matchmaking, coordination, reporting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25933" y="2008583"/>
            <a:ext cx="38721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Purpose: Quick-response, flexible, country-led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25932" y="4668984"/>
            <a:ext cx="370084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 sz="2133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Funding: up to 15- 20,000 USD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70391" y="1947059"/>
            <a:ext cx="439406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  <a:spcBef>
                <a:spcPct val="0"/>
              </a:spcBef>
            </a:pPr>
            <a:r>
              <a:rPr lang="en-US" sz="2133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Fields of Support under the VCP</a:t>
            </a:r>
            <a:r>
              <a:rPr lang="en-US" sz="2133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</a:p>
          <a:p>
            <a:pPr algn="ctr">
              <a:lnSpc>
                <a:spcPts val="2133"/>
              </a:lnSpc>
              <a:spcBef>
                <a:spcPct val="0"/>
              </a:spcBef>
            </a:pPr>
            <a:r>
              <a:rPr lang="en-US" sz="2133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(Resolution 68, WMO Cg-18)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75201" y="2707913"/>
            <a:ext cx="5584443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3" lvl="1" indent="-21591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Legislation and national planning for NMHSs​</a:t>
            </a:r>
          </a:p>
          <a:p>
            <a:pPr marL="431823" lvl="1" indent="-21591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Short- and long-term fellowships​</a:t>
            </a:r>
          </a:p>
          <a:p>
            <a:pPr marL="431823" lvl="1" indent="-21591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Short-term training seminars​</a:t>
            </a:r>
          </a:p>
          <a:p>
            <a:pPr marL="431823" lvl="1" indent="-21591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User engagement for applications &amp; service delivery​</a:t>
            </a:r>
          </a:p>
          <a:p>
            <a:pPr marL="431823" lvl="1" indent="-21591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Observing and data-processing systems​</a:t>
            </a:r>
          </a:p>
          <a:p>
            <a:pPr marL="431823" lvl="1" indent="-21591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Contingency planning for disasters​</a:t>
            </a:r>
          </a:p>
          <a:p>
            <a:pPr marL="431823" lvl="1" indent="-21591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Other areas proposed by the SG or Executive Council​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F3B2C-89E4-3FBB-1C95-E17287EA2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CC7AE-32AF-6FC6-DBCB-88CB40A03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4111" y="3550302"/>
            <a:ext cx="7514147" cy="114184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b="0">
                <a:latin typeface="Arial"/>
                <a:cs typeface="Calibri"/>
              </a:rPr>
              <a:t>Good Practices and Guidelines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55438C-4D83-1E74-0EAA-F4B41C4A3BE2}"/>
              </a:ext>
            </a:extLst>
          </p:cNvPr>
          <p:cNvCxnSpPr/>
          <p:nvPr/>
        </p:nvCxnSpPr>
        <p:spPr>
          <a:xfrm>
            <a:off x="1135659" y="1233272"/>
            <a:ext cx="15509" cy="42188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383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B20FB7-0660-D7DC-848C-E9957373299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7876" y="1311651"/>
            <a:ext cx="5537048" cy="826790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sz="2800">
                <a:solidFill>
                  <a:srgbClr val="215E99"/>
                </a:solidFill>
                <a:latin typeface="Arial"/>
                <a:cs typeface="Arial"/>
                <a:sym typeface="Arial"/>
              </a:rPr>
              <a:t>TABLE OF CONTENTS</a:t>
            </a:r>
            <a:endParaRPr lang="en-US" sz="2800">
              <a:solidFill>
                <a:srgbClr val="215E99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0E6AA-BFBA-A094-8741-02DA1A85038B}"/>
              </a:ext>
            </a:extLst>
          </p:cNvPr>
          <p:cNvSpPr txBox="1"/>
          <p:nvPr/>
        </p:nvSpPr>
        <p:spPr>
          <a:xfrm>
            <a:off x="1310907" y="2566559"/>
            <a:ext cx="11297920" cy="19630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8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/>
                <a:ea typeface="DengXian"/>
                <a:cs typeface="Arial"/>
              </a:rPr>
              <a:t>WMO’s Approach to Resource Mobilization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DengXian"/>
                <a:cs typeface="Arial"/>
              </a:rPr>
              <a:t>WMO Channels of Support to Members</a:t>
            </a:r>
            <a:endParaRPr lang="en-US">
              <a:solidFill>
                <a:srgbClr val="0E2841">
                  <a:lumMod val="75000"/>
                  <a:lumOff val="25000"/>
                </a:srgbClr>
              </a:solidFill>
              <a:latin typeface="Arial"/>
              <a:ea typeface="DengXian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DengXian"/>
                <a:cs typeface="Arial"/>
              </a:rPr>
              <a:t>Good Practices and Guidelines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GB">
                <a:solidFill>
                  <a:srgbClr val="0E2841">
                    <a:lumMod val="75000"/>
                    <a:lumOff val="25000"/>
                  </a:srgbClr>
                </a:solidFill>
                <a:latin typeface="Arial"/>
                <a:ea typeface="DengXian"/>
                <a:cs typeface="Arial"/>
              </a:rPr>
              <a:t>Guidance Note and Next Steps for 2026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DengXian"/>
                <a:cs typeface="Arial"/>
              </a:rPr>
              <a:t>The WMO Commons and Emerging Opportunities with the Private Sector</a:t>
            </a:r>
          </a:p>
        </p:txBody>
      </p:sp>
      <p:cxnSp>
        <p:nvCxnSpPr>
          <p:cNvPr id="3" name="直接连接符 66">
            <a:extLst>
              <a:ext uri="{FF2B5EF4-FFF2-40B4-BE49-F238E27FC236}">
                <a16:creationId xmlns:a16="http://schemas.microsoft.com/office/drawing/2014/main" id="{8458C168-C78D-3BF0-4CB2-F09D30D54997}"/>
              </a:ext>
            </a:extLst>
          </p:cNvPr>
          <p:cNvCxnSpPr>
            <a:cxnSpLocks/>
          </p:cNvCxnSpPr>
          <p:nvPr/>
        </p:nvCxnSpPr>
        <p:spPr>
          <a:xfrm>
            <a:off x="1310907" y="2140359"/>
            <a:ext cx="8454824" cy="0"/>
          </a:xfrm>
          <a:prstGeom prst="line">
            <a:avLst/>
          </a:prstGeom>
          <a:ln w="9525">
            <a:gradFill>
              <a:gsLst>
                <a:gs pos="0">
                  <a:schemeClr val="accent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1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5C6EE-3A4A-5D30-49FC-B68253CED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983279C-F1D2-63FD-C7D3-2ED3815FA59F}"/>
              </a:ext>
            </a:extLst>
          </p:cNvPr>
          <p:cNvSpPr txBox="1"/>
          <p:nvPr/>
        </p:nvSpPr>
        <p:spPr>
          <a:xfrm>
            <a:off x="1248755" y="767915"/>
            <a:ext cx="9686606" cy="5684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indent="0" algn="ctr" fontAlgn="auto">
              <a:lnSpc>
                <a:spcPts val="4107"/>
              </a:lnSpc>
              <a:buClr>
                <a:srgbClr val="185980"/>
              </a:buClr>
              <a:buSzPts val="4400"/>
              <a:tabLst/>
              <a:defRPr/>
            </a:pPr>
            <a:r>
              <a:rPr lang="en-CH" sz="2800" b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“4 </a:t>
            </a:r>
            <a:r>
              <a:rPr lang="en-CH" sz="2800" b="1" err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Rs”of</a:t>
            </a:r>
            <a:r>
              <a:rPr lang="en-CH" sz="2800" b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 </a:t>
            </a:r>
            <a:r>
              <a:rPr lang="en-US" sz="2800" b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R</a:t>
            </a:r>
            <a:r>
              <a:rPr lang="en-CH" sz="2800" b="1" err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esource</a:t>
            </a:r>
            <a:r>
              <a:rPr lang="en-CH" sz="2800" b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 </a:t>
            </a:r>
            <a:r>
              <a:rPr lang="en-US" sz="2800" b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M</a:t>
            </a:r>
            <a:r>
              <a:rPr lang="en-CH" sz="2800" b="1" err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obilization</a:t>
            </a:r>
            <a:r>
              <a:rPr lang="en-CH" sz="2800" b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 at the </a:t>
            </a:r>
            <a:r>
              <a:rPr lang="en-US" sz="2800" b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C</a:t>
            </a:r>
            <a:r>
              <a:rPr lang="en-CH" sz="2800" b="1" err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ountry</a:t>
            </a:r>
            <a:r>
              <a:rPr lang="en-CH" sz="2800" b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 </a:t>
            </a:r>
            <a:r>
              <a:rPr lang="en-US" sz="2800" b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L</a:t>
            </a:r>
            <a:r>
              <a:rPr lang="en-CH" sz="2800" b="1" err="1">
                <a:solidFill>
                  <a:srgbClr val="1B5196"/>
                </a:solidFill>
                <a:latin typeface="Arial"/>
                <a:ea typeface="+mj-ea"/>
                <a:cs typeface="Arial"/>
                <a:sym typeface="Arial"/>
              </a:rPr>
              <a:t>evel</a:t>
            </a:r>
            <a:endParaRPr lang="en-GB" sz="2800" b="1">
              <a:solidFill>
                <a:srgbClr val="1B5196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38C05E5-7BFE-F716-B0D2-C3E4A486DC70}"/>
              </a:ext>
            </a:extLst>
          </p:cNvPr>
          <p:cNvSpPr/>
          <p:nvPr/>
        </p:nvSpPr>
        <p:spPr>
          <a:xfrm>
            <a:off x="6573625" y="1915309"/>
            <a:ext cx="2321700" cy="3401159"/>
          </a:xfrm>
          <a:prstGeom prst="roundRect">
            <a:avLst>
              <a:gd name="adj" fmla="val 3391"/>
            </a:avLst>
          </a:prstGeom>
          <a:solidFill>
            <a:schemeClr val="accent3">
              <a:lumMod val="20000"/>
              <a:lumOff val="80000"/>
              <a:alpha val="30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283AEAD-77B3-6A01-646A-3E8E1A7808C9}"/>
              </a:ext>
            </a:extLst>
          </p:cNvPr>
          <p:cNvSpPr/>
          <p:nvPr/>
        </p:nvSpPr>
        <p:spPr>
          <a:xfrm>
            <a:off x="3770358" y="1915311"/>
            <a:ext cx="2321700" cy="3401158"/>
          </a:xfrm>
          <a:prstGeom prst="roundRect">
            <a:avLst>
              <a:gd name="adj" fmla="val 3391"/>
            </a:avLst>
          </a:prstGeom>
          <a:solidFill>
            <a:srgbClr val="FFFAF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6" descr="A person with check marks and a tick&#10;&#10;AI-generated content may be incorrect.">
            <a:extLst>
              <a:ext uri="{FF2B5EF4-FFF2-40B4-BE49-F238E27FC236}">
                <a16:creationId xmlns:a16="http://schemas.microsoft.com/office/drawing/2014/main" id="{E4C3CD7C-72B3-5EC3-5FF7-48862FB9E40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42683" y="2623007"/>
            <a:ext cx="1175965" cy="863922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A825370C-75DE-2A33-3002-5E5AA77DA2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52309" y="2749900"/>
            <a:ext cx="1157798" cy="863923"/>
          </a:xfrm>
          <a:prstGeom prst="rect">
            <a:avLst/>
          </a:prstGeom>
        </p:spPr>
      </p:pic>
      <p:pic>
        <p:nvPicPr>
          <p:cNvPr id="17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98E1CE9A-4CC4-834C-1430-CEABD0CDFA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43264" y="2680939"/>
            <a:ext cx="1104598" cy="884243"/>
          </a:xfrm>
          <a:prstGeom prst="rect">
            <a:avLst/>
          </a:prstGeom>
        </p:spPr>
      </p:pic>
      <p:pic>
        <p:nvPicPr>
          <p:cNvPr id="18" name="Picture 18" descr="A check mark in a circle&#10;&#10;AI-generated content may be incorrect.">
            <a:extLst>
              <a:ext uri="{FF2B5EF4-FFF2-40B4-BE49-F238E27FC236}">
                <a16:creationId xmlns:a16="http://schemas.microsoft.com/office/drawing/2014/main" id="{A2B08FB4-A40A-931B-7925-C59B9F94BC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90761" y="2592529"/>
            <a:ext cx="1093961" cy="90456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FE18FA5-4FDF-9EF1-CBFF-226FA142E15A}"/>
              </a:ext>
            </a:extLst>
          </p:cNvPr>
          <p:cNvSpPr txBox="1"/>
          <p:nvPr/>
        </p:nvSpPr>
        <p:spPr>
          <a:xfrm>
            <a:off x="1084225" y="3869309"/>
            <a:ext cx="208743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altLang="zh-CN" sz="2400" b="1" i="0" u="sng" strike="noStrike" kern="120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Arial" panose="020B0604020202020204" pitchFamily="34" charset="0"/>
              </a:rPr>
              <a:t>R</a:t>
            </a:r>
            <a:r>
              <a:rPr kumimoji="0" lang="en-CH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Arial" panose="020B0604020202020204" pitchFamily="34" charset="0"/>
              </a:rPr>
              <a:t>esponsibility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3585E3A-02E5-9210-3CEF-92078C1E1B84}"/>
              </a:ext>
            </a:extLst>
          </p:cNvPr>
          <p:cNvSpPr txBox="1"/>
          <p:nvPr/>
        </p:nvSpPr>
        <p:spPr>
          <a:xfrm>
            <a:off x="3913141" y="3879037"/>
            <a:ext cx="203613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altLang="zh-CN" sz="2400" b="1" i="0" u="sng" strike="noStrike" kern="1200" cap="none" spc="0" normalizeH="0" baseline="0" noProof="0">
                <a:ln>
                  <a:noFill/>
                </a:ln>
                <a:solidFill>
                  <a:srgbClr val="FAA61A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R</a:t>
            </a:r>
            <a:r>
              <a:rPr kumimoji="0" lang="en-CH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AA61A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elationships</a:t>
            </a:r>
            <a:endParaRPr kumimoji="0" lang="en-GB" altLang="zh-CN" sz="2400" b="0" i="0" u="none" strike="noStrike" kern="1200" cap="none" spc="0" normalizeH="0" baseline="0" noProof="0">
              <a:ln>
                <a:noFill/>
              </a:ln>
              <a:solidFill>
                <a:srgbClr val="FAA61A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43EC89F-129C-0CA6-8696-8C2DBC8D5815}"/>
              </a:ext>
            </a:extLst>
          </p:cNvPr>
          <p:cNvSpPr txBox="1"/>
          <p:nvPr/>
        </p:nvSpPr>
        <p:spPr>
          <a:xfrm>
            <a:off x="6671638" y="3869309"/>
            <a:ext cx="222368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altLang="zh-CN" sz="2400" b="1" i="0" u="sng" strike="noStrike" kern="1200" cap="none" spc="0" normalizeH="0" baseline="0" noProof="0">
                <a:ln>
                  <a:noFill/>
                </a:ln>
                <a:solidFill>
                  <a:srgbClr val="70BF5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R</a:t>
            </a:r>
            <a:r>
              <a:rPr kumimoji="0" lang="en-CH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70BF5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ealistic vision</a:t>
            </a:r>
            <a:endParaRPr kumimoji="0" lang="en-GB" altLang="zh-CN" sz="2400" b="0" i="0" u="none" strike="noStrike" kern="1200" cap="none" spc="0" normalizeH="0" baseline="0" noProof="0">
              <a:ln>
                <a:noFill/>
              </a:ln>
              <a:solidFill>
                <a:srgbClr val="70BF54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3A51DC3-3435-70AD-743C-EA7322B50F28}"/>
              </a:ext>
            </a:extLst>
          </p:cNvPr>
          <p:cNvSpPr txBox="1"/>
          <p:nvPr/>
        </p:nvSpPr>
        <p:spPr>
          <a:xfrm>
            <a:off x="9716843" y="3869309"/>
            <a:ext cx="164179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altLang="zh-CN" sz="2400" b="1" i="0" u="sng" strike="noStrike" kern="1200" cap="none" spc="0" normalizeH="0" baseline="0" noProof="0">
                <a:ln>
                  <a:noFill/>
                </a:ln>
                <a:solidFill>
                  <a:srgbClr val="00B5D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R</a:t>
            </a:r>
            <a:r>
              <a:rPr kumimoji="0" lang="en-CH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B5D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eadiness</a:t>
            </a:r>
            <a:endParaRPr kumimoji="0" lang="en-GB" altLang="zh-CN" sz="2400" b="0" i="0" u="none" strike="noStrike" kern="1200" cap="none" spc="0" normalizeH="0" baseline="0" noProof="0">
              <a:ln>
                <a:noFill/>
              </a:ln>
              <a:solidFill>
                <a:srgbClr val="00B5D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" name="直接连接符 67">
            <a:extLst>
              <a:ext uri="{FF2B5EF4-FFF2-40B4-BE49-F238E27FC236}">
                <a16:creationId xmlns:a16="http://schemas.microsoft.com/office/drawing/2014/main" id="{F5D14505-ABC8-1821-E6B1-90F6643BFF61}"/>
              </a:ext>
            </a:extLst>
          </p:cNvPr>
          <p:cNvCxnSpPr/>
          <p:nvPr/>
        </p:nvCxnSpPr>
        <p:spPr>
          <a:xfrm>
            <a:off x="455577" y="5687135"/>
            <a:ext cx="4258500" cy="0"/>
          </a:xfrm>
          <a:prstGeom prst="line">
            <a:avLst/>
          </a:prstGeom>
          <a:ln w="9525">
            <a:gradFill>
              <a:gsLst>
                <a:gs pos="0">
                  <a:schemeClr val="accent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3">
            <a:extLst>
              <a:ext uri="{FF2B5EF4-FFF2-40B4-BE49-F238E27FC236}">
                <a16:creationId xmlns:a16="http://schemas.microsoft.com/office/drawing/2014/main" id="{E0341554-B142-FB0D-16E2-27EFABDD0961}"/>
              </a:ext>
            </a:extLst>
          </p:cNvPr>
          <p:cNvSpPr/>
          <p:nvPr/>
        </p:nvSpPr>
        <p:spPr>
          <a:xfrm>
            <a:off x="967091" y="1878677"/>
            <a:ext cx="2321700" cy="3470291"/>
          </a:xfrm>
          <a:prstGeom prst="roundRect">
            <a:avLst>
              <a:gd name="adj" fmla="val 3391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矩形: 圆角 12">
            <a:extLst>
              <a:ext uri="{FF2B5EF4-FFF2-40B4-BE49-F238E27FC236}">
                <a16:creationId xmlns:a16="http://schemas.microsoft.com/office/drawing/2014/main" id="{FE3D5CE4-6F02-17E7-34B7-75135D2523E8}"/>
              </a:ext>
            </a:extLst>
          </p:cNvPr>
          <p:cNvSpPr/>
          <p:nvPr/>
        </p:nvSpPr>
        <p:spPr>
          <a:xfrm>
            <a:off x="9376891" y="1915309"/>
            <a:ext cx="2321700" cy="3506923"/>
          </a:xfrm>
          <a:prstGeom prst="roundRect">
            <a:avLst>
              <a:gd name="adj" fmla="val 3391"/>
            </a:avLst>
          </a:prstGeom>
          <a:solidFill>
            <a:srgbClr val="00B5D5">
              <a:alpha val="12000"/>
            </a:srgb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148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41329-6911-DC60-A67F-97B2AA878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81C2E4A-2A4D-6404-0C7F-B1356F76597F}"/>
              </a:ext>
            </a:extLst>
          </p:cNvPr>
          <p:cNvGrpSpPr/>
          <p:nvPr/>
        </p:nvGrpSpPr>
        <p:grpSpPr>
          <a:xfrm>
            <a:off x="1350334" y="1329070"/>
            <a:ext cx="8652613" cy="4486031"/>
            <a:chOff x="874209" y="906256"/>
            <a:chExt cx="11103028" cy="49671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DE88F3-8A6A-37A8-5995-9F1137B0CDC6}"/>
                </a:ext>
              </a:extLst>
            </p:cNvPr>
            <p:cNvGrpSpPr/>
            <p:nvPr/>
          </p:nvGrpSpPr>
          <p:grpSpPr>
            <a:xfrm>
              <a:off x="6650875" y="3493252"/>
              <a:ext cx="5326362" cy="918376"/>
              <a:chOff x="6136647" y="4077534"/>
              <a:chExt cx="5326362" cy="918376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B3D37EB-20CD-BA3D-1D09-6A68CAF8D651}"/>
                  </a:ext>
                </a:extLst>
              </p:cNvPr>
              <p:cNvCxnSpPr>
                <a:cxnSpLocks/>
                <a:stCxn id="4" idx="1"/>
                <a:endCxn id="49" idx="6"/>
              </p:cNvCxnSpPr>
              <p:nvPr/>
            </p:nvCxnSpPr>
            <p:spPr>
              <a:xfrm flipH="1">
                <a:off x="6136647" y="4536722"/>
                <a:ext cx="2552870" cy="261527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9A276122-4890-4E46-F3D5-5BEA7F2E172B}"/>
                  </a:ext>
                </a:extLst>
              </p:cNvPr>
              <p:cNvSpPr/>
              <p:nvPr/>
            </p:nvSpPr>
            <p:spPr>
              <a:xfrm>
                <a:off x="8689517" y="4077534"/>
                <a:ext cx="2773492" cy="91837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b="0" i="0" u="none" strike="noStrike" kern="1200" cap="none" spc="0" normalizeH="0" baseline="0" noProof="0">
                    <a:ln w="0"/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Int’l partner/donor national offices</a:t>
                </a:r>
                <a:endParaRPr kumimoji="0" lang="en-GB" b="0" i="0" u="none" strike="noStrike" kern="1200" cap="none" spc="0" normalizeH="0" baseline="0" noProof="0">
                  <a:ln w="0"/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CF7D1A6-2530-9703-AA01-E05D35489D10}"/>
                </a:ext>
              </a:extLst>
            </p:cNvPr>
            <p:cNvGrpSpPr/>
            <p:nvPr/>
          </p:nvGrpSpPr>
          <p:grpSpPr>
            <a:xfrm>
              <a:off x="1096149" y="3290102"/>
              <a:ext cx="3487802" cy="923865"/>
              <a:chOff x="725143" y="4178435"/>
              <a:chExt cx="3487802" cy="923865"/>
            </a:xfrm>
            <a:solidFill>
              <a:schemeClr val="accent1">
                <a:lumMod val="20000"/>
                <a:lumOff val="80000"/>
              </a:schemeClr>
            </a:solidFill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D4BACEB-B0D6-D4FD-656D-8DD57832E606}"/>
                  </a:ext>
                </a:extLst>
              </p:cNvPr>
              <p:cNvCxnSpPr>
                <a:cxnSpLocks/>
                <a:stCxn id="49" idx="2"/>
                <a:endCxn id="7" idx="3"/>
              </p:cNvCxnSpPr>
              <p:nvPr/>
            </p:nvCxnSpPr>
            <p:spPr>
              <a:xfrm flipH="1" flipV="1">
                <a:off x="2773697" y="4637623"/>
                <a:ext cx="1439248" cy="464677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02BF69D-C51F-2E52-02CE-CBCCC94A58BB}"/>
                  </a:ext>
                </a:extLst>
              </p:cNvPr>
              <p:cNvSpPr/>
              <p:nvPr/>
            </p:nvSpPr>
            <p:spPr>
              <a:xfrm>
                <a:off x="725143" y="4178435"/>
                <a:ext cx="2048554" cy="91837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>
                    <a:ln w="0"/>
                    <a:solidFill>
                      <a:srgbClr val="FAA61A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/>
                    <a:ea typeface="微软雅黑"/>
                  </a:rPr>
                  <a:t>Stakeholder Ministries</a:t>
                </a:r>
                <a:endParaRPr lang="en-GB">
                  <a:ln w="0"/>
                  <a:solidFill>
                    <a:srgbClr val="FAA61A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微软雅黑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E4B3426-C1EF-6971-5CC2-8E0E7F93CE44}"/>
                </a:ext>
              </a:extLst>
            </p:cNvPr>
            <p:cNvGrpSpPr/>
            <p:nvPr/>
          </p:nvGrpSpPr>
          <p:grpSpPr>
            <a:xfrm>
              <a:off x="2120426" y="906256"/>
              <a:ext cx="7085525" cy="3027226"/>
              <a:chOff x="2002438" y="1513398"/>
              <a:chExt cx="7085525" cy="3027226"/>
            </a:xfrm>
            <a:solidFill>
              <a:schemeClr val="accent2">
                <a:lumMod val="20000"/>
                <a:lumOff val="80000"/>
              </a:schemeClr>
            </a:solidFill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2B9E600-FFF3-C328-F0E4-593D31E49B01}"/>
                  </a:ext>
                </a:extLst>
              </p:cNvPr>
              <p:cNvCxnSpPr>
                <a:cxnSpLocks/>
                <a:stCxn id="13" idx="1"/>
                <a:endCxn id="7" idx="0"/>
              </p:cNvCxnSpPr>
              <p:nvPr/>
            </p:nvCxnSpPr>
            <p:spPr>
              <a:xfrm flipH="1">
                <a:off x="2002438" y="1972586"/>
                <a:ext cx="1733440" cy="191703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04338D3-DAE0-9403-A69A-4D920651329F}"/>
                  </a:ext>
                </a:extLst>
              </p:cNvPr>
              <p:cNvCxnSpPr>
                <a:cxnSpLocks/>
                <a:stCxn id="13" idx="2"/>
                <a:endCxn id="55" idx="0"/>
              </p:cNvCxnSpPr>
              <p:nvPr/>
            </p:nvCxnSpPr>
            <p:spPr>
              <a:xfrm>
                <a:off x="5685441" y="2431774"/>
                <a:ext cx="1389438" cy="241741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316AEC3-CAFF-A1ED-91AE-08F72D479C7B}"/>
                  </a:ext>
                </a:extLst>
              </p:cNvPr>
              <p:cNvCxnSpPr>
                <a:cxnSpLocks/>
                <a:stCxn id="13" idx="2"/>
                <a:endCxn id="52" idx="0"/>
              </p:cNvCxnSpPr>
              <p:nvPr/>
            </p:nvCxnSpPr>
            <p:spPr>
              <a:xfrm flipH="1">
                <a:off x="4406288" y="2431774"/>
                <a:ext cx="1279153" cy="40814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7E53BAC-17BC-1560-CD19-25F38E1B43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37209" y="1961248"/>
                <a:ext cx="1450754" cy="2579376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17BA7BB-237E-530E-FEFE-E8068CAB96F6}"/>
                  </a:ext>
                </a:extLst>
              </p:cNvPr>
              <p:cNvSpPr/>
              <p:nvPr/>
            </p:nvSpPr>
            <p:spPr>
              <a:xfrm>
                <a:off x="3735878" y="1513398"/>
                <a:ext cx="3899125" cy="91837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b="0" i="0" u="none" strike="noStrike" kern="1200" cap="none" spc="0" normalizeH="0" baseline="0" noProof="0">
                    <a:ln w="0"/>
                    <a:solidFill>
                      <a:srgbClr val="FAA61A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Government Apex Bodies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b="0" i="0" u="none" strike="noStrike" kern="1200" cap="none" spc="0" normalizeH="0" baseline="0" noProof="0">
                    <a:ln w="0"/>
                    <a:solidFill>
                      <a:srgbClr val="FAA61A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(MoF, Office of PM, etc.) </a:t>
                </a:r>
                <a:endParaRPr kumimoji="0" lang="en-GB" b="0" i="0" u="none" strike="noStrike" kern="1200" cap="none" spc="0" normalizeH="0" baseline="0" noProof="0">
                  <a:ln w="0"/>
                  <a:solidFill>
                    <a:srgbClr val="FAA61A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98BBBF-08E5-8C93-E170-A3ACDB6D33BD}"/>
                </a:ext>
              </a:extLst>
            </p:cNvPr>
            <p:cNvGrpSpPr/>
            <p:nvPr/>
          </p:nvGrpSpPr>
          <p:grpSpPr>
            <a:xfrm>
              <a:off x="1237056" y="4208478"/>
              <a:ext cx="3649588" cy="1495690"/>
              <a:chOff x="715999" y="4648899"/>
              <a:chExt cx="3649588" cy="1495690"/>
            </a:xfrm>
            <a:solidFill>
              <a:schemeClr val="accent1">
                <a:lumMod val="20000"/>
                <a:lumOff val="80000"/>
              </a:schemeClr>
            </a:solidFill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A333F56-AAC5-52C7-7BB4-1DBC530936B3}"/>
                  </a:ext>
                </a:extLst>
              </p:cNvPr>
              <p:cNvCxnSpPr>
                <a:cxnSpLocks/>
                <a:stCxn id="49" idx="3"/>
                <a:endCxn id="17" idx="3"/>
              </p:cNvCxnSpPr>
              <p:nvPr/>
            </p:nvCxnSpPr>
            <p:spPr>
              <a:xfrm flipH="1">
                <a:off x="2764553" y="5172998"/>
                <a:ext cx="1601034" cy="512403"/>
              </a:xfrm>
              <a:prstGeom prst="line">
                <a:avLst/>
              </a:prstGeom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11C3C52-B8B1-A806-E0FD-84FCD47EFF5B}"/>
                  </a:ext>
                </a:extLst>
              </p:cNvPr>
              <p:cNvCxnSpPr>
                <a:cxnSpLocks/>
                <a:stCxn id="7" idx="2"/>
                <a:endCxn id="17" idx="0"/>
              </p:cNvCxnSpPr>
              <p:nvPr/>
            </p:nvCxnSpPr>
            <p:spPr>
              <a:xfrm>
                <a:off x="1599369" y="4648899"/>
                <a:ext cx="140907" cy="577314"/>
              </a:xfrm>
              <a:prstGeom prst="line">
                <a:avLst/>
              </a:prstGeom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4E7E6A2-B0DA-62E3-A2F5-FF9BFCC10F61}"/>
                  </a:ext>
                </a:extLst>
              </p:cNvPr>
              <p:cNvSpPr/>
              <p:nvPr/>
            </p:nvSpPr>
            <p:spPr>
              <a:xfrm>
                <a:off x="715999" y="5226213"/>
                <a:ext cx="2048554" cy="91837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b="0" i="0" u="none" strike="noStrike" kern="1200" cap="none" spc="0" normalizeH="0" baseline="0" noProof="0">
                    <a:ln w="0"/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Stakeholder Agencies</a:t>
                </a:r>
                <a:endParaRPr kumimoji="0" lang="en-GB" b="0" i="0" u="none" strike="noStrike" kern="1200" cap="none" spc="0" normalizeH="0" baseline="0" noProof="0">
                  <a:ln w="0"/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660ADB9-0B0E-9DDB-B741-92F3004E98B7}"/>
                </a:ext>
              </a:extLst>
            </p:cNvPr>
            <p:cNvGrpSpPr/>
            <p:nvPr/>
          </p:nvGrpSpPr>
          <p:grpSpPr>
            <a:xfrm>
              <a:off x="5617413" y="4947392"/>
              <a:ext cx="3487243" cy="926012"/>
              <a:chOff x="5103185" y="5554534"/>
              <a:chExt cx="3487243" cy="926012"/>
            </a:xfrm>
            <a:solidFill>
              <a:schemeClr val="accent1">
                <a:lumMod val="20000"/>
                <a:lumOff val="80000"/>
              </a:schemeClr>
            </a:solidFill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DB289B3-4526-9BBC-EF45-4C2860DA9328}"/>
                  </a:ext>
                </a:extLst>
              </p:cNvPr>
              <p:cNvCxnSpPr>
                <a:cxnSpLocks/>
                <a:stCxn id="49" idx="4"/>
                <a:endCxn id="21" idx="1"/>
              </p:cNvCxnSpPr>
              <p:nvPr/>
            </p:nvCxnSpPr>
            <p:spPr>
              <a:xfrm>
                <a:off x="5103185" y="5554534"/>
                <a:ext cx="766836" cy="466824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A092CC1-5ACE-A472-0D2A-F4D1FD1A7767}"/>
                  </a:ext>
                </a:extLst>
              </p:cNvPr>
              <p:cNvSpPr/>
              <p:nvPr/>
            </p:nvSpPr>
            <p:spPr>
              <a:xfrm>
                <a:off x="5870021" y="5562170"/>
                <a:ext cx="2720407" cy="91837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b="0" i="0" u="none" strike="noStrike" kern="1200" cap="none" spc="0" normalizeH="0" baseline="0" noProof="0">
                    <a:ln w="0"/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Stakeholder NGOs, firms, etc.</a:t>
                </a:r>
                <a:endParaRPr kumimoji="0" lang="en-GB" b="0" i="0" u="none" strike="noStrike" kern="1200" cap="none" spc="0" normalizeH="0" baseline="0" noProof="0">
                  <a:ln w="0"/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CD148A-DFAF-9317-F1A3-6163BC827AB6}"/>
                </a:ext>
              </a:extLst>
            </p:cNvPr>
            <p:cNvGrpSpPr/>
            <p:nvPr/>
          </p:nvGrpSpPr>
          <p:grpSpPr>
            <a:xfrm>
              <a:off x="874209" y="1365444"/>
              <a:ext cx="3709741" cy="2848522"/>
              <a:chOff x="359981" y="1849568"/>
              <a:chExt cx="3709741" cy="28485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0310222-3672-4930-CA1E-9D90319D4E42}"/>
                  </a:ext>
                </a:extLst>
              </p:cNvPr>
              <p:cNvCxnSpPr>
                <a:cxnSpLocks/>
                <a:stCxn id="49" idx="2"/>
                <a:endCxn id="30" idx="2"/>
              </p:cNvCxnSpPr>
              <p:nvPr/>
            </p:nvCxnSpPr>
            <p:spPr>
              <a:xfrm flipH="1" flipV="1">
                <a:off x="1384259" y="3079745"/>
                <a:ext cx="2685463" cy="1618347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69951FB-4EDB-12AA-876B-E260D6050BA2}"/>
                  </a:ext>
                </a:extLst>
              </p:cNvPr>
              <p:cNvCxnSpPr>
                <a:cxnSpLocks/>
                <a:stCxn id="7" idx="0"/>
                <a:endCxn id="30" idx="2"/>
              </p:cNvCxnSpPr>
              <p:nvPr/>
            </p:nvCxnSpPr>
            <p:spPr>
              <a:xfrm flipH="1" flipV="1">
                <a:off x="1384259" y="3079745"/>
                <a:ext cx="221939" cy="694481"/>
              </a:xfrm>
              <a:prstGeom prst="line">
                <a:avLst/>
              </a:prstGeom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73BD78F-443E-2FCA-749B-CDCD5E53E335}"/>
                  </a:ext>
                </a:extLst>
              </p:cNvPr>
              <p:cNvCxnSpPr>
                <a:cxnSpLocks/>
                <a:stCxn id="52" idx="1"/>
                <a:endCxn id="30" idx="2"/>
              </p:cNvCxnSpPr>
              <p:nvPr/>
            </p:nvCxnSpPr>
            <p:spPr>
              <a:xfrm flipH="1" flipV="1">
                <a:off x="1384259" y="3079745"/>
                <a:ext cx="1763777" cy="96347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248C824-269F-C26A-E098-B79217E9C82A}"/>
                  </a:ext>
                </a:extLst>
              </p:cNvPr>
              <p:cNvCxnSpPr>
                <a:cxnSpLocks/>
                <a:stCxn id="13" idx="1"/>
                <a:endCxn id="30" idx="3"/>
              </p:cNvCxnSpPr>
              <p:nvPr/>
            </p:nvCxnSpPr>
            <p:spPr>
              <a:xfrm flipH="1">
                <a:off x="2408536" y="1849568"/>
                <a:ext cx="931102" cy="801243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EEB8A8A7-4BB5-AFEC-5D67-62B9862A5666}"/>
                  </a:ext>
                </a:extLst>
              </p:cNvPr>
              <p:cNvSpPr/>
              <p:nvPr/>
            </p:nvSpPr>
            <p:spPr>
              <a:xfrm>
                <a:off x="359981" y="2221877"/>
                <a:ext cx="2048555" cy="85786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b="0" i="0" u="none" strike="noStrike" kern="1200" cap="none" spc="0" normalizeH="0" baseline="0" noProof="0">
                    <a:ln w="0"/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Parliament &amp; Public</a:t>
                </a:r>
                <a:endParaRPr kumimoji="0" lang="en-GB" b="0" i="0" u="none" strike="noStrike" kern="1200" cap="none" spc="0" normalizeH="0" baseline="0" noProof="0">
                  <a:ln w="0"/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DB3FC6-34AA-EF40-86FA-C0C68C89A714}"/>
                </a:ext>
              </a:extLst>
            </p:cNvPr>
            <p:cNvGrpSpPr/>
            <p:nvPr/>
          </p:nvGrpSpPr>
          <p:grpSpPr>
            <a:xfrm>
              <a:off x="3144702" y="912674"/>
              <a:ext cx="8825555" cy="4493922"/>
              <a:chOff x="3026714" y="1519816"/>
              <a:chExt cx="8825555" cy="449392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95A8852-DE45-682C-E050-B9B106D60C9C}"/>
                  </a:ext>
                </a:extLst>
              </p:cNvPr>
              <p:cNvCxnSpPr>
                <a:cxnSpLocks/>
                <a:stCxn id="38" idx="1"/>
                <a:endCxn id="13" idx="3"/>
              </p:cNvCxnSpPr>
              <p:nvPr/>
            </p:nvCxnSpPr>
            <p:spPr>
              <a:xfrm flipH="1" flipV="1">
                <a:off x="7635003" y="1964966"/>
                <a:ext cx="1443774" cy="1339724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25493C5-8C3A-FF1C-3C23-40A91EF59540}"/>
                  </a:ext>
                </a:extLst>
              </p:cNvPr>
              <p:cNvCxnSpPr>
                <a:cxnSpLocks/>
                <a:stCxn id="4" idx="1"/>
                <a:endCxn id="52" idx="3"/>
              </p:cNvCxnSpPr>
              <p:nvPr/>
            </p:nvCxnSpPr>
            <p:spPr>
              <a:xfrm flipH="1" flipV="1">
                <a:off x="5268300" y="3299110"/>
                <a:ext cx="3817457" cy="1260472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11E95CA-6D57-8C54-A333-DBB916EAACD4}"/>
                  </a:ext>
                </a:extLst>
              </p:cNvPr>
              <p:cNvGrpSpPr/>
              <p:nvPr/>
            </p:nvGrpSpPr>
            <p:grpSpPr>
              <a:xfrm>
                <a:off x="3026714" y="1519816"/>
                <a:ext cx="8825555" cy="4493922"/>
                <a:chOff x="3026714" y="1519816"/>
                <a:chExt cx="8825555" cy="4493922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7E7A2BD8-EA39-6938-94F1-B011C5921F62}"/>
                    </a:ext>
                  </a:extLst>
                </p:cNvPr>
                <p:cNvCxnSpPr>
                  <a:cxnSpLocks/>
                  <a:stCxn id="38" idx="1"/>
                  <a:endCxn id="7" idx="3"/>
                </p:cNvCxnSpPr>
                <p:nvPr/>
              </p:nvCxnSpPr>
              <p:spPr>
                <a:xfrm flipH="1">
                  <a:off x="3026714" y="3304690"/>
                  <a:ext cx="6052063" cy="1044122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D5DF528E-7895-6AF8-6B99-E787C05484A7}"/>
                    </a:ext>
                  </a:extLst>
                </p:cNvPr>
                <p:cNvCxnSpPr>
                  <a:cxnSpLocks/>
                  <a:stCxn id="4" idx="0"/>
                  <a:endCxn id="38" idx="2"/>
                </p:cNvCxnSpPr>
                <p:nvPr/>
              </p:nvCxnSpPr>
              <p:spPr>
                <a:xfrm flipH="1" flipV="1">
                  <a:off x="10465523" y="3763878"/>
                  <a:ext cx="6980" cy="328896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93CD37E4-CA2A-9753-8B22-6FBA991F86F3}"/>
                    </a:ext>
                  </a:extLst>
                </p:cNvPr>
                <p:cNvCxnSpPr>
                  <a:cxnSpLocks/>
                  <a:stCxn id="55" idx="3"/>
                  <a:endCxn id="38" idx="1"/>
                </p:cNvCxnSpPr>
                <p:nvPr/>
              </p:nvCxnSpPr>
              <p:spPr>
                <a:xfrm>
                  <a:off x="8099156" y="3132703"/>
                  <a:ext cx="979621" cy="171987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B089AE49-BDCB-C2C4-2B15-9AA93B1561FF}"/>
                    </a:ext>
                  </a:extLst>
                </p:cNvPr>
                <p:cNvSpPr/>
                <p:nvPr/>
              </p:nvSpPr>
              <p:spPr>
                <a:xfrm>
                  <a:off x="9078777" y="2845502"/>
                  <a:ext cx="2773492" cy="91837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 cap="rnd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b="0" i="0" u="none" strike="noStrike" kern="1200" cap="none" spc="0" normalizeH="0" baseline="0" noProof="0">
                      <a:ln w="0"/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38100" dist="19050" dir="2700000" algn="tl" rotWithShape="0">
                          <a:srgbClr val="000000">
                            <a:alpha val="40000"/>
                          </a:srgbClr>
                        </a:outerShdw>
                      </a:effectLst>
                      <a:uLnTx/>
                      <a:uFillTx/>
                      <a:latin typeface="Arial"/>
                      <a:ea typeface="微软雅黑"/>
                      <a:cs typeface="+mn-cs"/>
                    </a:rPr>
                    <a:t>I</a:t>
                  </a:r>
                  <a:r>
                    <a:rPr kumimoji="0" lang="en-GB" b="0" i="0" u="none" strike="noStrike" kern="1200" cap="none" spc="0" normalizeH="0" baseline="0" noProof="0">
                      <a:ln w="0"/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38100" dist="19050" dir="2700000" algn="tl" rotWithShape="0">
                          <a:srgbClr val="000000">
                            <a:alpha val="40000"/>
                          </a:srgbClr>
                        </a:outerShdw>
                      </a:effectLst>
                      <a:uLnTx/>
                      <a:uFillTx/>
                      <a:latin typeface="Arial"/>
                      <a:ea typeface="微软雅黑"/>
                      <a:cs typeface="+mn-cs"/>
                    </a:rPr>
                    <a:t>n</a:t>
                  </a:r>
                  <a:r>
                    <a:rPr kumimoji="0" lang="en-CH" b="0" i="0" u="none" strike="noStrike" kern="1200" cap="none" spc="0" normalizeH="0" baseline="0" noProof="0" err="1">
                      <a:ln w="0"/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38100" dist="19050" dir="2700000" algn="tl" rotWithShape="0">
                          <a:srgbClr val="000000">
                            <a:alpha val="40000"/>
                          </a:srgbClr>
                        </a:outerShdw>
                      </a:effectLst>
                      <a:uLnTx/>
                      <a:uFillTx/>
                      <a:latin typeface="Arial"/>
                      <a:ea typeface="微软雅黑"/>
                      <a:cs typeface="+mn-cs"/>
                    </a:rPr>
                    <a:t>t’l</a:t>
                  </a:r>
                  <a:r>
                    <a:rPr kumimoji="0" lang="en-CH" b="0" i="0" u="none" strike="noStrike" kern="1200" cap="none" spc="0" normalizeH="0" baseline="0" noProof="0">
                      <a:ln w="0"/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38100" dist="19050" dir="2700000" algn="tl" rotWithShape="0">
                          <a:srgbClr val="000000">
                            <a:alpha val="40000"/>
                          </a:srgbClr>
                        </a:outerShdw>
                      </a:effectLst>
                      <a:uLnTx/>
                      <a:uFillTx/>
                      <a:latin typeface="Arial"/>
                      <a:ea typeface="微软雅黑"/>
                      <a:cs typeface="+mn-cs"/>
                    </a:rPr>
                    <a:t> partner/donor headquarters</a:t>
                  </a:r>
                  <a:endParaRPr kumimoji="0" lang="en-GB" b="0" i="0" u="none" strike="noStrike" kern="1200" cap="none" spc="0" normalizeH="0" baseline="0" noProof="0">
                    <a:ln w="0"/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96F4635E-B2E0-9FA3-C9EF-6E89104194E3}"/>
                    </a:ext>
                  </a:extLst>
                </p:cNvPr>
                <p:cNvSpPr/>
                <p:nvPr/>
              </p:nvSpPr>
              <p:spPr>
                <a:xfrm>
                  <a:off x="9078777" y="1519816"/>
                  <a:ext cx="2773492" cy="91837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 cap="rnd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b="0" i="0" u="none" strike="noStrike" kern="1200" cap="none" spc="0" normalizeH="0" baseline="0" noProof="0">
                      <a:ln w="0"/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38100" dist="19050" dir="2700000" algn="tl" rotWithShape="0">
                          <a:srgbClr val="000000">
                            <a:alpha val="40000"/>
                          </a:srgbClr>
                        </a:outerShdw>
                      </a:effectLst>
                      <a:uLnTx/>
                      <a:uFillTx/>
                      <a:latin typeface="Arial"/>
                      <a:ea typeface="微软雅黑"/>
                      <a:cs typeface="+mn-cs"/>
                    </a:rPr>
                    <a:t>MDB/Fund governance</a:t>
                  </a:r>
                  <a:endParaRPr kumimoji="0" lang="en-GB" b="0" i="0" u="none" strike="noStrike" kern="1200" cap="none" spc="0" normalizeH="0" baseline="0" noProof="0">
                    <a:ln w="0"/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E36596C8-6E0F-F88E-9962-735978B94AAA}"/>
                    </a:ext>
                  </a:extLst>
                </p:cNvPr>
                <p:cNvCxnSpPr>
                  <a:cxnSpLocks/>
                  <a:stCxn id="13" idx="3"/>
                  <a:endCxn id="39" idx="1"/>
                </p:cNvCxnSpPr>
                <p:nvPr/>
              </p:nvCxnSpPr>
              <p:spPr>
                <a:xfrm>
                  <a:off x="7635003" y="1964966"/>
                  <a:ext cx="1443774" cy="14038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82F4D02-5FAA-BD02-148D-4950AC414864}"/>
                    </a:ext>
                  </a:extLst>
                </p:cNvPr>
                <p:cNvCxnSpPr>
                  <a:cxnSpLocks/>
                  <a:stCxn id="38" idx="0"/>
                  <a:endCxn id="39" idx="2"/>
                </p:cNvCxnSpPr>
                <p:nvPr/>
              </p:nvCxnSpPr>
              <p:spPr>
                <a:xfrm flipV="1">
                  <a:off x="10465523" y="2438192"/>
                  <a:ext cx="0" cy="407310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940E2129-E645-1B6F-61FD-45A04895DAB9}"/>
                    </a:ext>
                  </a:extLst>
                </p:cNvPr>
                <p:cNvCxnSpPr>
                  <a:cxnSpLocks/>
                  <a:stCxn id="4" idx="1"/>
                  <a:endCxn id="7" idx="3"/>
                </p:cNvCxnSpPr>
                <p:nvPr/>
              </p:nvCxnSpPr>
              <p:spPr>
                <a:xfrm flipH="1" flipV="1">
                  <a:off x="3026714" y="4348812"/>
                  <a:ext cx="6059043" cy="203150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4FC1137-1DE2-4F04-A22F-FD8CAF3BD035}"/>
                    </a:ext>
                  </a:extLst>
                </p:cNvPr>
                <p:cNvCxnSpPr>
                  <a:cxnSpLocks/>
                  <a:stCxn id="21" idx="3"/>
                  <a:endCxn id="4" idx="2"/>
                </p:cNvCxnSpPr>
                <p:nvPr/>
              </p:nvCxnSpPr>
              <p:spPr>
                <a:xfrm flipV="1">
                  <a:off x="8986668" y="5011150"/>
                  <a:ext cx="1485835" cy="1002588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B73C542-9111-F963-BC39-32DE6079C447}"/>
                </a:ext>
              </a:extLst>
            </p:cNvPr>
            <p:cNvGrpSpPr/>
            <p:nvPr/>
          </p:nvGrpSpPr>
          <p:grpSpPr>
            <a:xfrm>
              <a:off x="3144702" y="2525561"/>
              <a:ext cx="6059043" cy="2719419"/>
              <a:chOff x="3026714" y="3132703"/>
              <a:chExt cx="6059043" cy="2719419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321D047-D1E3-EF30-1F74-D3CC11B6D0A5}"/>
                  </a:ext>
                </a:extLst>
              </p:cNvPr>
              <p:cNvCxnSpPr>
                <a:cxnSpLocks/>
                <a:stCxn id="55" idx="1"/>
                <a:endCxn id="7" idx="3"/>
              </p:cNvCxnSpPr>
              <p:nvPr/>
            </p:nvCxnSpPr>
            <p:spPr>
              <a:xfrm flipH="1">
                <a:off x="3026714" y="3132703"/>
                <a:ext cx="3023888" cy="1223729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C974E03-E74A-7C3D-19C5-B374D444E00E}"/>
                  </a:ext>
                </a:extLst>
              </p:cNvPr>
              <p:cNvCxnSpPr>
                <a:cxnSpLocks/>
                <a:stCxn id="17" idx="3"/>
                <a:endCxn id="4" idx="1"/>
              </p:cNvCxnSpPr>
              <p:nvPr/>
            </p:nvCxnSpPr>
            <p:spPr>
              <a:xfrm flipV="1">
                <a:off x="3167622" y="4559582"/>
                <a:ext cx="5918135" cy="1292540"/>
              </a:xfrm>
              <a:prstGeom prst="line">
                <a:avLst/>
              </a:prstGeom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B43DAF3-0137-6641-8E2E-2D0A276B62AA}"/>
                  </a:ext>
                </a:extLst>
              </p:cNvPr>
              <p:cNvCxnSpPr>
                <a:cxnSpLocks/>
                <a:stCxn id="4" idx="1"/>
                <a:endCxn id="55" idx="3"/>
              </p:cNvCxnSpPr>
              <p:nvPr/>
            </p:nvCxnSpPr>
            <p:spPr>
              <a:xfrm flipH="1" flipV="1">
                <a:off x="8099156" y="3132703"/>
                <a:ext cx="986601" cy="1426879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608039DF-624F-A2FF-1899-ED2382897419}"/>
                  </a:ext>
                </a:extLst>
              </p:cNvPr>
              <p:cNvCxnSpPr>
                <a:cxnSpLocks/>
                <a:stCxn id="55" idx="1"/>
                <a:endCxn id="52" idx="3"/>
              </p:cNvCxnSpPr>
              <p:nvPr/>
            </p:nvCxnSpPr>
            <p:spPr>
              <a:xfrm flipH="1">
                <a:off x="5268300" y="3132703"/>
                <a:ext cx="782302" cy="166407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6012ACF-84ED-7CFD-21CE-E50FD9C486A1}"/>
                </a:ext>
              </a:extLst>
            </p:cNvPr>
            <p:cNvSpPr/>
            <p:nvPr/>
          </p:nvSpPr>
          <p:spPr>
            <a:xfrm>
              <a:off x="4583950" y="3480542"/>
              <a:ext cx="2048553" cy="146685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86000"/>
              </a:schemeClr>
            </a:solidFill>
            <a:ln w="1905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b="0" i="0" u="none" strike="noStrike" kern="1200" cap="none" spc="0" normalizeH="0" baseline="0" noProof="0">
                  <a:ln w="0"/>
                  <a:solidFill>
                    <a:schemeClr val="accent3">
                      <a:lumMod val="76000"/>
                    </a:scheme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cs"/>
                </a:rPr>
                <a:t>NMHS</a:t>
              </a:r>
              <a:endParaRPr lang="en-GB" b="0" i="0" u="none" strike="noStrike" kern="1200" cap="none" spc="0" normalizeH="0" baseline="0" noProof="0">
                <a:ln w="0"/>
                <a:solidFill>
                  <a:schemeClr val="accent3">
                    <a:lumMod val="76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Arial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2B76646-C547-EED1-0A18-DBB64480A9AF}"/>
                </a:ext>
              </a:extLst>
            </p:cNvPr>
            <p:cNvGrpSpPr/>
            <p:nvPr/>
          </p:nvGrpSpPr>
          <p:grpSpPr>
            <a:xfrm>
              <a:off x="3662264" y="2232780"/>
              <a:ext cx="1955149" cy="1240142"/>
              <a:chOff x="3150409" y="2692746"/>
              <a:chExt cx="1955149" cy="1240142"/>
            </a:xfrm>
            <a:solidFill>
              <a:schemeClr val="accent2">
                <a:lumMod val="20000"/>
                <a:lumOff val="80000"/>
              </a:schemeClr>
            </a:solidFill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B0CD23A-2B88-E43C-5348-379E82FE76B5}"/>
                  </a:ext>
                </a:extLst>
              </p:cNvPr>
              <p:cNvCxnSpPr>
                <a:cxnSpLocks/>
                <a:stCxn id="52" idx="2"/>
                <a:endCxn id="49" idx="0"/>
              </p:cNvCxnSpPr>
              <p:nvPr/>
            </p:nvCxnSpPr>
            <p:spPr>
              <a:xfrm>
                <a:off x="4012421" y="3611122"/>
                <a:ext cx="1093137" cy="321766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E8203534-EB37-F78F-CAD5-DD370B305537}"/>
                  </a:ext>
                </a:extLst>
              </p:cNvPr>
              <p:cNvSpPr/>
              <p:nvPr/>
            </p:nvSpPr>
            <p:spPr>
              <a:xfrm>
                <a:off x="3150409" y="2692746"/>
                <a:ext cx="1724024" cy="91837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b="0" i="0" u="none" strike="noStrike" kern="1200" cap="none" spc="0" normalizeH="0" baseline="0" noProof="0">
                    <a:ln w="0"/>
                    <a:solidFill>
                      <a:srgbClr val="FAA61A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Parent Ministry</a:t>
                </a:r>
                <a:endParaRPr kumimoji="0" lang="en-GB" b="0" i="0" u="none" strike="noStrike" kern="1200" cap="none" spc="0" normalizeH="0" baseline="0" noProof="0">
                  <a:ln w="0"/>
                  <a:solidFill>
                    <a:srgbClr val="FAA61A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F253B44-76BB-BFBF-E127-D386A43522B0}"/>
                </a:ext>
              </a:extLst>
            </p:cNvPr>
            <p:cNvGrpSpPr/>
            <p:nvPr/>
          </p:nvGrpSpPr>
          <p:grpSpPr>
            <a:xfrm>
              <a:off x="6168590" y="2066373"/>
              <a:ext cx="2048554" cy="1621364"/>
              <a:chOff x="5522483" y="2692746"/>
              <a:chExt cx="2048554" cy="1621364"/>
            </a:xfrm>
            <a:solidFill>
              <a:schemeClr val="accent2">
                <a:lumMod val="20000"/>
                <a:lumOff val="80000"/>
              </a:schemeClr>
            </a:solidFill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9E6C018-21FF-F08E-436A-5C067FBDDCC2}"/>
                  </a:ext>
                </a:extLst>
              </p:cNvPr>
              <p:cNvCxnSpPr>
                <a:cxnSpLocks/>
                <a:stCxn id="49" idx="7"/>
                <a:endCxn id="55" idx="2"/>
              </p:cNvCxnSpPr>
              <p:nvPr/>
            </p:nvCxnSpPr>
            <p:spPr>
              <a:xfrm flipV="1">
                <a:off x="5702074" y="3611122"/>
                <a:ext cx="844686" cy="70298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9B0CA040-5400-10BC-6920-B4CFB43E7E17}"/>
                  </a:ext>
                </a:extLst>
              </p:cNvPr>
              <p:cNvSpPr/>
              <p:nvPr/>
            </p:nvSpPr>
            <p:spPr>
              <a:xfrm>
                <a:off x="5522483" y="2692746"/>
                <a:ext cx="2048554" cy="91837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rnd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b="0" i="0" u="none" strike="noStrike" kern="1200" cap="none" spc="0" normalizeH="0" baseline="0" noProof="0">
                    <a:ln w="0"/>
                    <a:solidFill>
                      <a:srgbClr val="FAA61A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Designated Authorities</a:t>
                </a:r>
                <a:endParaRPr kumimoji="0" lang="en-GB" b="0" i="0" u="none" strike="noStrike" kern="1200" cap="none" spc="0" normalizeH="0" baseline="0" noProof="0">
                  <a:ln w="0"/>
                  <a:solidFill>
                    <a:srgbClr val="FAA61A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9AC398-ABFE-2E91-9DAB-5C52DDF6E6D4}"/>
              </a:ext>
            </a:extLst>
          </p:cNvPr>
          <p:cNvSpPr txBox="1"/>
          <p:nvPr/>
        </p:nvSpPr>
        <p:spPr>
          <a:xfrm>
            <a:off x="202458" y="472707"/>
            <a:ext cx="609845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R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elationships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​​​​</a:t>
            </a:r>
          </a:p>
        </p:txBody>
      </p:sp>
    </p:spTree>
    <p:extLst>
      <p:ext uri="{BB962C8B-B14F-4D97-AF65-F5344CB8AC3E}">
        <p14:creationId xmlns:p14="http://schemas.microsoft.com/office/powerpoint/2010/main" val="3800781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Table 13">
            <a:extLst>
              <a:ext uri="{FF2B5EF4-FFF2-40B4-BE49-F238E27FC236}">
                <a16:creationId xmlns:a16="http://schemas.microsoft.com/office/drawing/2014/main" id="{A7FEA4E1-2E56-F47C-E1BD-3DB98A225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360192"/>
              </p:ext>
            </p:extLst>
          </p:nvPr>
        </p:nvGraphicFramePr>
        <p:xfrm>
          <a:off x="5593796" y="2392679"/>
          <a:ext cx="6505355" cy="231601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33722">
                  <a:extLst>
                    <a:ext uri="{9D8B030D-6E8A-4147-A177-3AD203B41FA5}">
                      <a16:colId xmlns:a16="http://schemas.microsoft.com/office/drawing/2014/main" val="821933543"/>
                    </a:ext>
                  </a:extLst>
                </a:gridCol>
                <a:gridCol w="2217872">
                  <a:extLst>
                    <a:ext uri="{9D8B030D-6E8A-4147-A177-3AD203B41FA5}">
                      <a16:colId xmlns:a16="http://schemas.microsoft.com/office/drawing/2014/main" val="3550512917"/>
                    </a:ext>
                  </a:extLst>
                </a:gridCol>
                <a:gridCol w="2153761">
                  <a:extLst>
                    <a:ext uri="{9D8B030D-6E8A-4147-A177-3AD203B41FA5}">
                      <a16:colId xmlns:a16="http://schemas.microsoft.com/office/drawing/2014/main" val="3195022628"/>
                    </a:ext>
                  </a:extLst>
                </a:gridCol>
              </a:tblGrid>
              <a:tr h="364518">
                <a:tc>
                  <a:txBody>
                    <a:bodyPr/>
                    <a:lstStyle/>
                    <a:p>
                      <a:pPr algn="ctr"/>
                      <a:r>
                        <a:rPr lang="en-CH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Station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Capital Costs</a:t>
                      </a:r>
                      <a:endParaRPr lang="en-GB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Annual O&amp;M Costs</a:t>
                      </a:r>
                      <a:endParaRPr lang="en-GB" sz="1600" b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166294"/>
                  </a:ext>
                </a:extLst>
              </a:tr>
              <a:tr h="351214">
                <a:tc>
                  <a:txBody>
                    <a:bodyPr/>
                    <a:lstStyle/>
                    <a:p>
                      <a:pPr algn="ctr"/>
                      <a:r>
                        <a:rPr lang="en-CH" sz="1600" b="0"/>
                        <a:t>AWS</a:t>
                      </a:r>
                      <a:endParaRPr lang="en-GB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/>
                        <a:t>$56,000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/>
                        <a:t>$12,100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470727"/>
                  </a:ext>
                </a:extLst>
              </a:tr>
              <a:tr h="420483">
                <a:tc>
                  <a:txBody>
                    <a:bodyPr/>
                    <a:lstStyle/>
                    <a:p>
                      <a:pPr algn="ctr"/>
                      <a:r>
                        <a:rPr lang="en-CH" sz="1600" b="0"/>
                        <a:t>Manual upper-air</a:t>
                      </a:r>
                      <a:endParaRPr lang="en-GB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/>
                        <a:t>$1.5 - $2.0 million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/>
                        <a:t>$424,000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526532"/>
                  </a:ext>
                </a:extLst>
              </a:tr>
              <a:tr h="373798">
                <a:tc>
                  <a:txBody>
                    <a:bodyPr/>
                    <a:lstStyle/>
                    <a:p>
                      <a:pPr algn="ctr"/>
                      <a:r>
                        <a:rPr lang="en-CH" sz="1600" b="0"/>
                        <a:t>Auto upper-air</a:t>
                      </a:r>
                      <a:endParaRPr lang="en-GB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/>
                        <a:t>$0.8 - $1.5 million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/>
                        <a:t>$289,000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210599"/>
                  </a:ext>
                </a:extLst>
              </a:tr>
              <a:tr h="385479">
                <a:tc>
                  <a:txBody>
                    <a:bodyPr/>
                    <a:lstStyle/>
                    <a:p>
                      <a:pPr algn="ctr"/>
                      <a:r>
                        <a:rPr lang="en-CH" sz="1600" b="0"/>
                        <a:t>Doppler radar</a:t>
                      </a:r>
                      <a:endParaRPr lang="en-GB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/>
                        <a:t>$2.5 - $4.0 million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/>
                        <a:t>$177,000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238278"/>
                  </a:ext>
                </a:extLst>
              </a:tr>
              <a:tr h="420523">
                <a:tc>
                  <a:txBody>
                    <a:bodyPr/>
                    <a:lstStyle/>
                    <a:p>
                      <a:pPr algn="ctr"/>
                      <a:r>
                        <a:rPr lang="en-CH" sz="1600" b="0"/>
                        <a:t>Hydrology (river)</a:t>
                      </a:r>
                      <a:endParaRPr lang="en-GB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/>
                        <a:t>$28,000  -$45,000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/>
                        <a:t>$9,000  -$24,700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067173"/>
                  </a:ext>
                </a:extLst>
              </a:tr>
            </a:tbl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E7853BE7-4D08-732D-5098-31FC18232FD2}"/>
              </a:ext>
            </a:extLst>
          </p:cNvPr>
          <p:cNvSpPr txBox="1"/>
          <p:nvPr/>
        </p:nvSpPr>
        <p:spPr>
          <a:xfrm>
            <a:off x="5593795" y="4798921"/>
            <a:ext cx="6505356" cy="86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b="1">
                <a:solidFill>
                  <a:schemeClr val="accent6">
                    <a:lumMod val="50000"/>
                  </a:schemeClr>
                </a:solidFill>
              </a:rPr>
              <a:t>Source</a:t>
            </a:r>
            <a:r>
              <a:rPr lang="en-CH" sz="120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</a:rPr>
              <a:t>Grimes, D</a:t>
            </a:r>
            <a:r>
              <a:rPr lang="en-CH" sz="120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</a:rPr>
              <a:t>R.; Rogers, D</a:t>
            </a:r>
            <a:r>
              <a:rPr lang="en-CH" sz="120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</a:rPr>
              <a:t>P.; Schumann, A</a:t>
            </a:r>
            <a:r>
              <a:rPr lang="en-CH" sz="120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</a:rPr>
              <a:t>; Day, B</a:t>
            </a:r>
            <a:r>
              <a:rPr lang="en-CH" sz="120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</a:rPr>
              <a:t>F.</a:t>
            </a:r>
            <a:r>
              <a:rPr lang="en-CH" sz="120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</a:rPr>
              <a:t>2022</a:t>
            </a:r>
            <a:r>
              <a:rPr lang="en-CH" sz="120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GB" sz="1200" i="1">
                <a:solidFill>
                  <a:schemeClr val="accent6">
                    <a:lumMod val="50000"/>
                  </a:schemeClr>
                </a:solidFill>
              </a:rPr>
              <a:t>Charting a Course for Sustainable Hydrological and Meteorological Observation Networks in Developing Countries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CH" sz="1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</a:rPr>
              <a:t>World Bank, Washington, DC. </a:t>
            </a:r>
          </a:p>
          <a:p>
            <a:endParaRPr lang="en-GB" sz="12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AB52BC-DAB8-852F-51F8-C3DE2EC94E22}"/>
              </a:ext>
            </a:extLst>
          </p:cNvPr>
          <p:cNvSpPr txBox="1"/>
          <p:nvPr/>
        </p:nvSpPr>
        <p:spPr>
          <a:xfrm>
            <a:off x="6489027" y="1772901"/>
            <a:ext cx="478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>
                <a:solidFill>
                  <a:schemeClr val="accent6">
                    <a:lumMod val="50000"/>
                  </a:schemeClr>
                </a:solidFill>
              </a:rPr>
              <a:t>Benchmarked</a:t>
            </a:r>
            <a:r>
              <a:rPr lang="en-GB" sz="2000" b="1">
                <a:solidFill>
                  <a:schemeClr val="accent6">
                    <a:lumMod val="50000"/>
                  </a:schemeClr>
                </a:solidFill>
              </a:rPr>
              <a:t> Costs</a:t>
            </a:r>
            <a:endParaRPr lang="en-CH" sz="20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hape 103">
            <a:extLst>
              <a:ext uri="{FF2B5EF4-FFF2-40B4-BE49-F238E27FC236}">
                <a16:creationId xmlns:a16="http://schemas.microsoft.com/office/drawing/2014/main" id="{924F12BB-5465-9F0D-E30A-03911D4A4C8F}"/>
              </a:ext>
            </a:extLst>
          </p:cNvPr>
          <p:cNvSpPr/>
          <p:nvPr/>
        </p:nvSpPr>
        <p:spPr>
          <a:xfrm>
            <a:off x="206605" y="867838"/>
            <a:ext cx="410972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60960" anchor="t">
            <a:spAutoFit/>
          </a:bodyPr>
          <a:lstStyle/>
          <a:p>
            <a:r>
              <a:rPr lang="en-CH" sz="2400" b="1" u="sng">
                <a:solidFill>
                  <a:srgbClr val="005B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CH" sz="2400" b="1">
                <a:solidFill>
                  <a:srgbClr val="005B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ealistic vision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CF9834-A941-248D-C586-FA4022A04C2B}"/>
              </a:ext>
            </a:extLst>
          </p:cNvPr>
          <p:cNvCxnSpPr>
            <a:cxnSpLocks/>
          </p:cNvCxnSpPr>
          <p:nvPr/>
        </p:nvCxnSpPr>
        <p:spPr>
          <a:xfrm>
            <a:off x="5340865" y="1298725"/>
            <a:ext cx="0" cy="4896091"/>
          </a:xfrm>
          <a:prstGeom prst="line">
            <a:avLst/>
          </a:prstGeom>
          <a:ln w="28575">
            <a:prstDash val="dash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3AF53C33-C37B-7274-02FF-044C6C400F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752507"/>
              </p:ext>
            </p:extLst>
          </p:nvPr>
        </p:nvGraphicFramePr>
        <p:xfrm>
          <a:off x="405112" y="1772901"/>
          <a:ext cx="4719231" cy="371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0186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03">
            <a:extLst>
              <a:ext uri="{FF2B5EF4-FFF2-40B4-BE49-F238E27FC236}">
                <a16:creationId xmlns:a16="http://schemas.microsoft.com/office/drawing/2014/main" id="{D71AFF98-4394-BBD6-29C7-B2D75F19452A}"/>
              </a:ext>
            </a:extLst>
          </p:cNvPr>
          <p:cNvSpPr/>
          <p:nvPr/>
        </p:nvSpPr>
        <p:spPr>
          <a:xfrm>
            <a:off x="836612" y="-223520"/>
            <a:ext cx="3932237" cy="16002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400" b="1" u="sng">
                <a:solidFill>
                  <a:srgbClr val="005B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zh-CN" altLang="en-US" sz="2400" b="1">
                <a:solidFill>
                  <a:srgbClr val="005B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eadiness</a:t>
            </a:r>
          </a:p>
        </p:txBody>
      </p:sp>
      <p:graphicFrame>
        <p:nvGraphicFramePr>
          <p:cNvPr id="21" name="CuadroTexto 3">
            <a:extLst>
              <a:ext uri="{FF2B5EF4-FFF2-40B4-BE49-F238E27FC236}">
                <a16:creationId xmlns:a16="http://schemas.microsoft.com/office/drawing/2014/main" id="{4B052A92-B56C-E7FC-454E-0727B3263A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0328727"/>
              </p:ext>
            </p:extLst>
          </p:nvPr>
        </p:nvGraphicFramePr>
        <p:xfrm>
          <a:off x="5183188" y="949125"/>
          <a:ext cx="6368346" cy="5248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865D45-2870-3CE9-6354-5E94039CFB33}"/>
              </a:ext>
            </a:extLst>
          </p:cNvPr>
          <p:cNvSpPr/>
          <p:nvPr/>
        </p:nvSpPr>
        <p:spPr>
          <a:xfrm>
            <a:off x="836612" y="2229085"/>
            <a:ext cx="3703898" cy="18847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fr-CH" altLang="zh-CN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fr-CH" altLang="zh-CN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Many development partners make grants available to support readines</a:t>
            </a:r>
            <a:r>
              <a:rPr lang="zh-CN" altLang="en-US">
                <a:solidFill>
                  <a:schemeClr val="bg1"/>
                </a:solidFill>
                <a:latin typeface="+mj-lt"/>
              </a:rPr>
              <a:t>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B0AA14-F291-8457-937E-B5C94D5FF641}"/>
              </a:ext>
            </a:extLst>
          </p:cNvPr>
          <p:cNvCxnSpPr>
            <a:cxnSpLocks/>
          </p:cNvCxnSpPr>
          <p:nvPr/>
        </p:nvCxnSpPr>
        <p:spPr>
          <a:xfrm>
            <a:off x="4792078" y="1301510"/>
            <a:ext cx="0" cy="4896091"/>
          </a:xfrm>
          <a:prstGeom prst="line">
            <a:avLst/>
          </a:prstGeom>
          <a:ln w="28575">
            <a:solidFill>
              <a:schemeClr val="accent1"/>
            </a:solidFill>
            <a:prstDash val="dash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7B432F7-A037-6E15-0522-BAEA29DDF2F7}"/>
              </a:ext>
            </a:extLst>
          </p:cNvPr>
          <p:cNvSpPr/>
          <p:nvPr/>
        </p:nvSpPr>
        <p:spPr>
          <a:xfrm>
            <a:off x="2331494" y="2454142"/>
            <a:ext cx="642551" cy="601249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Lights On with solid fill">
            <a:extLst>
              <a:ext uri="{FF2B5EF4-FFF2-40B4-BE49-F238E27FC236}">
                <a16:creationId xmlns:a16="http://schemas.microsoft.com/office/drawing/2014/main" id="{E96EF59A-7AC2-925C-B694-D86CFF99F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27712" y="2526326"/>
            <a:ext cx="450117" cy="4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95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4DAEC-96FC-F6E2-65BE-F06A12E91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3B073A-9E82-7A06-666A-B8E3A7662E11}"/>
              </a:ext>
            </a:extLst>
          </p:cNvPr>
          <p:cNvSpPr/>
          <p:nvPr/>
        </p:nvSpPr>
        <p:spPr>
          <a:xfrm>
            <a:off x="18814" y="3465313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: 圆角 9">
            <a:extLst>
              <a:ext uri="{FF2B5EF4-FFF2-40B4-BE49-F238E27FC236}">
                <a16:creationId xmlns:a16="http://schemas.microsoft.com/office/drawing/2014/main" id="{E4525646-9BDF-CCA0-1274-88CC79E114EB}"/>
              </a:ext>
            </a:extLst>
          </p:cNvPr>
          <p:cNvSpPr/>
          <p:nvPr/>
        </p:nvSpPr>
        <p:spPr>
          <a:xfrm>
            <a:off x="5918331" y="2431911"/>
            <a:ext cx="5597929" cy="3190673"/>
          </a:xfrm>
          <a:prstGeom prst="roundRect">
            <a:avLst>
              <a:gd name="adj" fmla="val 3391"/>
            </a:avLst>
          </a:prstGeom>
          <a:solidFill>
            <a:schemeClr val="accent1">
              <a:lumMod val="20000"/>
              <a:lumOff val="80000"/>
              <a:alpha val="39782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D6E254A-0CC1-821B-4619-8E8297746D8F}"/>
              </a:ext>
            </a:extLst>
          </p:cNvPr>
          <p:cNvSpPr/>
          <p:nvPr/>
        </p:nvSpPr>
        <p:spPr>
          <a:xfrm>
            <a:off x="8683253" y="3676961"/>
            <a:ext cx="2064274" cy="3597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9255"/>
                </a:lnTo>
                <a:lnTo>
                  <a:pt x="2064274" y="249255"/>
                </a:lnTo>
                <a:lnTo>
                  <a:pt x="2064274" y="359785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H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8BB04AE-4725-F245-85C5-636D96671FE4}"/>
              </a:ext>
            </a:extLst>
          </p:cNvPr>
          <p:cNvSpPr/>
          <p:nvPr/>
        </p:nvSpPr>
        <p:spPr>
          <a:xfrm>
            <a:off x="8683253" y="3676961"/>
            <a:ext cx="688091" cy="3597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9255"/>
                </a:lnTo>
                <a:lnTo>
                  <a:pt x="688091" y="249255"/>
                </a:lnTo>
                <a:lnTo>
                  <a:pt x="688091" y="359785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H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4D9B7E1-3A94-004F-23CC-7635BC8EC6EE}"/>
              </a:ext>
            </a:extLst>
          </p:cNvPr>
          <p:cNvSpPr/>
          <p:nvPr/>
        </p:nvSpPr>
        <p:spPr>
          <a:xfrm>
            <a:off x="7995161" y="3676961"/>
            <a:ext cx="688091" cy="3597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88091" y="0"/>
                </a:moveTo>
                <a:lnTo>
                  <a:pt x="688091" y="249255"/>
                </a:lnTo>
                <a:lnTo>
                  <a:pt x="0" y="249255"/>
                </a:lnTo>
                <a:lnTo>
                  <a:pt x="0" y="359785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FAB0BC1-390F-2541-0014-66060B99A15B}"/>
              </a:ext>
            </a:extLst>
          </p:cNvPr>
          <p:cNvSpPr/>
          <p:nvPr/>
        </p:nvSpPr>
        <p:spPr>
          <a:xfrm>
            <a:off x="6618978" y="3676961"/>
            <a:ext cx="2064274" cy="61860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064274" y="0"/>
                </a:moveTo>
                <a:lnTo>
                  <a:pt x="2064274" y="249255"/>
                </a:lnTo>
                <a:lnTo>
                  <a:pt x="0" y="249255"/>
                </a:lnTo>
                <a:lnTo>
                  <a:pt x="0" y="359785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H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8EFFA82-586A-E8B0-FF02-DC802270E732}"/>
              </a:ext>
            </a:extLst>
          </p:cNvPr>
          <p:cNvSpPr/>
          <p:nvPr/>
        </p:nvSpPr>
        <p:spPr>
          <a:xfrm>
            <a:off x="6805052" y="2893471"/>
            <a:ext cx="3777101" cy="789579"/>
          </a:xfrm>
          <a:custGeom>
            <a:avLst/>
            <a:gdLst>
              <a:gd name="connsiteX0" fmla="*/ 0 w 2255781"/>
              <a:gd name="connsiteY0" fmla="*/ 0 h 650742"/>
              <a:gd name="connsiteX1" fmla="*/ 2255781 w 2255781"/>
              <a:gd name="connsiteY1" fmla="*/ 0 h 650742"/>
              <a:gd name="connsiteX2" fmla="*/ 2255781 w 2255781"/>
              <a:gd name="connsiteY2" fmla="*/ 650742 h 650742"/>
              <a:gd name="connsiteX3" fmla="*/ 0 w 2255781"/>
              <a:gd name="connsiteY3" fmla="*/ 650742 h 650742"/>
              <a:gd name="connsiteX4" fmla="*/ 0 w 2255781"/>
              <a:gd name="connsiteY4" fmla="*/ 0 h 65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781" h="650742">
                <a:moveTo>
                  <a:pt x="0" y="0"/>
                </a:moveTo>
                <a:lnTo>
                  <a:pt x="2255781" y="0"/>
                </a:lnTo>
                <a:lnTo>
                  <a:pt x="2255781" y="650742"/>
                </a:lnTo>
                <a:lnTo>
                  <a:pt x="0" y="6507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61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n-CH" sz="1600" b="1" kern="1200">
                <a:solidFill>
                  <a:schemeClr val="bg1"/>
                </a:solidFill>
                <a:effectLst/>
                <a:latin typeface="Arial"/>
                <a:ea typeface="Calibri"/>
                <a:cs typeface="Calibri"/>
              </a:rPr>
              <a:t>K</a:t>
            </a:r>
            <a:r>
              <a:rPr lang="en-US" sz="1600" b="1" kern="1200" err="1">
                <a:solidFill>
                  <a:schemeClr val="bg1"/>
                </a:solidFill>
                <a:effectLst/>
                <a:latin typeface="Arial"/>
                <a:ea typeface="Calibri"/>
                <a:cs typeface="Calibri"/>
              </a:rPr>
              <a:t>ey</a:t>
            </a:r>
            <a:r>
              <a:rPr lang="en-US" sz="1600" b="1" kern="1200">
                <a:solidFill>
                  <a:schemeClr val="bg1"/>
                </a:solidFill>
                <a:effectLst/>
                <a:latin typeface="Arial"/>
                <a:ea typeface="Calibri"/>
                <a:cs typeface="Calibri"/>
              </a:rPr>
              <a:t> Actors in National-level Climate Finance Mobilization</a:t>
            </a:r>
            <a:endParaRPr lang="en-US" sz="1600" b="1" kern="1200">
              <a:solidFill>
                <a:schemeClr val="bg1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871EFF1-5A94-0304-E5D9-007417B18601}"/>
              </a:ext>
            </a:extLst>
          </p:cNvPr>
          <p:cNvSpPr/>
          <p:nvPr/>
        </p:nvSpPr>
        <p:spPr>
          <a:xfrm>
            <a:off x="6156227" y="4122571"/>
            <a:ext cx="1152000" cy="1096744"/>
          </a:xfrm>
          <a:custGeom>
            <a:avLst/>
            <a:gdLst>
              <a:gd name="connsiteX0" fmla="*/ 0 w 1155123"/>
              <a:gd name="connsiteY0" fmla="*/ 0 h 644690"/>
              <a:gd name="connsiteX1" fmla="*/ 1155123 w 1155123"/>
              <a:gd name="connsiteY1" fmla="*/ 0 h 644690"/>
              <a:gd name="connsiteX2" fmla="*/ 1155123 w 1155123"/>
              <a:gd name="connsiteY2" fmla="*/ 644690 h 644690"/>
              <a:gd name="connsiteX3" fmla="*/ 0 w 1155123"/>
              <a:gd name="connsiteY3" fmla="*/ 644690 h 644690"/>
              <a:gd name="connsiteX4" fmla="*/ 0 w 1155123"/>
              <a:gd name="connsiteY4" fmla="*/ 0 h 64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23" h="644690">
                <a:moveTo>
                  <a:pt x="0" y="0"/>
                </a:moveTo>
                <a:lnTo>
                  <a:pt x="1155123" y="0"/>
                </a:lnTo>
                <a:lnTo>
                  <a:pt x="1155123" y="644690"/>
                </a:lnTo>
                <a:lnTo>
                  <a:pt x="0" y="6446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11430" rIns="3600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</a:t>
            </a:r>
            <a:r>
              <a:rPr lang="en-CH" sz="1400" kern="12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ole of National Designated Authorities</a:t>
            </a:r>
            <a:endParaRPr lang="en-US" sz="1400" kern="120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67925-272E-8228-85D8-C6893F13E94D}"/>
              </a:ext>
            </a:extLst>
          </p:cNvPr>
          <p:cNvSpPr/>
          <p:nvPr/>
        </p:nvSpPr>
        <p:spPr>
          <a:xfrm>
            <a:off x="7477528" y="4119383"/>
            <a:ext cx="1152000" cy="1096743"/>
          </a:xfrm>
          <a:custGeom>
            <a:avLst/>
            <a:gdLst>
              <a:gd name="connsiteX0" fmla="*/ 0 w 1155123"/>
              <a:gd name="connsiteY0" fmla="*/ 0 h 644690"/>
              <a:gd name="connsiteX1" fmla="*/ 1155123 w 1155123"/>
              <a:gd name="connsiteY1" fmla="*/ 0 h 644690"/>
              <a:gd name="connsiteX2" fmla="*/ 1155123 w 1155123"/>
              <a:gd name="connsiteY2" fmla="*/ 644690 h 644690"/>
              <a:gd name="connsiteX3" fmla="*/ 0 w 1155123"/>
              <a:gd name="connsiteY3" fmla="*/ 644690 h 644690"/>
              <a:gd name="connsiteX4" fmla="*/ 0 w 1155123"/>
              <a:gd name="connsiteY4" fmla="*/ 0 h 64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23" h="644690">
                <a:moveTo>
                  <a:pt x="0" y="0"/>
                </a:moveTo>
                <a:lnTo>
                  <a:pt x="1155123" y="0"/>
                </a:lnTo>
                <a:lnTo>
                  <a:pt x="1155123" y="644690"/>
                </a:lnTo>
                <a:lnTo>
                  <a:pt x="0" y="6446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11430" rIns="36000" bIns="1143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</a:t>
            </a:r>
            <a:r>
              <a:rPr lang="en-CH" sz="1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ole of project pro-ponents </a:t>
            </a:r>
            <a:endParaRPr lang="en-US" sz="140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ADA2E06-F91D-C919-E2E8-7D1C65C2FC93}"/>
              </a:ext>
            </a:extLst>
          </p:cNvPr>
          <p:cNvSpPr/>
          <p:nvPr/>
        </p:nvSpPr>
        <p:spPr>
          <a:xfrm>
            <a:off x="8853712" y="4122566"/>
            <a:ext cx="1152000" cy="1083827"/>
          </a:xfrm>
          <a:custGeom>
            <a:avLst/>
            <a:gdLst>
              <a:gd name="connsiteX0" fmla="*/ 0 w 1155123"/>
              <a:gd name="connsiteY0" fmla="*/ 0 h 644690"/>
              <a:gd name="connsiteX1" fmla="*/ 1155123 w 1155123"/>
              <a:gd name="connsiteY1" fmla="*/ 0 h 644690"/>
              <a:gd name="connsiteX2" fmla="*/ 1155123 w 1155123"/>
              <a:gd name="connsiteY2" fmla="*/ 644690 h 644690"/>
              <a:gd name="connsiteX3" fmla="*/ 0 w 1155123"/>
              <a:gd name="connsiteY3" fmla="*/ 644690 h 644690"/>
              <a:gd name="connsiteX4" fmla="*/ 0 w 1155123"/>
              <a:gd name="connsiteY4" fmla="*/ 0 h 64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23" h="644690">
                <a:moveTo>
                  <a:pt x="0" y="0"/>
                </a:moveTo>
                <a:lnTo>
                  <a:pt x="1155123" y="0"/>
                </a:lnTo>
                <a:lnTo>
                  <a:pt x="1155123" y="644690"/>
                </a:lnTo>
                <a:lnTo>
                  <a:pt x="0" y="6446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11430" rIns="36000" bIns="1143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</a:t>
            </a:r>
            <a:r>
              <a:rPr lang="en-CH" sz="1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ole of NMHS </a:t>
            </a:r>
            <a:endParaRPr lang="en-US" sz="140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CE21D43-243F-3029-B7AB-21CB756A9D7B}"/>
              </a:ext>
            </a:extLst>
          </p:cNvPr>
          <p:cNvSpPr/>
          <p:nvPr/>
        </p:nvSpPr>
        <p:spPr>
          <a:xfrm>
            <a:off x="10171527" y="4119380"/>
            <a:ext cx="1152000" cy="1083827"/>
          </a:xfrm>
          <a:custGeom>
            <a:avLst/>
            <a:gdLst>
              <a:gd name="connsiteX0" fmla="*/ 0 w 1155123"/>
              <a:gd name="connsiteY0" fmla="*/ 0 h 644690"/>
              <a:gd name="connsiteX1" fmla="*/ 1155123 w 1155123"/>
              <a:gd name="connsiteY1" fmla="*/ 0 h 644690"/>
              <a:gd name="connsiteX2" fmla="*/ 1155123 w 1155123"/>
              <a:gd name="connsiteY2" fmla="*/ 644690 h 644690"/>
              <a:gd name="connsiteX3" fmla="*/ 0 w 1155123"/>
              <a:gd name="connsiteY3" fmla="*/ 644690 h 644690"/>
              <a:gd name="connsiteX4" fmla="*/ 0 w 1155123"/>
              <a:gd name="connsiteY4" fmla="*/ 0 h 64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23" h="644690">
                <a:moveTo>
                  <a:pt x="0" y="0"/>
                </a:moveTo>
                <a:lnTo>
                  <a:pt x="1155123" y="0"/>
                </a:lnTo>
                <a:lnTo>
                  <a:pt x="1155123" y="644690"/>
                </a:lnTo>
                <a:lnTo>
                  <a:pt x="0" y="6446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11430" rIns="36000" bIns="1143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CH" sz="1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Role of other actors</a:t>
            </a:r>
            <a:endParaRPr lang="en-US" sz="140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D02613-45DA-5FC5-CD04-83B48DC1AE21}"/>
              </a:ext>
            </a:extLst>
          </p:cNvPr>
          <p:cNvSpPr txBox="1"/>
          <p:nvPr/>
        </p:nvSpPr>
        <p:spPr>
          <a:xfrm>
            <a:off x="721935" y="643319"/>
            <a:ext cx="1104368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</a:rPr>
              <a:t>Climate Finance Decision-Making in a Stakeholder-Driven Process</a:t>
            </a:r>
            <a:r>
              <a:rPr lang="en-US" sz="2800">
                <a:solidFill>
                  <a:schemeClr val="accent1"/>
                </a:solidFill>
              </a:rPr>
              <a:t>​</a:t>
            </a:r>
            <a:endParaRPr lang="en-US" sz="2800">
              <a:solidFill>
                <a:schemeClr val="accent1"/>
              </a:solidFill>
              <a:cs typeface="Arial"/>
            </a:endParaRPr>
          </a:p>
        </p:txBody>
      </p:sp>
      <p:sp>
        <p:nvSpPr>
          <p:cNvPr id="3" name="矩形: 圆角 10">
            <a:extLst>
              <a:ext uri="{FF2B5EF4-FFF2-40B4-BE49-F238E27FC236}">
                <a16:creationId xmlns:a16="http://schemas.microsoft.com/office/drawing/2014/main" id="{4ADE60E2-82C9-7AC7-3B25-38C1C5BB2855}"/>
              </a:ext>
            </a:extLst>
          </p:cNvPr>
          <p:cNvSpPr/>
          <p:nvPr/>
        </p:nvSpPr>
        <p:spPr>
          <a:xfrm>
            <a:off x="904120" y="2431916"/>
            <a:ext cx="4752415" cy="3190672"/>
          </a:xfrm>
          <a:prstGeom prst="roundRect">
            <a:avLst>
              <a:gd name="adj" fmla="val 3391"/>
            </a:avLst>
          </a:prstGeom>
          <a:solidFill>
            <a:schemeClr val="accent1">
              <a:alpha val="86529"/>
            </a:schemeClr>
          </a:solidFill>
          <a:ln w="3175">
            <a:solidFill>
              <a:srgbClr val="F0F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Urban planning ">
            <a:extLst>
              <a:ext uri="{FF2B5EF4-FFF2-40B4-BE49-F238E27FC236}">
                <a16:creationId xmlns:a16="http://schemas.microsoft.com/office/drawing/2014/main" id="{C6AC2A27-C105-ED82-306E-428287427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00" y="2560842"/>
            <a:ext cx="576677" cy="5294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15">
            <a:extLst>
              <a:ext uri="{FF2B5EF4-FFF2-40B4-BE49-F238E27FC236}">
                <a16:creationId xmlns:a16="http://schemas.microsoft.com/office/drawing/2014/main" id="{78F9FCAE-C4C4-EEE2-9B8C-AE5F50BC0E6C}"/>
              </a:ext>
            </a:extLst>
          </p:cNvPr>
          <p:cNvSpPr txBox="1"/>
          <p:nvPr/>
        </p:nvSpPr>
        <p:spPr>
          <a:xfrm>
            <a:off x="1186689" y="3182658"/>
            <a:ext cx="4221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Planning Processes &amp; </a:t>
            </a:r>
          </a:p>
          <a:p>
            <a:pPr algn="ctr"/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Ownership Principle </a:t>
            </a:r>
          </a:p>
        </p:txBody>
      </p:sp>
      <p:cxnSp>
        <p:nvCxnSpPr>
          <p:cNvPr id="12" name="直接连接符 22">
            <a:extLst>
              <a:ext uri="{FF2B5EF4-FFF2-40B4-BE49-F238E27FC236}">
                <a16:creationId xmlns:a16="http://schemas.microsoft.com/office/drawing/2014/main" id="{226AACEF-5B07-7250-5B5E-8CEF93FA65B5}"/>
              </a:ext>
            </a:extLst>
          </p:cNvPr>
          <p:cNvCxnSpPr>
            <a:cxnSpLocks/>
          </p:cNvCxnSpPr>
          <p:nvPr/>
        </p:nvCxnSpPr>
        <p:spPr>
          <a:xfrm>
            <a:off x="1083609" y="3870741"/>
            <a:ext cx="43930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文本框 20">
            <a:extLst>
              <a:ext uri="{FF2B5EF4-FFF2-40B4-BE49-F238E27FC236}">
                <a16:creationId xmlns:a16="http://schemas.microsoft.com/office/drawing/2014/main" id="{221EB78E-7FC2-EE17-FA63-DC5F0B9CEFC7}"/>
              </a:ext>
            </a:extLst>
          </p:cNvPr>
          <p:cNvSpPr txBox="1"/>
          <p:nvPr/>
        </p:nvSpPr>
        <p:spPr>
          <a:xfrm>
            <a:off x="1169400" y="4043537"/>
            <a:ext cx="4221479" cy="1183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planning Processes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Country Ownership Principle​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Actors in National-level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Finance Mobilization</a:t>
            </a:r>
          </a:p>
        </p:txBody>
      </p:sp>
    </p:spTree>
    <p:extLst>
      <p:ext uri="{BB962C8B-B14F-4D97-AF65-F5344CB8AC3E}">
        <p14:creationId xmlns:p14="http://schemas.microsoft.com/office/powerpoint/2010/main" val="1730389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A3AE5-A416-EE1A-9BCA-0CA5BABB0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1FB1-8016-1BAD-6483-6EF70F529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2462" y="4463198"/>
            <a:ext cx="7514147" cy="114184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b="0">
                <a:latin typeface="Arial"/>
                <a:ea typeface="Calibri"/>
                <a:cs typeface="Calibri"/>
              </a:rPr>
              <a:t>Guidance Note - Enhancing the Role of NMHS in Mobilizing Climate Finance at the National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6F8A6-E373-4521-341F-D1CE9F892207}"/>
              </a:ext>
            </a:extLst>
          </p:cNvPr>
          <p:cNvCxnSpPr/>
          <p:nvPr/>
        </p:nvCxnSpPr>
        <p:spPr>
          <a:xfrm>
            <a:off x="1135659" y="1233272"/>
            <a:ext cx="15509" cy="42188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921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CD52-BCFC-BB37-5514-BF276094A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289" y="1011999"/>
            <a:ext cx="11552171" cy="685172"/>
          </a:xfrm>
        </p:spPr>
        <p:txBody>
          <a:bodyPr/>
          <a:lstStyle/>
          <a:p>
            <a:pPr algn="ctr"/>
            <a:r>
              <a:rPr lang="en-US" sz="2800" b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Guidance Note - Enhancing the Role of National Meteorological and Hydrological Services in Mobilizing Climate Finance at the National Level</a:t>
            </a:r>
            <a:br>
              <a:rPr lang="en-US" sz="2800" b="0" i="0">
                <a:effectLst/>
                <a:latin typeface="Arial"/>
              </a:rPr>
            </a:br>
            <a:endParaRPr lang="en-US" sz="2800">
              <a:solidFill>
                <a:srgbClr val="002060"/>
              </a:solidFill>
              <a:ea typeface="+mn-ea"/>
              <a:cs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930549-3DA7-0A5D-F155-4CACCDC3705D}"/>
              </a:ext>
            </a:extLst>
          </p:cNvPr>
          <p:cNvSpPr/>
          <p:nvPr/>
        </p:nvSpPr>
        <p:spPr>
          <a:xfrm>
            <a:off x="6384212" y="3110705"/>
            <a:ext cx="462769" cy="41122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8C799393-9FFD-DD66-8368-5E61D9E89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7882" y="4395245"/>
            <a:ext cx="327256" cy="3200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F08F858-BA79-D3AA-E877-D1D3B6771CDF}"/>
              </a:ext>
            </a:extLst>
          </p:cNvPr>
          <p:cNvGrpSpPr/>
          <p:nvPr/>
        </p:nvGrpSpPr>
        <p:grpSpPr>
          <a:xfrm>
            <a:off x="3826121" y="1618992"/>
            <a:ext cx="8140966" cy="4975477"/>
            <a:chOff x="4080189" y="1723391"/>
            <a:chExt cx="8658864" cy="5138058"/>
          </a:xfrm>
          <a:solidFill>
            <a:srgbClr val="E0F6FA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AB2642-BBB3-FD67-3625-2CCC0D17D3B2}"/>
                </a:ext>
              </a:extLst>
            </p:cNvPr>
            <p:cNvSpPr/>
            <p:nvPr/>
          </p:nvSpPr>
          <p:spPr>
            <a:xfrm>
              <a:off x="5236408" y="1726440"/>
              <a:ext cx="7502645" cy="51350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FBA72BF-8D65-A0E5-50D3-7A54EE7C438A}"/>
                </a:ext>
              </a:extLst>
            </p:cNvPr>
            <p:cNvSpPr/>
            <p:nvPr/>
          </p:nvSpPr>
          <p:spPr>
            <a:xfrm rot="16200000">
              <a:off x="1960328" y="3843252"/>
              <a:ext cx="5138058" cy="898335"/>
            </a:xfrm>
            <a:prstGeom prst="triangl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BC2E34A-E073-959E-F605-FDA11E7659C2}"/>
              </a:ext>
            </a:extLst>
          </p:cNvPr>
          <p:cNvSpPr/>
          <p:nvPr/>
        </p:nvSpPr>
        <p:spPr>
          <a:xfrm>
            <a:off x="5576937" y="2533454"/>
            <a:ext cx="6199769" cy="686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 comprehensive insights into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climate finance actors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processes at the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national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level.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FA63A1-4BEF-3889-B520-B8FD7CB24E8E}"/>
              </a:ext>
            </a:extLst>
          </p:cNvPr>
          <p:cNvSpPr/>
          <p:nvPr/>
        </p:nvSpPr>
        <p:spPr>
          <a:xfrm>
            <a:off x="5582277" y="3478349"/>
            <a:ext cx="6194429" cy="686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Highlight climate finance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decision-making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principles and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NMHSs' role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as key drivers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the mobilization process.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496333-19F4-FE51-3C9C-CB2ABF82CF3F}"/>
              </a:ext>
            </a:extLst>
          </p:cNvPr>
          <p:cNvCxnSpPr>
            <a:cxnSpLocks/>
          </p:cNvCxnSpPr>
          <p:nvPr/>
        </p:nvCxnSpPr>
        <p:spPr>
          <a:xfrm flipH="1">
            <a:off x="11760757" y="3475221"/>
            <a:ext cx="183" cy="307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1A80763-D07D-527D-30E7-9ED63A5A0759}"/>
              </a:ext>
            </a:extLst>
          </p:cNvPr>
          <p:cNvSpPr txBox="1"/>
          <p:nvPr/>
        </p:nvSpPr>
        <p:spPr>
          <a:xfrm>
            <a:off x="5098825" y="1822630"/>
            <a:ext cx="696115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WMO has published a Guidance Note on enhancing the role of NMHS in</a:t>
            </a: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Mobilizing Climate Finance at the National level with the following primary</a:t>
            </a: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objectives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:​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3048F-E909-826E-BB52-E4B7A8BB0262}"/>
              </a:ext>
            </a:extLst>
          </p:cNvPr>
          <p:cNvSpPr/>
          <p:nvPr/>
        </p:nvSpPr>
        <p:spPr>
          <a:xfrm>
            <a:off x="5582279" y="4394557"/>
            <a:ext cx="6194427" cy="680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Identify opportunities for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 funding agencies and national  stakeholders to propose projects aimed at strengthening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institutional capacity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DF4A20-4B8D-497F-529D-01D8397F68B8}"/>
              </a:ext>
            </a:extLst>
          </p:cNvPr>
          <p:cNvSpPr/>
          <p:nvPr/>
        </p:nvSpPr>
        <p:spPr>
          <a:xfrm>
            <a:off x="5572118" y="5362498"/>
            <a:ext cx="6194427" cy="784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Outline strategies for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empowering NMHSs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through initiatives focused on vision setting, strategy development, and enhanced agency perception for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 mobilisation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both for the country's climate ambitions and for the NMHSs</a:t>
            </a:r>
          </a:p>
        </p:txBody>
      </p:sp>
      <p:pic>
        <p:nvPicPr>
          <p:cNvPr id="3" name="Graphic 2" descr="Coins outline">
            <a:extLst>
              <a:ext uri="{FF2B5EF4-FFF2-40B4-BE49-F238E27FC236}">
                <a16:creationId xmlns:a16="http://schemas.microsoft.com/office/drawing/2014/main" id="{45F90DA0-BCB1-B868-D5E6-011DA1804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8310" y="5566704"/>
            <a:ext cx="448860" cy="376279"/>
          </a:xfrm>
          <a:prstGeom prst="rect">
            <a:avLst/>
          </a:prstGeom>
        </p:spPr>
      </p:pic>
      <p:pic>
        <p:nvPicPr>
          <p:cNvPr id="5" name="Graphic 3" descr="Group brainstorm outline">
            <a:extLst>
              <a:ext uri="{FF2B5EF4-FFF2-40B4-BE49-F238E27FC236}">
                <a16:creationId xmlns:a16="http://schemas.microsoft.com/office/drawing/2014/main" id="{C58723E3-FD85-0027-DF0D-37D8BC969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2087" y="4500809"/>
            <a:ext cx="613982" cy="579038"/>
          </a:xfrm>
          <a:prstGeom prst="rect">
            <a:avLst/>
          </a:prstGeom>
        </p:spPr>
      </p:pic>
      <p:pic>
        <p:nvPicPr>
          <p:cNvPr id="15" name="Graphic 14" descr="Bullseye outline">
            <a:extLst>
              <a:ext uri="{FF2B5EF4-FFF2-40B4-BE49-F238E27FC236}">
                <a16:creationId xmlns:a16="http://schemas.microsoft.com/office/drawing/2014/main" id="{5BAD367A-6F8B-B87D-0B69-76E0FC8B35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67951" y="3531494"/>
            <a:ext cx="561948" cy="579038"/>
          </a:xfrm>
          <a:prstGeom prst="rect">
            <a:avLst/>
          </a:prstGeom>
        </p:spPr>
      </p:pic>
      <p:pic>
        <p:nvPicPr>
          <p:cNvPr id="50" name="Graphic 13" descr="Bank outline">
            <a:extLst>
              <a:ext uri="{FF2B5EF4-FFF2-40B4-BE49-F238E27FC236}">
                <a16:creationId xmlns:a16="http://schemas.microsoft.com/office/drawing/2014/main" id="{08A9E6F1-41A0-C28C-9656-5E36B4651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53572" y="2589418"/>
            <a:ext cx="610914" cy="584774"/>
          </a:xfrm>
          <a:prstGeom prst="rect">
            <a:avLst/>
          </a:prstGeom>
        </p:spPr>
      </p:pic>
      <p:pic>
        <p:nvPicPr>
          <p:cNvPr id="10" name="Picture 9" descr="A group of cows in a desert&#10;&#10;AI-generated content may be incorrect.">
            <a:extLst>
              <a:ext uri="{FF2B5EF4-FFF2-40B4-BE49-F238E27FC236}">
                <a16:creationId xmlns:a16="http://schemas.microsoft.com/office/drawing/2014/main" id="{525180C5-2F98-0B87-7377-FC9D3F5AEC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393" y="1608695"/>
            <a:ext cx="3543982" cy="4985774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11862794-E225-A31E-7140-26F786FA7A8A}"/>
              </a:ext>
            </a:extLst>
          </p:cNvPr>
          <p:cNvPicPr>
            <a:picLocks/>
          </p:cNvPicPr>
          <p:nvPr/>
        </p:nvPicPr>
        <p:blipFill>
          <a:blip r:embed="rId14"/>
          <a:srcRect l="7242" t="9293" r="7523" b="7037"/>
          <a:stretch>
            <a:fillRect/>
          </a:stretch>
        </p:blipFill>
        <p:spPr>
          <a:xfrm>
            <a:off x="3195698" y="1700816"/>
            <a:ext cx="832300" cy="832638"/>
          </a:xfrm>
          <a:prstGeom prst="rect">
            <a:avLst/>
          </a:prstGeom>
          <a:ln w="28575">
            <a:noFill/>
            <a:prstDash val="sysDot"/>
          </a:ln>
        </p:spPr>
      </p:pic>
      <p:grpSp>
        <p:nvGrpSpPr>
          <p:cNvPr id="8" name="组合 11">
            <a:extLst>
              <a:ext uri="{FF2B5EF4-FFF2-40B4-BE49-F238E27FC236}">
                <a16:creationId xmlns:a16="http://schemas.microsoft.com/office/drawing/2014/main" id="{9644F81A-7C1B-087E-7E00-8E429F4B2B43}"/>
              </a:ext>
            </a:extLst>
          </p:cNvPr>
          <p:cNvGrpSpPr/>
          <p:nvPr/>
        </p:nvGrpSpPr>
        <p:grpSpPr>
          <a:xfrm rot="16200000" flipV="1">
            <a:off x="3556421" y="2065711"/>
            <a:ext cx="314092" cy="700264"/>
            <a:chOff x="6959600" y="1574800"/>
            <a:chExt cx="1066803" cy="1066800"/>
          </a:xfrm>
        </p:grpSpPr>
        <p:cxnSp>
          <p:nvCxnSpPr>
            <p:cNvPr id="9" name="直接连接符 18">
              <a:extLst>
                <a:ext uri="{FF2B5EF4-FFF2-40B4-BE49-F238E27FC236}">
                  <a16:creationId xmlns:a16="http://schemas.microsoft.com/office/drawing/2014/main" id="{C884406C-5710-FFE4-9CF9-4EE872193029}"/>
                </a:ext>
              </a:extLst>
            </p:cNvPr>
            <p:cNvCxnSpPr>
              <a:cxnSpLocks/>
            </p:cNvCxnSpPr>
            <p:nvPr/>
          </p:nvCxnSpPr>
          <p:spPr>
            <a:xfrm>
              <a:off x="6959603" y="1574803"/>
              <a:ext cx="1066800" cy="0"/>
            </a:xfrm>
            <a:prstGeom prst="line">
              <a:avLst/>
            </a:prstGeom>
            <a:noFill/>
            <a:ln w="63500" cap="sq" cmpd="sng" algn="ctr">
              <a:solidFill>
                <a:srgbClr val="FAA61A"/>
              </a:solidFill>
              <a:prstDash val="solid"/>
              <a:miter lim="800000"/>
            </a:ln>
            <a:effectLst/>
          </p:spPr>
        </p:cxnSp>
        <p:cxnSp>
          <p:nvCxnSpPr>
            <p:cNvPr id="12" name="直接连接符 19">
              <a:extLst>
                <a:ext uri="{FF2B5EF4-FFF2-40B4-BE49-F238E27FC236}">
                  <a16:creationId xmlns:a16="http://schemas.microsoft.com/office/drawing/2014/main" id="{9D04C707-CE35-57DE-B301-11933535F3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426200" y="2108200"/>
              <a:ext cx="1066800" cy="0"/>
            </a:xfrm>
            <a:prstGeom prst="line">
              <a:avLst/>
            </a:prstGeom>
            <a:noFill/>
            <a:ln w="63500" cap="sq" cmpd="sng" algn="ctr">
              <a:solidFill>
                <a:srgbClr val="FAA61A"/>
              </a:solidFill>
              <a:prstDash val="solid"/>
              <a:miter lim="800000"/>
            </a:ln>
            <a:effectLst/>
          </p:spPr>
        </p:cxnSp>
      </p:grpSp>
      <p:grpSp>
        <p:nvGrpSpPr>
          <p:cNvPr id="14" name="组合 8">
            <a:extLst>
              <a:ext uri="{FF2B5EF4-FFF2-40B4-BE49-F238E27FC236}">
                <a16:creationId xmlns:a16="http://schemas.microsoft.com/office/drawing/2014/main" id="{D2B67DAA-D8C3-4D42-9642-D469B4D193B0}"/>
              </a:ext>
            </a:extLst>
          </p:cNvPr>
          <p:cNvGrpSpPr/>
          <p:nvPr/>
        </p:nvGrpSpPr>
        <p:grpSpPr>
          <a:xfrm>
            <a:off x="3160250" y="1700816"/>
            <a:ext cx="314092" cy="700263"/>
            <a:chOff x="6959600" y="1574800"/>
            <a:chExt cx="1066800" cy="1066800"/>
          </a:xfrm>
        </p:grpSpPr>
        <p:cxnSp>
          <p:nvCxnSpPr>
            <p:cNvPr id="16" name="直接连接符 26">
              <a:extLst>
                <a:ext uri="{FF2B5EF4-FFF2-40B4-BE49-F238E27FC236}">
                  <a16:creationId xmlns:a16="http://schemas.microsoft.com/office/drawing/2014/main" id="{9ACE9288-E37B-7CE9-4EA0-BCB8050C176C}"/>
                </a:ext>
              </a:extLst>
            </p:cNvPr>
            <p:cNvCxnSpPr>
              <a:cxnSpLocks/>
            </p:cNvCxnSpPr>
            <p:nvPr/>
          </p:nvCxnSpPr>
          <p:spPr>
            <a:xfrm>
              <a:off x="6959600" y="1574800"/>
              <a:ext cx="1066800" cy="0"/>
            </a:xfrm>
            <a:prstGeom prst="line">
              <a:avLst/>
            </a:prstGeom>
            <a:noFill/>
            <a:ln w="63500" cap="sq" cmpd="sng" algn="ctr">
              <a:solidFill>
                <a:srgbClr val="FAA61A"/>
              </a:solidFill>
              <a:prstDash val="solid"/>
              <a:miter lim="800000"/>
            </a:ln>
            <a:effectLst/>
          </p:spPr>
        </p:cxnSp>
        <p:cxnSp>
          <p:nvCxnSpPr>
            <p:cNvPr id="17" name="直接连接符 28">
              <a:extLst>
                <a:ext uri="{FF2B5EF4-FFF2-40B4-BE49-F238E27FC236}">
                  <a16:creationId xmlns:a16="http://schemas.microsoft.com/office/drawing/2014/main" id="{53121AD0-D049-1E51-8CB2-DBC2C836A8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426200" y="2108200"/>
              <a:ext cx="1066800" cy="0"/>
            </a:xfrm>
            <a:prstGeom prst="line">
              <a:avLst/>
            </a:prstGeom>
            <a:noFill/>
            <a:ln w="63500" cap="sq" cmpd="sng" algn="ctr">
              <a:solidFill>
                <a:srgbClr val="FAA61A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67246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E3DE64-268A-3800-A44D-BEDE437AF418}"/>
              </a:ext>
            </a:extLst>
          </p:cNvPr>
          <p:cNvSpPr txBox="1"/>
          <p:nvPr/>
        </p:nvSpPr>
        <p:spPr>
          <a:xfrm>
            <a:off x="636690" y="405433"/>
            <a:ext cx="1118519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107"/>
              </a:lnSpc>
              <a:buClr>
                <a:srgbClr val="185980"/>
              </a:buClr>
              <a:buSzPts val="4400"/>
              <a:defRPr/>
            </a:pPr>
            <a:r>
              <a:rPr lang="en-CH" sz="2800" b="1">
                <a:solidFill>
                  <a:srgbClr val="1B5196"/>
                </a:solidFill>
                <a:latin typeface="Arial"/>
                <a:ea typeface="+mj-ea"/>
                <a:cs typeface="Arial"/>
              </a:rPr>
              <a:t>Value of NMHS’ I</a:t>
            </a:r>
            <a:r>
              <a:rPr lang="en-GB" sz="2800" b="1">
                <a:solidFill>
                  <a:srgbClr val="1B5196"/>
                </a:solidFill>
                <a:latin typeface="Arial"/>
                <a:ea typeface="+mj-ea"/>
                <a:cs typeface="Arial"/>
              </a:rPr>
              <a:t>n</a:t>
            </a:r>
            <a:r>
              <a:rPr lang="en-CH" sz="2800" b="1">
                <a:solidFill>
                  <a:srgbClr val="1B5196"/>
                </a:solidFill>
                <a:latin typeface="Arial"/>
                <a:ea typeface="+mj-ea"/>
                <a:cs typeface="Arial"/>
              </a:rPr>
              <a:t>puts for Climate Finance Mobilization</a:t>
            </a:r>
            <a:endParaRPr lang="en-US" sz="2800" b="1">
              <a:solidFill>
                <a:srgbClr val="1B5196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F3E7C4C-1AA2-4646-8C0C-A2DD9880933E}"/>
              </a:ext>
            </a:extLst>
          </p:cNvPr>
          <p:cNvSpPr/>
          <p:nvPr/>
        </p:nvSpPr>
        <p:spPr>
          <a:xfrm>
            <a:off x="729343" y="1433858"/>
            <a:ext cx="10918372" cy="1080000"/>
          </a:xfrm>
          <a:custGeom>
            <a:avLst/>
            <a:gdLst>
              <a:gd name="connsiteX0" fmla="*/ 0 w 8823692"/>
              <a:gd name="connsiteY0" fmla="*/ 127143 h 1271426"/>
              <a:gd name="connsiteX1" fmla="*/ 127143 w 8823692"/>
              <a:gd name="connsiteY1" fmla="*/ 0 h 1271426"/>
              <a:gd name="connsiteX2" fmla="*/ 8696549 w 8823692"/>
              <a:gd name="connsiteY2" fmla="*/ 0 h 1271426"/>
              <a:gd name="connsiteX3" fmla="*/ 8823692 w 8823692"/>
              <a:gd name="connsiteY3" fmla="*/ 127143 h 1271426"/>
              <a:gd name="connsiteX4" fmla="*/ 8823692 w 8823692"/>
              <a:gd name="connsiteY4" fmla="*/ 1144283 h 1271426"/>
              <a:gd name="connsiteX5" fmla="*/ 8696549 w 8823692"/>
              <a:gd name="connsiteY5" fmla="*/ 1271426 h 1271426"/>
              <a:gd name="connsiteX6" fmla="*/ 127143 w 8823692"/>
              <a:gd name="connsiteY6" fmla="*/ 1271426 h 1271426"/>
              <a:gd name="connsiteX7" fmla="*/ 0 w 8823692"/>
              <a:gd name="connsiteY7" fmla="*/ 1144283 h 1271426"/>
              <a:gd name="connsiteX8" fmla="*/ 0 w 8823692"/>
              <a:gd name="connsiteY8" fmla="*/ 127143 h 127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3692" h="1271426">
                <a:moveTo>
                  <a:pt x="0" y="127143"/>
                </a:moveTo>
                <a:cubicBezTo>
                  <a:pt x="0" y="56924"/>
                  <a:pt x="56924" y="0"/>
                  <a:pt x="127143" y="0"/>
                </a:cubicBezTo>
                <a:lnTo>
                  <a:pt x="8696549" y="0"/>
                </a:lnTo>
                <a:cubicBezTo>
                  <a:pt x="8766768" y="0"/>
                  <a:pt x="8823692" y="56924"/>
                  <a:pt x="8823692" y="127143"/>
                </a:cubicBezTo>
                <a:lnTo>
                  <a:pt x="8823692" y="1144283"/>
                </a:lnTo>
                <a:cubicBezTo>
                  <a:pt x="8823692" y="1214502"/>
                  <a:pt x="8766768" y="1271426"/>
                  <a:pt x="8696549" y="1271426"/>
                </a:cubicBezTo>
                <a:lnTo>
                  <a:pt x="127143" y="1271426"/>
                </a:lnTo>
                <a:cubicBezTo>
                  <a:pt x="56924" y="1271426"/>
                  <a:pt x="0" y="1214502"/>
                  <a:pt x="0" y="1144283"/>
                </a:cubicBezTo>
                <a:lnTo>
                  <a:pt x="0" y="1271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3439" tIns="113439" rIns="144000" bIns="113439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0" i="0" kern="1200" baseline="0">
                <a:solidFill>
                  <a:schemeClr val="bg1"/>
                </a:solidFill>
              </a:rPr>
              <a:t>Donors may be hesitant to finance projects as climate action </a:t>
            </a:r>
            <a:r>
              <a:rPr lang="en-US" b="1" i="0" kern="1200" baseline="0">
                <a:solidFill>
                  <a:schemeClr val="bg1"/>
                </a:solidFill>
              </a:rPr>
              <a:t>without a solid underpinning of the climate science </a:t>
            </a:r>
            <a:r>
              <a:rPr lang="en-US" b="0" i="0" kern="1200" baseline="0">
                <a:solidFill>
                  <a:schemeClr val="bg1"/>
                </a:solidFill>
              </a:rPr>
              <a:t>showing the causal link between the current or expected climate variation and the investment’s ability to address any potential impacts.</a:t>
            </a:r>
            <a:endParaRPr lang="en-US" kern="1200">
              <a:solidFill>
                <a:schemeClr val="bg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AC4E13-BBE6-E0EF-B7DF-C1D0259771B2}"/>
              </a:ext>
            </a:extLst>
          </p:cNvPr>
          <p:cNvSpPr/>
          <p:nvPr/>
        </p:nvSpPr>
        <p:spPr>
          <a:xfrm>
            <a:off x="3696930" y="2649211"/>
            <a:ext cx="7950783" cy="1080000"/>
          </a:xfrm>
          <a:custGeom>
            <a:avLst/>
            <a:gdLst>
              <a:gd name="connsiteX0" fmla="*/ 0 w 8823692"/>
              <a:gd name="connsiteY0" fmla="*/ 127143 h 1271426"/>
              <a:gd name="connsiteX1" fmla="*/ 127143 w 8823692"/>
              <a:gd name="connsiteY1" fmla="*/ 0 h 1271426"/>
              <a:gd name="connsiteX2" fmla="*/ 8696549 w 8823692"/>
              <a:gd name="connsiteY2" fmla="*/ 0 h 1271426"/>
              <a:gd name="connsiteX3" fmla="*/ 8823692 w 8823692"/>
              <a:gd name="connsiteY3" fmla="*/ 127143 h 1271426"/>
              <a:gd name="connsiteX4" fmla="*/ 8823692 w 8823692"/>
              <a:gd name="connsiteY4" fmla="*/ 1144283 h 1271426"/>
              <a:gd name="connsiteX5" fmla="*/ 8696549 w 8823692"/>
              <a:gd name="connsiteY5" fmla="*/ 1271426 h 1271426"/>
              <a:gd name="connsiteX6" fmla="*/ 127143 w 8823692"/>
              <a:gd name="connsiteY6" fmla="*/ 1271426 h 1271426"/>
              <a:gd name="connsiteX7" fmla="*/ 0 w 8823692"/>
              <a:gd name="connsiteY7" fmla="*/ 1144283 h 1271426"/>
              <a:gd name="connsiteX8" fmla="*/ 0 w 8823692"/>
              <a:gd name="connsiteY8" fmla="*/ 127143 h 127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3692" h="1271426">
                <a:moveTo>
                  <a:pt x="0" y="127143"/>
                </a:moveTo>
                <a:cubicBezTo>
                  <a:pt x="0" y="56924"/>
                  <a:pt x="56924" y="0"/>
                  <a:pt x="127143" y="0"/>
                </a:cubicBezTo>
                <a:lnTo>
                  <a:pt x="8696549" y="0"/>
                </a:lnTo>
                <a:cubicBezTo>
                  <a:pt x="8766768" y="0"/>
                  <a:pt x="8823692" y="56924"/>
                  <a:pt x="8823692" y="127143"/>
                </a:cubicBezTo>
                <a:lnTo>
                  <a:pt x="8823692" y="1144283"/>
                </a:lnTo>
                <a:cubicBezTo>
                  <a:pt x="8823692" y="1214502"/>
                  <a:pt x="8766768" y="1271426"/>
                  <a:pt x="8696549" y="1271426"/>
                </a:cubicBezTo>
                <a:lnTo>
                  <a:pt x="127143" y="1271426"/>
                </a:lnTo>
                <a:cubicBezTo>
                  <a:pt x="56924" y="1271426"/>
                  <a:pt x="0" y="1214502"/>
                  <a:pt x="0" y="1144283"/>
                </a:cubicBezTo>
                <a:lnTo>
                  <a:pt x="0" y="1271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3439" tIns="113439" rIns="144000" bIns="113439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i="0" kern="1200" baseline="0"/>
              <a:t>Climate science, data, information, and analysis</a:t>
            </a:r>
            <a:r>
              <a:rPr lang="en-US" b="0" i="0" kern="1200" baseline="0"/>
              <a:t> bridge this </a:t>
            </a:r>
            <a:r>
              <a:rPr lang="en-CH" b="0" i="0" kern="1200" baseline="0"/>
              <a:t>by </a:t>
            </a:r>
            <a:r>
              <a:rPr lang="en-US" b="0" i="0" kern="1200" baseline="0"/>
              <a:t>establishing a climate science basis for any selected climate action.</a:t>
            </a:r>
            <a:endParaRPr lang="en-US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227499B-7C5F-D7BB-F392-68A513C00ED7}"/>
              </a:ext>
            </a:extLst>
          </p:cNvPr>
          <p:cNvSpPr/>
          <p:nvPr/>
        </p:nvSpPr>
        <p:spPr>
          <a:xfrm>
            <a:off x="3696931" y="3864564"/>
            <a:ext cx="7950783" cy="1080000"/>
          </a:xfrm>
          <a:custGeom>
            <a:avLst/>
            <a:gdLst>
              <a:gd name="connsiteX0" fmla="*/ 0 w 8823692"/>
              <a:gd name="connsiteY0" fmla="*/ 127143 h 1271426"/>
              <a:gd name="connsiteX1" fmla="*/ 127143 w 8823692"/>
              <a:gd name="connsiteY1" fmla="*/ 0 h 1271426"/>
              <a:gd name="connsiteX2" fmla="*/ 8696549 w 8823692"/>
              <a:gd name="connsiteY2" fmla="*/ 0 h 1271426"/>
              <a:gd name="connsiteX3" fmla="*/ 8823692 w 8823692"/>
              <a:gd name="connsiteY3" fmla="*/ 127143 h 1271426"/>
              <a:gd name="connsiteX4" fmla="*/ 8823692 w 8823692"/>
              <a:gd name="connsiteY4" fmla="*/ 1144283 h 1271426"/>
              <a:gd name="connsiteX5" fmla="*/ 8696549 w 8823692"/>
              <a:gd name="connsiteY5" fmla="*/ 1271426 h 1271426"/>
              <a:gd name="connsiteX6" fmla="*/ 127143 w 8823692"/>
              <a:gd name="connsiteY6" fmla="*/ 1271426 h 1271426"/>
              <a:gd name="connsiteX7" fmla="*/ 0 w 8823692"/>
              <a:gd name="connsiteY7" fmla="*/ 1144283 h 1271426"/>
              <a:gd name="connsiteX8" fmla="*/ 0 w 8823692"/>
              <a:gd name="connsiteY8" fmla="*/ 127143 h 127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3692" h="1271426">
                <a:moveTo>
                  <a:pt x="0" y="127143"/>
                </a:moveTo>
                <a:cubicBezTo>
                  <a:pt x="0" y="56924"/>
                  <a:pt x="56924" y="0"/>
                  <a:pt x="127143" y="0"/>
                </a:cubicBezTo>
                <a:lnTo>
                  <a:pt x="8696549" y="0"/>
                </a:lnTo>
                <a:cubicBezTo>
                  <a:pt x="8766768" y="0"/>
                  <a:pt x="8823692" y="56924"/>
                  <a:pt x="8823692" y="127143"/>
                </a:cubicBezTo>
                <a:lnTo>
                  <a:pt x="8823692" y="1144283"/>
                </a:lnTo>
                <a:cubicBezTo>
                  <a:pt x="8823692" y="1214502"/>
                  <a:pt x="8766768" y="1271426"/>
                  <a:pt x="8696549" y="1271426"/>
                </a:cubicBezTo>
                <a:lnTo>
                  <a:pt x="127143" y="1271426"/>
                </a:lnTo>
                <a:cubicBezTo>
                  <a:pt x="56924" y="1271426"/>
                  <a:pt x="0" y="1214502"/>
                  <a:pt x="0" y="1144283"/>
                </a:cubicBezTo>
                <a:lnTo>
                  <a:pt x="0" y="1271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3439" tIns="113439" rIns="144000" bIns="113439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0" i="0" kern="1200" baseline="0"/>
              <a:t>NMHS knowledge </a:t>
            </a:r>
            <a:r>
              <a:rPr lang="en-US" b="1" i="0" kern="1200" baseline="0"/>
              <a:t>supports upstream country investment planning</a:t>
            </a:r>
            <a:r>
              <a:rPr lang="en-US" b="0" i="0" kern="1200" baseline="0"/>
              <a:t> to understand what and where investments may be most needed</a:t>
            </a:r>
            <a:r>
              <a:rPr lang="en-CH" kern="1200"/>
              <a:t>.</a:t>
            </a:r>
            <a:endParaRPr lang="en-US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2B59FA7-E774-126E-17FE-816AD5F37B5E}"/>
              </a:ext>
            </a:extLst>
          </p:cNvPr>
          <p:cNvSpPr/>
          <p:nvPr/>
        </p:nvSpPr>
        <p:spPr>
          <a:xfrm>
            <a:off x="3696931" y="5079917"/>
            <a:ext cx="7950784" cy="1080000"/>
          </a:xfrm>
          <a:custGeom>
            <a:avLst/>
            <a:gdLst>
              <a:gd name="connsiteX0" fmla="*/ 0 w 8823692"/>
              <a:gd name="connsiteY0" fmla="*/ 127143 h 1271426"/>
              <a:gd name="connsiteX1" fmla="*/ 127143 w 8823692"/>
              <a:gd name="connsiteY1" fmla="*/ 0 h 1271426"/>
              <a:gd name="connsiteX2" fmla="*/ 8696549 w 8823692"/>
              <a:gd name="connsiteY2" fmla="*/ 0 h 1271426"/>
              <a:gd name="connsiteX3" fmla="*/ 8823692 w 8823692"/>
              <a:gd name="connsiteY3" fmla="*/ 127143 h 1271426"/>
              <a:gd name="connsiteX4" fmla="*/ 8823692 w 8823692"/>
              <a:gd name="connsiteY4" fmla="*/ 1144283 h 1271426"/>
              <a:gd name="connsiteX5" fmla="*/ 8696549 w 8823692"/>
              <a:gd name="connsiteY5" fmla="*/ 1271426 h 1271426"/>
              <a:gd name="connsiteX6" fmla="*/ 127143 w 8823692"/>
              <a:gd name="connsiteY6" fmla="*/ 1271426 h 1271426"/>
              <a:gd name="connsiteX7" fmla="*/ 0 w 8823692"/>
              <a:gd name="connsiteY7" fmla="*/ 1144283 h 1271426"/>
              <a:gd name="connsiteX8" fmla="*/ 0 w 8823692"/>
              <a:gd name="connsiteY8" fmla="*/ 127143 h 127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3692" h="1271426">
                <a:moveTo>
                  <a:pt x="0" y="127143"/>
                </a:moveTo>
                <a:cubicBezTo>
                  <a:pt x="0" y="56924"/>
                  <a:pt x="56924" y="0"/>
                  <a:pt x="127143" y="0"/>
                </a:cubicBezTo>
                <a:lnTo>
                  <a:pt x="8696549" y="0"/>
                </a:lnTo>
                <a:cubicBezTo>
                  <a:pt x="8766768" y="0"/>
                  <a:pt x="8823692" y="56924"/>
                  <a:pt x="8823692" y="127143"/>
                </a:cubicBezTo>
                <a:lnTo>
                  <a:pt x="8823692" y="1144283"/>
                </a:lnTo>
                <a:cubicBezTo>
                  <a:pt x="8823692" y="1214502"/>
                  <a:pt x="8766768" y="1271426"/>
                  <a:pt x="8696549" y="1271426"/>
                </a:cubicBezTo>
                <a:lnTo>
                  <a:pt x="127143" y="1271426"/>
                </a:lnTo>
                <a:cubicBezTo>
                  <a:pt x="56924" y="1271426"/>
                  <a:pt x="0" y="1214502"/>
                  <a:pt x="0" y="1144283"/>
                </a:cubicBezTo>
                <a:lnTo>
                  <a:pt x="0" y="1271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3439" tIns="113439" rIns="144000" bIns="113439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/>
              <a:t>Un</a:t>
            </a:r>
            <a:r>
              <a:rPr lang="en-US" b="1" i="0" kern="1200" baseline="0"/>
              <a:t>derpin with the necessary data and information </a:t>
            </a:r>
            <a:r>
              <a:rPr lang="en-US" kern="1200"/>
              <a:t>where climate impacts are being felt; may be experienced in the future; and what response measures should be developed as investments to address these impacts.</a:t>
            </a:r>
          </a:p>
        </p:txBody>
      </p:sp>
      <p:pic>
        <p:nvPicPr>
          <p:cNvPr id="3074" name="Picture 2" descr="Values ">
            <a:extLst>
              <a:ext uri="{FF2B5EF4-FFF2-40B4-BE49-F238E27FC236}">
                <a16:creationId xmlns:a16="http://schemas.microsoft.com/office/drawing/2014/main" id="{83CCA9F6-48E9-94EE-A157-7547D945C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40" y="3531911"/>
            <a:ext cx="1414330" cy="141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5DAC4AA-1722-7F9C-826C-9C8F9E2DEB26}"/>
              </a:ext>
            </a:extLst>
          </p:cNvPr>
          <p:cNvSpPr/>
          <p:nvPr/>
        </p:nvSpPr>
        <p:spPr>
          <a:xfrm rot="10800000">
            <a:off x="7100155" y="2512754"/>
            <a:ext cx="1167599" cy="180000"/>
          </a:xfrm>
          <a:prstGeom prst="triangle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00B0E09D-7B9B-A195-E588-2103C00CDFF3}"/>
              </a:ext>
            </a:extLst>
          </p:cNvPr>
          <p:cNvSpPr/>
          <p:nvPr/>
        </p:nvSpPr>
        <p:spPr>
          <a:xfrm rot="10800000">
            <a:off x="7100156" y="3717390"/>
            <a:ext cx="1167599" cy="180000"/>
          </a:xfrm>
          <a:prstGeom prst="triangle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D84D4E-443C-A8E8-C280-B6BA5FC97F2A}"/>
              </a:ext>
            </a:extLst>
          </p:cNvPr>
          <p:cNvSpPr/>
          <p:nvPr/>
        </p:nvSpPr>
        <p:spPr>
          <a:xfrm rot="10800000">
            <a:off x="7100156" y="4954179"/>
            <a:ext cx="1167599" cy="180000"/>
          </a:xfrm>
          <a:prstGeom prst="triangle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35718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ABB20B-F0E6-B205-E483-06E07EC3353B}"/>
              </a:ext>
            </a:extLst>
          </p:cNvPr>
          <p:cNvSpPr/>
          <p:nvPr/>
        </p:nvSpPr>
        <p:spPr>
          <a:xfrm>
            <a:off x="1273629" y="1230104"/>
            <a:ext cx="10193623" cy="2405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r>
              <a:rPr lang="en-GB" sz="2000" b="1" kern="100">
                <a:solidFill>
                  <a:schemeClr val="bg1"/>
                </a:solidFill>
                <a:effectLst/>
                <a:ea typeface="Calibri"/>
                <a:cs typeface="Calibri"/>
              </a:rPr>
              <a:t>Demonstrating Value Requires </a:t>
            </a:r>
            <a:r>
              <a:rPr lang="en-GB" sz="2000" b="1" i="1" kern="100">
                <a:solidFill>
                  <a:schemeClr val="bg1"/>
                </a:solidFill>
                <a:effectLst/>
                <a:ea typeface="Calibri"/>
                <a:cs typeface="Calibri"/>
              </a:rPr>
              <a:t>Leadership</a:t>
            </a:r>
            <a:endParaRPr lang="en-CH" sz="2000" b="1" i="1" kern="100">
              <a:solidFill>
                <a:schemeClr val="bg1"/>
              </a:solidFill>
              <a:effectLst/>
              <a:ea typeface="Calibri"/>
              <a:cs typeface="Calibri"/>
            </a:endParaRPr>
          </a:p>
          <a:p>
            <a:pPr lvl="3"/>
            <a:endParaRPr lang="en-US" sz="400" b="1" kern="100">
              <a:solidFill>
                <a:schemeClr val="bg1"/>
              </a:solidFill>
              <a:effectLst/>
              <a:ea typeface="Calibri"/>
              <a:cs typeface="Calibri"/>
            </a:endParaRPr>
          </a:p>
          <a:p>
            <a:pPr marL="21145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H" sz="1600" i="0" u="none" strike="noStrike">
                <a:solidFill>
                  <a:schemeClr val="bg1"/>
                </a:solidFill>
                <a:effectLst/>
                <a:ea typeface="Calibri"/>
                <a:cs typeface="Arial"/>
              </a:rPr>
              <a:t>T</a:t>
            </a:r>
            <a:r>
              <a:rPr lang="en-US" sz="1600" i="0" u="none" strike="noStrike">
                <a:solidFill>
                  <a:schemeClr val="bg1"/>
                </a:solidFill>
                <a:effectLst/>
                <a:ea typeface="Calibri"/>
                <a:cs typeface="Arial"/>
              </a:rPr>
              <a:t>he empowerment of NMHSs as being central to national level decision-making will require leadership. </a:t>
            </a:r>
            <a:endParaRPr lang="en-CH" sz="1600" i="0" u="none" strike="noStrike">
              <a:solidFill>
                <a:schemeClr val="bg1"/>
              </a:solidFill>
              <a:effectLst/>
              <a:ea typeface="Calibri"/>
              <a:cs typeface="Arial"/>
            </a:endParaRPr>
          </a:p>
          <a:p>
            <a:pPr marL="21145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bg1"/>
                </a:solidFill>
                <a:effectLst/>
                <a:ea typeface="Calibri"/>
                <a:cs typeface="Arial"/>
              </a:rPr>
              <a:t>NMHSs need </a:t>
            </a:r>
            <a:r>
              <a:rPr lang="en-US" sz="1600" b="1" i="0" u="none" strike="noStrike">
                <a:solidFill>
                  <a:schemeClr val="bg1"/>
                </a:solidFill>
                <a:effectLst/>
                <a:ea typeface="Calibri"/>
                <a:cs typeface="Arial"/>
              </a:rPr>
              <a:t>strong visionary leaders </a:t>
            </a:r>
            <a:r>
              <a:rPr lang="en-US" sz="1600" b="0" i="0" u="none" strike="noStrike">
                <a:solidFill>
                  <a:schemeClr val="bg1"/>
                </a:solidFill>
                <a:effectLst/>
                <a:ea typeface="Calibri"/>
                <a:cs typeface="Arial"/>
              </a:rPr>
              <a:t>who can </a:t>
            </a:r>
            <a:r>
              <a:rPr lang="en-US" sz="1600" b="1" i="0" u="none" strike="noStrike">
                <a:solidFill>
                  <a:schemeClr val="bg1"/>
                </a:solidFill>
                <a:effectLst/>
                <a:ea typeface="Calibri"/>
                <a:cs typeface="Arial"/>
              </a:rPr>
              <a:t>see the big picture </a:t>
            </a:r>
            <a:r>
              <a:rPr lang="en-US" sz="1600" b="0" i="0" u="none" strike="noStrike">
                <a:solidFill>
                  <a:schemeClr val="bg1"/>
                </a:solidFill>
                <a:effectLst/>
                <a:ea typeface="Calibri"/>
                <a:cs typeface="Arial"/>
              </a:rPr>
              <a:t>and </a:t>
            </a:r>
            <a:r>
              <a:rPr lang="en-US" sz="1600" b="1" i="0" u="none" strike="noStrike">
                <a:solidFill>
                  <a:schemeClr val="bg1"/>
                </a:solidFill>
                <a:effectLst/>
                <a:ea typeface="Calibri"/>
                <a:cs typeface="Arial"/>
              </a:rPr>
              <a:t>think strategically </a:t>
            </a:r>
            <a:r>
              <a:rPr lang="en-US" sz="1600" b="0" i="0" u="none" strike="noStrike">
                <a:solidFill>
                  <a:schemeClr val="bg1"/>
                </a:solidFill>
                <a:effectLst/>
                <a:ea typeface="Calibri"/>
                <a:cs typeface="Arial"/>
              </a:rPr>
              <a:t>to bring about innovative changes to develop institutional and infrastructural capacity and to sustain it.</a:t>
            </a:r>
            <a:r>
              <a:rPr lang="en-US" sz="1600" b="0" i="0">
                <a:solidFill>
                  <a:schemeClr val="bg1"/>
                </a:solidFill>
                <a:effectLst/>
                <a:ea typeface="Calibri"/>
                <a:cs typeface="Arial"/>
              </a:rPr>
              <a:t>​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44CCE-0260-943D-FDDF-C6703A94BE22}"/>
              </a:ext>
            </a:extLst>
          </p:cNvPr>
          <p:cNvSpPr/>
          <p:nvPr/>
        </p:nvSpPr>
        <p:spPr>
          <a:xfrm>
            <a:off x="1273629" y="3755590"/>
            <a:ext cx="10193624" cy="2405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fontAlgn="base"/>
            <a:r>
              <a:rPr lang="en-CH" sz="2000" b="1" i="1" kern="100">
                <a:solidFill>
                  <a:schemeClr val="accent1"/>
                </a:solidFill>
                <a:ea typeface="+mj-ea"/>
                <a:cs typeface="Calibri"/>
              </a:rPr>
              <a:t>L</a:t>
            </a:r>
            <a:r>
              <a:rPr lang="en-US" sz="2000" b="1" i="1" kern="100" err="1">
                <a:solidFill>
                  <a:schemeClr val="accent1"/>
                </a:solidFill>
                <a:ea typeface="+mj-ea"/>
                <a:cs typeface="Calibri"/>
              </a:rPr>
              <a:t>eadership</a:t>
            </a:r>
            <a:r>
              <a:rPr lang="en-US" sz="2000" b="1" i="1" kern="100">
                <a:solidFill>
                  <a:schemeClr val="accent1"/>
                </a:solidFill>
                <a:ea typeface="+mj-ea"/>
                <a:cs typeface="Calibri"/>
              </a:rPr>
              <a:t> </a:t>
            </a:r>
            <a:r>
              <a:rPr lang="en-US" sz="2000" b="1" kern="100">
                <a:solidFill>
                  <a:schemeClr val="accent1"/>
                </a:solidFill>
                <a:ea typeface="+mj-ea"/>
                <a:cs typeface="Calibri"/>
              </a:rPr>
              <a:t>involves</a:t>
            </a:r>
            <a:endParaRPr lang="en-CH" sz="2000" b="1" kern="100">
              <a:solidFill>
                <a:schemeClr val="accent1"/>
              </a:solidFill>
              <a:ea typeface="+mj-ea"/>
              <a:cs typeface="Calibri"/>
            </a:endParaRPr>
          </a:p>
          <a:p>
            <a:pPr lvl="4" fontAlgn="base"/>
            <a:endParaRPr lang="en-US" sz="400" b="1" kern="100">
              <a:solidFill>
                <a:schemeClr val="accent1"/>
              </a:solidFill>
              <a:ea typeface="+mj-ea"/>
              <a:cs typeface="Calibri"/>
            </a:endParaRPr>
          </a:p>
          <a:p>
            <a:pPr marL="2628900" lvl="5" indent="-342900" fontAlgn="base">
              <a:spcBef>
                <a:spcPts val="300"/>
              </a:spcBef>
              <a:buFont typeface="+mj-lt"/>
              <a:buAutoNum type="alphaLcParenR"/>
            </a:pPr>
            <a:r>
              <a:rPr lang="en-US" sz="1600" b="0" i="0" u="none" strike="noStrike">
                <a:solidFill>
                  <a:schemeClr val="accent1"/>
                </a:solidFill>
                <a:effectLst/>
                <a:ea typeface="+mj-ea"/>
                <a:cs typeface="Arial"/>
              </a:rPr>
              <a:t>A vision that </a:t>
            </a:r>
            <a:r>
              <a:rPr lang="en-US" sz="1600" b="1" i="0" u="none" strike="noStrike">
                <a:solidFill>
                  <a:schemeClr val="accent1"/>
                </a:solidFill>
                <a:effectLst/>
                <a:ea typeface="+mj-ea"/>
                <a:cs typeface="Arial"/>
              </a:rPr>
              <a:t>secures buy-in at all levels </a:t>
            </a:r>
            <a:r>
              <a:rPr lang="en-US" sz="1600" b="0" i="0" u="none" strike="noStrike">
                <a:solidFill>
                  <a:schemeClr val="accent1"/>
                </a:solidFill>
                <a:effectLst/>
                <a:ea typeface="+mj-ea"/>
                <a:cs typeface="Arial"/>
              </a:rPr>
              <a:t>of the agency;</a:t>
            </a:r>
            <a:r>
              <a:rPr lang="en-US" sz="1600" b="0" i="0">
                <a:solidFill>
                  <a:schemeClr val="accent1"/>
                </a:solidFill>
                <a:effectLst/>
                <a:ea typeface="+mj-ea"/>
                <a:cs typeface="Arial"/>
              </a:rPr>
              <a:t>​</a:t>
            </a:r>
          </a:p>
          <a:p>
            <a:pPr marL="2628900" lvl="5" indent="-342900" fontAlgn="base">
              <a:spcBef>
                <a:spcPts val="300"/>
              </a:spcBef>
              <a:buFont typeface="+mj-lt"/>
              <a:buAutoNum type="alphaLcParenR"/>
            </a:pPr>
            <a:r>
              <a:rPr lang="en-US" sz="1600" b="0" i="0" u="none" strike="noStrike">
                <a:solidFill>
                  <a:schemeClr val="accent1"/>
                </a:solidFill>
                <a:effectLst/>
                <a:ea typeface="+mj-ea"/>
                <a:cs typeface="Arial"/>
              </a:rPr>
              <a:t>A </a:t>
            </a:r>
            <a:r>
              <a:rPr lang="en-US" sz="1600" b="1" i="0" u="none" strike="noStrike">
                <a:solidFill>
                  <a:schemeClr val="accent1"/>
                </a:solidFill>
                <a:effectLst/>
                <a:ea typeface="+mj-ea"/>
                <a:cs typeface="Arial"/>
              </a:rPr>
              <a:t>strategy that is deliberate </a:t>
            </a:r>
            <a:r>
              <a:rPr lang="en-US" sz="1600" b="0" i="0" u="none" strike="noStrike">
                <a:solidFill>
                  <a:schemeClr val="accent1"/>
                </a:solidFill>
                <a:effectLst/>
                <a:ea typeface="+mj-ea"/>
                <a:cs typeface="Arial"/>
              </a:rPr>
              <a:t>in expanding the NMHS’s role to support decision-making at the national level; and</a:t>
            </a:r>
            <a:r>
              <a:rPr lang="en-US" sz="1600" b="0" i="0">
                <a:solidFill>
                  <a:schemeClr val="accent1"/>
                </a:solidFill>
                <a:effectLst/>
                <a:ea typeface="+mj-ea"/>
                <a:cs typeface="Arial"/>
              </a:rPr>
              <a:t>​</a:t>
            </a:r>
          </a:p>
          <a:p>
            <a:pPr marL="2628900" lvl="5" indent="-342900" fontAlgn="base">
              <a:spcBef>
                <a:spcPts val="300"/>
              </a:spcBef>
              <a:buFont typeface="+mj-lt"/>
              <a:buAutoNum type="alphaLcParenR"/>
            </a:pPr>
            <a:r>
              <a:rPr lang="en-US" sz="1600" b="0" i="0" u="none" strike="noStrike">
                <a:solidFill>
                  <a:schemeClr val="accent1"/>
                </a:solidFill>
                <a:effectLst/>
                <a:ea typeface="+mj-ea"/>
                <a:cs typeface="Arial"/>
              </a:rPr>
              <a:t>A </a:t>
            </a:r>
            <a:r>
              <a:rPr lang="en-US" sz="1600" b="1" i="0" u="none" strike="noStrike">
                <a:solidFill>
                  <a:schemeClr val="accent1"/>
                </a:solidFill>
                <a:effectLst/>
                <a:ea typeface="+mj-ea"/>
                <a:cs typeface="Arial"/>
              </a:rPr>
              <a:t>shift in perception</a:t>
            </a:r>
            <a:r>
              <a:rPr lang="en-US" sz="1600" b="0" i="0" u="none" strike="noStrike">
                <a:solidFill>
                  <a:schemeClr val="accent1"/>
                </a:solidFill>
                <a:effectLst/>
                <a:ea typeface="+mj-ea"/>
                <a:cs typeface="Arial"/>
              </a:rPr>
              <a:t> that reframes the NMHS from being only a technical agency to one that enables national development and prosperity.</a:t>
            </a:r>
            <a:r>
              <a:rPr lang="en-US" sz="1600" b="0" i="0">
                <a:solidFill>
                  <a:schemeClr val="accent1"/>
                </a:solidFill>
                <a:effectLst/>
                <a:ea typeface="+mj-ea"/>
                <a:cs typeface="Arial"/>
              </a:rPr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485ACF-B379-01A9-F028-C219A80E0C7C}"/>
              </a:ext>
            </a:extLst>
          </p:cNvPr>
          <p:cNvSpPr txBox="1"/>
          <p:nvPr/>
        </p:nvSpPr>
        <p:spPr>
          <a:xfrm>
            <a:off x="636690" y="178647"/>
            <a:ext cx="1118519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107"/>
              </a:lnSpc>
              <a:buClr>
                <a:srgbClr val="185980"/>
              </a:buClr>
              <a:buSzPts val="4400"/>
              <a:defRPr/>
            </a:pPr>
            <a:r>
              <a:rPr lang="en-CH" sz="2800" b="1">
                <a:solidFill>
                  <a:srgbClr val="1B5196"/>
                </a:solidFill>
                <a:latin typeface="Arial"/>
                <a:ea typeface="+mj-ea"/>
                <a:cs typeface="Arial"/>
              </a:rPr>
              <a:t>NMHSs require Training on Resource Mobilization</a:t>
            </a:r>
            <a:endParaRPr lang="en-US" sz="2800" b="1">
              <a:solidFill>
                <a:srgbClr val="1B5196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1026" name="Picture 2" descr="Leadership ">
            <a:extLst>
              <a:ext uri="{FF2B5EF4-FFF2-40B4-BE49-F238E27FC236}">
                <a16:creationId xmlns:a16="http://schemas.microsoft.com/office/drawing/2014/main" id="{9C8B7C95-77C1-C58B-82B0-AFA087866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96" y="4617720"/>
            <a:ext cx="645169" cy="64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lue ">
            <a:extLst>
              <a:ext uri="{FF2B5EF4-FFF2-40B4-BE49-F238E27FC236}">
                <a16:creationId xmlns:a16="http://schemas.microsoft.com/office/drawing/2014/main" id="{3702F455-8B67-2DB1-398B-F7792A524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96" y="2076956"/>
            <a:ext cx="688464" cy="688464"/>
          </a:xfrm>
          <a:prstGeom prst="rect">
            <a:avLst/>
          </a:prstGeom>
          <a:noFill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A1BFBA-F7AD-0657-935E-E2DA124D6A9D}"/>
              </a:ext>
            </a:extLst>
          </p:cNvPr>
          <p:cNvCxnSpPr>
            <a:cxnSpLocks/>
          </p:cNvCxnSpPr>
          <p:nvPr/>
        </p:nvCxnSpPr>
        <p:spPr>
          <a:xfrm>
            <a:off x="2873610" y="1695820"/>
            <a:ext cx="0" cy="1584961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75D5A7-18BF-8A18-84DA-CF91CC2A2762}"/>
              </a:ext>
            </a:extLst>
          </p:cNvPr>
          <p:cNvCxnSpPr>
            <a:cxnSpLocks/>
          </p:cNvCxnSpPr>
          <p:nvPr/>
        </p:nvCxnSpPr>
        <p:spPr>
          <a:xfrm>
            <a:off x="2898685" y="4174726"/>
            <a:ext cx="0" cy="1584961"/>
          </a:xfrm>
          <a:prstGeom prst="line">
            <a:avLst/>
          </a:prstGeom>
          <a:ln w="28575">
            <a:solidFill>
              <a:schemeClr val="accent1"/>
            </a:solidFill>
            <a:prstDash val="dash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415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1DD14C2D-42C3-5D2D-EE06-3ECF6F6AF995}"/>
              </a:ext>
            </a:extLst>
          </p:cNvPr>
          <p:cNvSpPr/>
          <p:nvPr/>
        </p:nvSpPr>
        <p:spPr>
          <a:xfrm>
            <a:off x="9407" y="3474720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B0F15DB2-37F8-0280-B0C6-1803E5004AAD}"/>
              </a:ext>
            </a:extLst>
          </p:cNvPr>
          <p:cNvGrpSpPr/>
          <p:nvPr/>
        </p:nvGrpSpPr>
        <p:grpSpPr>
          <a:xfrm>
            <a:off x="1488857" y="1546772"/>
            <a:ext cx="9071868" cy="4987373"/>
            <a:chOff x="2229376" y="1673921"/>
            <a:chExt cx="8072092" cy="4472236"/>
          </a:xfrm>
        </p:grpSpPr>
        <p:sp>
          <p:nvSpPr>
            <p:cNvPr id="64" name="圆角矩形 105">
              <a:extLst>
                <a:ext uri="{FF2B5EF4-FFF2-40B4-BE49-F238E27FC236}">
                  <a16:creationId xmlns:a16="http://schemas.microsoft.com/office/drawing/2014/main" id="{22607DF6-EB2F-335C-2029-45820D4D906E}"/>
                </a:ext>
              </a:extLst>
            </p:cNvPr>
            <p:cNvSpPr/>
            <p:nvPr/>
          </p:nvSpPr>
          <p:spPr>
            <a:xfrm>
              <a:off x="2234692" y="1810365"/>
              <a:ext cx="3893019" cy="2000695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6350" cap="flat" cmpd="sng" algn="ctr">
              <a:solidFill>
                <a:srgbClr val="538C5B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65" name="圆角矩形 197">
              <a:extLst>
                <a:ext uri="{FF2B5EF4-FFF2-40B4-BE49-F238E27FC236}">
                  <a16:creationId xmlns:a16="http://schemas.microsoft.com/office/drawing/2014/main" id="{0E7EE221-B385-0C75-79BE-2B7C81008E2C}"/>
                </a:ext>
              </a:extLst>
            </p:cNvPr>
            <p:cNvSpPr/>
            <p:nvPr/>
          </p:nvSpPr>
          <p:spPr>
            <a:xfrm>
              <a:off x="2234791" y="1673921"/>
              <a:ext cx="3912234" cy="666820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66" name="文本框 199">
              <a:extLst>
                <a:ext uri="{FF2B5EF4-FFF2-40B4-BE49-F238E27FC236}">
                  <a16:creationId xmlns:a16="http://schemas.microsoft.com/office/drawing/2014/main" id="{5EFB94F2-CEB9-9E42-05B9-209C1829A746}"/>
                </a:ext>
              </a:extLst>
            </p:cNvPr>
            <p:cNvSpPr txBox="1"/>
            <p:nvPr/>
          </p:nvSpPr>
          <p:spPr>
            <a:xfrm>
              <a:off x="2351104" y="2834018"/>
              <a:ext cx="3659809" cy="6076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zh-CN"/>
              </a:defPPr>
              <a:lvl1pPr marL="0" algn="just" defTabSz="1827530" rtl="0" eaLnBrk="1" latinLnBrk="0" hangingPunct="1">
                <a:lnSpc>
                  <a:spcPct val="125000"/>
                </a:lnSpc>
                <a:defRPr sz="1200" kern="1200" spc="-60">
                  <a:solidFill>
                    <a:srgbClr val="747993">
                      <a:alpha val="80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l"/>
              <a:r>
                <a:rPr lang="en-US" sz="1600" kern="0">
                  <a:solidFill>
                    <a:schemeClr val="tx1"/>
                  </a:solidFill>
                  <a:latin typeface="+mj-lt"/>
                  <a:ea typeface="OPPOSans R"/>
                  <a:cs typeface="Arial"/>
                </a:rPr>
                <a:t>Enhancing the Role of NMHS in Mobilizing Climate Finance at the National Level. </a:t>
              </a:r>
              <a:endParaRPr lang="en-US" sz="1600">
                <a:solidFill>
                  <a:schemeClr val="tx1"/>
                </a:solidFill>
                <a:latin typeface="+mj-lt"/>
                <a:ea typeface="OPPOSans R"/>
              </a:endParaRPr>
            </a:p>
          </p:txBody>
        </p:sp>
        <p:sp>
          <p:nvSpPr>
            <p:cNvPr id="72" name="文本框 203">
              <a:extLst>
                <a:ext uri="{FF2B5EF4-FFF2-40B4-BE49-F238E27FC236}">
                  <a16:creationId xmlns:a16="http://schemas.microsoft.com/office/drawing/2014/main" id="{A4FE50FB-41A5-0A47-4CBC-8ADD32542E00}"/>
                </a:ext>
              </a:extLst>
            </p:cNvPr>
            <p:cNvSpPr txBox="1"/>
            <p:nvPr/>
          </p:nvSpPr>
          <p:spPr>
            <a:xfrm>
              <a:off x="2928249" y="1877054"/>
              <a:ext cx="3039983" cy="28397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r>
                <a:rPr lang="en-US" altLang="zh-CN" b="1">
                  <a:solidFill>
                    <a:schemeClr val="bg1"/>
                  </a:solidFill>
                  <a:latin typeface="Arial"/>
                  <a:ea typeface="OPPOSans R" panose="00020600040101010101" pitchFamily="18" charset="-122"/>
                  <a:cs typeface="Arial"/>
                </a:rPr>
                <a:t>Develop Training Modules</a:t>
              </a:r>
              <a:endParaRPr lang="zh-CN" altLang="en-US" b="1">
                <a:solidFill>
                  <a:schemeClr val="bg1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76" name="圆角矩形 168">
              <a:extLst>
                <a:ext uri="{FF2B5EF4-FFF2-40B4-BE49-F238E27FC236}">
                  <a16:creationId xmlns:a16="http://schemas.microsoft.com/office/drawing/2014/main" id="{5C785C24-A12A-480C-0AAD-4F84DCDD3BA9}"/>
                </a:ext>
              </a:extLst>
            </p:cNvPr>
            <p:cNvSpPr/>
            <p:nvPr/>
          </p:nvSpPr>
          <p:spPr>
            <a:xfrm>
              <a:off x="2254106" y="1711399"/>
              <a:ext cx="653034" cy="629342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85D4929-CB01-3021-5268-E97040CAF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984" y="1813104"/>
              <a:ext cx="360000" cy="360000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 defTabSz="456565">
                <a:spcBef>
                  <a:spcPts val="1000"/>
                </a:spcBef>
                <a:defRPr/>
              </a:pPr>
              <a:endParaRPr lang="en-US" sz="1400">
                <a:solidFill>
                  <a:srgbClr val="747993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85" name="flag-pole-with-black-flag_38306">
              <a:extLst>
                <a:ext uri="{FF2B5EF4-FFF2-40B4-BE49-F238E27FC236}">
                  <a16:creationId xmlns:a16="http://schemas.microsoft.com/office/drawing/2014/main" id="{3E083200-B761-07C8-B3AE-BE839063388A}"/>
                </a:ext>
              </a:extLst>
            </p:cNvPr>
            <p:cNvSpPr/>
            <p:nvPr/>
          </p:nvSpPr>
          <p:spPr>
            <a:xfrm>
              <a:off x="2498418" y="1908860"/>
              <a:ext cx="187889" cy="223662"/>
            </a:xfrm>
            <a:custGeom>
              <a:avLst/>
              <a:gdLst>
                <a:gd name="T0" fmla="*/ 401 w 401"/>
                <a:gd name="T1" fmla="*/ 89 h 478"/>
                <a:gd name="T2" fmla="*/ 401 w 401"/>
                <a:gd name="T3" fmla="*/ 293 h 478"/>
                <a:gd name="T4" fmla="*/ 73 w 401"/>
                <a:gd name="T5" fmla="*/ 293 h 478"/>
                <a:gd name="T6" fmla="*/ 73 w 401"/>
                <a:gd name="T7" fmla="*/ 89 h 478"/>
                <a:gd name="T8" fmla="*/ 401 w 401"/>
                <a:gd name="T9" fmla="*/ 89 h 478"/>
                <a:gd name="T10" fmla="*/ 39 w 401"/>
                <a:gd name="T11" fmla="*/ 0 h 478"/>
                <a:gd name="T12" fmla="*/ 0 w 401"/>
                <a:gd name="T13" fmla="*/ 39 h 478"/>
                <a:gd name="T14" fmla="*/ 23 w 401"/>
                <a:gd name="T15" fmla="*/ 74 h 478"/>
                <a:gd name="T16" fmla="*/ 23 w 401"/>
                <a:gd name="T17" fmla="*/ 478 h 478"/>
                <a:gd name="T18" fmla="*/ 56 w 401"/>
                <a:gd name="T19" fmla="*/ 478 h 478"/>
                <a:gd name="T20" fmla="*/ 56 w 401"/>
                <a:gd name="T21" fmla="*/ 74 h 478"/>
                <a:gd name="T22" fmla="*/ 78 w 401"/>
                <a:gd name="T23" fmla="*/ 39 h 478"/>
                <a:gd name="T24" fmla="*/ 39 w 401"/>
                <a:gd name="T2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478">
                  <a:moveTo>
                    <a:pt x="401" y="89"/>
                  </a:moveTo>
                  <a:lnTo>
                    <a:pt x="401" y="293"/>
                  </a:lnTo>
                  <a:cubicBezTo>
                    <a:pt x="292" y="212"/>
                    <a:pt x="182" y="375"/>
                    <a:pt x="73" y="293"/>
                  </a:cubicBezTo>
                  <a:lnTo>
                    <a:pt x="73" y="89"/>
                  </a:lnTo>
                  <a:cubicBezTo>
                    <a:pt x="182" y="171"/>
                    <a:pt x="292" y="7"/>
                    <a:pt x="401" y="89"/>
                  </a:cubicBezTo>
                  <a:close/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54"/>
                    <a:pt x="9" y="68"/>
                    <a:pt x="23" y="74"/>
                  </a:cubicBezTo>
                  <a:lnTo>
                    <a:pt x="23" y="478"/>
                  </a:lnTo>
                  <a:lnTo>
                    <a:pt x="56" y="478"/>
                  </a:lnTo>
                  <a:lnTo>
                    <a:pt x="56" y="74"/>
                  </a:lnTo>
                  <a:cubicBezTo>
                    <a:pt x="69" y="68"/>
                    <a:pt x="78" y="54"/>
                    <a:pt x="78" y="39"/>
                  </a:cubicBezTo>
                  <a:cubicBezTo>
                    <a:pt x="78" y="17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74DA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 defTabSz="456565">
                <a:defRPr/>
              </a:pPr>
              <a:endParaRPr lang="en-US">
                <a:solidFill>
                  <a:srgbClr val="F9FFFF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26" name="圆角矩形 105">
              <a:extLst>
                <a:ext uri="{FF2B5EF4-FFF2-40B4-BE49-F238E27FC236}">
                  <a16:creationId xmlns:a16="http://schemas.microsoft.com/office/drawing/2014/main" id="{9EAEA307-A7CC-3B1F-2FCE-30EDCB7637AB}"/>
                </a:ext>
              </a:extLst>
            </p:cNvPr>
            <p:cNvSpPr/>
            <p:nvPr/>
          </p:nvSpPr>
          <p:spPr>
            <a:xfrm>
              <a:off x="6219388" y="1810365"/>
              <a:ext cx="4081980" cy="2002573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6350" cap="flat" cmpd="sng" algn="ctr">
              <a:solidFill>
                <a:srgbClr val="538C5B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27" name="圆角矩形 197">
              <a:extLst>
                <a:ext uri="{FF2B5EF4-FFF2-40B4-BE49-F238E27FC236}">
                  <a16:creationId xmlns:a16="http://schemas.microsoft.com/office/drawing/2014/main" id="{147A5993-7232-C9C0-50FD-4E5A33A72E9D}"/>
                </a:ext>
              </a:extLst>
            </p:cNvPr>
            <p:cNvSpPr/>
            <p:nvPr/>
          </p:nvSpPr>
          <p:spPr>
            <a:xfrm>
              <a:off x="6219488" y="1673921"/>
              <a:ext cx="4081980" cy="666820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28" name="文本框 199">
              <a:extLst>
                <a:ext uri="{FF2B5EF4-FFF2-40B4-BE49-F238E27FC236}">
                  <a16:creationId xmlns:a16="http://schemas.microsoft.com/office/drawing/2014/main" id="{39A6C6CF-FCC4-20CF-FD17-C4EF3834AB77}"/>
                </a:ext>
              </a:extLst>
            </p:cNvPr>
            <p:cNvSpPr txBox="1"/>
            <p:nvPr/>
          </p:nvSpPr>
          <p:spPr>
            <a:xfrm>
              <a:off x="5875836" y="2477898"/>
              <a:ext cx="4352404" cy="14351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zh-CN"/>
              </a:defPPr>
              <a:lvl1pPr marL="0" algn="just" defTabSz="1827530" rtl="0" eaLnBrk="1" latinLnBrk="0" hangingPunct="1">
                <a:lnSpc>
                  <a:spcPct val="125000"/>
                </a:lnSpc>
                <a:defRPr sz="1200" kern="1200" spc="-60">
                  <a:solidFill>
                    <a:srgbClr val="747993">
                      <a:alpha val="80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lvl="1"/>
              <a:r>
                <a:rPr lang="en-US" sz="1400" kern="0">
                  <a:solidFill>
                    <a:schemeClr val="tx1"/>
                  </a:solidFill>
                  <a:latin typeface="Arial"/>
                  <a:cs typeface="Arial"/>
                </a:rPr>
                <a:t>Scale up national and regional capacity on climate finance access, proposal development, and reporting.</a:t>
              </a:r>
            </a:p>
            <a:p>
              <a:pPr lvl="1"/>
              <a:endParaRPr lang="en-US" sz="1400" kern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sz="1400" kern="0">
                  <a:solidFill>
                    <a:schemeClr val="tx1"/>
                  </a:solidFill>
                  <a:latin typeface="Arial"/>
                  <a:cs typeface="Arial"/>
                </a:rPr>
                <a:t>2026 workshops planned for RA III and RA IV, and a national workshop in Uganda</a:t>
              </a: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sz="1400" kern="0">
                  <a:solidFill>
                    <a:schemeClr val="tx1"/>
                  </a:solidFill>
                  <a:latin typeface="Arial"/>
                  <a:cs typeface="Arial"/>
                </a:rPr>
                <a:t>Donor Mapping Activities</a:t>
              </a:r>
              <a:endParaRPr lang="en-US" sz="1400">
                <a:solidFill>
                  <a:schemeClr val="tx1"/>
                </a:solidFill>
                <a:latin typeface="Aptos"/>
                <a:cs typeface="Arial"/>
              </a:endParaRPr>
            </a:p>
            <a:p>
              <a:pPr algn="l">
                <a:lnSpc>
                  <a:spcPct val="100000"/>
                </a:lnSpc>
              </a:pPr>
              <a:endParaRPr lang="en-US" sz="1400" kern="0">
                <a:solidFill>
                  <a:schemeClr val="tx1">
                    <a:alpha val="8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29" name="文本框 203">
              <a:extLst>
                <a:ext uri="{FF2B5EF4-FFF2-40B4-BE49-F238E27FC236}">
                  <a16:creationId xmlns:a16="http://schemas.microsoft.com/office/drawing/2014/main" id="{103B768C-DBB4-D2C8-39F2-D874BE1DDBE9}"/>
                </a:ext>
              </a:extLst>
            </p:cNvPr>
            <p:cNvSpPr txBox="1"/>
            <p:nvPr/>
          </p:nvSpPr>
          <p:spPr>
            <a:xfrm>
              <a:off x="6872299" y="1867413"/>
              <a:ext cx="3039983" cy="28397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r>
                <a:rPr lang="en-US" altLang="zh-CN" b="1">
                  <a:solidFill>
                    <a:schemeClr val="bg1"/>
                  </a:solidFill>
                  <a:latin typeface="Arial"/>
                  <a:ea typeface="OPPOSans R" panose="00020600040101010101" pitchFamily="18" charset="-122"/>
                  <a:cs typeface="Arial"/>
                </a:rPr>
                <a:t>Training &amp; Guidance</a:t>
              </a:r>
              <a:endParaRPr lang="zh-CN" altLang="en-US" b="1">
                <a:solidFill>
                  <a:schemeClr val="bg1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30" name="圆角矩形 168">
              <a:extLst>
                <a:ext uri="{FF2B5EF4-FFF2-40B4-BE49-F238E27FC236}">
                  <a16:creationId xmlns:a16="http://schemas.microsoft.com/office/drawing/2014/main" id="{C2CBD1A3-A6E2-CA9C-3FF5-B3C7479F2E62}"/>
                </a:ext>
              </a:extLst>
            </p:cNvPr>
            <p:cNvSpPr/>
            <p:nvPr/>
          </p:nvSpPr>
          <p:spPr>
            <a:xfrm>
              <a:off x="6229791" y="1680279"/>
              <a:ext cx="653034" cy="640381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7F41B6B-A0B8-ECA7-6BF1-D81E97A6C2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2680" y="1813104"/>
              <a:ext cx="360000" cy="360000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 defTabSz="456565">
                <a:spcBef>
                  <a:spcPts val="1000"/>
                </a:spcBef>
                <a:defRPr/>
              </a:pPr>
              <a:endParaRPr lang="en-US" sz="1400">
                <a:solidFill>
                  <a:srgbClr val="747993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32" name="flag-pole-with-black-flag_38306">
              <a:extLst>
                <a:ext uri="{FF2B5EF4-FFF2-40B4-BE49-F238E27FC236}">
                  <a16:creationId xmlns:a16="http://schemas.microsoft.com/office/drawing/2014/main" id="{CFC7C997-8FA6-00D6-03A9-1F44CDF9980A}"/>
                </a:ext>
              </a:extLst>
            </p:cNvPr>
            <p:cNvSpPr/>
            <p:nvPr/>
          </p:nvSpPr>
          <p:spPr>
            <a:xfrm>
              <a:off x="6483114" y="1908860"/>
              <a:ext cx="187889" cy="223662"/>
            </a:xfrm>
            <a:custGeom>
              <a:avLst/>
              <a:gdLst>
                <a:gd name="T0" fmla="*/ 401 w 401"/>
                <a:gd name="T1" fmla="*/ 89 h 478"/>
                <a:gd name="T2" fmla="*/ 401 w 401"/>
                <a:gd name="T3" fmla="*/ 293 h 478"/>
                <a:gd name="T4" fmla="*/ 73 w 401"/>
                <a:gd name="T5" fmla="*/ 293 h 478"/>
                <a:gd name="T6" fmla="*/ 73 w 401"/>
                <a:gd name="T7" fmla="*/ 89 h 478"/>
                <a:gd name="T8" fmla="*/ 401 w 401"/>
                <a:gd name="T9" fmla="*/ 89 h 478"/>
                <a:gd name="T10" fmla="*/ 39 w 401"/>
                <a:gd name="T11" fmla="*/ 0 h 478"/>
                <a:gd name="T12" fmla="*/ 0 w 401"/>
                <a:gd name="T13" fmla="*/ 39 h 478"/>
                <a:gd name="T14" fmla="*/ 23 w 401"/>
                <a:gd name="T15" fmla="*/ 74 h 478"/>
                <a:gd name="T16" fmla="*/ 23 w 401"/>
                <a:gd name="T17" fmla="*/ 478 h 478"/>
                <a:gd name="T18" fmla="*/ 56 w 401"/>
                <a:gd name="T19" fmla="*/ 478 h 478"/>
                <a:gd name="T20" fmla="*/ 56 w 401"/>
                <a:gd name="T21" fmla="*/ 74 h 478"/>
                <a:gd name="T22" fmla="*/ 78 w 401"/>
                <a:gd name="T23" fmla="*/ 39 h 478"/>
                <a:gd name="T24" fmla="*/ 39 w 401"/>
                <a:gd name="T2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478">
                  <a:moveTo>
                    <a:pt x="401" y="89"/>
                  </a:moveTo>
                  <a:lnTo>
                    <a:pt x="401" y="293"/>
                  </a:lnTo>
                  <a:cubicBezTo>
                    <a:pt x="292" y="212"/>
                    <a:pt x="182" y="375"/>
                    <a:pt x="73" y="293"/>
                  </a:cubicBezTo>
                  <a:lnTo>
                    <a:pt x="73" y="89"/>
                  </a:lnTo>
                  <a:cubicBezTo>
                    <a:pt x="182" y="171"/>
                    <a:pt x="292" y="7"/>
                    <a:pt x="401" y="89"/>
                  </a:cubicBezTo>
                  <a:close/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54"/>
                    <a:pt x="9" y="68"/>
                    <a:pt x="23" y="74"/>
                  </a:cubicBezTo>
                  <a:lnTo>
                    <a:pt x="23" y="478"/>
                  </a:lnTo>
                  <a:lnTo>
                    <a:pt x="56" y="478"/>
                  </a:lnTo>
                  <a:lnTo>
                    <a:pt x="56" y="74"/>
                  </a:lnTo>
                  <a:cubicBezTo>
                    <a:pt x="69" y="68"/>
                    <a:pt x="78" y="54"/>
                    <a:pt x="78" y="39"/>
                  </a:cubicBezTo>
                  <a:cubicBezTo>
                    <a:pt x="78" y="17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74DA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 defTabSz="456565">
                <a:defRPr/>
              </a:pPr>
              <a:endParaRPr lang="en-US">
                <a:solidFill>
                  <a:srgbClr val="F9FFFF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33" name="圆角矩形 105">
              <a:extLst>
                <a:ext uri="{FF2B5EF4-FFF2-40B4-BE49-F238E27FC236}">
                  <a16:creationId xmlns:a16="http://schemas.microsoft.com/office/drawing/2014/main" id="{45BED648-60EE-6758-96F6-4E7397774AD9}"/>
                </a:ext>
              </a:extLst>
            </p:cNvPr>
            <p:cNvSpPr/>
            <p:nvPr/>
          </p:nvSpPr>
          <p:spPr>
            <a:xfrm>
              <a:off x="2229376" y="4052475"/>
              <a:ext cx="3898336" cy="2093682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6350" cap="flat" cmpd="sng" algn="ctr">
              <a:solidFill>
                <a:srgbClr val="538C5B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34" name="圆角矩形 197">
              <a:extLst>
                <a:ext uri="{FF2B5EF4-FFF2-40B4-BE49-F238E27FC236}">
                  <a16:creationId xmlns:a16="http://schemas.microsoft.com/office/drawing/2014/main" id="{AAD0B9DC-ABE5-F762-992A-0016640DA7A7}"/>
                </a:ext>
              </a:extLst>
            </p:cNvPr>
            <p:cNvSpPr/>
            <p:nvPr/>
          </p:nvSpPr>
          <p:spPr>
            <a:xfrm>
              <a:off x="2248689" y="3937548"/>
              <a:ext cx="3898336" cy="673101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35" name="文本框 199">
              <a:extLst>
                <a:ext uri="{FF2B5EF4-FFF2-40B4-BE49-F238E27FC236}">
                  <a16:creationId xmlns:a16="http://schemas.microsoft.com/office/drawing/2014/main" id="{096543E3-9127-8230-4DE6-8AEC88931E22}"/>
                </a:ext>
              </a:extLst>
            </p:cNvPr>
            <p:cNvSpPr txBox="1"/>
            <p:nvPr/>
          </p:nvSpPr>
          <p:spPr>
            <a:xfrm>
              <a:off x="2439360" y="4716539"/>
              <a:ext cx="3571553" cy="1293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just" defTabSz="1827530" rtl="0" eaLnBrk="1" latinLnBrk="0" hangingPunct="1">
                <a:lnSpc>
                  <a:spcPct val="125000"/>
                </a:lnSpc>
                <a:defRPr sz="1200" kern="1200" spc="-60">
                  <a:solidFill>
                    <a:srgbClr val="747993">
                      <a:alpha val="80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l"/>
              <a:r>
                <a:rPr lang="en-US" sz="1600" kern="0">
                  <a:solidFill>
                    <a:schemeClr val="tx1"/>
                  </a:solidFill>
                  <a:latin typeface="+mn-lt"/>
                  <a:cs typeface="Arial"/>
                </a:rPr>
                <a:t>Co-organize dialogues with regional development banks, UN partners, and bi-lateral donors and climate funds to connect NMHSs with potential financiers.​</a:t>
              </a:r>
            </a:p>
          </p:txBody>
        </p:sp>
        <p:sp>
          <p:nvSpPr>
            <p:cNvPr id="136" name="文本框 203">
              <a:extLst>
                <a:ext uri="{FF2B5EF4-FFF2-40B4-BE49-F238E27FC236}">
                  <a16:creationId xmlns:a16="http://schemas.microsoft.com/office/drawing/2014/main" id="{BE0890D5-DAF0-7A53-60B6-F1265FAD0838}"/>
                </a:ext>
              </a:extLst>
            </p:cNvPr>
            <p:cNvSpPr txBox="1"/>
            <p:nvPr/>
          </p:nvSpPr>
          <p:spPr>
            <a:xfrm>
              <a:off x="2835852" y="4103225"/>
              <a:ext cx="3039983" cy="28397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r>
                <a:rPr lang="en-US" altLang="zh-CN" b="1">
                  <a:solidFill>
                    <a:schemeClr val="bg1"/>
                  </a:solidFill>
                  <a:latin typeface="Arial"/>
                  <a:ea typeface="OPPOSans R" panose="00020600040101010101" pitchFamily="18" charset="-122"/>
                  <a:cs typeface="Arial"/>
                </a:rPr>
                <a:t>Climate Finance Dialogues</a:t>
              </a:r>
              <a:endParaRPr lang="zh-CN" altLang="en-US" b="1">
                <a:solidFill>
                  <a:schemeClr val="bg1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37" name="圆角矩形 168">
              <a:extLst>
                <a:ext uri="{FF2B5EF4-FFF2-40B4-BE49-F238E27FC236}">
                  <a16:creationId xmlns:a16="http://schemas.microsoft.com/office/drawing/2014/main" id="{D39FF9D5-FB22-3925-D508-8CD4FA9CE5CA}"/>
                </a:ext>
              </a:extLst>
            </p:cNvPr>
            <p:cNvSpPr/>
            <p:nvPr/>
          </p:nvSpPr>
          <p:spPr>
            <a:xfrm>
              <a:off x="2229376" y="3962588"/>
              <a:ext cx="677764" cy="648475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3ECF80E-7678-C059-1A11-A8F9BFA241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04851" y="4073434"/>
              <a:ext cx="360000" cy="360000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 defTabSz="456565">
                <a:spcBef>
                  <a:spcPts val="1000"/>
                </a:spcBef>
                <a:defRPr/>
              </a:pPr>
              <a:endParaRPr lang="en-US" sz="1400">
                <a:solidFill>
                  <a:srgbClr val="747993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39" name="flag-pole-with-black-flag_38306">
              <a:extLst>
                <a:ext uri="{FF2B5EF4-FFF2-40B4-BE49-F238E27FC236}">
                  <a16:creationId xmlns:a16="http://schemas.microsoft.com/office/drawing/2014/main" id="{39007FE7-78B9-2885-4B8A-A108212A4ED8}"/>
                </a:ext>
              </a:extLst>
            </p:cNvPr>
            <p:cNvSpPr/>
            <p:nvPr/>
          </p:nvSpPr>
          <p:spPr>
            <a:xfrm>
              <a:off x="2512316" y="4150969"/>
              <a:ext cx="187889" cy="223662"/>
            </a:xfrm>
            <a:custGeom>
              <a:avLst/>
              <a:gdLst>
                <a:gd name="T0" fmla="*/ 401 w 401"/>
                <a:gd name="T1" fmla="*/ 89 h 478"/>
                <a:gd name="T2" fmla="*/ 401 w 401"/>
                <a:gd name="T3" fmla="*/ 293 h 478"/>
                <a:gd name="T4" fmla="*/ 73 w 401"/>
                <a:gd name="T5" fmla="*/ 293 h 478"/>
                <a:gd name="T6" fmla="*/ 73 w 401"/>
                <a:gd name="T7" fmla="*/ 89 h 478"/>
                <a:gd name="T8" fmla="*/ 401 w 401"/>
                <a:gd name="T9" fmla="*/ 89 h 478"/>
                <a:gd name="T10" fmla="*/ 39 w 401"/>
                <a:gd name="T11" fmla="*/ 0 h 478"/>
                <a:gd name="T12" fmla="*/ 0 w 401"/>
                <a:gd name="T13" fmla="*/ 39 h 478"/>
                <a:gd name="T14" fmla="*/ 23 w 401"/>
                <a:gd name="T15" fmla="*/ 74 h 478"/>
                <a:gd name="T16" fmla="*/ 23 w 401"/>
                <a:gd name="T17" fmla="*/ 478 h 478"/>
                <a:gd name="T18" fmla="*/ 56 w 401"/>
                <a:gd name="T19" fmla="*/ 478 h 478"/>
                <a:gd name="T20" fmla="*/ 56 w 401"/>
                <a:gd name="T21" fmla="*/ 74 h 478"/>
                <a:gd name="T22" fmla="*/ 78 w 401"/>
                <a:gd name="T23" fmla="*/ 39 h 478"/>
                <a:gd name="T24" fmla="*/ 39 w 401"/>
                <a:gd name="T2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478">
                  <a:moveTo>
                    <a:pt x="401" y="89"/>
                  </a:moveTo>
                  <a:lnTo>
                    <a:pt x="401" y="293"/>
                  </a:lnTo>
                  <a:cubicBezTo>
                    <a:pt x="292" y="212"/>
                    <a:pt x="182" y="375"/>
                    <a:pt x="73" y="293"/>
                  </a:cubicBezTo>
                  <a:lnTo>
                    <a:pt x="73" y="89"/>
                  </a:lnTo>
                  <a:cubicBezTo>
                    <a:pt x="182" y="171"/>
                    <a:pt x="292" y="7"/>
                    <a:pt x="401" y="89"/>
                  </a:cubicBezTo>
                  <a:close/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54"/>
                    <a:pt x="9" y="68"/>
                    <a:pt x="23" y="74"/>
                  </a:cubicBezTo>
                  <a:lnTo>
                    <a:pt x="23" y="478"/>
                  </a:lnTo>
                  <a:lnTo>
                    <a:pt x="56" y="478"/>
                  </a:lnTo>
                  <a:lnTo>
                    <a:pt x="56" y="74"/>
                  </a:lnTo>
                  <a:cubicBezTo>
                    <a:pt x="69" y="68"/>
                    <a:pt x="78" y="54"/>
                    <a:pt x="78" y="39"/>
                  </a:cubicBezTo>
                  <a:cubicBezTo>
                    <a:pt x="78" y="17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74DA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 defTabSz="456565">
                <a:defRPr/>
              </a:pPr>
              <a:endParaRPr lang="en-US">
                <a:solidFill>
                  <a:srgbClr val="F9FFFF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40" name="圆角矩形 105">
              <a:extLst>
                <a:ext uri="{FF2B5EF4-FFF2-40B4-BE49-F238E27FC236}">
                  <a16:creationId xmlns:a16="http://schemas.microsoft.com/office/drawing/2014/main" id="{FDA9DD6F-54C0-EF1F-FF06-B28D9809D5E4}"/>
                </a:ext>
              </a:extLst>
            </p:cNvPr>
            <p:cNvSpPr/>
            <p:nvPr/>
          </p:nvSpPr>
          <p:spPr>
            <a:xfrm>
              <a:off x="6227459" y="4087199"/>
              <a:ext cx="4074009" cy="205895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6350" cap="flat" cmpd="sng" algn="ctr">
              <a:solidFill>
                <a:srgbClr val="538C5B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41" name="圆角矩形 197">
              <a:extLst>
                <a:ext uri="{FF2B5EF4-FFF2-40B4-BE49-F238E27FC236}">
                  <a16:creationId xmlns:a16="http://schemas.microsoft.com/office/drawing/2014/main" id="{EC054537-1176-D0F0-E246-6299CD15B1B5}"/>
                </a:ext>
              </a:extLst>
            </p:cNvPr>
            <p:cNvSpPr/>
            <p:nvPr/>
          </p:nvSpPr>
          <p:spPr>
            <a:xfrm>
              <a:off x="6267930" y="3937548"/>
              <a:ext cx="4033537" cy="642547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42" name="文本框 199">
              <a:extLst>
                <a:ext uri="{FF2B5EF4-FFF2-40B4-BE49-F238E27FC236}">
                  <a16:creationId xmlns:a16="http://schemas.microsoft.com/office/drawing/2014/main" id="{A8611C35-E359-1614-21AB-2BEF6AF4DCBC}"/>
                </a:ext>
              </a:extLst>
            </p:cNvPr>
            <p:cNvSpPr txBox="1"/>
            <p:nvPr/>
          </p:nvSpPr>
          <p:spPr>
            <a:xfrm>
              <a:off x="6483114" y="4725529"/>
              <a:ext cx="3818354" cy="1159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just" defTabSz="1827530" rtl="0" eaLnBrk="1" latinLnBrk="0" hangingPunct="1">
                <a:lnSpc>
                  <a:spcPct val="125000"/>
                </a:lnSpc>
                <a:defRPr sz="1200" kern="1200" spc="-60">
                  <a:solidFill>
                    <a:srgbClr val="747993">
                      <a:alpha val="80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l"/>
              <a:r>
                <a:rPr lang="en-US" sz="1600" kern="0">
                  <a:solidFill>
                    <a:schemeClr val="tx1"/>
                  </a:solidFill>
                  <a:latin typeface="Arial"/>
                  <a:cs typeface="Arial"/>
                </a:rPr>
                <a:t>Support Members in integrating </a:t>
              </a:r>
              <a:r>
                <a:rPr lang="en-US" sz="1600" kern="0" err="1">
                  <a:solidFill>
                    <a:schemeClr val="tx1"/>
                  </a:solidFill>
                  <a:latin typeface="Arial"/>
                  <a:cs typeface="Arial"/>
                </a:rPr>
                <a:t>hydromet</a:t>
              </a:r>
              <a:r>
                <a:rPr lang="en-US" sz="1600" kern="0">
                  <a:solidFill>
                    <a:schemeClr val="tx1"/>
                  </a:solidFill>
                  <a:latin typeface="Arial"/>
                  <a:cs typeface="Arial"/>
                </a:rPr>
                <a:t> priorities into national climate and development finance strategies, including joint resource mobilization.</a:t>
              </a:r>
              <a:endParaRPr lang="en-US" sz="16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43" name="文本框 203">
              <a:extLst>
                <a:ext uri="{FF2B5EF4-FFF2-40B4-BE49-F238E27FC236}">
                  <a16:creationId xmlns:a16="http://schemas.microsoft.com/office/drawing/2014/main" id="{C8EC9DC5-6E29-8C1D-4DC0-B3EB1925D0DD}"/>
                </a:ext>
              </a:extLst>
            </p:cNvPr>
            <p:cNvSpPr txBox="1"/>
            <p:nvPr/>
          </p:nvSpPr>
          <p:spPr>
            <a:xfrm>
              <a:off x="6878914" y="4087199"/>
              <a:ext cx="3039983" cy="28397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r>
                <a:rPr lang="en-US" altLang="zh-CN" b="1">
                  <a:solidFill>
                    <a:schemeClr val="bg1"/>
                  </a:solidFill>
                  <a:latin typeface="Arial"/>
                  <a:ea typeface="OPPOSans R" panose="00020600040101010101" pitchFamily="18" charset="-122"/>
                  <a:cs typeface="Arial"/>
                </a:rPr>
                <a:t>Institutional Frameworks</a:t>
              </a:r>
              <a:endParaRPr lang="zh-CN" altLang="en-US" b="1">
                <a:solidFill>
                  <a:schemeClr val="bg1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44" name="圆角矩形 168">
              <a:extLst>
                <a:ext uri="{FF2B5EF4-FFF2-40B4-BE49-F238E27FC236}">
                  <a16:creationId xmlns:a16="http://schemas.microsoft.com/office/drawing/2014/main" id="{EC5C5E7E-C58E-5E42-39CB-AF7C52A1CBF6}"/>
                </a:ext>
              </a:extLst>
            </p:cNvPr>
            <p:cNvSpPr/>
            <p:nvPr/>
          </p:nvSpPr>
          <p:spPr>
            <a:xfrm>
              <a:off x="6237409" y="3961239"/>
              <a:ext cx="672449" cy="617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/>
              <a:endParaRPr lang="zh-CN" altLang="en-US"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38DF543D-0D47-47A0-4D7C-E25555078C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16397" y="4101512"/>
              <a:ext cx="360000" cy="360000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 defTabSz="456565">
                <a:spcBef>
                  <a:spcPts val="1000"/>
                </a:spcBef>
                <a:defRPr/>
              </a:pPr>
              <a:endParaRPr lang="en-US" sz="1400">
                <a:solidFill>
                  <a:srgbClr val="747993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  <p:sp>
          <p:nvSpPr>
            <p:cNvPr id="146" name="flag-pole-with-black-flag_38306">
              <a:extLst>
                <a:ext uri="{FF2B5EF4-FFF2-40B4-BE49-F238E27FC236}">
                  <a16:creationId xmlns:a16="http://schemas.microsoft.com/office/drawing/2014/main" id="{75B4A97D-9C66-24B3-F89B-25D0367B5F3B}"/>
                </a:ext>
              </a:extLst>
            </p:cNvPr>
            <p:cNvSpPr/>
            <p:nvPr/>
          </p:nvSpPr>
          <p:spPr>
            <a:xfrm>
              <a:off x="6496831" y="4185693"/>
              <a:ext cx="187889" cy="223662"/>
            </a:xfrm>
            <a:custGeom>
              <a:avLst/>
              <a:gdLst>
                <a:gd name="T0" fmla="*/ 401 w 401"/>
                <a:gd name="T1" fmla="*/ 89 h 478"/>
                <a:gd name="T2" fmla="*/ 401 w 401"/>
                <a:gd name="T3" fmla="*/ 293 h 478"/>
                <a:gd name="T4" fmla="*/ 73 w 401"/>
                <a:gd name="T5" fmla="*/ 293 h 478"/>
                <a:gd name="T6" fmla="*/ 73 w 401"/>
                <a:gd name="T7" fmla="*/ 89 h 478"/>
                <a:gd name="T8" fmla="*/ 401 w 401"/>
                <a:gd name="T9" fmla="*/ 89 h 478"/>
                <a:gd name="T10" fmla="*/ 39 w 401"/>
                <a:gd name="T11" fmla="*/ 0 h 478"/>
                <a:gd name="T12" fmla="*/ 0 w 401"/>
                <a:gd name="T13" fmla="*/ 39 h 478"/>
                <a:gd name="T14" fmla="*/ 23 w 401"/>
                <a:gd name="T15" fmla="*/ 74 h 478"/>
                <a:gd name="T16" fmla="*/ 23 w 401"/>
                <a:gd name="T17" fmla="*/ 478 h 478"/>
                <a:gd name="T18" fmla="*/ 56 w 401"/>
                <a:gd name="T19" fmla="*/ 478 h 478"/>
                <a:gd name="T20" fmla="*/ 56 w 401"/>
                <a:gd name="T21" fmla="*/ 74 h 478"/>
                <a:gd name="T22" fmla="*/ 78 w 401"/>
                <a:gd name="T23" fmla="*/ 39 h 478"/>
                <a:gd name="T24" fmla="*/ 39 w 401"/>
                <a:gd name="T2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478">
                  <a:moveTo>
                    <a:pt x="401" y="89"/>
                  </a:moveTo>
                  <a:lnTo>
                    <a:pt x="401" y="293"/>
                  </a:lnTo>
                  <a:cubicBezTo>
                    <a:pt x="292" y="212"/>
                    <a:pt x="182" y="375"/>
                    <a:pt x="73" y="293"/>
                  </a:cubicBezTo>
                  <a:lnTo>
                    <a:pt x="73" y="89"/>
                  </a:lnTo>
                  <a:cubicBezTo>
                    <a:pt x="182" y="171"/>
                    <a:pt x="292" y="7"/>
                    <a:pt x="401" y="89"/>
                  </a:cubicBezTo>
                  <a:close/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54"/>
                    <a:pt x="9" y="68"/>
                    <a:pt x="23" y="74"/>
                  </a:cubicBezTo>
                  <a:lnTo>
                    <a:pt x="23" y="478"/>
                  </a:lnTo>
                  <a:lnTo>
                    <a:pt x="56" y="478"/>
                  </a:lnTo>
                  <a:lnTo>
                    <a:pt x="56" y="74"/>
                  </a:lnTo>
                  <a:cubicBezTo>
                    <a:pt x="69" y="68"/>
                    <a:pt x="78" y="54"/>
                    <a:pt x="78" y="39"/>
                  </a:cubicBezTo>
                  <a:cubicBezTo>
                    <a:pt x="78" y="17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74DA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313131"/>
                  </a:solidFill>
                  <a:latin typeface="等线" panose="020F0502020204030204"/>
                </a:defRPr>
              </a:lvl9pPr>
            </a:lstStyle>
            <a:p>
              <a:pPr algn="ctr" defTabSz="456565">
                <a:defRPr/>
              </a:pPr>
              <a:endParaRPr lang="en-US">
                <a:solidFill>
                  <a:srgbClr val="F9FFFF"/>
                </a:solidFill>
                <a:latin typeface="Arial"/>
                <a:ea typeface="OPPOSans R" panose="00020600040101010101" pitchFamily="18" charset="-122"/>
                <a:cs typeface="Arial"/>
              </a:endParaRPr>
            </a:p>
          </p:txBody>
        </p:sp>
      </p:grpSp>
      <p:sp>
        <p:nvSpPr>
          <p:cNvPr id="148" name="Title 1">
            <a:extLst>
              <a:ext uri="{FF2B5EF4-FFF2-40B4-BE49-F238E27FC236}">
                <a16:creationId xmlns:a16="http://schemas.microsoft.com/office/drawing/2014/main" id="{C954898A-1BDC-AA5E-D5C5-3F3CE22E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92" y="1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Next Step : Building NMHS Capacity to Access Climate Finance</a:t>
            </a:r>
            <a:endParaRPr lang="en-US" sz="2800" b="1">
              <a:solidFill>
                <a:schemeClr val="accent1"/>
              </a:solidFill>
              <a:latin typeface="+mn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49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76AD2-AA79-F5CD-BAF7-B3C7C63E6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F106F-3791-C990-3E8C-44D3F8E37D1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 lIns="91440" tIns="45720" rIns="91440" bIns="45720" anchor="b">
            <a:noAutofit/>
          </a:bodyPr>
          <a:lstStyle/>
          <a:p>
            <a:endParaRPr lang="fr-FR" sz="5000" b="0">
              <a:solidFill>
                <a:srgbClr val="000000"/>
              </a:solidFill>
              <a:latin typeface="Aptos Display"/>
              <a:cs typeface="Arial"/>
            </a:endParaRPr>
          </a:p>
          <a:p>
            <a:pPr algn="l">
              <a:spcBef>
                <a:spcPts val="0"/>
              </a:spcBef>
            </a:pPr>
            <a:endParaRPr lang="en-US" sz="3800">
              <a:solidFill>
                <a:schemeClr val="tx2">
                  <a:lumMod val="76000"/>
                  <a:lumOff val="24000"/>
                </a:schemeClr>
              </a:solidFill>
              <a:latin typeface="Arial"/>
              <a:cs typeface="Arial"/>
            </a:endParaRPr>
          </a:p>
          <a:p>
            <a:pPr algn="l">
              <a:spcBef>
                <a:spcPts val="0"/>
              </a:spcBef>
            </a:pPr>
            <a:endParaRPr lang="en-US" sz="3800">
              <a:solidFill>
                <a:schemeClr val="tx2">
                  <a:lumMod val="76000"/>
                  <a:lumOff val="24000"/>
                </a:schemeClr>
              </a:solidFill>
              <a:latin typeface="Arial"/>
              <a:cs typeface="Arial"/>
            </a:endParaRPr>
          </a:p>
          <a:p>
            <a:endParaRPr lang="fr-FR" sz="5000" b="0">
              <a:solidFill>
                <a:srgbClr val="000000"/>
              </a:solidFill>
              <a:latin typeface="Aptos Display"/>
            </a:endParaRPr>
          </a:p>
          <a:p>
            <a:endParaRPr lang="en-US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A7E38E-E9FD-E8A2-8CA1-4ECBBFFB667B}"/>
              </a:ext>
            </a:extLst>
          </p:cNvPr>
          <p:cNvSpPr txBox="1"/>
          <p:nvPr/>
        </p:nvSpPr>
        <p:spPr>
          <a:xfrm>
            <a:off x="3047999" y="3459123"/>
            <a:ext cx="6096000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 b="1" baseline="0">
                <a:solidFill>
                  <a:srgbClr val="FFFFFF"/>
                </a:solidFill>
                <a:latin typeface="Arial"/>
              </a:rPr>
              <a:t>WMO Resource Mobilization Vision</a:t>
            </a:r>
            <a:r>
              <a:rPr sz="3800">
                <a:latin typeface="Arial"/>
                <a:ea typeface="Arial"/>
                <a:cs typeface="Arial"/>
              </a:rPr>
              <a:t>​</a:t>
            </a:r>
            <a:endParaRPr lang="en-US"/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97DD1-E177-C4BE-8240-0F93D155B010}"/>
              </a:ext>
            </a:extLst>
          </p:cNvPr>
          <p:cNvSpPr txBox="1"/>
          <p:nvPr/>
        </p:nvSpPr>
        <p:spPr>
          <a:xfrm>
            <a:off x="2746076" y="639792"/>
            <a:ext cx="9244641" cy="12541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2475"/>
              </a:lnSpc>
            </a:pPr>
            <a:r>
              <a:rPr lang="en-US" sz="2800" b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WMO Resource Mobilization Vision</a:t>
            </a:r>
            <a:r>
              <a:rPr lang="en-US" sz="280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​</a:t>
            </a:r>
          </a:p>
          <a:p>
            <a:pPr algn="ctr" rtl="0">
              <a:lnSpc>
                <a:spcPts val="3225"/>
              </a:lnSpc>
            </a:pPr>
            <a:r>
              <a:rPr lang="fr-FR" sz="2800">
                <a:solidFill>
                  <a:schemeClr val="tx2">
                    <a:lumMod val="76000"/>
                    <a:lumOff val="24000"/>
                  </a:schemeClr>
                </a:solidFill>
                <a:latin typeface="Aptos Display"/>
                <a:ea typeface="Segoe UI"/>
                <a:cs typeface="Segoe UI"/>
              </a:rPr>
              <a:t>​</a:t>
            </a:r>
          </a:p>
          <a:p>
            <a:pPr algn="ctr"/>
            <a:endParaRPr lang="en-US" sz="28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AC55B2-F594-AE9F-A8B0-ECAF30B58879}"/>
              </a:ext>
            </a:extLst>
          </p:cNvPr>
          <p:cNvGrpSpPr/>
          <p:nvPr/>
        </p:nvGrpSpPr>
        <p:grpSpPr>
          <a:xfrm>
            <a:off x="615799" y="1825732"/>
            <a:ext cx="495624" cy="469915"/>
            <a:chOff x="1957450" y="2143619"/>
            <a:chExt cx="495624" cy="46991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8D874A0-9BD4-2423-D263-8614FC17937A}"/>
                </a:ext>
              </a:extLst>
            </p:cNvPr>
            <p:cNvSpPr/>
            <p:nvPr/>
          </p:nvSpPr>
          <p:spPr>
            <a:xfrm>
              <a:off x="1957450" y="2143619"/>
              <a:ext cx="495624" cy="46991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H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pic>
          <p:nvPicPr>
            <p:cNvPr id="14" name="Graphic 13" descr="Chevron arrows with solid fill">
              <a:extLst>
                <a:ext uri="{FF2B5EF4-FFF2-40B4-BE49-F238E27FC236}">
                  <a16:creationId xmlns:a16="http://schemas.microsoft.com/office/drawing/2014/main" id="{66EDA39E-F602-846C-7C57-BE0A902EF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3480" y="2206794"/>
              <a:ext cx="343564" cy="343564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340791-5DF2-1484-D231-BA9870E2AB43}"/>
              </a:ext>
            </a:extLst>
          </p:cNvPr>
          <p:cNvCxnSpPr/>
          <p:nvPr/>
        </p:nvCxnSpPr>
        <p:spPr>
          <a:xfrm flipH="1">
            <a:off x="1281377" y="1873839"/>
            <a:ext cx="30000" cy="366862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CA9F428-E404-6057-FD9E-282D7D1DBF9C}"/>
              </a:ext>
            </a:extLst>
          </p:cNvPr>
          <p:cNvSpPr txBox="1"/>
          <p:nvPr/>
        </p:nvSpPr>
        <p:spPr>
          <a:xfrm>
            <a:off x="1383912" y="2166086"/>
            <a:ext cx="4712087" cy="33763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…</a:t>
            </a:r>
            <a:r>
              <a:rPr lang="en-GB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 </a:t>
            </a:r>
            <a:r>
              <a:rPr lang="en-US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mobilize</a:t>
            </a:r>
            <a:r>
              <a:rPr lang="en-GB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 </a:t>
            </a:r>
            <a:r>
              <a:rPr lang="en-GB" b="1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voluntary </a:t>
            </a:r>
            <a:r>
              <a:rPr lang="en-GB" b="1" i="1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contributions </a:t>
            </a:r>
            <a:r>
              <a:rPr lang="en-GB" i="1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and</a:t>
            </a:r>
            <a:r>
              <a:rPr lang="en-GB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 </a:t>
            </a:r>
            <a:r>
              <a:rPr lang="en-GB" b="1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partnerships</a:t>
            </a:r>
            <a:r>
              <a:rPr lang="en-GB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 for </a:t>
            </a:r>
            <a:r>
              <a:rPr lang="en-GB" b="1" i="1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technical  assistance</a:t>
            </a:r>
            <a:r>
              <a:rPr lang="en-GB" b="1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 </a:t>
            </a:r>
            <a:r>
              <a:rPr lang="en-GB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and </a:t>
            </a:r>
            <a:r>
              <a:rPr lang="en-GB" b="1" i="1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capacity development</a:t>
            </a:r>
            <a:r>
              <a:rPr lang="en-GB" b="1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 </a:t>
            </a:r>
            <a:r>
              <a:rPr lang="en-GB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and </a:t>
            </a:r>
            <a:r>
              <a:rPr lang="en-GB" i="1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effectively leverage</a:t>
            </a:r>
            <a:r>
              <a:rPr lang="en-GB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 them, in cooperation </a:t>
            </a:r>
            <a:r>
              <a:rPr lang="en-GB" i="1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with  stakeholders</a:t>
            </a:r>
            <a:r>
              <a:rPr lang="en-GB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, to help WMO </a:t>
            </a:r>
            <a:r>
              <a:rPr lang="en-GB" i="1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Members better</a:t>
            </a:r>
            <a:r>
              <a:rPr lang="en-GB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 provide weather, climate, </a:t>
            </a:r>
            <a:r>
              <a:rPr lang="en-GB" i="1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water and</a:t>
            </a:r>
            <a:r>
              <a:rPr lang="en-GB" i="1" baseline="0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ea typeface="Segoe UI"/>
                <a:cs typeface="Segoe UI"/>
              </a:rPr>
              <a:t> related environmental services…</a:t>
            </a:r>
            <a:endParaRPr lang="en-US" sz="1400">
              <a:solidFill>
                <a:schemeClr val="tx2">
                  <a:lumMod val="76000"/>
                  <a:lumOff val="24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  <p:pic>
        <p:nvPicPr>
          <p:cNvPr id="35" name="Content Placeholder 4" descr="A cover of a book with two men in a boat&#10;&#10;AI-generated content may be incorrect.">
            <a:extLst>
              <a:ext uri="{FF2B5EF4-FFF2-40B4-BE49-F238E27FC236}">
                <a16:creationId xmlns:a16="http://schemas.microsoft.com/office/drawing/2014/main" id="{2CEAA2F3-2440-8EFA-7AA6-5C3BA1C22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521627" y="1328442"/>
            <a:ext cx="3799769" cy="521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983B68C-DAB5-83C8-409F-665224BF4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290" y="5529558"/>
            <a:ext cx="1195734" cy="118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4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6;p4">
            <a:extLst>
              <a:ext uri="{FF2B5EF4-FFF2-40B4-BE49-F238E27FC236}">
                <a16:creationId xmlns:a16="http://schemas.microsoft.com/office/drawing/2014/main" id="{D50F5506-673B-D939-2038-13BEA987AE4F}"/>
              </a:ext>
            </a:extLst>
          </p:cNvPr>
          <p:cNvSpPr txBox="1">
            <a:spLocks/>
          </p:cNvSpPr>
          <p:nvPr/>
        </p:nvSpPr>
        <p:spPr>
          <a:xfrm>
            <a:off x="295801" y="13570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buClr>
                <a:srgbClr val="185980"/>
              </a:buClr>
              <a:buSzPts val="4400"/>
              <a:defRPr/>
            </a:pPr>
            <a:r>
              <a:rPr lang="en-US" sz="28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Operationalizing the Guidance Note:  National Workshop on Accessing Climate Finance</a:t>
            </a:r>
            <a:br>
              <a:rPr lang="en-US" sz="2800">
                <a:latin typeface="+mn-lt"/>
                <a:ea typeface="+mn-ea"/>
                <a:cs typeface="+mn-cs"/>
              </a:rPr>
            </a:br>
            <a:r>
              <a:rPr lang="en-US" sz="28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 </a:t>
            </a:r>
            <a:endParaRPr lang="en-US" sz="2800">
              <a:solidFill>
                <a:schemeClr val="accent1"/>
              </a:solidFill>
              <a:latin typeface="+mn-lt"/>
              <a:ea typeface="+mn-ea"/>
              <a:cs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D9DDD1-595B-1559-507A-AE58FA2C59A6}"/>
              </a:ext>
            </a:extLst>
          </p:cNvPr>
          <p:cNvCxnSpPr>
            <a:cxnSpLocks/>
          </p:cNvCxnSpPr>
          <p:nvPr/>
        </p:nvCxnSpPr>
        <p:spPr>
          <a:xfrm>
            <a:off x="5445755" y="1407445"/>
            <a:ext cx="0" cy="4668880"/>
          </a:xfrm>
          <a:prstGeom prst="line">
            <a:avLst/>
          </a:prstGeom>
          <a:ln w="28575">
            <a:solidFill>
              <a:schemeClr val="accent1"/>
            </a:solidFill>
            <a:prstDash val="dash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" name="Picture 5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49358FC9-06B1-DEDA-515E-82501FF51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99" y="3802043"/>
            <a:ext cx="3482177" cy="2060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BAD313-9BB5-7D97-AA5C-AAF842C9C4D6}"/>
              </a:ext>
            </a:extLst>
          </p:cNvPr>
          <p:cNvSpPr txBox="1"/>
          <p:nvPr/>
        </p:nvSpPr>
        <p:spPr>
          <a:xfrm>
            <a:off x="5710944" y="4085998"/>
            <a:ext cx="51700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GB" sz="1400" b="1"/>
              <a:t>Activities </a:t>
            </a:r>
          </a:p>
          <a:p>
            <a:pPr defTabSz="914377"/>
            <a:endParaRPr lang="en-GB" sz="1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Write shops on proposal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Resource mobilization capacity of the NMHS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Engagement with NDAs, and pro-active outreach to in-country missions/ Embassies,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Communication of SEBs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Integration and alignment with NDCs and NAPs</a:t>
            </a:r>
            <a:endParaRPr lang="en-GB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F4DAA8-4ABD-A858-4978-A3F9AFC107CA}"/>
              </a:ext>
            </a:extLst>
          </p:cNvPr>
          <p:cNvSpPr txBox="1"/>
          <p:nvPr/>
        </p:nvSpPr>
        <p:spPr>
          <a:xfrm>
            <a:off x="5710944" y="1926003"/>
            <a:ext cx="51700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/>
              <a:t>Country Challenges </a:t>
            </a:r>
          </a:p>
          <a:p>
            <a:endParaRPr lang="en-GB" sz="1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/>
              <a:t>Limited institutional and technical capacity for proposal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/>
              <a:t>Weak coordination with national authorities and low visibility in financing frameworks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/>
              <a:t>Need for stronger strategic communication, negotiation skills, and climate-finance literacy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8E3C9-3247-9532-047D-3583D7BC07A0}"/>
              </a:ext>
            </a:extLst>
          </p:cNvPr>
          <p:cNvCxnSpPr>
            <a:cxnSpLocks/>
          </p:cNvCxnSpPr>
          <p:nvPr/>
        </p:nvCxnSpPr>
        <p:spPr>
          <a:xfrm flipH="1">
            <a:off x="5657366" y="3817369"/>
            <a:ext cx="5086350" cy="0"/>
          </a:xfrm>
          <a:prstGeom prst="line">
            <a:avLst/>
          </a:prstGeom>
          <a:ln w="28575">
            <a:solidFill>
              <a:schemeClr val="accent1"/>
            </a:solidFill>
            <a:prstDash val="dash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C3EEA60-382C-F1D9-4017-03D6107F2D4D}"/>
              </a:ext>
            </a:extLst>
          </p:cNvPr>
          <p:cNvSpPr txBox="1"/>
          <p:nvPr/>
        </p:nvSpPr>
        <p:spPr>
          <a:xfrm>
            <a:off x="5621270" y="1481187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latin typeface="+mn-lt"/>
                <a:ea typeface="+mn-ea"/>
                <a:cs typeface="+mn-cs"/>
              </a:rPr>
              <a:t> Uganda Pilot </a:t>
            </a:r>
            <a:endParaRPr lang="en-CH" b="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2447AE-2D26-6F34-76D4-D10AF6639CA7}"/>
              </a:ext>
            </a:extLst>
          </p:cNvPr>
          <p:cNvSpPr txBox="1"/>
          <p:nvPr/>
        </p:nvSpPr>
        <p:spPr>
          <a:xfrm>
            <a:off x="4440678" y="4077632"/>
            <a:ext cx="10050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2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WMO First Consultative Meeting on Climate Science Information for Climate Finance in Beijing in 2024</a:t>
            </a:r>
            <a:endParaRPr lang="en-CH" sz="1100">
              <a:solidFill>
                <a:schemeClr val="bg2">
                  <a:lumMod val="50000"/>
                </a:schemeClr>
              </a:solidFill>
              <a:latin typeface="Arial"/>
              <a:ea typeface="+mn-lt"/>
              <a:cs typeface="Arial"/>
            </a:endParaRPr>
          </a:p>
        </p:txBody>
      </p:sp>
      <p:pic>
        <p:nvPicPr>
          <p:cNvPr id="35" name="Picture 34" descr="A group of people in a conference room&#10;&#10;Description automatically generated">
            <a:extLst>
              <a:ext uri="{FF2B5EF4-FFF2-40B4-BE49-F238E27FC236}">
                <a16:creationId xmlns:a16="http://schemas.microsoft.com/office/drawing/2014/main" id="{BA815DD8-A971-34AF-974E-59E7E8F89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400" y="1278704"/>
            <a:ext cx="3482174" cy="234630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E6AF804-68F8-FEA9-B053-6779C56BFCC1}"/>
              </a:ext>
            </a:extLst>
          </p:cNvPr>
          <p:cNvSpPr txBox="1"/>
          <p:nvPr/>
        </p:nvSpPr>
        <p:spPr>
          <a:xfrm>
            <a:off x="4394436" y="1452911"/>
            <a:ext cx="10050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>
                <a:solidFill>
                  <a:schemeClr val="bg2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Climate Services to Enhance Access to Climate Finance for Senior Directors of NMHSs in Beijing and Nanjing in 2025</a:t>
            </a:r>
            <a:endParaRPr lang="en-CH" sz="1100">
              <a:solidFill>
                <a:schemeClr val="bg2">
                  <a:lumMod val="50000"/>
                </a:schemeClr>
              </a:solidFill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321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931C8-CA92-A016-197A-AF2B99838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77BCA-859C-B8A3-6D8C-93389515E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153" y="3890836"/>
            <a:ext cx="7514147" cy="114184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b="0">
                <a:latin typeface="Arial"/>
                <a:ea typeface="Calibri"/>
                <a:cs typeface="Calibri"/>
              </a:rPr>
              <a:t>The WMO Commons and Emerging Opportunities with the Private Sector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9A8540-A0BF-3CD8-3998-7D124A28E135}"/>
              </a:ext>
            </a:extLst>
          </p:cNvPr>
          <p:cNvCxnSpPr/>
          <p:nvPr/>
        </p:nvCxnSpPr>
        <p:spPr>
          <a:xfrm>
            <a:off x="1135659" y="1233272"/>
            <a:ext cx="15509" cy="42188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84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791F8-CEB6-8763-CE6C-487070FBD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008BFCA-AC60-5056-9203-9A66E7D2295C}"/>
              </a:ext>
            </a:extLst>
          </p:cNvPr>
          <p:cNvSpPr/>
          <p:nvPr/>
        </p:nvSpPr>
        <p:spPr>
          <a:xfrm>
            <a:off x="0" y="3474720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4D839-B4CF-3266-10F0-C2631571B132}"/>
              </a:ext>
            </a:extLst>
          </p:cNvPr>
          <p:cNvSpPr txBox="1"/>
          <p:nvPr/>
        </p:nvSpPr>
        <p:spPr>
          <a:xfrm>
            <a:off x="917354" y="192756"/>
            <a:ext cx="10515600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185980"/>
              </a:buClr>
              <a:buSzPts val="4400"/>
            </a:pPr>
            <a:r>
              <a:rPr lang="en-US" sz="2800" b="1">
                <a:solidFill>
                  <a:schemeClr val="accent1"/>
                </a:solidFill>
              </a:rPr>
              <a:t>WMO Weather, Climate and Water Intelligence Commons</a:t>
            </a:r>
            <a:endParaRPr lang="en-US" sz="2800" b="1">
              <a:solidFill>
                <a:schemeClr val="accent1"/>
              </a:solidFill>
              <a:cs typeface="Arial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185980"/>
              </a:buClr>
              <a:buSzPts val="4400"/>
            </a:pPr>
            <a:r>
              <a:rPr lang="en-US" sz="2800" b="1">
                <a:solidFill>
                  <a:schemeClr val="accent1"/>
                </a:solidFill>
              </a:rPr>
              <a:t>A Financing Partnership for a Resilient Future</a:t>
            </a:r>
            <a:endParaRPr lang="en-US" sz="2800" b="1">
              <a:solidFill>
                <a:schemeClr val="accent1"/>
              </a:solidFill>
              <a:cs typeface="Arial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>
              <a:solidFill>
                <a:schemeClr val="tx2">
                  <a:lumMod val="76000"/>
                  <a:lumOff val="24000"/>
                </a:schemeClr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10FB8-968E-E33C-4D1F-5A48C6101A31}"/>
              </a:ext>
            </a:extLst>
          </p:cNvPr>
          <p:cNvSpPr txBox="1"/>
          <p:nvPr/>
        </p:nvSpPr>
        <p:spPr>
          <a:xfrm>
            <a:off x="603321" y="1811810"/>
            <a:ext cx="5183188" cy="82391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sz="2200" b="1" i="1" kern="1200"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b="1" kern="1200">
                <a:solidFill>
                  <a:srgbClr val="005BAA"/>
                </a:solidFill>
                <a:latin typeface="Arial"/>
                <a:cs typeface="Arial"/>
              </a:rPr>
              <a:t>The Ask: Commit, Join and Advocate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sz="2200" b="1" kern="120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46B244-D700-77AA-1DD9-70A49DBC907C}"/>
              </a:ext>
            </a:extLst>
          </p:cNvPr>
          <p:cNvCxnSpPr/>
          <p:nvPr/>
        </p:nvCxnSpPr>
        <p:spPr>
          <a:xfrm>
            <a:off x="603321" y="2253388"/>
            <a:ext cx="4961878" cy="14941"/>
          </a:xfrm>
          <a:prstGeom prst="straightConnector1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AADBED1-09B2-9E78-A52B-4B435206A35B}"/>
              </a:ext>
            </a:extLst>
          </p:cNvPr>
          <p:cNvSpPr txBox="1"/>
          <p:nvPr/>
        </p:nvSpPr>
        <p:spPr>
          <a:xfrm>
            <a:off x="761007" y="2431345"/>
            <a:ext cx="4881397" cy="85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3360" lvl="1" indent="-106680" defTabSz="609630">
              <a:lnSpc>
                <a:spcPts val="2291"/>
              </a:lnSpc>
              <a:buFont typeface="Arial"/>
              <a:buChar char="•"/>
            </a:pPr>
            <a:r>
              <a:rPr lang="en-US" sz="1600" b="1">
                <a:solidFill>
                  <a:srgbClr val="005BAA"/>
                </a:solidFill>
                <a:latin typeface="Arial"/>
                <a:ea typeface="Arial Bold"/>
                <a:cs typeface="Arial Bold"/>
                <a:sym typeface="Arial Bold"/>
              </a:rPr>
              <a:t>What it is:</a:t>
            </a:r>
            <a:r>
              <a:rPr lang="en-US" sz="1600">
                <a:solidFill>
                  <a:srgbClr val="005BA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a global pooled financing partnership to safeguard and strengthen the public backbone of weather, climate and water intelligence</a:t>
            </a:r>
            <a:endParaRPr lang="en-US" sz="1600">
              <a:latin typeface="Arial"/>
              <a:ea typeface="Arial"/>
              <a:cs typeface="Arial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6189A08F-6406-95F7-9479-EA439FDA476A}"/>
              </a:ext>
            </a:extLst>
          </p:cNvPr>
          <p:cNvSpPr txBox="1"/>
          <p:nvPr/>
        </p:nvSpPr>
        <p:spPr>
          <a:xfrm>
            <a:off x="767102" y="3394450"/>
            <a:ext cx="5101888" cy="562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3360" lvl="1" indent="-106680" defTabSz="609630">
              <a:lnSpc>
                <a:spcPts val="2291"/>
              </a:lnSpc>
              <a:buFont typeface="Arial"/>
              <a:buChar char="•"/>
            </a:pPr>
            <a:r>
              <a:rPr lang="en-US" sz="1600" b="1">
                <a:solidFill>
                  <a:srgbClr val="005BAA"/>
                </a:solidFill>
                <a:latin typeface="Arial"/>
                <a:cs typeface="Arial Bold"/>
                <a:sym typeface="Arial Bold"/>
              </a:rPr>
              <a:t>Goal:</a:t>
            </a:r>
            <a:r>
              <a:rPr lang="en-US" sz="1600" b="1">
                <a:solidFill>
                  <a:srgbClr val="005BAA"/>
                </a:solidFill>
                <a:latin typeface="Arial"/>
                <a:cs typeface="Arial Bold"/>
                <a:sym typeface="Arial"/>
              </a:rPr>
              <a:t>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mobilize at least $100m over 5 years, leveraging the billions already invested</a:t>
            </a:r>
            <a:endParaRPr lang="en-US" sz="1600">
              <a:latin typeface="Arial"/>
              <a:ea typeface="Arial"/>
              <a:cs typeface="Arial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35FD81FD-88D2-F4DC-9AB7-C962A73A86F7}"/>
              </a:ext>
            </a:extLst>
          </p:cNvPr>
          <p:cNvSpPr txBox="1"/>
          <p:nvPr/>
        </p:nvSpPr>
        <p:spPr>
          <a:xfrm>
            <a:off x="767102" y="4077006"/>
            <a:ext cx="5101888" cy="85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3360" lvl="1" indent="-106680" defTabSz="609630">
              <a:lnSpc>
                <a:spcPts val="2291"/>
              </a:lnSpc>
              <a:buFont typeface="Arial"/>
              <a:buChar char="•"/>
            </a:pPr>
            <a:r>
              <a:rPr lang="en-US" sz="1600" b="1">
                <a:solidFill>
                  <a:srgbClr val="005BAA"/>
                </a:solidFill>
                <a:latin typeface="Arial"/>
                <a:cs typeface="Arial Bold"/>
                <a:sym typeface="Arial Bold"/>
              </a:rPr>
              <a:t>How it works:</a:t>
            </a:r>
            <a:r>
              <a:rPr lang="en-US" sz="1600" b="1">
                <a:solidFill>
                  <a:srgbClr val="002060"/>
                </a:solidFill>
                <a:latin typeface="Arial"/>
                <a:cs typeface="Arial Bold"/>
                <a:sym typeface="Arial"/>
              </a:rPr>
              <a:t>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channel contributions to four investment pathways; track impact in real time; drive solutions with the community</a:t>
            </a:r>
            <a:endParaRPr lang="en-US" sz="1600">
              <a:latin typeface="Arial"/>
              <a:ea typeface="Arial"/>
              <a:cs typeface="Arial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0AAA71D6-49BD-58DE-2074-D87CEDC44335}"/>
              </a:ext>
            </a:extLst>
          </p:cNvPr>
          <p:cNvSpPr txBox="1"/>
          <p:nvPr/>
        </p:nvSpPr>
        <p:spPr>
          <a:xfrm>
            <a:off x="738265" y="5020656"/>
            <a:ext cx="4881398" cy="85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3360" lvl="1" indent="-106680" defTabSz="609630">
              <a:lnSpc>
                <a:spcPts val="2291"/>
              </a:lnSpc>
              <a:buFont typeface="Arial"/>
              <a:buChar char="•"/>
            </a:pPr>
            <a:r>
              <a:rPr lang="en-US" sz="1600" b="1">
                <a:solidFill>
                  <a:srgbClr val="005BAA"/>
                </a:solidFill>
                <a:latin typeface="Arial"/>
                <a:cs typeface="Arial Bold"/>
                <a:sym typeface="Arial Bold"/>
              </a:rPr>
              <a:t>Why now:</a:t>
            </a:r>
            <a:r>
              <a:rPr lang="en-US" sz="1600" b="1">
                <a:solidFill>
                  <a:srgbClr val="005BAA"/>
                </a:solidFill>
                <a:latin typeface="Arial"/>
                <a:cs typeface="Arial Bold"/>
                <a:sym typeface="Arial"/>
              </a:rPr>
              <a:t>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to secure and enhance trusted data/services as global public goods and close the climate intelligence divide</a:t>
            </a:r>
            <a:endParaRPr lang="en-US" sz="1600">
              <a:latin typeface="Arial"/>
              <a:ea typeface="Arial"/>
              <a:cs typeface="Arial"/>
            </a:endParaRPr>
          </a:p>
        </p:txBody>
      </p:sp>
      <p:pic>
        <p:nvPicPr>
          <p:cNvPr id="2" name="Picture 5" descr="A hands shaking with a black background&#10;&#10;AI-generated content may be incorrect.">
            <a:extLst>
              <a:ext uri="{FF2B5EF4-FFF2-40B4-BE49-F238E27FC236}">
                <a16:creationId xmlns:a16="http://schemas.microsoft.com/office/drawing/2014/main" id="{03F93C1D-B600-9580-B5E3-709DFDFAAE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3321" y="1853257"/>
            <a:ext cx="473241" cy="358685"/>
          </a:xfrm>
          <a:prstGeom prst="rect">
            <a:avLst/>
          </a:prstGeom>
        </p:spPr>
      </p:pic>
      <p:cxnSp>
        <p:nvCxnSpPr>
          <p:cNvPr id="3" name="直接连接符 43">
            <a:extLst>
              <a:ext uri="{FF2B5EF4-FFF2-40B4-BE49-F238E27FC236}">
                <a16:creationId xmlns:a16="http://schemas.microsoft.com/office/drawing/2014/main" id="{5E51DF36-D1F6-970D-3970-70EF752DC7BC}"/>
              </a:ext>
            </a:extLst>
          </p:cNvPr>
          <p:cNvCxnSpPr/>
          <p:nvPr/>
        </p:nvCxnSpPr>
        <p:spPr>
          <a:xfrm>
            <a:off x="5868990" y="1811810"/>
            <a:ext cx="0" cy="445706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>
            <a:extLst>
              <a:ext uri="{FF2B5EF4-FFF2-40B4-BE49-F238E27FC236}">
                <a16:creationId xmlns:a16="http://schemas.microsoft.com/office/drawing/2014/main" id="{BA85FCF2-1F40-4312-C67C-8DBB6D7E1A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8" b="28364"/>
          <a:stretch>
            <a:fillRect/>
          </a:stretch>
        </p:blipFill>
        <p:spPr>
          <a:xfrm>
            <a:off x="6178450" y="1811810"/>
            <a:ext cx="5520205" cy="465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862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4B625-594D-BB9C-D35E-55A73CC0B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9F711E4D-C376-558B-1455-77CB4651406B}"/>
              </a:ext>
            </a:extLst>
          </p:cNvPr>
          <p:cNvSpPr/>
          <p:nvPr/>
        </p:nvSpPr>
        <p:spPr>
          <a:xfrm>
            <a:off x="0" y="3474720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D0BEC-10BE-563D-4E1D-28E20A373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174" y="1500863"/>
            <a:ext cx="9829142" cy="33361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4B0EE-7B82-F4DE-5026-7A8851EF05F7}"/>
              </a:ext>
            </a:extLst>
          </p:cNvPr>
          <p:cNvSpPr txBox="1"/>
          <p:nvPr/>
        </p:nvSpPr>
        <p:spPr>
          <a:xfrm>
            <a:off x="317955" y="447937"/>
            <a:ext cx="11787661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solidFill>
                  <a:schemeClr val="accent1"/>
                </a:solidFill>
              </a:rPr>
              <a:t>WMO Investor Forum </a:t>
            </a:r>
            <a:endParaRPr lang="en-US" sz="2800" b="1">
              <a:solidFill>
                <a:schemeClr val="accent1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EA232-6A3D-A583-8C4B-03984BB61CB0}"/>
              </a:ext>
            </a:extLst>
          </p:cNvPr>
          <p:cNvSpPr txBox="1"/>
          <p:nvPr/>
        </p:nvSpPr>
        <p:spPr>
          <a:xfrm>
            <a:off x="2812574" y="5358396"/>
            <a:ext cx="7172578" cy="11373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ea typeface="Segoe UI"/>
                <a:cs typeface="Segoe UI"/>
              </a:rPr>
              <a:t>Following the Investor Forum, early signals of interest are emerging​</a:t>
            </a:r>
            <a:br>
              <a:rPr lang="en-US" sz="1600">
                <a:latin typeface="Arial"/>
                <a:ea typeface="Segoe UI"/>
                <a:cs typeface="Segoe UI"/>
              </a:rPr>
            </a:br>
            <a:r>
              <a:rPr lang="en-US" sz="1600">
                <a:latin typeface="Arial"/>
                <a:ea typeface="Segoe UI"/>
                <a:cs typeface="Segoe UI"/>
              </a:rPr>
              <a:t>from private sector actors to invest in observational infrastructure​</a:t>
            </a:r>
            <a:br>
              <a:rPr lang="en-US" sz="1600">
                <a:latin typeface="Arial"/>
                <a:ea typeface="Segoe UI"/>
                <a:cs typeface="Segoe UI"/>
              </a:rPr>
            </a:br>
            <a:r>
              <a:rPr lang="en-US" sz="1600">
                <a:latin typeface="Arial"/>
                <a:ea typeface="Segoe UI"/>
                <a:cs typeface="Segoe UI"/>
              </a:rPr>
              <a:t>and support open data under the WMO Commons.​</a:t>
            </a:r>
            <a:endParaRPr lang="en-US" sz="1600">
              <a:latin typeface="Aptos"/>
              <a:cs typeface="Segoe UI"/>
            </a:endParaRPr>
          </a:p>
          <a:p>
            <a:pPr rtl="0">
              <a:lnSpc>
                <a:spcPts val="2700"/>
              </a:lnSpc>
            </a:pPr>
            <a:endParaRPr lang="en-US" sz="1600">
              <a:latin typeface="Arial"/>
              <a:ea typeface="Segoe UI"/>
              <a:cs typeface="Segoe U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FF61505-9F0D-B3BE-AC38-9F85ED5F440A}"/>
              </a:ext>
            </a:extLst>
          </p:cNvPr>
          <p:cNvSpPr/>
          <p:nvPr/>
        </p:nvSpPr>
        <p:spPr>
          <a:xfrm>
            <a:off x="6144932" y="4895431"/>
            <a:ext cx="452097" cy="4617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>
              <a:latin typeface="Arial"/>
              <a:cs typeface="Arial"/>
            </a:endParaRPr>
          </a:p>
        </p:txBody>
      </p:sp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036D69FD-5B0D-95DC-073B-DC06ECA7E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6247626" y="4994478"/>
            <a:ext cx="302473" cy="302473"/>
          </a:xfrm>
          <a:prstGeom prst="rect">
            <a:avLst/>
          </a:prstGeom>
        </p:spPr>
      </p:pic>
      <p:cxnSp>
        <p:nvCxnSpPr>
          <p:cNvPr id="8" name="直接连接符 66">
            <a:extLst>
              <a:ext uri="{FF2B5EF4-FFF2-40B4-BE49-F238E27FC236}">
                <a16:creationId xmlns:a16="http://schemas.microsoft.com/office/drawing/2014/main" id="{44157080-4FE9-91C8-DFD3-9710453C073E}"/>
              </a:ext>
            </a:extLst>
          </p:cNvPr>
          <p:cNvCxnSpPr>
            <a:cxnSpLocks/>
          </p:cNvCxnSpPr>
          <p:nvPr/>
        </p:nvCxnSpPr>
        <p:spPr>
          <a:xfrm>
            <a:off x="3036425" y="5327673"/>
            <a:ext cx="10394064" cy="0"/>
          </a:xfrm>
          <a:prstGeom prst="line">
            <a:avLst/>
          </a:prstGeom>
          <a:ln w="9525">
            <a:gradFill>
              <a:gsLst>
                <a:gs pos="0">
                  <a:schemeClr val="accent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66">
            <a:extLst>
              <a:ext uri="{FF2B5EF4-FFF2-40B4-BE49-F238E27FC236}">
                <a16:creationId xmlns:a16="http://schemas.microsoft.com/office/drawing/2014/main" id="{988B254F-D118-DD25-A315-FBEF5BBB05D2}"/>
              </a:ext>
            </a:extLst>
          </p:cNvPr>
          <p:cNvCxnSpPr>
            <a:cxnSpLocks/>
          </p:cNvCxnSpPr>
          <p:nvPr/>
        </p:nvCxnSpPr>
        <p:spPr>
          <a:xfrm>
            <a:off x="3036425" y="6209278"/>
            <a:ext cx="10394064" cy="0"/>
          </a:xfrm>
          <a:prstGeom prst="line">
            <a:avLst/>
          </a:prstGeom>
          <a:ln w="9525">
            <a:gradFill>
              <a:gsLst>
                <a:gs pos="0">
                  <a:schemeClr val="accent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567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F89744-7428-D085-4280-55345E789B47}"/>
              </a:ext>
            </a:extLst>
          </p:cNvPr>
          <p:cNvSpPr/>
          <p:nvPr/>
        </p:nvSpPr>
        <p:spPr>
          <a:xfrm>
            <a:off x="0" y="3485389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897BB-B2F6-6926-870F-BA95153CC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54" y="1572826"/>
            <a:ext cx="3172587" cy="4496788"/>
          </a:xfrm>
          <a:prstGeom prst="rect">
            <a:avLst/>
          </a:prstGeom>
        </p:spPr>
      </p:pic>
      <p:sp>
        <p:nvSpPr>
          <p:cNvPr id="12" name="Oval 1">
            <a:extLst>
              <a:ext uri="{FF2B5EF4-FFF2-40B4-BE49-F238E27FC236}">
                <a16:creationId xmlns:a16="http://schemas.microsoft.com/office/drawing/2014/main" id="{5B61F3A6-9C27-0640-DF45-9EF8FAD9C735}"/>
              </a:ext>
            </a:extLst>
          </p:cNvPr>
          <p:cNvSpPr/>
          <p:nvPr/>
        </p:nvSpPr>
        <p:spPr>
          <a:xfrm>
            <a:off x="1671638" y="2308671"/>
            <a:ext cx="2062726" cy="1331127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DA3C13-911B-7E8C-68AD-DF7475DA5741}"/>
              </a:ext>
            </a:extLst>
          </p:cNvPr>
          <p:cNvSpPr/>
          <p:nvPr/>
        </p:nvSpPr>
        <p:spPr>
          <a:xfrm>
            <a:off x="1290989" y="3864248"/>
            <a:ext cx="1016932" cy="2242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8" name="Picture 75" descr="A screenshot of a survey&#10;&#10;AI-generated content may be incorrect.">
            <a:extLst>
              <a:ext uri="{FF2B5EF4-FFF2-40B4-BE49-F238E27FC236}">
                <a16:creationId xmlns:a16="http://schemas.microsoft.com/office/drawing/2014/main" id="{BD4FC36B-188C-7A3B-FCA7-5AD20A052E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019" r="9651" b="12500"/>
          <a:stretch>
            <a:fillRect/>
          </a:stretch>
        </p:blipFill>
        <p:spPr>
          <a:xfrm>
            <a:off x="2623950" y="4743315"/>
            <a:ext cx="1850919" cy="1326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3E2980-86F0-4556-74FF-80C8F589F880}"/>
              </a:ext>
            </a:extLst>
          </p:cNvPr>
          <p:cNvSpPr txBox="1"/>
          <p:nvPr/>
        </p:nvSpPr>
        <p:spPr>
          <a:xfrm>
            <a:off x="-789306" y="288678"/>
            <a:ext cx="14120362" cy="14096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solidFill>
                  <a:schemeClr val="accent1"/>
                </a:solidFill>
              </a:rPr>
              <a:t>Private-Sector Interest in South America under the WMO Commons</a:t>
            </a:r>
          </a:p>
          <a:p>
            <a:pPr algn="ctr"/>
            <a:endParaRPr lang="en-US" sz="2800" b="1">
              <a:solidFill>
                <a:schemeClr val="tx2">
                  <a:lumMod val="76000"/>
                  <a:lumOff val="24000"/>
                </a:schemeClr>
              </a:solidFill>
              <a:latin typeface="Arial"/>
              <a:ea typeface="+mn-lt"/>
              <a:cs typeface="Arial"/>
            </a:endParaRPr>
          </a:p>
          <a:p>
            <a:pPr algn="ctr"/>
            <a:endParaRPr lang="en-US" sz="3600" b="1">
              <a:solidFill>
                <a:schemeClr val="tx2">
                  <a:lumMod val="76000"/>
                  <a:lumOff val="24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A316897-7BC7-4037-AEE9-BDB319758886}"/>
              </a:ext>
            </a:extLst>
          </p:cNvPr>
          <p:cNvGrpSpPr/>
          <p:nvPr/>
        </p:nvGrpSpPr>
        <p:grpSpPr>
          <a:xfrm>
            <a:off x="4644113" y="1402822"/>
            <a:ext cx="7231933" cy="4435473"/>
            <a:chOff x="774661" y="953414"/>
            <a:chExt cx="8439500" cy="37327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9C32E57-45C6-DF0F-6700-DEF1F6AA934F}"/>
                </a:ext>
              </a:extLst>
            </p:cNvPr>
            <p:cNvGrpSpPr/>
            <p:nvPr/>
          </p:nvGrpSpPr>
          <p:grpSpPr>
            <a:xfrm>
              <a:off x="774661" y="953414"/>
              <a:ext cx="2735953" cy="3730026"/>
              <a:chOff x="3620662" y="2324559"/>
              <a:chExt cx="2735953" cy="3843924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040DDFA-79E0-1EAD-8F8B-EF8F5905A78A}"/>
                  </a:ext>
                </a:extLst>
              </p:cNvPr>
              <p:cNvSpPr/>
              <p:nvPr/>
            </p:nvSpPr>
            <p:spPr>
              <a:xfrm>
                <a:off x="3620662" y="4598351"/>
                <a:ext cx="2735952" cy="1570132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rgbClr val="005BA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BC4E674D-C948-684D-6A3D-AB9E536B5890}"/>
                  </a:ext>
                </a:extLst>
              </p:cNvPr>
              <p:cNvSpPr/>
              <p:nvPr/>
            </p:nvSpPr>
            <p:spPr>
              <a:xfrm>
                <a:off x="3620663" y="2324559"/>
                <a:ext cx="2735952" cy="366792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5BA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6736970-E1E4-EB96-BAD9-15040437A4B4}"/>
                </a:ext>
              </a:extLst>
            </p:cNvPr>
            <p:cNvGrpSpPr/>
            <p:nvPr/>
          </p:nvGrpSpPr>
          <p:grpSpPr>
            <a:xfrm>
              <a:off x="3623113" y="953414"/>
              <a:ext cx="2735952" cy="3732750"/>
              <a:chOff x="3620661" y="2283885"/>
              <a:chExt cx="2735952" cy="3884598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6E9B78C-8620-DBE1-E63E-BDF464FACDBC}"/>
                  </a:ext>
                </a:extLst>
              </p:cNvPr>
              <p:cNvSpPr/>
              <p:nvPr/>
            </p:nvSpPr>
            <p:spPr>
              <a:xfrm>
                <a:off x="3620662" y="4598351"/>
                <a:ext cx="2735951" cy="1570132"/>
              </a:xfrm>
              <a:prstGeom prst="roundRect">
                <a:avLst/>
              </a:prstGeom>
              <a:solidFill>
                <a:srgbClr val="FFFAF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ECAFAFA-975D-010E-F6A7-4312C49B2960}"/>
                  </a:ext>
                </a:extLst>
              </p:cNvPr>
              <p:cNvSpPr/>
              <p:nvPr/>
            </p:nvSpPr>
            <p:spPr>
              <a:xfrm>
                <a:off x="3620661" y="2283885"/>
                <a:ext cx="2735952" cy="366792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DEF045-16A3-2EE0-743A-2BC498F9277F}"/>
                </a:ext>
              </a:extLst>
            </p:cNvPr>
            <p:cNvGrpSpPr/>
            <p:nvPr/>
          </p:nvGrpSpPr>
          <p:grpSpPr>
            <a:xfrm>
              <a:off x="6471564" y="953414"/>
              <a:ext cx="2735953" cy="3730026"/>
              <a:chOff x="3620662" y="2324559"/>
              <a:chExt cx="2735953" cy="384392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56A0EC08-2D10-AE03-1896-CB0A58757B3A}"/>
                  </a:ext>
                </a:extLst>
              </p:cNvPr>
              <p:cNvSpPr/>
              <p:nvPr/>
            </p:nvSpPr>
            <p:spPr>
              <a:xfrm>
                <a:off x="3620662" y="4598351"/>
                <a:ext cx="2735951" cy="1570132"/>
              </a:xfrm>
              <a:prstGeom prst="roundRect">
                <a:avLst/>
              </a:prstGeom>
              <a:solidFill>
                <a:srgbClr val="F2FDE7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6DEB878-AD75-308A-1512-29AE5F443CA6}"/>
                  </a:ext>
                </a:extLst>
              </p:cNvPr>
              <p:cNvSpPr/>
              <p:nvPr/>
            </p:nvSpPr>
            <p:spPr>
              <a:xfrm>
                <a:off x="3620663" y="2324559"/>
                <a:ext cx="2735952" cy="366792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Arial"/>
                </a:endParaRPr>
              </a:p>
              <a:p>
                <a:pPr algn="ctr">
                  <a:defRPr/>
                </a:pPr>
                <a:endParaRPr lang="en-US" sz="800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C700FE-604D-7D8A-C541-16D30350285D}"/>
                </a:ext>
              </a:extLst>
            </p:cNvPr>
            <p:cNvSpPr txBox="1"/>
            <p:nvPr/>
          </p:nvSpPr>
          <p:spPr>
            <a:xfrm>
              <a:off x="1154164" y="1235337"/>
              <a:ext cx="1901372" cy="28491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/>
                  <a:cs typeface="Arial"/>
                </a:rPr>
                <a:t>Opportunity 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F6543F-4D3B-ADB5-5B27-25334216C57C}"/>
                </a:ext>
              </a:extLst>
            </p:cNvPr>
            <p:cNvSpPr txBox="1"/>
            <p:nvPr/>
          </p:nvSpPr>
          <p:spPr>
            <a:xfrm>
              <a:off x="3946059" y="1219783"/>
              <a:ext cx="2090057" cy="28491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/>
                  <a:cs typeface="Arial"/>
                </a:rPr>
                <a:t>Approach </a:t>
              </a:r>
              <a:endParaRPr lang="en-US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DDB8BC-A274-B9C3-98F6-F7AD9EE2CB62}"/>
                </a:ext>
              </a:extLst>
            </p:cNvPr>
            <p:cNvSpPr txBox="1"/>
            <p:nvPr/>
          </p:nvSpPr>
          <p:spPr>
            <a:xfrm>
              <a:off x="6528422" y="1213962"/>
              <a:ext cx="2685739" cy="28491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/>
                  <a:cs typeface="Arial"/>
                </a:rPr>
                <a:t>Mutual Value </a:t>
              </a:r>
              <a:endParaRPr lang="en-US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E5021B4-A7AF-1B56-ACA5-533E687E044F}"/>
              </a:ext>
            </a:extLst>
          </p:cNvPr>
          <p:cNvSpPr txBox="1"/>
          <p:nvPr/>
        </p:nvSpPr>
        <p:spPr>
          <a:xfrm>
            <a:off x="4654845" y="2179151"/>
            <a:ext cx="2178806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Arial"/>
                <a:ea typeface="+mn-lt"/>
                <a:cs typeface="+mn-lt"/>
              </a:rPr>
              <a:t>Interest from the private sector to expand weather-station coverage in </a:t>
            </a:r>
            <a:r>
              <a:rPr lang="en-US" sz="1600" b="1">
                <a:solidFill>
                  <a:srgbClr val="002060"/>
                </a:solidFill>
                <a:latin typeface="Arial"/>
                <a:ea typeface="+mn-lt"/>
                <a:cs typeface="+mn-lt"/>
              </a:rPr>
              <a:t>Argentina</a:t>
            </a:r>
            <a:r>
              <a:rPr lang="en-US" sz="1600">
                <a:solidFill>
                  <a:srgbClr val="002060"/>
                </a:solidFill>
                <a:latin typeface="Arial"/>
                <a:ea typeface="+mn-lt"/>
                <a:cs typeface="+mn-lt"/>
              </a:rPr>
              <a:t> and </a:t>
            </a:r>
            <a:r>
              <a:rPr lang="en-US" sz="1600" b="1">
                <a:solidFill>
                  <a:srgbClr val="002060"/>
                </a:solidFill>
                <a:latin typeface="Arial"/>
                <a:ea typeface="+mn-lt"/>
                <a:cs typeface="+mn-lt"/>
              </a:rPr>
              <a:t>Brazil</a:t>
            </a:r>
            <a:r>
              <a:rPr lang="en-US" sz="1600">
                <a:solidFill>
                  <a:srgbClr val="002060"/>
                </a:solidFill>
                <a:latin typeface="Arial"/>
                <a:ea typeface="+mn-lt"/>
                <a:cs typeface="+mn-lt"/>
              </a:rPr>
              <a:t>, strengthening open data and improving global and regional forecasts while delivering mutual value under the WMO Commons.</a:t>
            </a:r>
          </a:p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5FFD0C-059E-31F3-AE08-857228F6A773}"/>
              </a:ext>
            </a:extLst>
          </p:cNvPr>
          <p:cNvSpPr txBox="1"/>
          <p:nvPr/>
        </p:nvSpPr>
        <p:spPr>
          <a:xfrm>
            <a:off x="7261421" y="2180267"/>
            <a:ext cx="2028545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Arial"/>
                <a:ea typeface="+mn-lt"/>
                <a:cs typeface="Arial"/>
              </a:rPr>
              <a:t>Jointly develop a pilot business case for private-sector installation of weather stations in </a:t>
            </a:r>
            <a:r>
              <a:rPr lang="en-US" sz="16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Brazil</a:t>
            </a:r>
            <a:r>
              <a:rPr lang="en-US" sz="1600">
                <a:solidFill>
                  <a:srgbClr val="002060"/>
                </a:solidFill>
                <a:latin typeface="Arial"/>
                <a:ea typeface="+mn-lt"/>
                <a:cs typeface="Arial"/>
              </a:rPr>
              <a:t> and </a:t>
            </a:r>
            <a:r>
              <a:rPr lang="en-US" sz="16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Argentina</a:t>
            </a:r>
            <a:r>
              <a:rPr lang="en-US" sz="1600">
                <a:solidFill>
                  <a:srgbClr val="002060"/>
                </a:solidFill>
                <a:latin typeface="Arial"/>
                <a:ea typeface="+mn-lt"/>
                <a:cs typeface="Arial"/>
              </a:rPr>
              <a:t>, ensuring open data, WMO standards, and integration with global forecasting systems.</a:t>
            </a:r>
          </a:p>
          <a:p>
            <a:pPr algn="ctr"/>
            <a:endParaRPr lang="en-US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167623-58D6-ECC5-8567-E341E8D2016D}"/>
              </a:ext>
            </a:extLst>
          </p:cNvPr>
          <p:cNvSpPr txBox="1"/>
          <p:nvPr/>
        </p:nvSpPr>
        <p:spPr>
          <a:xfrm>
            <a:off x="9599869" y="2154401"/>
            <a:ext cx="2172746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Arial"/>
                <a:ea typeface="+mn-lt"/>
                <a:cs typeface="Arial"/>
              </a:rPr>
              <a:t>Strengthens the WMO Commons as a platform for open, co-financed data sharing — expanding observation networks while enabling the private sector to improve local forecasts and resilience through a public-private collaboration model</a:t>
            </a:r>
            <a:r>
              <a:rPr lang="en-US" sz="1400">
                <a:solidFill>
                  <a:srgbClr val="002060"/>
                </a:solidFill>
                <a:latin typeface="Arial"/>
                <a:ea typeface="+mn-lt"/>
                <a:cs typeface="Arial"/>
              </a:rPr>
              <a:t>.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E311F12-1406-F361-5117-E6DA1F227BC8}"/>
              </a:ext>
            </a:extLst>
          </p:cNvPr>
          <p:cNvSpPr/>
          <p:nvPr/>
        </p:nvSpPr>
        <p:spPr>
          <a:xfrm>
            <a:off x="4076987" y="3429000"/>
            <a:ext cx="452097" cy="4617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>
              <a:latin typeface="Arial"/>
              <a:cs typeface="Arial"/>
            </a:endParaRPr>
          </a:p>
        </p:txBody>
      </p:sp>
      <p:pic>
        <p:nvPicPr>
          <p:cNvPr id="75" name="Graphic 74" descr="Chevron arrows with solid fill">
            <a:extLst>
              <a:ext uri="{FF2B5EF4-FFF2-40B4-BE49-F238E27FC236}">
                <a16:creationId xmlns:a16="http://schemas.microsoft.com/office/drawing/2014/main" id="{164F7722-CC9E-29C0-92D3-C1FCB518A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42147" y="3510870"/>
            <a:ext cx="302473" cy="302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14B026-CF22-FAA5-908C-7E6BEAC06108}"/>
              </a:ext>
            </a:extLst>
          </p:cNvPr>
          <p:cNvSpPr txBox="1"/>
          <p:nvPr/>
        </p:nvSpPr>
        <p:spPr>
          <a:xfrm>
            <a:off x="321647" y="880979"/>
            <a:ext cx="438731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solidFill>
                  <a:schemeClr val="bg2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Limited Coverage of Surface Land Observations (global NWP) from the WIGOS Data Quality Monitoring System (WDQMS) – as of 25 November 2025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4CD6DA-294A-4BB6-08A1-693DFF8E0B02}"/>
              </a:ext>
            </a:extLst>
          </p:cNvPr>
          <p:cNvSpPr/>
          <p:nvPr/>
        </p:nvSpPr>
        <p:spPr>
          <a:xfrm>
            <a:off x="6832297" y="3447797"/>
            <a:ext cx="452097" cy="4617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>
              <a:latin typeface="Arial"/>
              <a:cs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772040-3BCC-3B96-1064-E8BF83DBF117}"/>
              </a:ext>
            </a:extLst>
          </p:cNvPr>
          <p:cNvSpPr/>
          <p:nvPr/>
        </p:nvSpPr>
        <p:spPr>
          <a:xfrm>
            <a:off x="9271098" y="3412757"/>
            <a:ext cx="452097" cy="4617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>
              <a:latin typeface="Arial"/>
              <a:cs typeface="Arial"/>
            </a:endParaRPr>
          </a:p>
        </p:txBody>
      </p:sp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72620C73-E7B4-33E2-3CF3-14B389879F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22432" y="3522445"/>
            <a:ext cx="302473" cy="302473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28F2E650-7816-713F-97FB-6B39E39C9F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7989" y="3485389"/>
            <a:ext cx="302473" cy="30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88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logos with text&#10;&#10;Description automatically generated">
            <a:extLst>
              <a:ext uri="{FF2B5EF4-FFF2-40B4-BE49-F238E27FC236}">
                <a16:creationId xmlns:a16="http://schemas.microsoft.com/office/drawing/2014/main" id="{B5CBF842-8ED1-2D6C-D52F-5A7A2DC1F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936" y="4733290"/>
            <a:ext cx="3465064" cy="2124710"/>
          </a:xfrm>
          <a:prstGeom prst="rect">
            <a:avLst/>
          </a:prstGeom>
        </p:spPr>
      </p:pic>
      <p:pic>
        <p:nvPicPr>
          <p:cNvPr id="5" name="Picture 4" descr="A webinar with a body of water and land&#10;&#10;Description automatically generated">
            <a:extLst>
              <a:ext uri="{FF2B5EF4-FFF2-40B4-BE49-F238E27FC236}">
                <a16:creationId xmlns:a16="http://schemas.microsoft.com/office/drawing/2014/main" id="{51B2426B-9222-9004-9759-9A3837A4D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6" y="385011"/>
            <a:ext cx="9047746" cy="50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19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44C65-3950-1B55-A7AB-50D742B58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7F378F-55C7-9B99-A132-A6EC2156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64" y="1703295"/>
            <a:ext cx="11906036" cy="385034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Q &amp; A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solidFill>
                  <a:srgbClr val="005BAA"/>
                </a:solidFill>
                <a:latin typeface="Arial"/>
                <a:cs typeface="Arial"/>
              </a:rPr>
              <a:t>Thank you!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9934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98CB8C-E80F-6A51-DEA2-B9533E356D94}"/>
              </a:ext>
            </a:extLst>
          </p:cNvPr>
          <p:cNvGrpSpPr/>
          <p:nvPr/>
        </p:nvGrpSpPr>
        <p:grpSpPr>
          <a:xfrm>
            <a:off x="2639315" y="1361988"/>
            <a:ext cx="9136051" cy="5138056"/>
            <a:chOff x="3336806" y="1349829"/>
            <a:chExt cx="8438634" cy="5138056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F065B3-F955-C63E-B24B-7B5C5BC81358}"/>
                </a:ext>
              </a:extLst>
            </p:cNvPr>
            <p:cNvSpPr/>
            <p:nvPr/>
          </p:nvSpPr>
          <p:spPr>
            <a:xfrm>
              <a:off x="4272796" y="1349829"/>
              <a:ext cx="7502644" cy="51350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9E3D8DFA-5C47-4417-13AE-8A203EFBB4A7}"/>
                </a:ext>
              </a:extLst>
            </p:cNvPr>
            <p:cNvSpPr/>
            <p:nvPr/>
          </p:nvSpPr>
          <p:spPr>
            <a:xfrm rot="16200000">
              <a:off x="1239884" y="3446751"/>
              <a:ext cx="5138056" cy="94421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2855042-3B92-0304-9F53-580597B53540}"/>
              </a:ext>
            </a:extLst>
          </p:cNvPr>
          <p:cNvSpPr/>
          <p:nvPr/>
        </p:nvSpPr>
        <p:spPr>
          <a:xfrm>
            <a:off x="4214344" y="1645996"/>
            <a:ext cx="7359848" cy="1206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984250" lvl="1" algn="l" fontAlgn="base">
              <a:lnSpc>
                <a:spcPct val="107000"/>
              </a:lnSpc>
            </a:pPr>
            <a:r>
              <a:rPr lang="en-CH" sz="1400" b="1">
                <a:solidFill>
                  <a:srgbClr val="005BAA"/>
                </a:solidFill>
                <a:effectLst/>
                <a:latin typeface="Arial"/>
                <a:ea typeface="Verdana"/>
                <a:cs typeface="Arial"/>
              </a:rPr>
              <a:t>INCREASE </a:t>
            </a:r>
          </a:p>
          <a:p>
            <a:pPr marL="984250" lvl="1" algn="l" fontAlgn="base">
              <a:lnSpc>
                <a:spcPct val="107000"/>
              </a:lnSpc>
            </a:pPr>
            <a:r>
              <a:rPr lang="en-CH" sz="1400" b="1">
                <a:solidFill>
                  <a:srgbClr val="002060"/>
                </a:solidFill>
                <a:latin typeface="Arial"/>
                <a:ea typeface="Verdana"/>
                <a:cs typeface="Arial"/>
              </a:rPr>
              <a:t>E</a:t>
            </a:r>
            <a:r>
              <a:rPr lang="en-GB" sz="1400" b="1" err="1">
                <a:solidFill>
                  <a:srgbClr val="002060"/>
                </a:solidFill>
                <a:effectLst/>
                <a:latin typeface="Arial"/>
                <a:ea typeface="Verdana"/>
                <a:cs typeface="Arial"/>
              </a:rPr>
              <a:t>xtrabudgetary</a:t>
            </a:r>
            <a:r>
              <a:rPr lang="en-GB" sz="1400" b="1">
                <a:solidFill>
                  <a:srgbClr val="002060"/>
                </a:solidFill>
                <a:effectLst/>
                <a:latin typeface="Arial"/>
                <a:ea typeface="Verdana"/>
                <a:cs typeface="Arial"/>
              </a:rPr>
              <a:t> projects and activities</a:t>
            </a:r>
            <a:r>
              <a:rPr lang="en-GB" sz="1400">
                <a:solidFill>
                  <a:srgbClr val="002060"/>
                </a:solidFill>
                <a:effectLst/>
                <a:latin typeface="Arial"/>
                <a:ea typeface="Verdana"/>
                <a:cs typeface="Arial"/>
              </a:rPr>
              <a:t>, including technical assistance, capacity development, development projects, research-innovation based activities, and </a:t>
            </a:r>
            <a:r>
              <a:rPr lang="en-GB" sz="1400" b="1">
                <a:solidFill>
                  <a:srgbClr val="002060"/>
                </a:solidFill>
                <a:effectLst/>
                <a:latin typeface="Arial"/>
                <a:ea typeface="Verdana"/>
                <a:cs typeface="Arial"/>
              </a:rPr>
              <a:t>WMO global programs</a:t>
            </a:r>
            <a:r>
              <a:rPr lang="en-GB" sz="1400">
                <a:solidFill>
                  <a:srgbClr val="002060"/>
                </a:solidFill>
                <a:effectLst/>
                <a:latin typeface="Arial"/>
                <a:ea typeface="Verdana"/>
                <a:cs typeface="Arial"/>
              </a:rPr>
              <a:t> requiring resources beyond regular budget</a:t>
            </a:r>
            <a:endParaRPr lang="en-CH" sz="1400">
              <a:solidFill>
                <a:srgbClr val="002060"/>
              </a:solidFill>
              <a:effectLst/>
              <a:latin typeface="Arial"/>
              <a:ea typeface="Verdana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3017F-6C28-0C78-6D51-B5FBBCADBE19}"/>
              </a:ext>
            </a:extLst>
          </p:cNvPr>
          <p:cNvSpPr/>
          <p:nvPr/>
        </p:nvSpPr>
        <p:spPr>
          <a:xfrm>
            <a:off x="4214344" y="2928003"/>
            <a:ext cx="7359848" cy="1206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984250" lvl="1" algn="l" fontAlgn="base">
              <a:lnSpc>
                <a:spcPct val="107000"/>
              </a:lnSpc>
            </a:pPr>
            <a:r>
              <a:rPr lang="en-CH" sz="1400" b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STRENGHTEN</a:t>
            </a:r>
            <a:r>
              <a:rPr lang="en-CH" sz="1400" b="1">
                <a:solidFill>
                  <a:srgbClr val="005BAA"/>
                </a:solidFill>
                <a:effectLst/>
                <a:latin typeface="Arial"/>
                <a:ea typeface="Verdana"/>
                <a:cs typeface="Verdana" panose="020B0604030504040204" pitchFamily="34" charset="0"/>
              </a:rPr>
              <a:t> </a:t>
            </a:r>
            <a:endParaRPr lang="en-US" sz="1400" b="1">
              <a:solidFill>
                <a:srgbClr val="005BAA"/>
              </a:solidFill>
              <a:effectLst/>
              <a:latin typeface="Arial"/>
              <a:ea typeface="Verdana"/>
              <a:cs typeface="Verdana" panose="020B0604030504040204" pitchFamily="34" charset="0"/>
            </a:endParaRPr>
          </a:p>
          <a:p>
            <a:pPr marL="984250" lvl="1" fontAlgn="base">
              <a:lnSpc>
                <a:spcPct val="107000"/>
              </a:lnSpc>
            </a:pPr>
            <a:r>
              <a:rPr lang="en-GB" sz="1400" b="1">
                <a:solidFill>
                  <a:srgbClr val="002060"/>
                </a:solidFill>
                <a:latin typeface="Arial"/>
                <a:ea typeface="Verdana"/>
                <a:cs typeface="Arial"/>
              </a:rPr>
              <a:t>WMO flagship initiatives</a:t>
            </a:r>
            <a:r>
              <a:rPr lang="en-CH" sz="1400">
                <a:solidFill>
                  <a:srgbClr val="002060"/>
                </a:solidFill>
                <a:latin typeface="Arial"/>
                <a:ea typeface="Verdana"/>
                <a:cs typeface="Arial"/>
              </a:rPr>
              <a:t>,</a:t>
            </a:r>
            <a:r>
              <a:rPr lang="en-US" sz="1400">
                <a:solidFill>
                  <a:srgbClr val="002060"/>
                </a:solidFill>
                <a:latin typeface="Arial"/>
                <a:ea typeface="Verdana"/>
                <a:cs typeface="Segoe UI"/>
              </a:rPr>
              <a:t> where investments support delivery and implementation across regions</a:t>
            </a:r>
            <a:r>
              <a:rPr lang="en-CH" sz="1400">
                <a:solidFill>
                  <a:srgbClr val="002060"/>
                </a:solidFill>
                <a:latin typeface="Arial"/>
                <a:ea typeface="Verdana"/>
                <a:cs typeface="Arial"/>
              </a:rPr>
              <a:t>- </a:t>
            </a:r>
            <a:r>
              <a:rPr lang="en-CH" sz="1400" b="1">
                <a:solidFill>
                  <a:srgbClr val="002060"/>
                </a:solidFill>
                <a:latin typeface="Arial"/>
                <a:ea typeface="Verdana"/>
                <a:cs typeface="Arial"/>
              </a:rPr>
              <a:t>E</a:t>
            </a:r>
            <a:r>
              <a:rPr lang="en-GB" sz="1400" b="1">
                <a:solidFill>
                  <a:srgbClr val="002060"/>
                </a:solidFill>
                <a:latin typeface="Arial"/>
                <a:ea typeface="Verdana"/>
                <a:cs typeface="Arial"/>
              </a:rPr>
              <a:t>W4All</a:t>
            </a:r>
            <a:r>
              <a:rPr lang="en-GB" sz="1400">
                <a:solidFill>
                  <a:srgbClr val="002060"/>
                </a:solidFill>
                <a:latin typeface="Arial"/>
                <a:ea typeface="Verdana"/>
                <a:cs typeface="Arial"/>
              </a:rPr>
              <a:t> and </a:t>
            </a:r>
            <a:r>
              <a:rPr lang="en-GB" sz="1400" b="1">
                <a:solidFill>
                  <a:srgbClr val="002060"/>
                </a:solidFill>
                <a:latin typeface="Arial"/>
                <a:ea typeface="Verdana"/>
                <a:cs typeface="Arial"/>
              </a:rPr>
              <a:t>GBON</a:t>
            </a:r>
            <a:endParaRPr lang="en-CH" sz="1400" b="1">
              <a:solidFill>
                <a:srgbClr val="002060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2B25D0-4AB2-443F-47B7-D7574C9CAD38}"/>
              </a:ext>
            </a:extLst>
          </p:cNvPr>
          <p:cNvSpPr/>
          <p:nvPr/>
        </p:nvSpPr>
        <p:spPr>
          <a:xfrm>
            <a:off x="4214344" y="4210011"/>
            <a:ext cx="7359848" cy="1206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984250" lvl="1" algn="l" fontAlgn="base">
              <a:lnSpc>
                <a:spcPct val="107000"/>
              </a:lnSpc>
            </a:pPr>
            <a:r>
              <a:rPr lang="en-CH" sz="1400" b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ENHANCE</a:t>
            </a:r>
            <a:r>
              <a:rPr lang="en-CH" sz="1400" b="1">
                <a:solidFill>
                  <a:schemeClr val="accent1"/>
                </a:solidFill>
                <a:latin typeface="Arial"/>
                <a:ea typeface="Verdana"/>
                <a:cs typeface="Verdana" panose="020B0604030504040204" pitchFamily="34" charset="0"/>
              </a:rPr>
              <a:t> </a:t>
            </a:r>
            <a:endParaRPr lang="en-US" sz="1400" b="1">
              <a:solidFill>
                <a:schemeClr val="accent1"/>
              </a:solidFill>
              <a:latin typeface="Arial"/>
              <a:ea typeface="Verdana"/>
              <a:cs typeface="Verdana" panose="020B0604030504040204" pitchFamily="34" charset="0"/>
            </a:endParaRPr>
          </a:p>
          <a:p>
            <a:pPr marL="984250" lvl="1" algn="l" fontAlgn="base">
              <a:lnSpc>
                <a:spcPct val="107000"/>
              </a:lnSpc>
            </a:pPr>
            <a:r>
              <a:rPr lang="en-CH" sz="1400" b="1">
                <a:solidFill>
                  <a:srgbClr val="002060"/>
                </a:solidFill>
                <a:effectLst/>
                <a:latin typeface="Arial"/>
                <a:ea typeface="Verdana"/>
                <a:cs typeface="Arial"/>
              </a:rPr>
              <a:t>B</a:t>
            </a:r>
            <a:r>
              <a:rPr lang="en-CH" sz="1400" b="1">
                <a:solidFill>
                  <a:srgbClr val="002060"/>
                </a:solidFill>
                <a:latin typeface="Arial"/>
                <a:ea typeface="Verdana"/>
                <a:cs typeface="Arial"/>
              </a:rPr>
              <a:t>roader </a:t>
            </a:r>
            <a:r>
              <a:rPr lang="en-GB" sz="1400" b="1">
                <a:solidFill>
                  <a:srgbClr val="002060"/>
                </a:solidFill>
                <a:effectLst/>
                <a:latin typeface="Arial"/>
                <a:ea typeface="Verdana"/>
                <a:cs typeface="Arial"/>
              </a:rPr>
              <a:t>support to Members</a:t>
            </a:r>
            <a:r>
              <a:rPr lang="en-GB" sz="1400">
                <a:solidFill>
                  <a:srgbClr val="002060"/>
                </a:solidFill>
                <a:effectLst/>
                <a:latin typeface="Arial"/>
                <a:ea typeface="Verdana"/>
                <a:cs typeface="Arial"/>
              </a:rPr>
              <a:t>, including supporting development partners to deliver technically appropriate needs-based investments and assisting Members to directly mobilize resources</a:t>
            </a:r>
            <a:endParaRPr lang="en-CH" sz="1400">
              <a:solidFill>
                <a:srgbClr val="002060"/>
              </a:solidFill>
              <a:effectLst/>
              <a:latin typeface="Arial"/>
              <a:ea typeface="Verdana"/>
              <a:cs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00CFC9-3F6B-B53B-ABFE-DA99715D172B}"/>
              </a:ext>
            </a:extLst>
          </p:cNvPr>
          <p:cNvSpPr/>
          <p:nvPr/>
        </p:nvSpPr>
        <p:spPr>
          <a:xfrm>
            <a:off x="4801586" y="5643692"/>
            <a:ext cx="1980000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400"/>
              </a:spcBef>
            </a:pPr>
            <a:r>
              <a:rPr lang="en-GB" sz="1200" i="1">
                <a:solidFill>
                  <a:srgbClr val="002060"/>
                </a:solidFill>
                <a:effectLst/>
                <a:latin typeface="Arial"/>
                <a:ea typeface="Verdana"/>
                <a:cs typeface="Arial"/>
              </a:rPr>
              <a:t>Whole-of-institution support to Members</a:t>
            </a:r>
            <a:endParaRPr lang="en-US" sz="1200" i="1">
              <a:solidFill>
                <a:srgbClr val="002060"/>
              </a:solidFill>
              <a:effectLst/>
              <a:latin typeface="Arial"/>
              <a:ea typeface="Verdana"/>
              <a:cs typeface="Aria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ED052B-F570-83C3-F7D6-8A90C01723AF}"/>
              </a:ext>
            </a:extLst>
          </p:cNvPr>
          <p:cNvSpPr/>
          <p:nvPr/>
        </p:nvSpPr>
        <p:spPr>
          <a:xfrm>
            <a:off x="7088823" y="5643692"/>
            <a:ext cx="2063506" cy="5655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400"/>
              </a:spcBef>
            </a:pPr>
            <a:r>
              <a:rPr lang="en-CH" sz="1200" i="1">
                <a:solidFill>
                  <a:srgbClr val="002060"/>
                </a:solidFill>
                <a:latin typeface="Arial"/>
                <a:ea typeface="Verdana"/>
                <a:cs typeface="Arial"/>
              </a:rPr>
              <a:t>Promotion of</a:t>
            </a:r>
            <a:r>
              <a:rPr lang="en-GB" sz="1200" i="1">
                <a:solidFill>
                  <a:srgbClr val="002060"/>
                </a:solidFill>
                <a:latin typeface="Arial"/>
                <a:ea typeface="Verdana"/>
                <a:cs typeface="Arial"/>
              </a:rPr>
              <a:t> global public good </a:t>
            </a:r>
            <a:r>
              <a:rPr lang="en-CH" sz="1200" i="1">
                <a:solidFill>
                  <a:srgbClr val="002060"/>
                </a:solidFill>
                <a:latin typeface="Arial"/>
                <a:ea typeface="Verdana"/>
                <a:cs typeface="Arial"/>
              </a:rPr>
              <a:t>&amp;</a:t>
            </a:r>
            <a:r>
              <a:rPr lang="en-GB" sz="1200" i="1">
                <a:solidFill>
                  <a:srgbClr val="002060"/>
                </a:solidFill>
                <a:latin typeface="Arial"/>
                <a:ea typeface="Verdana"/>
                <a:cs typeface="Arial"/>
              </a:rPr>
              <a:t> research advances</a:t>
            </a:r>
            <a:endParaRPr lang="en-US" sz="1200" i="1">
              <a:solidFill>
                <a:srgbClr val="002060"/>
              </a:solidFill>
              <a:latin typeface="Arial"/>
              <a:ea typeface="Verdana"/>
              <a:cs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1DC884-BF08-E5E5-49F3-C832DF0C7733}"/>
              </a:ext>
            </a:extLst>
          </p:cNvPr>
          <p:cNvCxnSpPr>
            <a:cxnSpLocks/>
          </p:cNvCxnSpPr>
          <p:nvPr/>
        </p:nvCxnSpPr>
        <p:spPr>
          <a:xfrm flipH="1">
            <a:off x="4210761" y="5508158"/>
            <a:ext cx="7423535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5D4D28F-622B-B9BD-FF92-24188BE83CAA}"/>
              </a:ext>
            </a:extLst>
          </p:cNvPr>
          <p:cNvSpPr/>
          <p:nvPr/>
        </p:nvSpPr>
        <p:spPr>
          <a:xfrm>
            <a:off x="9344746" y="5643692"/>
            <a:ext cx="1980000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400"/>
              </a:spcBef>
            </a:pPr>
            <a:r>
              <a:rPr lang="en-CH" sz="1200" i="1">
                <a:solidFill>
                  <a:srgbClr val="002060"/>
                </a:solidFill>
                <a:latin typeface="Arial"/>
                <a:ea typeface="Verdana"/>
                <a:cs typeface="Arial"/>
              </a:rPr>
              <a:t>Leveraging for                impact</a:t>
            </a:r>
            <a:endParaRPr lang="en-US" sz="1200" i="1">
              <a:solidFill>
                <a:srgbClr val="002060"/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21" name="Picture 8" descr="Increase ">
            <a:extLst>
              <a:ext uri="{FF2B5EF4-FFF2-40B4-BE49-F238E27FC236}">
                <a16:creationId xmlns:a16="http://schemas.microsoft.com/office/drawing/2014/main" id="{35A92BFC-2375-6141-C881-14B4B86FF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24" y="2057142"/>
            <a:ext cx="593556" cy="5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Flagship ">
            <a:extLst>
              <a:ext uri="{FF2B5EF4-FFF2-40B4-BE49-F238E27FC236}">
                <a16:creationId xmlns:a16="http://schemas.microsoft.com/office/drawing/2014/main" id="{AA842EA7-D766-1610-1339-CF13A181A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66" y="3141858"/>
            <a:ext cx="778625" cy="7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Support ">
            <a:extLst>
              <a:ext uri="{FF2B5EF4-FFF2-40B4-BE49-F238E27FC236}">
                <a16:creationId xmlns:a16="http://schemas.microsoft.com/office/drawing/2014/main" id="{9E0C7544-1827-AD6C-30AB-8BCA44805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14" y="4509531"/>
            <a:ext cx="597541" cy="5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DC6EA7-2D94-5E67-BC8F-10104DDEC732}"/>
              </a:ext>
            </a:extLst>
          </p:cNvPr>
          <p:cNvSpPr txBox="1"/>
          <p:nvPr/>
        </p:nvSpPr>
        <p:spPr>
          <a:xfrm>
            <a:off x="-889476" y="292743"/>
            <a:ext cx="1397038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6565" lvl="1" algn="ctr" defTabSz="914377">
              <a:defRPr/>
            </a:pPr>
            <a:r>
              <a:rPr lang="en-US" sz="2800" b="1">
                <a:solidFill>
                  <a:schemeClr val="tx2">
                    <a:lumMod val="76000"/>
                    <a:lumOff val="24000"/>
                  </a:schemeClr>
                </a:solidFill>
                <a:latin typeface="Arial"/>
                <a:cs typeface="Arial"/>
                <a:sym typeface="Arial"/>
              </a:rPr>
              <a:t>WMO’s Approach to Support Members – Three Spheres</a:t>
            </a:r>
            <a:endParaRPr lang="en-US" sz="2800" b="1">
              <a:solidFill>
                <a:schemeClr val="tx2">
                  <a:lumMod val="76000"/>
                  <a:lumOff val="24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E3145D90-FBE6-016B-F2D3-BD339D5D189E}"/>
              </a:ext>
            </a:extLst>
          </p:cNvPr>
          <p:cNvSpPr/>
          <p:nvPr/>
        </p:nvSpPr>
        <p:spPr>
          <a:xfrm>
            <a:off x="-272374" y="1642970"/>
            <a:ext cx="5073960" cy="4000722"/>
          </a:xfrm>
          <a:custGeom>
            <a:avLst/>
            <a:gdLst/>
            <a:ahLst/>
            <a:cxnLst/>
            <a:rect l="l" t="t" r="r" b="b"/>
            <a:pathLst>
              <a:path w="9908917" h="7455589">
                <a:moveTo>
                  <a:pt x="0" y="0"/>
                </a:moveTo>
                <a:lnTo>
                  <a:pt x="9908918" y="0"/>
                </a:lnTo>
                <a:lnTo>
                  <a:pt x="9908918" y="7455588"/>
                </a:lnTo>
                <a:lnTo>
                  <a:pt x="0" y="7455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7000"/>
            </a:blip>
            <a:stretch>
              <a:fillRect l="-282" r="-282"/>
            </a:stretch>
          </a:blipFill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6765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74720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CH" sz="120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529712" y="443908"/>
            <a:ext cx="10877720" cy="48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07"/>
              </a:lnSpc>
            </a:pPr>
            <a:r>
              <a:rPr lang="en-US" sz="2800" b="1">
                <a:solidFill>
                  <a:srgbClr val="005BAA"/>
                </a:solidFill>
                <a:latin typeface="Arial"/>
                <a:ea typeface="Times New Roman Bold"/>
                <a:cs typeface="Arial"/>
                <a:sym typeface="Times New Roman Bold"/>
              </a:rPr>
              <a:t>Key</a:t>
            </a:r>
            <a:r>
              <a:rPr lang="en-US" sz="2900" b="1">
                <a:solidFill>
                  <a:srgbClr val="005BAA"/>
                </a:solidFill>
                <a:latin typeface="Arial"/>
                <a:ea typeface="Times New Roman Bold"/>
                <a:cs typeface="Arial"/>
                <a:sym typeface="Times New Roman Bold"/>
              </a:rPr>
              <a:t> Priorities for Resource Mobilization and Partnerships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2925D06-6CBD-4903-CCBE-6125AA521C0B}"/>
              </a:ext>
            </a:extLst>
          </p:cNvPr>
          <p:cNvGrpSpPr/>
          <p:nvPr/>
        </p:nvGrpSpPr>
        <p:grpSpPr>
          <a:xfrm>
            <a:off x="688119" y="1546787"/>
            <a:ext cx="10566924" cy="4498409"/>
            <a:chOff x="1076700" y="3243636"/>
            <a:chExt cx="15850567" cy="6747614"/>
          </a:xfrm>
        </p:grpSpPr>
        <p:sp>
          <p:nvSpPr>
            <p:cNvPr id="3" name="AutoShape 3"/>
            <p:cNvSpPr/>
            <p:nvPr/>
          </p:nvSpPr>
          <p:spPr>
            <a:xfrm flipH="1">
              <a:off x="3246648" y="4061155"/>
              <a:ext cx="43265" cy="4733600"/>
            </a:xfrm>
            <a:prstGeom prst="line">
              <a:avLst/>
            </a:prstGeom>
            <a:ln w="38100" cap="flat">
              <a:solidFill>
                <a:srgbClr val="8DA8BC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 rot="5400000">
              <a:off x="1230440" y="3907243"/>
              <a:ext cx="2010665" cy="2318146"/>
              <a:chOff x="0" y="-85725"/>
              <a:chExt cx="692591" cy="79850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92591" cy="712780"/>
              </a:xfrm>
              <a:custGeom>
                <a:avLst/>
                <a:gdLst/>
                <a:ahLst/>
                <a:cxnLst/>
                <a:rect l="l" t="t" r="r" b="b"/>
                <a:pathLst>
                  <a:path w="692591" h="712780">
                    <a:moveTo>
                      <a:pt x="464594" y="0"/>
                    </a:moveTo>
                    <a:lnTo>
                      <a:pt x="30550" y="0"/>
                    </a:lnTo>
                    <a:cubicBezTo>
                      <a:pt x="22447" y="0"/>
                      <a:pt x="14677" y="3219"/>
                      <a:pt x="8948" y="8948"/>
                    </a:cubicBezTo>
                    <a:cubicBezTo>
                      <a:pt x="3219" y="14677"/>
                      <a:pt x="0" y="22447"/>
                      <a:pt x="0" y="30550"/>
                    </a:cubicBezTo>
                    <a:lnTo>
                      <a:pt x="0" y="682230"/>
                    </a:lnTo>
                    <a:cubicBezTo>
                      <a:pt x="0" y="699102"/>
                      <a:pt x="13678" y="712780"/>
                      <a:pt x="30550" y="712780"/>
                    </a:cubicBezTo>
                    <a:lnTo>
                      <a:pt x="464594" y="712780"/>
                    </a:lnTo>
                    <a:cubicBezTo>
                      <a:pt x="483482" y="712780"/>
                      <a:pt x="500920" y="702649"/>
                      <a:pt x="510275" y="686241"/>
                    </a:cubicBezTo>
                    <a:lnTo>
                      <a:pt x="683212" y="382929"/>
                    </a:lnTo>
                    <a:cubicBezTo>
                      <a:pt x="692591" y="366479"/>
                      <a:pt x="692591" y="346301"/>
                      <a:pt x="683212" y="329851"/>
                    </a:cubicBezTo>
                    <a:lnTo>
                      <a:pt x="510275" y="26539"/>
                    </a:lnTo>
                    <a:cubicBezTo>
                      <a:pt x="500920" y="10130"/>
                      <a:pt x="483482" y="0"/>
                      <a:pt x="4645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584044" cy="798505"/>
              </a:xfrm>
              <a:prstGeom prst="rect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387860" y="3320546"/>
              <a:ext cx="1446956" cy="1463913"/>
              <a:chOff x="0" y="-9525"/>
              <a:chExt cx="812800" cy="82232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chemeClr val="tx2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8007429" y="6220987"/>
              <a:ext cx="2250252" cy="2423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4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Objective 4 </a:t>
              </a:r>
              <a:r>
                <a:rPr lang="en-US" sz="1500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– Facilitate</a:t>
              </a:r>
              <a:br>
                <a:rPr lang="en-US" sz="1500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</a:br>
              <a:r>
                <a:rPr lang="en-US" sz="1500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continuous engagement, information exchange, and visibility across WMO´s partner network.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 rot="5400000">
              <a:off x="3559226" y="3907243"/>
              <a:ext cx="2010665" cy="2318146"/>
              <a:chOff x="0" y="-85725"/>
              <a:chExt cx="692591" cy="79850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92591" cy="712780"/>
              </a:xfrm>
              <a:custGeom>
                <a:avLst/>
                <a:gdLst/>
                <a:ahLst/>
                <a:cxnLst/>
                <a:rect l="l" t="t" r="r" b="b"/>
                <a:pathLst>
                  <a:path w="692591" h="712780">
                    <a:moveTo>
                      <a:pt x="464594" y="0"/>
                    </a:moveTo>
                    <a:lnTo>
                      <a:pt x="30550" y="0"/>
                    </a:lnTo>
                    <a:cubicBezTo>
                      <a:pt x="22447" y="0"/>
                      <a:pt x="14677" y="3219"/>
                      <a:pt x="8948" y="8948"/>
                    </a:cubicBezTo>
                    <a:cubicBezTo>
                      <a:pt x="3219" y="14677"/>
                      <a:pt x="0" y="22447"/>
                      <a:pt x="0" y="30550"/>
                    </a:cubicBezTo>
                    <a:lnTo>
                      <a:pt x="0" y="682230"/>
                    </a:lnTo>
                    <a:cubicBezTo>
                      <a:pt x="0" y="699102"/>
                      <a:pt x="13678" y="712780"/>
                      <a:pt x="30550" y="712780"/>
                    </a:cubicBezTo>
                    <a:lnTo>
                      <a:pt x="464594" y="712780"/>
                    </a:lnTo>
                    <a:cubicBezTo>
                      <a:pt x="483482" y="712780"/>
                      <a:pt x="500920" y="702649"/>
                      <a:pt x="510275" y="686241"/>
                    </a:cubicBezTo>
                    <a:lnTo>
                      <a:pt x="683212" y="382929"/>
                    </a:lnTo>
                    <a:cubicBezTo>
                      <a:pt x="692591" y="366479"/>
                      <a:pt x="692591" y="346301"/>
                      <a:pt x="683212" y="329851"/>
                    </a:cubicBezTo>
                    <a:lnTo>
                      <a:pt x="510275" y="26539"/>
                    </a:lnTo>
                    <a:cubicBezTo>
                      <a:pt x="500920" y="10130"/>
                      <a:pt x="483482" y="0"/>
                      <a:pt x="4645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85725"/>
                <a:ext cx="584044" cy="7985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716647" y="3320546"/>
              <a:ext cx="1446956" cy="1463913"/>
              <a:chOff x="0" y="-9525"/>
              <a:chExt cx="812800" cy="82232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chemeClr val="tx2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5809478" y="3907243"/>
              <a:ext cx="2010665" cy="2318146"/>
              <a:chOff x="0" y="-85725"/>
              <a:chExt cx="692591" cy="79850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2591" cy="712780"/>
              </a:xfrm>
              <a:custGeom>
                <a:avLst/>
                <a:gdLst/>
                <a:ahLst/>
                <a:cxnLst/>
                <a:rect l="l" t="t" r="r" b="b"/>
                <a:pathLst>
                  <a:path w="692591" h="712780">
                    <a:moveTo>
                      <a:pt x="464594" y="0"/>
                    </a:moveTo>
                    <a:lnTo>
                      <a:pt x="30550" y="0"/>
                    </a:lnTo>
                    <a:cubicBezTo>
                      <a:pt x="22447" y="0"/>
                      <a:pt x="14677" y="3219"/>
                      <a:pt x="8948" y="8948"/>
                    </a:cubicBezTo>
                    <a:cubicBezTo>
                      <a:pt x="3219" y="14677"/>
                      <a:pt x="0" y="22447"/>
                      <a:pt x="0" y="30550"/>
                    </a:cubicBezTo>
                    <a:lnTo>
                      <a:pt x="0" y="682230"/>
                    </a:lnTo>
                    <a:cubicBezTo>
                      <a:pt x="0" y="699102"/>
                      <a:pt x="13678" y="712780"/>
                      <a:pt x="30550" y="712780"/>
                    </a:cubicBezTo>
                    <a:lnTo>
                      <a:pt x="464594" y="712780"/>
                    </a:lnTo>
                    <a:cubicBezTo>
                      <a:pt x="483482" y="712780"/>
                      <a:pt x="500920" y="702649"/>
                      <a:pt x="510275" y="686241"/>
                    </a:cubicBezTo>
                    <a:lnTo>
                      <a:pt x="683212" y="382929"/>
                    </a:lnTo>
                    <a:cubicBezTo>
                      <a:pt x="692591" y="366479"/>
                      <a:pt x="692591" y="346301"/>
                      <a:pt x="683212" y="329851"/>
                    </a:cubicBezTo>
                    <a:lnTo>
                      <a:pt x="510275" y="26539"/>
                    </a:lnTo>
                    <a:cubicBezTo>
                      <a:pt x="500920" y="10130"/>
                      <a:pt x="483482" y="0"/>
                      <a:pt x="4645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85725"/>
                <a:ext cx="584044" cy="798505"/>
              </a:xfrm>
              <a:prstGeom prst="rect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5966898" y="3320546"/>
              <a:ext cx="1446956" cy="1463913"/>
              <a:chOff x="0" y="-9525"/>
              <a:chExt cx="812800" cy="82232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chemeClr val="tx2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5400000">
              <a:off x="8059730" y="3907243"/>
              <a:ext cx="2010665" cy="2318146"/>
              <a:chOff x="0" y="-85725"/>
              <a:chExt cx="692591" cy="79850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92591" cy="712780"/>
              </a:xfrm>
              <a:custGeom>
                <a:avLst/>
                <a:gdLst/>
                <a:ahLst/>
                <a:cxnLst/>
                <a:rect l="l" t="t" r="r" b="b"/>
                <a:pathLst>
                  <a:path w="692591" h="712780">
                    <a:moveTo>
                      <a:pt x="464594" y="0"/>
                    </a:moveTo>
                    <a:lnTo>
                      <a:pt x="30550" y="0"/>
                    </a:lnTo>
                    <a:cubicBezTo>
                      <a:pt x="22447" y="0"/>
                      <a:pt x="14677" y="3219"/>
                      <a:pt x="8948" y="8948"/>
                    </a:cubicBezTo>
                    <a:cubicBezTo>
                      <a:pt x="3219" y="14677"/>
                      <a:pt x="0" y="22447"/>
                      <a:pt x="0" y="30550"/>
                    </a:cubicBezTo>
                    <a:lnTo>
                      <a:pt x="0" y="682230"/>
                    </a:lnTo>
                    <a:cubicBezTo>
                      <a:pt x="0" y="699102"/>
                      <a:pt x="13678" y="712780"/>
                      <a:pt x="30550" y="712780"/>
                    </a:cubicBezTo>
                    <a:lnTo>
                      <a:pt x="464594" y="712780"/>
                    </a:lnTo>
                    <a:cubicBezTo>
                      <a:pt x="483482" y="712780"/>
                      <a:pt x="500920" y="702649"/>
                      <a:pt x="510275" y="686241"/>
                    </a:cubicBezTo>
                    <a:lnTo>
                      <a:pt x="683212" y="382929"/>
                    </a:lnTo>
                    <a:cubicBezTo>
                      <a:pt x="692591" y="366479"/>
                      <a:pt x="692591" y="346301"/>
                      <a:pt x="683212" y="329851"/>
                    </a:cubicBezTo>
                    <a:lnTo>
                      <a:pt x="510275" y="26539"/>
                    </a:lnTo>
                    <a:cubicBezTo>
                      <a:pt x="500920" y="10130"/>
                      <a:pt x="483482" y="0"/>
                      <a:pt x="4645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85725"/>
                <a:ext cx="584044" cy="7985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8217150" y="3320546"/>
              <a:ext cx="1446956" cy="1463913"/>
              <a:chOff x="0" y="-9525"/>
              <a:chExt cx="812800" cy="8223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chemeClr val="tx2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 rot="5400000">
              <a:off x="10309982" y="3830333"/>
              <a:ext cx="2010665" cy="2318146"/>
              <a:chOff x="0" y="-85725"/>
              <a:chExt cx="692591" cy="79850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92591" cy="712780"/>
              </a:xfrm>
              <a:custGeom>
                <a:avLst/>
                <a:gdLst/>
                <a:ahLst/>
                <a:cxnLst/>
                <a:rect l="l" t="t" r="r" b="b"/>
                <a:pathLst>
                  <a:path w="692591" h="712780">
                    <a:moveTo>
                      <a:pt x="464594" y="0"/>
                    </a:moveTo>
                    <a:lnTo>
                      <a:pt x="30550" y="0"/>
                    </a:lnTo>
                    <a:cubicBezTo>
                      <a:pt x="22447" y="0"/>
                      <a:pt x="14677" y="3219"/>
                      <a:pt x="8948" y="8948"/>
                    </a:cubicBezTo>
                    <a:cubicBezTo>
                      <a:pt x="3219" y="14677"/>
                      <a:pt x="0" y="22447"/>
                      <a:pt x="0" y="30550"/>
                    </a:cubicBezTo>
                    <a:lnTo>
                      <a:pt x="0" y="682230"/>
                    </a:lnTo>
                    <a:cubicBezTo>
                      <a:pt x="0" y="699102"/>
                      <a:pt x="13678" y="712780"/>
                      <a:pt x="30550" y="712780"/>
                    </a:cubicBezTo>
                    <a:lnTo>
                      <a:pt x="464594" y="712780"/>
                    </a:lnTo>
                    <a:cubicBezTo>
                      <a:pt x="483482" y="712780"/>
                      <a:pt x="500920" y="702649"/>
                      <a:pt x="510275" y="686241"/>
                    </a:cubicBezTo>
                    <a:lnTo>
                      <a:pt x="683212" y="382929"/>
                    </a:lnTo>
                    <a:cubicBezTo>
                      <a:pt x="692591" y="366479"/>
                      <a:pt x="692591" y="346301"/>
                      <a:pt x="683212" y="329851"/>
                    </a:cubicBezTo>
                    <a:lnTo>
                      <a:pt x="510275" y="26539"/>
                    </a:lnTo>
                    <a:cubicBezTo>
                      <a:pt x="500920" y="10130"/>
                      <a:pt x="483482" y="0"/>
                      <a:pt x="4645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85725"/>
                <a:ext cx="584044" cy="7985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0467402" y="3243636"/>
              <a:ext cx="1446956" cy="1463913"/>
              <a:chOff x="0" y="-9525"/>
              <a:chExt cx="812800" cy="822325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chemeClr val="tx2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 rot="5400000">
              <a:off x="12522134" y="3830333"/>
              <a:ext cx="2010665" cy="2318146"/>
              <a:chOff x="0" y="-85725"/>
              <a:chExt cx="692591" cy="79850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692591" cy="712780"/>
              </a:xfrm>
              <a:custGeom>
                <a:avLst/>
                <a:gdLst/>
                <a:ahLst/>
                <a:cxnLst/>
                <a:rect l="l" t="t" r="r" b="b"/>
                <a:pathLst>
                  <a:path w="692591" h="712780">
                    <a:moveTo>
                      <a:pt x="464594" y="0"/>
                    </a:moveTo>
                    <a:lnTo>
                      <a:pt x="30550" y="0"/>
                    </a:lnTo>
                    <a:cubicBezTo>
                      <a:pt x="22447" y="0"/>
                      <a:pt x="14677" y="3219"/>
                      <a:pt x="8948" y="8948"/>
                    </a:cubicBezTo>
                    <a:cubicBezTo>
                      <a:pt x="3219" y="14677"/>
                      <a:pt x="0" y="22447"/>
                      <a:pt x="0" y="30550"/>
                    </a:cubicBezTo>
                    <a:lnTo>
                      <a:pt x="0" y="682230"/>
                    </a:lnTo>
                    <a:cubicBezTo>
                      <a:pt x="0" y="699102"/>
                      <a:pt x="13678" y="712780"/>
                      <a:pt x="30550" y="712780"/>
                    </a:cubicBezTo>
                    <a:lnTo>
                      <a:pt x="464594" y="712780"/>
                    </a:lnTo>
                    <a:cubicBezTo>
                      <a:pt x="483482" y="712780"/>
                      <a:pt x="500920" y="702649"/>
                      <a:pt x="510275" y="686241"/>
                    </a:cubicBezTo>
                    <a:lnTo>
                      <a:pt x="683212" y="382929"/>
                    </a:lnTo>
                    <a:cubicBezTo>
                      <a:pt x="692591" y="366479"/>
                      <a:pt x="692591" y="346301"/>
                      <a:pt x="683212" y="329851"/>
                    </a:cubicBezTo>
                    <a:lnTo>
                      <a:pt x="510275" y="26539"/>
                    </a:lnTo>
                    <a:cubicBezTo>
                      <a:pt x="500920" y="10130"/>
                      <a:pt x="483482" y="0"/>
                      <a:pt x="4645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85725"/>
                <a:ext cx="584044" cy="7985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2679554" y="3243636"/>
              <a:ext cx="1446956" cy="1463913"/>
              <a:chOff x="0" y="-9525"/>
              <a:chExt cx="812800" cy="82232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chemeClr val="tx2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 rot="5400000">
              <a:off x="14762861" y="3830333"/>
              <a:ext cx="2010665" cy="2318146"/>
              <a:chOff x="0" y="-85725"/>
              <a:chExt cx="692591" cy="798505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692591" cy="712780"/>
              </a:xfrm>
              <a:custGeom>
                <a:avLst/>
                <a:gdLst/>
                <a:ahLst/>
                <a:cxnLst/>
                <a:rect l="l" t="t" r="r" b="b"/>
                <a:pathLst>
                  <a:path w="692591" h="712780">
                    <a:moveTo>
                      <a:pt x="464594" y="0"/>
                    </a:moveTo>
                    <a:lnTo>
                      <a:pt x="30550" y="0"/>
                    </a:lnTo>
                    <a:cubicBezTo>
                      <a:pt x="22447" y="0"/>
                      <a:pt x="14677" y="3219"/>
                      <a:pt x="8948" y="8948"/>
                    </a:cubicBezTo>
                    <a:cubicBezTo>
                      <a:pt x="3219" y="14677"/>
                      <a:pt x="0" y="22447"/>
                      <a:pt x="0" y="30550"/>
                    </a:cubicBezTo>
                    <a:lnTo>
                      <a:pt x="0" y="682230"/>
                    </a:lnTo>
                    <a:cubicBezTo>
                      <a:pt x="0" y="699102"/>
                      <a:pt x="13678" y="712780"/>
                      <a:pt x="30550" y="712780"/>
                    </a:cubicBezTo>
                    <a:lnTo>
                      <a:pt x="464594" y="712780"/>
                    </a:lnTo>
                    <a:cubicBezTo>
                      <a:pt x="483482" y="712780"/>
                      <a:pt x="500920" y="702649"/>
                      <a:pt x="510275" y="686241"/>
                    </a:cubicBezTo>
                    <a:lnTo>
                      <a:pt x="683212" y="382929"/>
                    </a:lnTo>
                    <a:cubicBezTo>
                      <a:pt x="692591" y="366479"/>
                      <a:pt x="692591" y="346301"/>
                      <a:pt x="683212" y="329851"/>
                    </a:cubicBezTo>
                    <a:lnTo>
                      <a:pt x="510275" y="26539"/>
                    </a:lnTo>
                    <a:cubicBezTo>
                      <a:pt x="500920" y="10130"/>
                      <a:pt x="483482" y="0"/>
                      <a:pt x="4645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85725"/>
                <a:ext cx="584044" cy="7985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4920281" y="3243636"/>
              <a:ext cx="1446956" cy="1463913"/>
              <a:chOff x="0" y="-9525"/>
              <a:chExt cx="812800" cy="822325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chemeClr val="tx2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en-CH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AutoShape 50"/>
            <p:cNvSpPr/>
            <p:nvPr/>
          </p:nvSpPr>
          <p:spPr>
            <a:xfrm flipH="1">
              <a:off x="5559227" y="4060981"/>
              <a:ext cx="0" cy="4812665"/>
            </a:xfrm>
            <a:prstGeom prst="line">
              <a:avLst/>
            </a:prstGeom>
            <a:ln w="38100" cap="flat">
              <a:solidFill>
                <a:srgbClr val="8DA8BC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AutoShape 51"/>
            <p:cNvSpPr/>
            <p:nvPr/>
          </p:nvSpPr>
          <p:spPr>
            <a:xfrm flipH="1">
              <a:off x="7829790" y="4060981"/>
              <a:ext cx="0" cy="4812665"/>
            </a:xfrm>
            <a:prstGeom prst="line">
              <a:avLst/>
            </a:prstGeom>
            <a:ln w="38100" cap="flat">
              <a:solidFill>
                <a:srgbClr val="8DA8BC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AutoShape 52"/>
            <p:cNvSpPr/>
            <p:nvPr/>
          </p:nvSpPr>
          <p:spPr>
            <a:xfrm flipH="1">
              <a:off x="10065754" y="4060981"/>
              <a:ext cx="0" cy="4812665"/>
            </a:xfrm>
            <a:prstGeom prst="line">
              <a:avLst/>
            </a:prstGeom>
            <a:ln w="38100" cap="flat">
              <a:solidFill>
                <a:srgbClr val="8DA8BC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AutoShape 53"/>
            <p:cNvSpPr/>
            <p:nvPr/>
          </p:nvSpPr>
          <p:spPr>
            <a:xfrm flipH="1">
              <a:off x="12301719" y="4060981"/>
              <a:ext cx="0" cy="4812665"/>
            </a:xfrm>
            <a:prstGeom prst="line">
              <a:avLst/>
            </a:prstGeom>
            <a:ln w="38100" cap="flat">
              <a:solidFill>
                <a:srgbClr val="8DA8BC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AutoShape 54"/>
            <p:cNvSpPr/>
            <p:nvPr/>
          </p:nvSpPr>
          <p:spPr>
            <a:xfrm flipH="1">
              <a:off x="14537683" y="4060981"/>
              <a:ext cx="0" cy="4812665"/>
            </a:xfrm>
            <a:prstGeom prst="line">
              <a:avLst/>
            </a:prstGeom>
            <a:ln w="38100" cap="flat">
              <a:solidFill>
                <a:srgbClr val="8DA8BC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55"/>
            <p:cNvSpPr/>
            <p:nvPr/>
          </p:nvSpPr>
          <p:spPr>
            <a:xfrm>
              <a:off x="1668152" y="3555174"/>
              <a:ext cx="870540" cy="870540"/>
            </a:xfrm>
            <a:custGeom>
              <a:avLst/>
              <a:gdLst/>
              <a:ahLst/>
              <a:cxnLst/>
              <a:rect l="l" t="t" r="r" b="b"/>
              <a:pathLst>
                <a:path w="870540" h="870540">
                  <a:moveTo>
                    <a:pt x="0" y="0"/>
                  </a:moveTo>
                  <a:lnTo>
                    <a:pt x="870539" y="0"/>
                  </a:lnTo>
                  <a:lnTo>
                    <a:pt x="870539" y="870539"/>
                  </a:lnTo>
                  <a:lnTo>
                    <a:pt x="0" y="870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56"/>
            <p:cNvSpPr/>
            <p:nvPr/>
          </p:nvSpPr>
          <p:spPr>
            <a:xfrm>
              <a:off x="6254552" y="3617843"/>
              <a:ext cx="963723" cy="886625"/>
            </a:xfrm>
            <a:custGeom>
              <a:avLst/>
              <a:gdLst/>
              <a:ahLst/>
              <a:cxnLst/>
              <a:rect l="l" t="t" r="r" b="b"/>
              <a:pathLst>
                <a:path w="963723" h="886625">
                  <a:moveTo>
                    <a:pt x="0" y="0"/>
                  </a:moveTo>
                  <a:lnTo>
                    <a:pt x="963723" y="0"/>
                  </a:lnTo>
                  <a:lnTo>
                    <a:pt x="963723" y="886625"/>
                  </a:lnTo>
                  <a:lnTo>
                    <a:pt x="0" y="886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57"/>
            <p:cNvSpPr/>
            <p:nvPr/>
          </p:nvSpPr>
          <p:spPr>
            <a:xfrm>
              <a:off x="4029462" y="3586584"/>
              <a:ext cx="834440" cy="917884"/>
            </a:xfrm>
            <a:custGeom>
              <a:avLst/>
              <a:gdLst/>
              <a:ahLst/>
              <a:cxnLst/>
              <a:rect l="l" t="t" r="r" b="b"/>
              <a:pathLst>
                <a:path w="834440" h="917884">
                  <a:moveTo>
                    <a:pt x="0" y="0"/>
                  </a:moveTo>
                  <a:lnTo>
                    <a:pt x="834440" y="0"/>
                  </a:lnTo>
                  <a:lnTo>
                    <a:pt x="834440" y="917884"/>
                  </a:lnTo>
                  <a:lnTo>
                    <a:pt x="0" y="917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58"/>
            <p:cNvSpPr/>
            <p:nvPr/>
          </p:nvSpPr>
          <p:spPr>
            <a:xfrm>
              <a:off x="8529576" y="3531710"/>
              <a:ext cx="822105" cy="1027632"/>
            </a:xfrm>
            <a:custGeom>
              <a:avLst/>
              <a:gdLst/>
              <a:ahLst/>
              <a:cxnLst/>
              <a:rect l="l" t="t" r="r" b="b"/>
              <a:pathLst>
                <a:path w="822105" h="1027632">
                  <a:moveTo>
                    <a:pt x="0" y="0"/>
                  </a:moveTo>
                  <a:lnTo>
                    <a:pt x="822105" y="0"/>
                  </a:lnTo>
                  <a:lnTo>
                    <a:pt x="822105" y="1027632"/>
                  </a:lnTo>
                  <a:lnTo>
                    <a:pt x="0" y="1027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59"/>
            <p:cNvSpPr/>
            <p:nvPr/>
          </p:nvSpPr>
          <p:spPr>
            <a:xfrm>
              <a:off x="10684417" y="3477608"/>
              <a:ext cx="1012926" cy="1012926"/>
            </a:xfrm>
            <a:custGeom>
              <a:avLst/>
              <a:gdLst/>
              <a:ahLst/>
              <a:cxnLst/>
              <a:rect l="l" t="t" r="r" b="b"/>
              <a:pathLst>
                <a:path w="1012926" h="1012926">
                  <a:moveTo>
                    <a:pt x="0" y="0"/>
                  </a:moveTo>
                  <a:lnTo>
                    <a:pt x="1012926" y="0"/>
                  </a:lnTo>
                  <a:lnTo>
                    <a:pt x="1012926" y="1012926"/>
                  </a:lnTo>
                  <a:lnTo>
                    <a:pt x="0" y="1012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60"/>
            <p:cNvSpPr/>
            <p:nvPr/>
          </p:nvSpPr>
          <p:spPr>
            <a:xfrm>
              <a:off x="12941043" y="3430850"/>
              <a:ext cx="923979" cy="994863"/>
            </a:xfrm>
            <a:custGeom>
              <a:avLst/>
              <a:gdLst/>
              <a:ahLst/>
              <a:cxnLst/>
              <a:rect l="l" t="t" r="r" b="b"/>
              <a:pathLst>
                <a:path w="923979" h="994863">
                  <a:moveTo>
                    <a:pt x="0" y="0"/>
                  </a:moveTo>
                  <a:lnTo>
                    <a:pt x="923979" y="0"/>
                  </a:lnTo>
                  <a:lnTo>
                    <a:pt x="923979" y="994863"/>
                  </a:lnTo>
                  <a:lnTo>
                    <a:pt x="0" y="994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61"/>
            <p:cNvSpPr/>
            <p:nvPr/>
          </p:nvSpPr>
          <p:spPr>
            <a:xfrm>
              <a:off x="15175858" y="3499498"/>
              <a:ext cx="969147" cy="969147"/>
            </a:xfrm>
            <a:custGeom>
              <a:avLst/>
              <a:gdLst/>
              <a:ahLst/>
              <a:cxnLst/>
              <a:rect l="l" t="t" r="r" b="b"/>
              <a:pathLst>
                <a:path w="969147" h="969147">
                  <a:moveTo>
                    <a:pt x="0" y="0"/>
                  </a:moveTo>
                  <a:lnTo>
                    <a:pt x="969147" y="0"/>
                  </a:lnTo>
                  <a:lnTo>
                    <a:pt x="969147" y="969147"/>
                  </a:lnTo>
                  <a:lnTo>
                    <a:pt x="0" y="969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CH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1127542" y="6220987"/>
              <a:ext cx="2018435" cy="3770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4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Objective 1 </a:t>
              </a:r>
              <a:r>
                <a:rPr lang="en-US" sz="1500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- Deepen strategic partnerships and financing opportunities with traditional bilateral donors, funding agencies, MDBs and climate finance institutions. </a:t>
              </a:r>
            </a:p>
            <a:p>
              <a:pPr defTabSz="609630">
                <a:lnSpc>
                  <a:spcPts val="1400"/>
                </a:lnSpc>
                <a:spcBef>
                  <a:spcPct val="0"/>
                </a:spcBef>
              </a:pPr>
              <a:endParaRPr lang="en-US" sz="140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3420837" y="6220988"/>
              <a:ext cx="2018435" cy="2962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4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Objective 2 </a:t>
              </a:r>
              <a:r>
                <a:rPr lang="en-US" sz="1500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- Identify and actively engage new financing opportunities including joint initiatives, co-financing, and regional/multilateral funding instruments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5714133" y="6220988"/>
              <a:ext cx="2018435" cy="2962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4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Objective 3 </a:t>
              </a:r>
              <a:r>
                <a:rPr lang="en-US" sz="1500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- More actively pursue foundations, commercial enterprises, and other non-public entities while ensuring due diligence</a:t>
              </a:r>
            </a:p>
            <a:p>
              <a:pPr defTabSz="609630">
                <a:lnSpc>
                  <a:spcPts val="1400"/>
                </a:lnSpc>
                <a:spcBef>
                  <a:spcPct val="0"/>
                </a:spcBef>
              </a:pPr>
              <a:endParaRPr lang="en-US" sz="140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endParaRP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10257681" y="6220987"/>
              <a:ext cx="1819582" cy="2693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4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Objective 5 </a:t>
              </a:r>
              <a:r>
                <a:rPr lang="en-US" sz="1500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- Support Member to Member engagement in WMO and Partner projects. Enhance VCP.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419236" y="6220987"/>
              <a:ext cx="2018435" cy="3231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4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Objective 6 </a:t>
              </a:r>
              <a:r>
                <a:rPr lang="en-US" sz="1500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- Ensure alignment between WMO priorities, Member needs, and donor interests through coordinated outreach and dialogue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14728183" y="6220987"/>
              <a:ext cx="2018435" cy="1885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4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Objective 7 </a:t>
              </a:r>
              <a:r>
                <a:rPr lang="en-US" sz="1500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  <a:sym typeface="Times New Roman"/>
                </a:rPr>
                <a:t>- Communicate Results and Impact to Members, Donors, and Partners.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1156116" y="4767208"/>
              <a:ext cx="1894609" cy="81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400" b="1">
                  <a:solidFill>
                    <a:schemeClr val="tx2"/>
                  </a:solidFill>
                  <a:latin typeface="Arial" panose="020B0604020202020204" pitchFamily="34" charset="0"/>
                  <a:ea typeface="Times New Roman Bold"/>
                  <a:cs typeface="Arial" panose="020B0604020202020204" pitchFamily="34" charset="0"/>
                  <a:sym typeface="Times New Roman Bold"/>
                </a:rPr>
                <a:t>Traditional  Donors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3484902" y="4767208"/>
              <a:ext cx="1894609" cy="80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400" b="1">
                  <a:solidFill>
                    <a:schemeClr val="tx2"/>
                  </a:solidFill>
                  <a:latin typeface="Arial" panose="020B0604020202020204" pitchFamily="34" charset="0"/>
                  <a:ea typeface="Times New Roman Bold"/>
                  <a:cs typeface="Arial" panose="020B0604020202020204" pitchFamily="34" charset="0"/>
                  <a:sym typeface="Times New Roman Bold"/>
                </a:rPr>
                <a:t>Financing Opportunities</a:t>
              </a:r>
              <a:endParaRPr lang="en-US" sz="1400" b="1">
                <a:solidFill>
                  <a:schemeClr val="tx2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</a:endParaRP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5792305" y="4976758"/>
              <a:ext cx="1894609" cy="389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400" b="1">
                  <a:solidFill>
                    <a:schemeClr val="tx2"/>
                  </a:solidFill>
                  <a:latin typeface="Arial" panose="020B0604020202020204" pitchFamily="34" charset="0"/>
                  <a:ea typeface="Times New Roman Bold"/>
                  <a:cs typeface="Arial" panose="020B0604020202020204" pitchFamily="34" charset="0"/>
                  <a:sym typeface="Times New Roman Bold"/>
                </a:rPr>
                <a:t>PPPE</a:t>
              </a: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985406" y="4767208"/>
              <a:ext cx="1894609" cy="81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400" b="1">
                  <a:solidFill>
                    <a:schemeClr val="tx2"/>
                  </a:solidFill>
                  <a:latin typeface="Arial" panose="020B0604020202020204" pitchFamily="34" charset="0"/>
                  <a:ea typeface="Times New Roman Bold"/>
                  <a:cs typeface="Arial" panose="020B0604020202020204" pitchFamily="34" charset="0"/>
                  <a:sym typeface="Times New Roman Bold"/>
                </a:rPr>
                <a:t>Partner Network</a:t>
              </a:r>
              <a:endParaRPr lang="en-US" sz="1400" b="1">
                <a:solidFill>
                  <a:schemeClr val="tx2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</a:endParaRP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10235658" y="4767208"/>
              <a:ext cx="1894609" cy="81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400" b="1">
                  <a:solidFill>
                    <a:schemeClr val="tx2"/>
                  </a:solidFill>
                  <a:latin typeface="Arial" panose="020B0604020202020204" pitchFamily="34" charset="0"/>
                  <a:ea typeface="Times New Roman Bold"/>
                  <a:cs typeface="Arial" panose="020B0604020202020204" pitchFamily="34" charset="0"/>
                  <a:sym typeface="Times New Roman Bold"/>
                </a:rPr>
                <a:t>Member-to-Member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12447810" y="4767208"/>
              <a:ext cx="1894609" cy="81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400" b="1">
                  <a:solidFill>
                    <a:schemeClr val="tx2"/>
                  </a:solidFill>
                  <a:latin typeface="Arial" panose="020B0604020202020204" pitchFamily="34" charset="0"/>
                  <a:ea typeface="Times New Roman Bold"/>
                  <a:cs typeface="Arial" panose="020B0604020202020204" pitchFamily="34" charset="0"/>
                  <a:sym typeface="Times New Roman Bold"/>
                </a:rPr>
                <a:t>WMO alignment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14688537" y="4767208"/>
              <a:ext cx="1894609" cy="81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400" b="1">
                  <a:solidFill>
                    <a:schemeClr val="tx2"/>
                  </a:solidFill>
                  <a:latin typeface="Arial" panose="020B0604020202020204" pitchFamily="34" charset="0"/>
                  <a:ea typeface="Times New Roman Bold"/>
                  <a:cs typeface="Arial" panose="020B0604020202020204" pitchFamily="34" charset="0"/>
                  <a:sym typeface="Times New Roman Bold"/>
                </a:rPr>
                <a:t>Communicate Results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A3AE5-A416-EE1A-9BCA-0CA5BABB0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1FB1-8016-1BAD-6483-6EF70F529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127" y="3342676"/>
            <a:ext cx="7514147" cy="1141845"/>
          </a:xfrm>
        </p:spPr>
        <p:txBody>
          <a:bodyPr/>
          <a:lstStyle/>
          <a:p>
            <a:pPr defTabSz="914377">
              <a:buSzPts val="4400"/>
            </a:pPr>
            <a:r>
              <a:rPr lang="en-US" sz="4400" b="0">
                <a:solidFill>
                  <a:prstClr val="white"/>
                </a:solidFill>
                <a:latin typeface="Arial"/>
                <a:cs typeface="Arial"/>
                <a:sym typeface="Arial"/>
              </a:rPr>
              <a:t>WMO Channels of Support to Members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6F8A6-E373-4521-341F-D1CE9F892207}"/>
              </a:ext>
            </a:extLst>
          </p:cNvPr>
          <p:cNvCxnSpPr/>
          <p:nvPr/>
        </p:nvCxnSpPr>
        <p:spPr>
          <a:xfrm>
            <a:off x="1135659" y="1233272"/>
            <a:ext cx="15509" cy="42188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4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04" y="3504411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13669" y="2398755"/>
            <a:ext cx="2312412" cy="32470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txBody>
          <a:bodyPr lIns="33867" tIns="33867" rIns="33867" bIns="33867" rtlCol="0" anchor="ctr"/>
          <a:lstStyle>
            <a:defPPr>
              <a:defRPr lang="en-FR"/>
            </a:defPPr>
            <a:lvl1pPr algn="ctr" defTabSz="609630">
              <a:lnSpc>
                <a:spcPts val="1773"/>
              </a:lnSpc>
              <a:defRPr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8" name="Freeform 8"/>
          <p:cNvSpPr/>
          <p:nvPr/>
        </p:nvSpPr>
        <p:spPr>
          <a:xfrm>
            <a:off x="3854946" y="2398755"/>
            <a:ext cx="2312412" cy="3247006"/>
          </a:xfrm>
          <a:custGeom>
            <a:avLst/>
            <a:gdLst/>
            <a:ahLst/>
            <a:cxnLst/>
            <a:rect l="l" t="t" r="r" b="b"/>
            <a:pathLst>
              <a:path w="913545" h="1206568">
                <a:moveTo>
                  <a:pt x="0" y="0"/>
                </a:moveTo>
                <a:lnTo>
                  <a:pt x="913545" y="0"/>
                </a:lnTo>
                <a:lnTo>
                  <a:pt x="913545" y="1206568"/>
                </a:lnTo>
                <a:lnTo>
                  <a:pt x="0" y="120656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lang="en-GB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8996263" y="2591635"/>
            <a:ext cx="2312412" cy="3054125"/>
            <a:chOff x="0" y="0"/>
            <a:chExt cx="913545" cy="120656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3545" cy="1206568"/>
            </a:xfrm>
            <a:custGeom>
              <a:avLst/>
              <a:gdLst/>
              <a:ahLst/>
              <a:cxnLst/>
              <a:rect l="l" t="t" r="r" b="b"/>
              <a:pathLst>
                <a:path w="913545" h="1206568">
                  <a:moveTo>
                    <a:pt x="0" y="0"/>
                  </a:moveTo>
                  <a:lnTo>
                    <a:pt x="913545" y="0"/>
                  </a:lnTo>
                  <a:lnTo>
                    <a:pt x="913545" y="1206568"/>
                  </a:lnTo>
                  <a:lnTo>
                    <a:pt x="0" y="1206568"/>
                  </a:lnTo>
                  <a:close/>
                </a:path>
              </a:pathLst>
            </a:custGeom>
            <a:grpFill/>
            <a:effectLst>
              <a:outerShdw blurRad="50800" dist="50800" dir="5400000" algn="ctr" rotWithShape="0">
                <a:schemeClr val="tx2">
                  <a:lumMod val="40000"/>
                  <a:lumOff val="60000"/>
                </a:schemeClr>
              </a:outerShdw>
            </a:effectLst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GB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913545" cy="1282768"/>
            </a:xfrm>
            <a:prstGeom prst="rect">
              <a:avLst/>
            </a:prstGeom>
            <a:grpFill/>
            <a:effectLst>
              <a:outerShdw blurRad="50800" dist="50800" dir="5400000" algn="ctr" rotWithShape="0">
                <a:schemeClr val="tx2">
                  <a:lumMod val="40000"/>
                  <a:lumOff val="60000"/>
                </a:schemeClr>
              </a:outerShdw>
            </a:effectLst>
          </p:spPr>
          <p:txBody>
            <a:bodyPr lIns="33867" tIns="33867" rIns="33867" bIns="33867" rtlCol="0" anchor="ctr"/>
            <a:lstStyle>
              <a:defPPr>
                <a:defRPr lang="en-FR"/>
              </a:defPPr>
              <a:lvl1pPr algn="ctr" defTabSz="609630">
                <a:lnSpc>
                  <a:spcPts val="1773"/>
                </a:lnSpc>
                <a:defRPr sz="2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50486" y="2591636"/>
            <a:ext cx="2312412" cy="3054125"/>
            <a:chOff x="0" y="0"/>
            <a:chExt cx="913545" cy="120656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913545" cy="1206568"/>
            </a:xfrm>
            <a:custGeom>
              <a:avLst/>
              <a:gdLst/>
              <a:ahLst/>
              <a:cxnLst/>
              <a:rect l="l" t="t" r="r" b="b"/>
              <a:pathLst>
                <a:path w="913545" h="1206568">
                  <a:moveTo>
                    <a:pt x="0" y="0"/>
                  </a:moveTo>
                  <a:lnTo>
                    <a:pt x="913545" y="0"/>
                  </a:lnTo>
                  <a:lnTo>
                    <a:pt x="913545" y="1206568"/>
                  </a:lnTo>
                  <a:lnTo>
                    <a:pt x="0" y="120656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913545" cy="1282768"/>
            </a:xfrm>
            <a:prstGeom prst="rect">
              <a:avLst/>
            </a:prstGeom>
            <a:grpFill/>
            <a:effectLst>
              <a:outerShdw blurRad="50800" dist="50800" dir="5400000" algn="ctr" rotWithShape="0">
                <a:schemeClr val="tx2">
                  <a:lumMod val="40000"/>
                  <a:lumOff val="60000"/>
                </a:schemeClr>
              </a:outerShdw>
            </a:effectLst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D4AE7D-4C89-8B15-D560-40E889B21159}"/>
              </a:ext>
            </a:extLst>
          </p:cNvPr>
          <p:cNvSpPr txBox="1"/>
          <p:nvPr/>
        </p:nvSpPr>
        <p:spPr>
          <a:xfrm>
            <a:off x="1686967" y="1298889"/>
            <a:ext cx="8729515" cy="47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en-US" sz="2800" b="1">
                <a:solidFill>
                  <a:srgbClr val="1B5196"/>
                </a:solidFill>
                <a:latin typeface="Arial"/>
                <a:ea typeface="Times New Roman Bold"/>
                <a:cs typeface="Arial"/>
                <a:sym typeface="Times New Roman Bold"/>
              </a:rPr>
              <a:t>WMO Channels of Support to Members </a:t>
            </a:r>
            <a:endParaRPr lang="en-US" sz="2800" b="1">
              <a:solidFill>
                <a:srgbClr val="1B5196"/>
              </a:solidFill>
              <a:latin typeface="Arial"/>
              <a:ea typeface="Times New Roman Bold"/>
              <a:cs typeface="Arial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C0A18230-8FB5-F453-204A-AF063CA5432A}"/>
              </a:ext>
            </a:extLst>
          </p:cNvPr>
          <p:cNvSpPr/>
          <p:nvPr/>
        </p:nvSpPr>
        <p:spPr>
          <a:xfrm>
            <a:off x="1686967" y="1298889"/>
            <a:ext cx="732319" cy="479940"/>
          </a:xfrm>
          <a:custGeom>
            <a:avLst/>
            <a:gdLst/>
            <a:ahLst/>
            <a:cxnLst/>
            <a:rect l="l" t="t" r="r" b="b"/>
            <a:pathLst>
              <a:path w="2148652" h="1450340">
                <a:moveTo>
                  <a:pt x="0" y="0"/>
                </a:moveTo>
                <a:lnTo>
                  <a:pt x="2148652" y="0"/>
                </a:lnTo>
                <a:lnTo>
                  <a:pt x="2148652" y="1450340"/>
                </a:lnTo>
                <a:lnTo>
                  <a:pt x="0" y="1450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8">
            <a:extLst>
              <a:ext uri="{FF2B5EF4-FFF2-40B4-BE49-F238E27FC236}">
                <a16:creationId xmlns:a16="http://schemas.microsoft.com/office/drawing/2014/main" id="{E1EE2A3D-169F-14F7-2334-32722D422113}"/>
              </a:ext>
            </a:extLst>
          </p:cNvPr>
          <p:cNvGrpSpPr/>
          <p:nvPr/>
        </p:nvGrpSpPr>
        <p:grpSpPr>
          <a:xfrm>
            <a:off x="-1402054" y="2887801"/>
            <a:ext cx="12826411" cy="4710966"/>
            <a:chOff x="0" y="-881039"/>
            <a:chExt cx="5190232" cy="1861122"/>
          </a:xfrm>
        </p:grpSpPr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FD9D84DC-9744-84D9-4D7C-F17C731707D9}"/>
                </a:ext>
              </a:extLst>
            </p:cNvPr>
            <p:cNvSpPr/>
            <p:nvPr/>
          </p:nvSpPr>
          <p:spPr>
            <a:xfrm>
              <a:off x="1034576" y="-881039"/>
              <a:ext cx="4155656" cy="884826"/>
            </a:xfrm>
            <a:custGeom>
              <a:avLst/>
              <a:gdLst/>
              <a:ahLst/>
              <a:cxnLst/>
              <a:rect l="l" t="t" r="r" b="b"/>
              <a:pathLst>
                <a:path w="4464181" h="980083">
                  <a:moveTo>
                    <a:pt x="0" y="0"/>
                  </a:moveTo>
                  <a:lnTo>
                    <a:pt x="4464181" y="0"/>
                  </a:lnTo>
                  <a:lnTo>
                    <a:pt x="4464181" y="980083"/>
                  </a:lnTo>
                  <a:lnTo>
                    <a:pt x="0" y="980083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24934"/>
              </a:schemeClr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800"/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0E414352-5586-DC8E-0893-C05BB36287AD}"/>
                </a:ext>
              </a:extLst>
            </p:cNvPr>
            <p:cNvSpPr txBox="1"/>
            <p:nvPr/>
          </p:nvSpPr>
          <p:spPr>
            <a:xfrm>
              <a:off x="0" y="-76200"/>
              <a:ext cx="4464181" cy="10562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EFB8BAA-194A-4F85-C938-67CE9B0D7691}"/>
              </a:ext>
            </a:extLst>
          </p:cNvPr>
          <p:cNvSpPr txBox="1"/>
          <p:nvPr/>
        </p:nvSpPr>
        <p:spPr>
          <a:xfrm>
            <a:off x="2365284" y="2882204"/>
            <a:ext cx="7891777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H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Engagement Framework</a:t>
            </a:r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D00F787F-7FF2-DB87-461A-E6D4C43B4523}"/>
              </a:ext>
            </a:extLst>
          </p:cNvPr>
          <p:cNvSpPr txBox="1"/>
          <p:nvPr/>
        </p:nvSpPr>
        <p:spPr>
          <a:xfrm>
            <a:off x="1469291" y="3473340"/>
            <a:ext cx="2001168" cy="11221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87"/>
              </a:lnSpc>
            </a:pPr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WMO Implemented Projects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086028" y="3712919"/>
            <a:ext cx="2001168" cy="7316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87"/>
              </a:lnSpc>
            </a:pPr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Technical Assistance (TA)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06108" y="3337841"/>
            <a:ext cx="2001168" cy="15068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87"/>
              </a:lnSpc>
            </a:pPr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Voluntary Cooperation Programme (VCP)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51885" y="3530201"/>
            <a:ext cx="2001168" cy="11221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87"/>
              </a:lnSpc>
            </a:pPr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Facilitated Strategic Partnerships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74720"/>
            <a:ext cx="12192000" cy="338328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54103" y="1526110"/>
            <a:ext cx="11179773" cy="4123156"/>
            <a:chOff x="0" y="0"/>
            <a:chExt cx="4416700" cy="1628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16700" cy="1628901"/>
            </a:xfrm>
            <a:custGeom>
              <a:avLst/>
              <a:gdLst/>
              <a:ahLst/>
              <a:cxnLst/>
              <a:rect l="l" t="t" r="r" b="b"/>
              <a:pathLst>
                <a:path w="4416700" h="1628901">
                  <a:moveTo>
                    <a:pt x="0" y="0"/>
                  </a:moveTo>
                  <a:lnTo>
                    <a:pt x="4416700" y="0"/>
                  </a:lnTo>
                  <a:lnTo>
                    <a:pt x="4416700" y="1628901"/>
                  </a:lnTo>
                  <a:lnTo>
                    <a:pt x="0" y="162890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0"/>
              </a:schemeClr>
            </a:solidFill>
            <a:ln w="38100" cap="sq">
              <a:solidFill>
                <a:srgbClr val="8DA8BC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416700" cy="17051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76300" y="1531844"/>
            <a:ext cx="2637270" cy="4123156"/>
            <a:chOff x="0" y="0"/>
            <a:chExt cx="1041884" cy="16289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1884" cy="1628901"/>
            </a:xfrm>
            <a:custGeom>
              <a:avLst/>
              <a:gdLst/>
              <a:ahLst/>
              <a:cxnLst/>
              <a:rect l="l" t="t" r="r" b="b"/>
              <a:pathLst>
                <a:path w="1041884" h="1628901">
                  <a:moveTo>
                    <a:pt x="0" y="0"/>
                  </a:moveTo>
                  <a:lnTo>
                    <a:pt x="1041884" y="0"/>
                  </a:lnTo>
                  <a:lnTo>
                    <a:pt x="1041884" y="1628901"/>
                  </a:lnTo>
                  <a:lnTo>
                    <a:pt x="0" y="1628901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041884" cy="17051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6985828" y="3250279"/>
            <a:ext cx="4123156" cy="680373"/>
            <a:chOff x="0" y="0"/>
            <a:chExt cx="1628901" cy="2687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28901" cy="268789"/>
            </a:xfrm>
            <a:custGeom>
              <a:avLst/>
              <a:gdLst/>
              <a:ahLst/>
              <a:cxnLst/>
              <a:rect l="l" t="t" r="r" b="b"/>
              <a:pathLst>
                <a:path w="1628901" h="268789">
                  <a:moveTo>
                    <a:pt x="814451" y="0"/>
                  </a:moveTo>
                  <a:lnTo>
                    <a:pt x="1628901" y="268789"/>
                  </a:lnTo>
                  <a:lnTo>
                    <a:pt x="0" y="268789"/>
                  </a:lnTo>
                  <a:lnTo>
                    <a:pt x="814451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54516" y="48595"/>
              <a:ext cx="1119870" cy="200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590980" y="3587689"/>
            <a:ext cx="1015329" cy="456471"/>
          </a:xfrm>
          <a:custGeom>
            <a:avLst/>
            <a:gdLst/>
            <a:ahLst/>
            <a:cxnLst/>
            <a:rect l="l" t="t" r="r" b="b"/>
            <a:pathLst>
              <a:path w="1522993" h="684707">
                <a:moveTo>
                  <a:pt x="0" y="0"/>
                </a:moveTo>
                <a:lnTo>
                  <a:pt x="1522992" y="0"/>
                </a:lnTo>
                <a:lnTo>
                  <a:pt x="1522992" y="684706"/>
                </a:lnTo>
                <a:lnTo>
                  <a:pt x="0" y="684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834717" y="2739699"/>
            <a:ext cx="982760" cy="524139"/>
          </a:xfrm>
          <a:custGeom>
            <a:avLst/>
            <a:gdLst/>
            <a:ahLst/>
            <a:cxnLst/>
            <a:rect l="l" t="t" r="r" b="b"/>
            <a:pathLst>
              <a:path w="1474140" h="786208">
                <a:moveTo>
                  <a:pt x="0" y="0"/>
                </a:moveTo>
                <a:lnTo>
                  <a:pt x="1474141" y="0"/>
                </a:lnTo>
                <a:lnTo>
                  <a:pt x="1474141" y="786209"/>
                </a:lnTo>
                <a:lnTo>
                  <a:pt x="0" y="786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561633" y="2887974"/>
            <a:ext cx="1050835" cy="656771"/>
          </a:xfrm>
          <a:custGeom>
            <a:avLst/>
            <a:gdLst/>
            <a:ahLst/>
            <a:cxnLst/>
            <a:rect l="l" t="t" r="r" b="b"/>
            <a:pathLst>
              <a:path w="1576252" h="985157">
                <a:moveTo>
                  <a:pt x="0" y="0"/>
                </a:moveTo>
                <a:lnTo>
                  <a:pt x="1576251" y="0"/>
                </a:lnTo>
                <a:lnTo>
                  <a:pt x="1576251" y="985157"/>
                </a:lnTo>
                <a:lnTo>
                  <a:pt x="0" y="985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19343" y="2123225"/>
            <a:ext cx="1193124" cy="492005"/>
          </a:xfrm>
          <a:custGeom>
            <a:avLst/>
            <a:gdLst/>
            <a:ahLst/>
            <a:cxnLst/>
            <a:rect l="l" t="t" r="r" b="b"/>
            <a:pathLst>
              <a:path w="1789686" h="738008">
                <a:moveTo>
                  <a:pt x="0" y="0"/>
                </a:moveTo>
                <a:lnTo>
                  <a:pt x="1789686" y="0"/>
                </a:lnTo>
                <a:lnTo>
                  <a:pt x="1789686" y="738008"/>
                </a:lnTo>
                <a:lnTo>
                  <a:pt x="0" y="7380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6018" b="-35355"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161535" y="5040214"/>
            <a:ext cx="1450933" cy="386915"/>
          </a:xfrm>
          <a:custGeom>
            <a:avLst/>
            <a:gdLst/>
            <a:ahLst/>
            <a:cxnLst/>
            <a:rect l="l" t="t" r="r" b="b"/>
            <a:pathLst>
              <a:path w="2176399" h="580373">
                <a:moveTo>
                  <a:pt x="0" y="0"/>
                </a:moveTo>
                <a:lnTo>
                  <a:pt x="2176398" y="0"/>
                </a:lnTo>
                <a:lnTo>
                  <a:pt x="2176398" y="580373"/>
                </a:lnTo>
                <a:lnTo>
                  <a:pt x="0" y="5803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709972" y="4927450"/>
            <a:ext cx="984221" cy="546063"/>
          </a:xfrm>
          <a:custGeom>
            <a:avLst/>
            <a:gdLst/>
            <a:ahLst/>
            <a:cxnLst/>
            <a:rect l="l" t="t" r="r" b="b"/>
            <a:pathLst>
              <a:path w="1476331" h="819094">
                <a:moveTo>
                  <a:pt x="0" y="0"/>
                </a:moveTo>
                <a:lnTo>
                  <a:pt x="1476331" y="0"/>
                </a:lnTo>
                <a:lnTo>
                  <a:pt x="1476331" y="819094"/>
                </a:lnTo>
                <a:lnTo>
                  <a:pt x="0" y="8190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436446" y="4366948"/>
            <a:ext cx="1324396" cy="424743"/>
          </a:xfrm>
          <a:custGeom>
            <a:avLst/>
            <a:gdLst/>
            <a:ahLst/>
            <a:cxnLst/>
            <a:rect l="l" t="t" r="r" b="b"/>
            <a:pathLst>
              <a:path w="1986594" h="637115">
                <a:moveTo>
                  <a:pt x="0" y="0"/>
                </a:moveTo>
                <a:lnTo>
                  <a:pt x="1986594" y="0"/>
                </a:lnTo>
                <a:lnTo>
                  <a:pt x="1986594" y="637115"/>
                </a:lnTo>
                <a:lnTo>
                  <a:pt x="0" y="6371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724415" y="3991733"/>
            <a:ext cx="542899" cy="542899"/>
          </a:xfrm>
          <a:custGeom>
            <a:avLst/>
            <a:gdLst/>
            <a:ahLst/>
            <a:cxnLst/>
            <a:rect l="l" t="t" r="r" b="b"/>
            <a:pathLst>
              <a:path w="814349" h="814349">
                <a:moveTo>
                  <a:pt x="0" y="0"/>
                </a:moveTo>
                <a:lnTo>
                  <a:pt x="814349" y="0"/>
                </a:lnTo>
                <a:lnTo>
                  <a:pt x="814349" y="814349"/>
                </a:lnTo>
                <a:lnTo>
                  <a:pt x="0" y="814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590980" y="1799047"/>
            <a:ext cx="1071369" cy="535685"/>
          </a:xfrm>
          <a:custGeom>
            <a:avLst/>
            <a:gdLst/>
            <a:ahLst/>
            <a:cxnLst/>
            <a:rect l="l" t="t" r="r" b="b"/>
            <a:pathLst>
              <a:path w="1607053" h="803527">
                <a:moveTo>
                  <a:pt x="0" y="0"/>
                </a:moveTo>
                <a:lnTo>
                  <a:pt x="1607053" y="0"/>
                </a:lnTo>
                <a:lnTo>
                  <a:pt x="1607053" y="803527"/>
                </a:lnTo>
                <a:lnTo>
                  <a:pt x="0" y="803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834863" y="2800199"/>
            <a:ext cx="429059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Target: Multi-year, multi-partner initiatives. Regional and Single country projects in Member countries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070830" y="1827622"/>
            <a:ext cx="2542137" cy="568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Project development process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15299" y="4066407"/>
            <a:ext cx="432869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WMO Role: Implementing partner, fiduciary agent, technical lead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15299" y="1896026"/>
            <a:ext cx="429059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Purpose: technical and capacity development services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12101" y="483433"/>
            <a:ext cx="6638630" cy="47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en-US" sz="2800" b="1">
                <a:solidFill>
                  <a:srgbClr val="1B5196"/>
                </a:solidFill>
                <a:latin typeface="Arial"/>
                <a:cs typeface="Arial"/>
                <a:sym typeface="Times New Roman Bold"/>
              </a:rPr>
              <a:t>WMO Implemented Projects</a:t>
            </a:r>
            <a:endParaRPr lang="en-US" sz="2800" b="1">
              <a:solidFill>
                <a:srgbClr val="1B5196"/>
              </a:solidFill>
              <a:latin typeface="Arial"/>
              <a:cs typeface="Aria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182952" y="2570781"/>
            <a:ext cx="2530617" cy="263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0610" lvl="1" indent="-230305">
              <a:lnSpc>
                <a:spcPts val="2560"/>
              </a:lnSpc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Member needs aligned to donor interests </a:t>
            </a:r>
          </a:p>
          <a:p>
            <a:pPr marL="460610" lvl="1" indent="-230305">
              <a:lnSpc>
                <a:spcPts val="2560"/>
              </a:lnSpc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Co-design with NMHSs &amp; ROs </a:t>
            </a:r>
          </a:p>
          <a:p>
            <a:pPr marL="460610" lvl="1" indent="-230305">
              <a:lnSpc>
                <a:spcPts val="2560"/>
              </a:lnSpc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Donor requirement</a:t>
            </a:r>
          </a:p>
          <a:p>
            <a:pPr marL="460610" lvl="1" indent="-230305">
              <a:lnSpc>
                <a:spcPts val="2560"/>
              </a:lnSpc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Engagement with technical teams</a:t>
            </a:r>
          </a:p>
        </p:txBody>
      </p:sp>
      <p:sp>
        <p:nvSpPr>
          <p:cNvPr id="27" name="Freeform 27"/>
          <p:cNvSpPr/>
          <p:nvPr/>
        </p:nvSpPr>
        <p:spPr>
          <a:xfrm>
            <a:off x="940442" y="2811804"/>
            <a:ext cx="775884" cy="775884"/>
          </a:xfrm>
          <a:custGeom>
            <a:avLst/>
            <a:gdLst/>
            <a:ahLst/>
            <a:cxnLst/>
            <a:rect l="l" t="t" r="r" b="b"/>
            <a:pathLst>
              <a:path w="1163826" h="1163826">
                <a:moveTo>
                  <a:pt x="0" y="0"/>
                </a:moveTo>
                <a:lnTo>
                  <a:pt x="1163826" y="0"/>
                </a:lnTo>
                <a:lnTo>
                  <a:pt x="1163826" y="1163826"/>
                </a:lnTo>
                <a:lnTo>
                  <a:pt x="0" y="1163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940442" y="3897584"/>
            <a:ext cx="775884" cy="775884"/>
          </a:xfrm>
          <a:custGeom>
            <a:avLst/>
            <a:gdLst/>
            <a:ahLst/>
            <a:cxnLst/>
            <a:rect l="l" t="t" r="r" b="b"/>
            <a:pathLst>
              <a:path w="1163826" h="1163826">
                <a:moveTo>
                  <a:pt x="0" y="0"/>
                </a:moveTo>
                <a:lnTo>
                  <a:pt x="1163826" y="0"/>
                </a:lnTo>
                <a:lnTo>
                  <a:pt x="1163826" y="1163825"/>
                </a:lnTo>
                <a:lnTo>
                  <a:pt x="0" y="11638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971875" y="1799047"/>
            <a:ext cx="713019" cy="724797"/>
          </a:xfrm>
          <a:custGeom>
            <a:avLst/>
            <a:gdLst/>
            <a:ahLst/>
            <a:cxnLst/>
            <a:rect l="l" t="t" r="r" b="b"/>
            <a:pathLst>
              <a:path w="1069528" h="1087195">
                <a:moveTo>
                  <a:pt x="0" y="0"/>
                </a:moveTo>
                <a:lnTo>
                  <a:pt x="1069528" y="0"/>
                </a:lnTo>
                <a:lnTo>
                  <a:pt x="1069528" y="1087195"/>
                </a:lnTo>
                <a:lnTo>
                  <a:pt x="0" y="10871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940442" y="4784915"/>
            <a:ext cx="775884" cy="688597"/>
          </a:xfrm>
          <a:custGeom>
            <a:avLst/>
            <a:gdLst/>
            <a:ahLst/>
            <a:cxnLst/>
            <a:rect l="l" t="t" r="r" b="b"/>
            <a:pathLst>
              <a:path w="1163826" h="1032895">
                <a:moveTo>
                  <a:pt x="0" y="0"/>
                </a:moveTo>
                <a:lnTo>
                  <a:pt x="1163826" y="0"/>
                </a:lnTo>
                <a:lnTo>
                  <a:pt x="1163826" y="1032896"/>
                </a:lnTo>
                <a:lnTo>
                  <a:pt x="0" y="10328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915299" y="4962420"/>
            <a:ext cx="3872151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  <a:spcBef>
                <a:spcPct val="0"/>
              </a:spcBef>
            </a:pPr>
            <a:r>
              <a:rPr lang="en-US">
                <a:solidFill>
                  <a:srgbClr val="1B519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Funding: up to 25,000,000 CHF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>
            <a:extLst>
              <a:ext uri="{FF2B5EF4-FFF2-40B4-BE49-F238E27FC236}">
                <a16:creationId xmlns:a16="http://schemas.microsoft.com/office/drawing/2014/main" id="{97C5BE02-B887-9ACF-F6E2-539C98B76749}"/>
              </a:ext>
            </a:extLst>
          </p:cNvPr>
          <p:cNvSpPr/>
          <p:nvPr/>
        </p:nvSpPr>
        <p:spPr>
          <a:xfrm>
            <a:off x="243813" y="5809265"/>
            <a:ext cx="3400951" cy="843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Google Shape;54;p2">
            <a:extLst>
              <a:ext uri="{FF2B5EF4-FFF2-40B4-BE49-F238E27FC236}">
                <a16:creationId xmlns:a16="http://schemas.microsoft.com/office/drawing/2014/main" id="{42476093-BA31-1F3D-A4C3-150D419F037A}"/>
              </a:ext>
            </a:extLst>
          </p:cNvPr>
          <p:cNvSpPr txBox="1">
            <a:spLocks noGrp="1"/>
          </p:cNvSpPr>
          <p:nvPr/>
        </p:nvSpPr>
        <p:spPr>
          <a:xfrm>
            <a:off x="906175" y="-1413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980"/>
              </a:buClr>
              <a:buSzPts val="1800"/>
              <a:buFont typeface="Open Sans"/>
              <a:buNone/>
              <a:defRPr sz="4400" b="1" i="0" u="none" strike="noStrike" cap="none">
                <a:solidFill>
                  <a:srgbClr val="1859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ct val="100000"/>
            </a:pPr>
            <a:r>
              <a:rPr lang="en-US" sz="2800">
                <a:solidFill>
                  <a:srgbClr val="1B5196"/>
                </a:solidFill>
                <a:latin typeface="Arial"/>
                <a:ea typeface="+mj-ea"/>
                <a:cs typeface="Arial"/>
              </a:rPr>
              <a:t>WMO Extrabudgetary Portfolio Overview</a:t>
            </a:r>
            <a:r>
              <a:rPr lang="en-US" sz="3300">
                <a:solidFill>
                  <a:srgbClr val="1B5196"/>
                </a:solidFill>
                <a:latin typeface="Arial"/>
                <a:cs typeface="Arial"/>
                <a:sym typeface="Open Sans"/>
              </a:rPr>
              <a:t> </a:t>
            </a:r>
            <a:r>
              <a:rPr lang="en-US" sz="2100" i="1">
                <a:solidFill>
                  <a:srgbClr val="1B5196"/>
                </a:solidFill>
                <a:latin typeface="Arial"/>
                <a:cs typeface="Arial"/>
              </a:rPr>
              <a:t>(as of 25 Nov)</a:t>
            </a:r>
            <a:r>
              <a:rPr lang="en-US"/>
              <a:t> </a:t>
            </a:r>
          </a:p>
        </p:txBody>
      </p:sp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45F80622-969B-83E0-FC76-215DAF7E30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787445"/>
              </p:ext>
            </p:extLst>
          </p:nvPr>
        </p:nvGraphicFramePr>
        <p:xfrm>
          <a:off x="4115111" y="2024944"/>
          <a:ext cx="4057051" cy="4209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6" name="Rectangle 95">
            <a:extLst>
              <a:ext uri="{FF2B5EF4-FFF2-40B4-BE49-F238E27FC236}">
                <a16:creationId xmlns:a16="http://schemas.microsoft.com/office/drawing/2014/main" id="{57CC6007-7DF8-6283-AA2D-0024F455A635}"/>
              </a:ext>
            </a:extLst>
          </p:cNvPr>
          <p:cNvSpPr/>
          <p:nvPr/>
        </p:nvSpPr>
        <p:spPr>
          <a:xfrm>
            <a:off x="480527" y="1714748"/>
            <a:ext cx="3587290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9E0A8A8-F745-DC94-85C7-2E769D011145}"/>
              </a:ext>
            </a:extLst>
          </p:cNvPr>
          <p:cNvSpPr/>
          <p:nvPr/>
        </p:nvSpPr>
        <p:spPr>
          <a:xfrm>
            <a:off x="480527" y="2216522"/>
            <a:ext cx="3587290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2BAC5F6-BF16-83C7-E86B-882B93D38218}"/>
              </a:ext>
            </a:extLst>
          </p:cNvPr>
          <p:cNvSpPr/>
          <p:nvPr/>
        </p:nvSpPr>
        <p:spPr>
          <a:xfrm>
            <a:off x="480527" y="2718296"/>
            <a:ext cx="3587290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4ED82F16-E5BE-E171-FAA0-F381B3430EDC}"/>
              </a:ext>
            </a:extLst>
          </p:cNvPr>
          <p:cNvSpPr/>
          <p:nvPr/>
        </p:nvSpPr>
        <p:spPr>
          <a:xfrm>
            <a:off x="8198853" y="1269826"/>
            <a:ext cx="3657600" cy="52831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0" name="Chart 99">
            <a:extLst>
              <a:ext uri="{FF2B5EF4-FFF2-40B4-BE49-F238E27FC236}">
                <a16:creationId xmlns:a16="http://schemas.microsoft.com/office/drawing/2014/main" id="{3C47396E-BFAE-CEF2-592B-3406E20BDD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431826"/>
              </p:ext>
            </p:extLst>
          </p:nvPr>
        </p:nvGraphicFramePr>
        <p:xfrm>
          <a:off x="759279" y="4118060"/>
          <a:ext cx="3175000" cy="193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1" name="Rectangle 100">
            <a:extLst>
              <a:ext uri="{FF2B5EF4-FFF2-40B4-BE49-F238E27FC236}">
                <a16:creationId xmlns:a16="http://schemas.microsoft.com/office/drawing/2014/main" id="{55637E60-B732-6107-ECD3-9A1F44770BDE}"/>
              </a:ext>
            </a:extLst>
          </p:cNvPr>
          <p:cNvSpPr/>
          <p:nvPr/>
        </p:nvSpPr>
        <p:spPr>
          <a:xfrm>
            <a:off x="8704789" y="1476538"/>
            <a:ext cx="2622550" cy="288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 Partners </a:t>
            </a:r>
            <a:r>
              <a:rPr kumimoji="0" lang="en-CH" sz="13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(CHF)</a:t>
            </a:r>
            <a:endParaRPr kumimoji="0" lang="en-US" sz="13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32">
            <a:extLst>
              <a:ext uri="{FF2B5EF4-FFF2-40B4-BE49-F238E27FC236}">
                <a16:creationId xmlns:a16="http://schemas.microsoft.com/office/drawing/2014/main" id="{32970DEB-2F9D-C212-CC20-03A9F10A8D30}"/>
              </a:ext>
            </a:extLst>
          </p:cNvPr>
          <p:cNvSpPr txBox="1"/>
          <p:nvPr/>
        </p:nvSpPr>
        <p:spPr>
          <a:xfrm>
            <a:off x="1586941" y="2060947"/>
            <a:ext cx="26998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Active Projects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03" name="TextBox 33">
            <a:extLst>
              <a:ext uri="{FF2B5EF4-FFF2-40B4-BE49-F238E27FC236}">
                <a16:creationId xmlns:a16="http://schemas.microsoft.com/office/drawing/2014/main" id="{E6794FAE-A0C8-FCA5-2287-DBC83BFBF2F7}"/>
              </a:ext>
            </a:extLst>
          </p:cNvPr>
          <p:cNvSpPr txBox="1"/>
          <p:nvPr/>
        </p:nvSpPr>
        <p:spPr>
          <a:xfrm>
            <a:off x="677468" y="1725335"/>
            <a:ext cx="11022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Box 34">
            <a:extLst>
              <a:ext uri="{FF2B5EF4-FFF2-40B4-BE49-F238E27FC236}">
                <a16:creationId xmlns:a16="http://schemas.microsoft.com/office/drawing/2014/main" id="{D6180437-5155-7BFC-F1E1-26AB531C6C01}"/>
              </a:ext>
            </a:extLst>
          </p:cNvPr>
          <p:cNvSpPr txBox="1"/>
          <p:nvPr/>
        </p:nvSpPr>
        <p:spPr>
          <a:xfrm>
            <a:off x="1681250" y="2776348"/>
            <a:ext cx="20799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CHF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Active Projects</a:t>
            </a:r>
          </a:p>
        </p:txBody>
      </p:sp>
      <p:sp>
        <p:nvSpPr>
          <p:cNvPr id="105" name="TextBox 35">
            <a:extLst>
              <a:ext uri="{FF2B5EF4-FFF2-40B4-BE49-F238E27FC236}">
                <a16:creationId xmlns:a16="http://schemas.microsoft.com/office/drawing/2014/main" id="{0F855E23-A206-E9B6-962C-3214373FEF7F}"/>
              </a:ext>
            </a:extLst>
          </p:cNvPr>
          <p:cNvSpPr txBox="1"/>
          <p:nvPr/>
        </p:nvSpPr>
        <p:spPr>
          <a:xfrm>
            <a:off x="677468" y="2722965"/>
            <a:ext cx="10565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127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BD3522B-9E4C-2D15-1259-D9ECB67168CD}"/>
              </a:ext>
            </a:extLst>
          </p:cNvPr>
          <p:cNvSpPr/>
          <p:nvPr/>
        </p:nvSpPr>
        <p:spPr>
          <a:xfrm>
            <a:off x="872825" y="3710162"/>
            <a:ext cx="2791471" cy="288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Distribution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H" sz="13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(CHF)</a:t>
            </a:r>
            <a:endParaRPr kumimoji="0" lang="en-US" sz="13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Box 37">
            <a:extLst>
              <a:ext uri="{FF2B5EF4-FFF2-40B4-BE49-F238E27FC236}">
                <a16:creationId xmlns:a16="http://schemas.microsoft.com/office/drawing/2014/main" id="{171BBC25-6278-1D63-28B2-BD674C024455}"/>
              </a:ext>
            </a:extLst>
          </p:cNvPr>
          <p:cNvSpPr txBox="1"/>
          <p:nvPr/>
        </p:nvSpPr>
        <p:spPr>
          <a:xfrm>
            <a:off x="1586941" y="2563595"/>
            <a:ext cx="2699873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Of 52 started in 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08" name="TextBox 38">
            <a:extLst>
              <a:ext uri="{FF2B5EF4-FFF2-40B4-BE49-F238E27FC236}">
                <a16:creationId xmlns:a16="http://schemas.microsoft.com/office/drawing/2014/main" id="{7B062E4E-B164-B698-2D08-B7CB06A1F0C2}"/>
              </a:ext>
            </a:extLst>
          </p:cNvPr>
          <p:cNvSpPr txBox="1"/>
          <p:nvPr/>
        </p:nvSpPr>
        <p:spPr>
          <a:xfrm>
            <a:off x="677468" y="2224150"/>
            <a:ext cx="11022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CH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E213A0A-6C05-608A-2AB6-A0B0F40817D9}"/>
              </a:ext>
            </a:extLst>
          </p:cNvPr>
          <p:cNvSpPr/>
          <p:nvPr/>
        </p:nvSpPr>
        <p:spPr>
          <a:xfrm>
            <a:off x="4227896" y="2012272"/>
            <a:ext cx="3611840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3547B08-D31F-EF1F-029A-0A006FAAA2C0}"/>
              </a:ext>
            </a:extLst>
          </p:cNvPr>
          <p:cNvSpPr/>
          <p:nvPr/>
        </p:nvSpPr>
        <p:spPr>
          <a:xfrm>
            <a:off x="4229418" y="2514045"/>
            <a:ext cx="3611840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41">
            <a:extLst>
              <a:ext uri="{FF2B5EF4-FFF2-40B4-BE49-F238E27FC236}">
                <a16:creationId xmlns:a16="http://schemas.microsoft.com/office/drawing/2014/main" id="{C10E0218-A23A-F3BC-EB6E-B55540CBFC29}"/>
              </a:ext>
            </a:extLst>
          </p:cNvPr>
          <p:cNvSpPr txBox="1"/>
          <p:nvPr/>
        </p:nvSpPr>
        <p:spPr>
          <a:xfrm>
            <a:off x="4456451" y="2512797"/>
            <a:ext cx="11934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CH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112" name="TextBox 42">
            <a:extLst>
              <a:ext uri="{FF2B5EF4-FFF2-40B4-BE49-F238E27FC236}">
                <a16:creationId xmlns:a16="http://schemas.microsoft.com/office/drawing/2014/main" id="{38D2EF27-581D-C4B9-D0C2-5D83DF2F6524}"/>
              </a:ext>
            </a:extLst>
          </p:cNvPr>
          <p:cNvSpPr txBox="1"/>
          <p:nvPr/>
        </p:nvSpPr>
        <p:spPr>
          <a:xfrm>
            <a:off x="4456451" y="2013982"/>
            <a:ext cx="11934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CH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Box 43">
            <a:extLst>
              <a:ext uri="{FF2B5EF4-FFF2-40B4-BE49-F238E27FC236}">
                <a16:creationId xmlns:a16="http://schemas.microsoft.com/office/drawing/2014/main" id="{2D1B2144-64BC-CF33-5D60-BA58FA5A949D}"/>
              </a:ext>
            </a:extLst>
          </p:cNvPr>
          <p:cNvSpPr txBox="1"/>
          <p:nvPr/>
        </p:nvSpPr>
        <p:spPr>
          <a:xfrm>
            <a:off x="5460233" y="2573848"/>
            <a:ext cx="20799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CHF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Active Projects</a:t>
            </a:r>
          </a:p>
        </p:txBody>
      </p:sp>
      <p:sp>
        <p:nvSpPr>
          <p:cNvPr id="114" name="TextBox 44">
            <a:extLst>
              <a:ext uri="{FF2B5EF4-FFF2-40B4-BE49-F238E27FC236}">
                <a16:creationId xmlns:a16="http://schemas.microsoft.com/office/drawing/2014/main" id="{0FC056C0-7C2D-0D02-B070-75C15910C2D6}"/>
              </a:ext>
            </a:extLst>
          </p:cNvPr>
          <p:cNvSpPr txBox="1"/>
          <p:nvPr/>
        </p:nvSpPr>
        <p:spPr>
          <a:xfrm>
            <a:off x="5460233" y="2071198"/>
            <a:ext cx="22242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Pre-Approved </a:t>
            </a: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Projects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2611B7D-BFE7-6837-99F5-C6C0E59DBBCF}"/>
              </a:ext>
            </a:extLst>
          </p:cNvPr>
          <p:cNvSpPr/>
          <p:nvPr/>
        </p:nvSpPr>
        <p:spPr>
          <a:xfrm>
            <a:off x="924460" y="1459119"/>
            <a:ext cx="2791471" cy="288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CH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ctive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XB Projects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BAD9E8B-688C-7545-2BCF-255D781A5BEB}"/>
              </a:ext>
            </a:extLst>
          </p:cNvPr>
          <p:cNvSpPr/>
          <p:nvPr/>
        </p:nvSpPr>
        <p:spPr>
          <a:xfrm>
            <a:off x="4624053" y="1459119"/>
            <a:ext cx="2791471" cy="288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re-Approved XB Projects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2B3AC95-4792-5203-4E9D-001EA15512EB}"/>
              </a:ext>
            </a:extLst>
          </p:cNvPr>
          <p:cNvSpPr/>
          <p:nvPr/>
        </p:nvSpPr>
        <p:spPr>
          <a:xfrm>
            <a:off x="4208169" y="3669308"/>
            <a:ext cx="3640420" cy="2330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FC6CD47A-C7EE-5C32-94D3-2F90990334C8}"/>
              </a:ext>
            </a:extLst>
          </p:cNvPr>
          <p:cNvSpPr/>
          <p:nvPr/>
        </p:nvSpPr>
        <p:spPr>
          <a:xfrm>
            <a:off x="4679469" y="3309153"/>
            <a:ext cx="2791471" cy="288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re-Approved Highlights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F66F4C8-9589-D833-E9DD-116C22CC9A38}"/>
              </a:ext>
            </a:extLst>
          </p:cNvPr>
          <p:cNvSpPr/>
          <p:nvPr/>
        </p:nvSpPr>
        <p:spPr>
          <a:xfrm>
            <a:off x="4404734" y="3809817"/>
            <a:ext cx="3303795" cy="131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CHF 12.9 M       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“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AFDB Proposal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CHF 10.9 M       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“</a:t>
            </a:r>
            <a:r>
              <a:rPr kumimoji="0" lang="en-CH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HydroSOS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CH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BaNe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” (AF)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CHF 11.8 M       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“Drin Basin” (AF)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CHF   9.5  M        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“Lake Chad” (AF)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CHF   8.6  M        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“Saudi Arabia”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8A962393-D750-523A-75BE-46C21F4D6E61}"/>
              </a:ext>
            </a:extLst>
          </p:cNvPr>
          <p:cNvSpPr/>
          <p:nvPr/>
        </p:nvSpPr>
        <p:spPr>
          <a:xfrm>
            <a:off x="480454" y="1224157"/>
            <a:ext cx="3651088" cy="52906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64C1E16E-CA94-5DD0-1CD7-7176BED085FF}"/>
              </a:ext>
            </a:extLst>
          </p:cNvPr>
          <p:cNvSpPr/>
          <p:nvPr/>
        </p:nvSpPr>
        <p:spPr>
          <a:xfrm>
            <a:off x="506654" y="1714748"/>
            <a:ext cx="3587290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827AE12-C091-B233-0A6A-30A659F1E071}"/>
              </a:ext>
            </a:extLst>
          </p:cNvPr>
          <p:cNvSpPr/>
          <p:nvPr/>
        </p:nvSpPr>
        <p:spPr>
          <a:xfrm>
            <a:off x="506654" y="2216522"/>
            <a:ext cx="3587290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7CDC414-07EE-7015-8B82-9926DAF24B2E}"/>
              </a:ext>
            </a:extLst>
          </p:cNvPr>
          <p:cNvSpPr/>
          <p:nvPr/>
        </p:nvSpPr>
        <p:spPr>
          <a:xfrm>
            <a:off x="506654" y="2718296"/>
            <a:ext cx="3587290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AD25E174-F4DA-D693-B32E-A36F8802F55D}"/>
              </a:ext>
            </a:extLst>
          </p:cNvPr>
          <p:cNvSpPr/>
          <p:nvPr/>
        </p:nvSpPr>
        <p:spPr>
          <a:xfrm>
            <a:off x="4204014" y="1230670"/>
            <a:ext cx="3644575" cy="529717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769ED587-496E-CFEA-660F-859F8B0399E1}"/>
              </a:ext>
            </a:extLst>
          </p:cNvPr>
          <p:cNvSpPr/>
          <p:nvPr/>
        </p:nvSpPr>
        <p:spPr>
          <a:xfrm>
            <a:off x="8198853" y="1269826"/>
            <a:ext cx="3657600" cy="52831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56">
            <a:extLst>
              <a:ext uri="{FF2B5EF4-FFF2-40B4-BE49-F238E27FC236}">
                <a16:creationId xmlns:a16="http://schemas.microsoft.com/office/drawing/2014/main" id="{C624DE43-4692-A46C-B1E6-7C7B726E1468}"/>
              </a:ext>
            </a:extLst>
          </p:cNvPr>
          <p:cNvSpPr txBox="1"/>
          <p:nvPr/>
        </p:nvSpPr>
        <p:spPr>
          <a:xfrm>
            <a:off x="1512479" y="1784622"/>
            <a:ext cx="26998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Active Projects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27" name="TextBox 57">
            <a:extLst>
              <a:ext uri="{FF2B5EF4-FFF2-40B4-BE49-F238E27FC236}">
                <a16:creationId xmlns:a16="http://schemas.microsoft.com/office/drawing/2014/main" id="{B811829E-7AAA-F0F6-062A-311C0233324E}"/>
              </a:ext>
            </a:extLst>
          </p:cNvPr>
          <p:cNvSpPr txBox="1"/>
          <p:nvPr/>
        </p:nvSpPr>
        <p:spPr>
          <a:xfrm>
            <a:off x="703595" y="1725335"/>
            <a:ext cx="11022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59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58">
            <a:extLst>
              <a:ext uri="{FF2B5EF4-FFF2-40B4-BE49-F238E27FC236}">
                <a16:creationId xmlns:a16="http://schemas.microsoft.com/office/drawing/2014/main" id="{E6BFEE57-7A54-8434-99F3-1D1F04B836FE}"/>
              </a:ext>
            </a:extLst>
          </p:cNvPr>
          <p:cNvSpPr txBox="1"/>
          <p:nvPr/>
        </p:nvSpPr>
        <p:spPr>
          <a:xfrm>
            <a:off x="1431001" y="2829846"/>
            <a:ext cx="2788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CHF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en-CH" sz="1400">
                <a:solidFill>
                  <a:prstClr val="black"/>
                </a:solidFill>
                <a:latin typeface="Aptos" panose="020B0004020202020204" pitchFamily="34" charset="0"/>
              </a:rPr>
              <a:t>Pre-approved projects (11)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29" name="TextBox 59">
            <a:extLst>
              <a:ext uri="{FF2B5EF4-FFF2-40B4-BE49-F238E27FC236}">
                <a16:creationId xmlns:a16="http://schemas.microsoft.com/office/drawing/2014/main" id="{8E25A7AD-9A8E-255E-B4E8-41A2E0501CAD}"/>
              </a:ext>
            </a:extLst>
          </p:cNvPr>
          <p:cNvSpPr txBox="1"/>
          <p:nvPr/>
        </p:nvSpPr>
        <p:spPr>
          <a:xfrm>
            <a:off x="585709" y="2744213"/>
            <a:ext cx="12273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2200" b="1">
                <a:solidFill>
                  <a:srgbClr val="4472C4"/>
                </a:solidFill>
                <a:latin typeface="Calibri" panose="020F0502020204030204"/>
              </a:rPr>
              <a:t>  77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B54F0EE-4D96-EF9A-A05C-98F62483873D}"/>
              </a:ext>
            </a:extLst>
          </p:cNvPr>
          <p:cNvSpPr/>
          <p:nvPr/>
        </p:nvSpPr>
        <p:spPr>
          <a:xfrm>
            <a:off x="463425" y="3763107"/>
            <a:ext cx="3664524" cy="553811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Distribution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active projects </a:t>
            </a:r>
            <a:r>
              <a:rPr kumimoji="0" lang="en-CH" sz="13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 CHF)</a:t>
            </a:r>
            <a:endParaRPr kumimoji="0" lang="en-US" sz="13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TextBox 61">
            <a:extLst>
              <a:ext uri="{FF2B5EF4-FFF2-40B4-BE49-F238E27FC236}">
                <a16:creationId xmlns:a16="http://schemas.microsoft.com/office/drawing/2014/main" id="{93B1E6DF-E774-ADD6-3F3B-99A3BC3FDFD6}"/>
              </a:ext>
            </a:extLst>
          </p:cNvPr>
          <p:cNvSpPr txBox="1"/>
          <p:nvPr/>
        </p:nvSpPr>
        <p:spPr>
          <a:xfrm>
            <a:off x="1681250" y="2329904"/>
            <a:ext cx="2699873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400">
                <a:solidFill>
                  <a:prstClr val="black"/>
                </a:solidFill>
                <a:latin typeface="Aptos" panose="020B0004020202020204" pitchFamily="34" charset="0"/>
              </a:rPr>
              <a:t> CHF Active Projects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32" name="TextBox 62">
            <a:extLst>
              <a:ext uri="{FF2B5EF4-FFF2-40B4-BE49-F238E27FC236}">
                <a16:creationId xmlns:a16="http://schemas.microsoft.com/office/drawing/2014/main" id="{2524A928-EDF8-9A72-E3B4-9A874E1180D3}"/>
              </a:ext>
            </a:extLst>
          </p:cNvPr>
          <p:cNvSpPr txBox="1"/>
          <p:nvPr/>
        </p:nvSpPr>
        <p:spPr>
          <a:xfrm>
            <a:off x="703595" y="2224150"/>
            <a:ext cx="11022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CH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M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720B4E5-DECB-1B57-D61F-18D88431E45C}"/>
              </a:ext>
            </a:extLst>
          </p:cNvPr>
          <p:cNvSpPr/>
          <p:nvPr/>
        </p:nvSpPr>
        <p:spPr>
          <a:xfrm>
            <a:off x="902600" y="1185161"/>
            <a:ext cx="2791471" cy="28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XB Projects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3C4B024-3EE6-D189-137D-8555FAE4CDEA}"/>
              </a:ext>
            </a:extLst>
          </p:cNvPr>
          <p:cNvSpPr/>
          <p:nvPr/>
        </p:nvSpPr>
        <p:spPr>
          <a:xfrm>
            <a:off x="4623922" y="1168758"/>
            <a:ext cx="2791471" cy="288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Funding Partners </a:t>
            </a:r>
            <a:r>
              <a:rPr kumimoji="0" lang="en-CH" sz="13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(CHF)</a:t>
            </a:r>
            <a:endParaRPr kumimoji="0" lang="en-US" sz="13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Isosceles Triangle 134">
            <a:extLst>
              <a:ext uri="{FF2B5EF4-FFF2-40B4-BE49-F238E27FC236}">
                <a16:creationId xmlns:a16="http://schemas.microsoft.com/office/drawing/2014/main" id="{F4A97F11-E0D1-82BB-338B-C7309C89DE97}"/>
              </a:ext>
            </a:extLst>
          </p:cNvPr>
          <p:cNvSpPr/>
          <p:nvPr/>
        </p:nvSpPr>
        <p:spPr>
          <a:xfrm rot="5400000">
            <a:off x="6548223" y="3625774"/>
            <a:ext cx="3144683" cy="47711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9B840D2-99C8-F014-E002-A95D1DC0D198}"/>
              </a:ext>
            </a:extLst>
          </p:cNvPr>
          <p:cNvSpPr/>
          <p:nvPr/>
        </p:nvSpPr>
        <p:spPr>
          <a:xfrm>
            <a:off x="442861" y="6364868"/>
            <a:ext cx="7403873" cy="20782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H" sz="1000" b="1" i="1">
                <a:solidFill>
                  <a:schemeClr val="tx1"/>
                </a:solidFill>
              </a:rPr>
              <a:t>WMO project portfolio supports EW4ALL – mainly Pillar 2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4C8E3C6-9E14-A3B0-632B-5FE565C461CF}"/>
              </a:ext>
            </a:extLst>
          </p:cNvPr>
          <p:cNvSpPr/>
          <p:nvPr/>
        </p:nvSpPr>
        <p:spPr>
          <a:xfrm>
            <a:off x="7992363" y="6365239"/>
            <a:ext cx="4057051" cy="22156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H" sz="1000" b="1" i="1">
                <a:solidFill>
                  <a:schemeClr val="tx1"/>
                </a:solidFill>
              </a:rPr>
              <a:t>EW4ALL </a:t>
            </a:r>
            <a:r>
              <a:rPr lang="en-GB" sz="1000" b="1" i="1">
                <a:solidFill>
                  <a:schemeClr val="tx1"/>
                </a:solidFill>
              </a:rPr>
              <a:t>contributions from</a:t>
            </a:r>
            <a:r>
              <a:rPr lang="en-CH" sz="1000" b="1" i="1">
                <a:solidFill>
                  <a:schemeClr val="tx1"/>
                </a:solidFill>
              </a:rPr>
              <a:t> WMO project portfolio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C42962B-FA76-F5E0-5B40-65FDB3B23BEC}"/>
              </a:ext>
            </a:extLst>
          </p:cNvPr>
          <p:cNvSpPr/>
          <p:nvPr/>
        </p:nvSpPr>
        <p:spPr>
          <a:xfrm>
            <a:off x="8505372" y="1888912"/>
            <a:ext cx="3135086" cy="9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DA4E702-A61F-C599-65BF-2469B740F20B}"/>
              </a:ext>
            </a:extLst>
          </p:cNvPr>
          <p:cNvSpPr/>
          <p:nvPr/>
        </p:nvSpPr>
        <p:spPr>
          <a:xfrm>
            <a:off x="8497726" y="2985485"/>
            <a:ext cx="3135086" cy="9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754B9E9-A3A9-BA0B-9F68-5AEC3607AB10}"/>
              </a:ext>
            </a:extLst>
          </p:cNvPr>
          <p:cNvSpPr/>
          <p:nvPr/>
        </p:nvSpPr>
        <p:spPr>
          <a:xfrm>
            <a:off x="8497726" y="4082058"/>
            <a:ext cx="3135086" cy="9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CAF7A59-B255-63F5-B5CB-20E0D32FB1B2}"/>
              </a:ext>
            </a:extLst>
          </p:cNvPr>
          <p:cNvSpPr/>
          <p:nvPr/>
        </p:nvSpPr>
        <p:spPr>
          <a:xfrm>
            <a:off x="8471367" y="5178631"/>
            <a:ext cx="3135086" cy="9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F3D19C4D-D3DF-C680-40A0-E2300DB11908}"/>
              </a:ext>
            </a:extLst>
          </p:cNvPr>
          <p:cNvSpPr/>
          <p:nvPr/>
        </p:nvSpPr>
        <p:spPr>
          <a:xfrm>
            <a:off x="8591574" y="969811"/>
            <a:ext cx="2777093" cy="50366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CH">
                <a:solidFill>
                  <a:prstClr val="white"/>
                </a:solidFill>
                <a:latin typeface="Calibri" panose="020F0502020204030204"/>
              </a:rPr>
              <a:t>Example of EW4ALL 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</a:t>
            </a:r>
            <a:endParaRPr kumimoji="0" lang="en-US" sz="13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" name="Picture 142" descr="Green Climate Fund | African ...">
            <a:extLst>
              <a:ext uri="{FF2B5EF4-FFF2-40B4-BE49-F238E27FC236}">
                <a16:creationId xmlns:a16="http://schemas.microsoft.com/office/drawing/2014/main" id="{386F0DD0-FC69-AE31-DB79-4F070C94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535" y="2198787"/>
            <a:ext cx="536149" cy="3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A95DA6E5-E7E8-2F52-92D5-6DD4D3AAD8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9576" y="4249436"/>
            <a:ext cx="605464" cy="605464"/>
          </a:xfrm>
          <a:prstGeom prst="rect">
            <a:avLst/>
          </a:prstGeom>
        </p:spPr>
      </p:pic>
      <p:pic>
        <p:nvPicPr>
          <p:cNvPr id="145" name="Picture 144" descr="CREWS">
            <a:extLst>
              <a:ext uri="{FF2B5EF4-FFF2-40B4-BE49-F238E27FC236}">
                <a16:creationId xmlns:a16="http://schemas.microsoft.com/office/drawing/2014/main" id="{52F22E72-7C2F-50CA-9FD7-FFA99C942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9" y="5555809"/>
            <a:ext cx="667641" cy="29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Graphic 79" descr="Hourglass Finished with solid fill">
            <a:extLst>
              <a:ext uri="{FF2B5EF4-FFF2-40B4-BE49-F238E27FC236}">
                <a16:creationId xmlns:a16="http://schemas.microsoft.com/office/drawing/2014/main" id="{1CA43E1D-486A-E7BC-D80F-ECA2F4098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32828" y="2579378"/>
            <a:ext cx="216000" cy="216000"/>
          </a:xfrm>
          <a:prstGeom prst="rect">
            <a:avLst/>
          </a:prstGeom>
        </p:spPr>
      </p:pic>
      <p:pic>
        <p:nvPicPr>
          <p:cNvPr id="147" name="Graphic 80" descr="Marker with solid fill">
            <a:extLst>
              <a:ext uri="{FF2B5EF4-FFF2-40B4-BE49-F238E27FC236}">
                <a16:creationId xmlns:a16="http://schemas.microsoft.com/office/drawing/2014/main" id="{B4433CCD-0300-4A93-765D-3FABAE1BB7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90886" y="1958701"/>
            <a:ext cx="357065" cy="357065"/>
          </a:xfrm>
          <a:prstGeom prst="rect">
            <a:avLst/>
          </a:prstGeom>
        </p:spPr>
      </p:pic>
      <p:sp>
        <p:nvSpPr>
          <p:cNvPr id="148" name="TextBox 81">
            <a:extLst>
              <a:ext uri="{FF2B5EF4-FFF2-40B4-BE49-F238E27FC236}">
                <a16:creationId xmlns:a16="http://schemas.microsoft.com/office/drawing/2014/main" id="{A5CEB9EB-6CE5-3DC4-AB68-09C6AA3F26BD}"/>
              </a:ext>
            </a:extLst>
          </p:cNvPr>
          <p:cNvSpPr txBox="1"/>
          <p:nvPr/>
        </p:nvSpPr>
        <p:spPr>
          <a:xfrm>
            <a:off x="9644283" y="1984517"/>
            <a:ext cx="1952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Antigua and Barbuda, Cambodia, Chad, Fiji, Ecuador, Ethiopia, Somalia </a:t>
            </a:r>
            <a:endParaRPr kumimoji="0" lang="en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9" name="Google Shape;96;p1" descr="Obraz zawierający Grafika, Czcionka, tekst, projekt graficzny&#10;&#10;Opis wygenerowany automatycznie">
            <a:extLst>
              <a:ext uri="{FF2B5EF4-FFF2-40B4-BE49-F238E27FC236}">
                <a16:creationId xmlns:a16="http://schemas.microsoft.com/office/drawing/2014/main" id="{674BA538-8993-E4B0-E5D7-20DA53B25AF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033497" y="1598244"/>
            <a:ext cx="485125" cy="1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97;p1">
            <a:extLst>
              <a:ext uri="{FF2B5EF4-FFF2-40B4-BE49-F238E27FC236}">
                <a16:creationId xmlns:a16="http://schemas.microsoft.com/office/drawing/2014/main" id="{80DEFD6E-5BB8-A602-4615-1BDE73D82D7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04955" y="1569076"/>
            <a:ext cx="485125" cy="18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98;p1">
            <a:extLst>
              <a:ext uri="{FF2B5EF4-FFF2-40B4-BE49-F238E27FC236}">
                <a16:creationId xmlns:a16="http://schemas.microsoft.com/office/drawing/2014/main" id="{AF4689D6-B5AF-A11A-743C-D932D73B2FF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219888" y="1568315"/>
            <a:ext cx="213792" cy="22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99;p1">
            <a:extLst>
              <a:ext uri="{FF2B5EF4-FFF2-40B4-BE49-F238E27FC236}">
                <a16:creationId xmlns:a16="http://schemas.microsoft.com/office/drawing/2014/main" id="{CDC5005B-B07F-CF12-EED4-3269D83D2659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514228" y="1611211"/>
            <a:ext cx="485125" cy="16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raphic 86" descr="Money with solid fill">
            <a:extLst>
              <a:ext uri="{FF2B5EF4-FFF2-40B4-BE49-F238E27FC236}">
                <a16:creationId xmlns:a16="http://schemas.microsoft.com/office/drawing/2014/main" id="{80161F47-7956-01F8-F0FA-449E355EDE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42631" y="2286383"/>
            <a:ext cx="249450" cy="249450"/>
          </a:xfrm>
          <a:prstGeom prst="rect">
            <a:avLst/>
          </a:prstGeom>
        </p:spPr>
      </p:pic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B27F31AA-C054-E9CC-4399-CDCFB6CADC5B}"/>
              </a:ext>
            </a:extLst>
          </p:cNvPr>
          <p:cNvCxnSpPr/>
          <p:nvPr/>
        </p:nvCxnSpPr>
        <p:spPr>
          <a:xfrm>
            <a:off x="9239182" y="1995185"/>
            <a:ext cx="0" cy="4192047"/>
          </a:xfrm>
          <a:prstGeom prst="lin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88">
            <a:extLst>
              <a:ext uri="{FF2B5EF4-FFF2-40B4-BE49-F238E27FC236}">
                <a16:creationId xmlns:a16="http://schemas.microsoft.com/office/drawing/2014/main" id="{2E5AB3C9-57DE-E088-3AB0-3083D45018BE}"/>
              </a:ext>
            </a:extLst>
          </p:cNvPr>
          <p:cNvSpPr txBox="1"/>
          <p:nvPr/>
        </p:nvSpPr>
        <p:spPr>
          <a:xfrm>
            <a:off x="9654029" y="2336761"/>
            <a:ext cx="1952424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WMO Budget: </a:t>
            </a:r>
            <a:r>
              <a:rPr lang="en-CH" sz="800">
                <a:solidFill>
                  <a:srgbClr val="000000"/>
                </a:solidFill>
                <a:latin typeface="Arial"/>
                <a:cs typeface="Arial"/>
              </a:rPr>
              <a:t>CHF 5.5 Million</a:t>
            </a:r>
            <a:endParaRPr lang="en-US"/>
          </a:p>
        </p:txBody>
      </p:sp>
      <p:sp>
        <p:nvSpPr>
          <p:cNvPr id="156" name="TextBox 89">
            <a:extLst>
              <a:ext uri="{FF2B5EF4-FFF2-40B4-BE49-F238E27FC236}">
                <a16:creationId xmlns:a16="http://schemas.microsoft.com/office/drawing/2014/main" id="{4433B032-C569-D6E0-3D33-F48D2EF7A52D}"/>
              </a:ext>
            </a:extLst>
          </p:cNvPr>
          <p:cNvSpPr txBox="1"/>
          <p:nvPr/>
        </p:nvSpPr>
        <p:spPr>
          <a:xfrm>
            <a:off x="9664895" y="2586600"/>
            <a:ext cx="19524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CH" sz="800"/>
              <a:t>2026-2031</a:t>
            </a:r>
            <a:endParaRPr kumimoji="0" lang="en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7" name="Graphic 90" descr="Marker with solid fill">
            <a:extLst>
              <a:ext uri="{FF2B5EF4-FFF2-40B4-BE49-F238E27FC236}">
                <a16:creationId xmlns:a16="http://schemas.microsoft.com/office/drawing/2014/main" id="{01DD2E58-4CF9-7680-4EF8-1F1D36DA2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76837" y="3048219"/>
            <a:ext cx="357065" cy="357065"/>
          </a:xfrm>
          <a:prstGeom prst="rect">
            <a:avLst/>
          </a:prstGeom>
        </p:spPr>
      </p:pic>
      <p:sp>
        <p:nvSpPr>
          <p:cNvPr id="158" name="TextBox 91">
            <a:extLst>
              <a:ext uri="{FF2B5EF4-FFF2-40B4-BE49-F238E27FC236}">
                <a16:creationId xmlns:a16="http://schemas.microsoft.com/office/drawing/2014/main" id="{597BD3A8-7839-C4F4-517C-8174EEC55B5D}"/>
              </a:ext>
            </a:extLst>
          </p:cNvPr>
          <p:cNvSpPr txBox="1"/>
          <p:nvPr/>
        </p:nvSpPr>
        <p:spPr>
          <a:xfrm>
            <a:off x="9630234" y="3074035"/>
            <a:ext cx="195242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800">
                <a:solidFill>
                  <a:srgbClr val="000000"/>
                </a:solidFill>
                <a:latin typeface="Arial"/>
              </a:rPr>
              <a:t>Niger</a:t>
            </a: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lang="nb-NO" sz="800">
                <a:solidFill>
                  <a:srgbClr val="000000"/>
                </a:solidFill>
                <a:latin typeface="Arial"/>
              </a:rPr>
              <a:t>Somalia, South Sudan, Uganda and Tanzania</a:t>
            </a:r>
            <a:endParaRPr lang="nb-NO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59" name="Graphic 92" descr="Money with solid fill">
            <a:extLst>
              <a:ext uri="{FF2B5EF4-FFF2-40B4-BE49-F238E27FC236}">
                <a16:creationId xmlns:a16="http://schemas.microsoft.com/office/drawing/2014/main" id="{176BC591-CD88-2988-3582-8BB932D4ED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28582" y="3375901"/>
            <a:ext cx="249450" cy="249450"/>
          </a:xfrm>
          <a:prstGeom prst="rect">
            <a:avLst/>
          </a:prstGeom>
        </p:spPr>
      </p:pic>
      <p:sp>
        <p:nvSpPr>
          <p:cNvPr id="160" name="TextBox 93">
            <a:extLst>
              <a:ext uri="{FF2B5EF4-FFF2-40B4-BE49-F238E27FC236}">
                <a16:creationId xmlns:a16="http://schemas.microsoft.com/office/drawing/2014/main" id="{2001A0CE-F1E5-7DC3-13CB-F7058BBB9DA0}"/>
              </a:ext>
            </a:extLst>
          </p:cNvPr>
          <p:cNvSpPr txBox="1"/>
          <p:nvPr/>
        </p:nvSpPr>
        <p:spPr>
          <a:xfrm>
            <a:off x="9639980" y="3426279"/>
            <a:ext cx="1952424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CH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WMO Budget: </a:t>
            </a:r>
            <a:r>
              <a:rPr lang="en-CH" sz="800">
                <a:solidFill>
                  <a:srgbClr val="000000"/>
                </a:solidFill>
                <a:latin typeface="Arial"/>
              </a:rPr>
              <a:t>CHF 2.4.</a:t>
            </a:r>
            <a:r>
              <a:rPr kumimoji="0" lang="en-CH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CH" sz="800">
                <a:solidFill>
                  <a:srgbClr val="000000"/>
                </a:solidFill>
                <a:latin typeface="Arial"/>
              </a:rPr>
              <a:t>Million</a:t>
            </a:r>
            <a:endParaRPr kumimoji="0" lang="en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" name="TextBox 94">
            <a:extLst>
              <a:ext uri="{FF2B5EF4-FFF2-40B4-BE49-F238E27FC236}">
                <a16:creationId xmlns:a16="http://schemas.microsoft.com/office/drawing/2014/main" id="{FBC3F8FE-D998-C181-096D-A131D050828F}"/>
              </a:ext>
            </a:extLst>
          </p:cNvPr>
          <p:cNvSpPr txBox="1"/>
          <p:nvPr/>
        </p:nvSpPr>
        <p:spPr>
          <a:xfrm>
            <a:off x="9650846" y="3676118"/>
            <a:ext cx="1952424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800">
                <a:solidFill>
                  <a:srgbClr val="000000"/>
                </a:solidFill>
                <a:latin typeface="Arial"/>
              </a:rPr>
              <a:t>January 2024 – January 2028</a:t>
            </a:r>
            <a:endParaRPr kumimoji="0" lang="en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2" name="Graphic 95" descr="Marker with solid fill">
            <a:extLst>
              <a:ext uri="{FF2B5EF4-FFF2-40B4-BE49-F238E27FC236}">
                <a16:creationId xmlns:a16="http://schemas.microsoft.com/office/drawing/2014/main" id="{0BCFEBC4-53A9-A007-3E08-12CD247B2F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9700" y="4161521"/>
            <a:ext cx="357065" cy="357065"/>
          </a:xfrm>
          <a:prstGeom prst="rect">
            <a:avLst/>
          </a:prstGeom>
        </p:spPr>
      </p:pic>
      <p:sp>
        <p:nvSpPr>
          <p:cNvPr id="163" name="TextBox 96">
            <a:extLst>
              <a:ext uri="{FF2B5EF4-FFF2-40B4-BE49-F238E27FC236}">
                <a16:creationId xmlns:a16="http://schemas.microsoft.com/office/drawing/2014/main" id="{775A8E65-6985-58F5-B3E2-14B927211B75}"/>
              </a:ext>
            </a:extLst>
          </p:cNvPr>
          <p:cNvSpPr txBox="1"/>
          <p:nvPr/>
        </p:nvSpPr>
        <p:spPr>
          <a:xfrm>
            <a:off x="9553892" y="4180393"/>
            <a:ext cx="1952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Bangladesh, Haiti, Liberia, Mozambique, Somalia</a:t>
            </a:r>
            <a:endParaRPr kumimoji="0" lang="en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4" name="Graphic 97" descr="Money with solid fill">
            <a:extLst>
              <a:ext uri="{FF2B5EF4-FFF2-40B4-BE49-F238E27FC236}">
                <a16:creationId xmlns:a16="http://schemas.microsoft.com/office/drawing/2014/main" id="{B14CF3AD-DD10-24BE-60EF-7A165F5BC2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01445" y="4489203"/>
            <a:ext cx="249450" cy="249450"/>
          </a:xfrm>
          <a:prstGeom prst="rect">
            <a:avLst/>
          </a:prstGeom>
        </p:spPr>
      </p:pic>
      <p:sp>
        <p:nvSpPr>
          <p:cNvPr id="165" name="TextBox 98">
            <a:extLst>
              <a:ext uri="{FF2B5EF4-FFF2-40B4-BE49-F238E27FC236}">
                <a16:creationId xmlns:a16="http://schemas.microsoft.com/office/drawing/2014/main" id="{B2B8F9AD-7031-4585-4222-37C55B441065}"/>
              </a:ext>
            </a:extLst>
          </p:cNvPr>
          <p:cNvSpPr txBox="1"/>
          <p:nvPr/>
        </p:nvSpPr>
        <p:spPr>
          <a:xfrm>
            <a:off x="9563638" y="4532637"/>
            <a:ext cx="1952424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CH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WMO Budget: </a:t>
            </a:r>
            <a:r>
              <a:rPr lang="en-CH" sz="800">
                <a:solidFill>
                  <a:srgbClr val="000000"/>
                </a:solidFill>
                <a:latin typeface="Arial"/>
              </a:rPr>
              <a:t>CHF 726,000</a:t>
            </a:r>
            <a:endParaRPr kumimoji="0" lang="en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TextBox 99">
            <a:extLst>
              <a:ext uri="{FF2B5EF4-FFF2-40B4-BE49-F238E27FC236}">
                <a16:creationId xmlns:a16="http://schemas.microsoft.com/office/drawing/2014/main" id="{5507E7A7-F759-D430-BCCD-117C9607D0C7}"/>
              </a:ext>
            </a:extLst>
          </p:cNvPr>
          <p:cNvSpPr txBox="1"/>
          <p:nvPr/>
        </p:nvSpPr>
        <p:spPr>
          <a:xfrm>
            <a:off x="9623709" y="4789420"/>
            <a:ext cx="19524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January 2024 – </a:t>
            </a:r>
            <a:r>
              <a:rPr lang="en-CH" sz="800">
                <a:solidFill>
                  <a:srgbClr val="000000"/>
                </a:solidFill>
                <a:latin typeface="Arial"/>
              </a:rPr>
              <a:t>December</a:t>
            </a:r>
            <a:r>
              <a:rPr kumimoji="0" lang="en-CH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2025</a:t>
            </a:r>
          </a:p>
        </p:txBody>
      </p:sp>
      <p:pic>
        <p:nvPicPr>
          <p:cNvPr id="167" name="Graphic 100" descr="Marker with solid fill">
            <a:extLst>
              <a:ext uri="{FF2B5EF4-FFF2-40B4-BE49-F238E27FC236}">
                <a16:creationId xmlns:a16="http://schemas.microsoft.com/office/drawing/2014/main" id="{7F68CBE9-049E-715B-CF16-5BEBB0D968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76060" y="5228301"/>
            <a:ext cx="357065" cy="357065"/>
          </a:xfrm>
          <a:prstGeom prst="rect">
            <a:avLst/>
          </a:prstGeom>
        </p:spPr>
      </p:pic>
      <p:sp>
        <p:nvSpPr>
          <p:cNvPr id="168" name="TextBox 101">
            <a:extLst>
              <a:ext uri="{FF2B5EF4-FFF2-40B4-BE49-F238E27FC236}">
                <a16:creationId xmlns:a16="http://schemas.microsoft.com/office/drawing/2014/main" id="{BF574A27-3118-C999-48B2-9AE317BB172E}"/>
              </a:ext>
            </a:extLst>
          </p:cNvPr>
          <p:cNvSpPr txBox="1"/>
          <p:nvPr/>
        </p:nvSpPr>
        <p:spPr>
          <a:xfrm>
            <a:off x="9665176" y="5325554"/>
            <a:ext cx="2057494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Arial"/>
                <a:cs typeface="Arial"/>
              </a:rPr>
              <a:t>More than 80 countries worldwide</a:t>
            </a:r>
            <a:endParaRPr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69" name="Graphic 102" descr="Money with solid fill">
            <a:extLst>
              <a:ext uri="{FF2B5EF4-FFF2-40B4-BE49-F238E27FC236}">
                <a16:creationId xmlns:a16="http://schemas.microsoft.com/office/drawing/2014/main" id="{1E836E65-FE74-A8DC-73C2-38006A04B5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27805" y="5555983"/>
            <a:ext cx="249450" cy="249450"/>
          </a:xfrm>
          <a:prstGeom prst="rect">
            <a:avLst/>
          </a:prstGeom>
        </p:spPr>
      </p:pic>
      <p:sp>
        <p:nvSpPr>
          <p:cNvPr id="170" name="TextBox 103">
            <a:extLst>
              <a:ext uri="{FF2B5EF4-FFF2-40B4-BE49-F238E27FC236}">
                <a16:creationId xmlns:a16="http://schemas.microsoft.com/office/drawing/2014/main" id="{A1C0813C-3A87-9A1B-F910-EE341C6E2AF6}"/>
              </a:ext>
            </a:extLst>
          </p:cNvPr>
          <p:cNvSpPr txBox="1"/>
          <p:nvPr/>
        </p:nvSpPr>
        <p:spPr>
          <a:xfrm>
            <a:off x="9639203" y="5606361"/>
            <a:ext cx="1952424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CH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WMO </a:t>
            </a:r>
            <a:r>
              <a:rPr lang="en-CH" sz="800">
                <a:solidFill>
                  <a:srgbClr val="000000"/>
                </a:solidFill>
                <a:latin typeface="Arial"/>
              </a:rPr>
              <a:t>Budget: CHF 39.4  Million</a:t>
            </a:r>
          </a:p>
        </p:txBody>
      </p:sp>
      <p:pic>
        <p:nvPicPr>
          <p:cNvPr id="171" name="Graphic 105" descr="Monthly calendar with solid fill">
            <a:extLst>
              <a:ext uri="{FF2B5EF4-FFF2-40B4-BE49-F238E27FC236}">
                <a16:creationId xmlns:a16="http://schemas.microsoft.com/office/drawing/2014/main" id="{EA79E12E-AC86-3549-39C7-8B93E8BC8D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42530" y="3652226"/>
            <a:ext cx="220719" cy="220719"/>
          </a:xfrm>
          <a:prstGeom prst="rect">
            <a:avLst/>
          </a:prstGeom>
        </p:spPr>
      </p:pic>
      <p:pic>
        <p:nvPicPr>
          <p:cNvPr id="172" name="Graphic 106" descr="Monthly calendar with solid fill">
            <a:extLst>
              <a:ext uri="{FF2B5EF4-FFF2-40B4-BE49-F238E27FC236}">
                <a16:creationId xmlns:a16="http://schemas.microsoft.com/office/drawing/2014/main" id="{56CF3CDD-209A-619F-2D9A-99CA9A6D42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29441" y="4780088"/>
            <a:ext cx="220719" cy="220719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1F1CA602-17A2-9E76-3FD2-7CD248AC1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60" y="4351277"/>
            <a:ext cx="2802589" cy="17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E15F54C2-28FE-90C5-228E-5429D57AF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8" t="2405" r="19697"/>
          <a:stretch/>
        </p:blipFill>
        <p:spPr bwMode="auto">
          <a:xfrm>
            <a:off x="4304939" y="1781909"/>
            <a:ext cx="3472453" cy="38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Rectangle 174">
            <a:extLst>
              <a:ext uri="{FF2B5EF4-FFF2-40B4-BE49-F238E27FC236}">
                <a16:creationId xmlns:a16="http://schemas.microsoft.com/office/drawing/2014/main" id="{B907FA1B-CC67-04CA-3C30-F2AB26C1C868}"/>
              </a:ext>
            </a:extLst>
          </p:cNvPr>
          <p:cNvSpPr/>
          <p:nvPr/>
        </p:nvSpPr>
        <p:spPr>
          <a:xfrm>
            <a:off x="500882" y="3228940"/>
            <a:ext cx="3587290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11">
            <a:extLst>
              <a:ext uri="{FF2B5EF4-FFF2-40B4-BE49-F238E27FC236}">
                <a16:creationId xmlns:a16="http://schemas.microsoft.com/office/drawing/2014/main" id="{8AF7F513-E7FC-7442-9BD1-036D2C594381}"/>
              </a:ext>
            </a:extLst>
          </p:cNvPr>
          <p:cNvSpPr txBox="1"/>
          <p:nvPr/>
        </p:nvSpPr>
        <p:spPr>
          <a:xfrm>
            <a:off x="703720" y="3203892"/>
            <a:ext cx="12273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177" name="TextBox 112">
            <a:extLst>
              <a:ext uri="{FF2B5EF4-FFF2-40B4-BE49-F238E27FC236}">
                <a16:creationId xmlns:a16="http://schemas.microsoft.com/office/drawing/2014/main" id="{805F08A7-6B6B-E0E7-63A6-E52570C96444}"/>
              </a:ext>
            </a:extLst>
          </p:cNvPr>
          <p:cNvSpPr txBox="1"/>
          <p:nvPr/>
        </p:nvSpPr>
        <p:spPr>
          <a:xfrm>
            <a:off x="1396579" y="3321145"/>
            <a:ext cx="2278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en-CH" sz="1400">
                <a:solidFill>
                  <a:prstClr val="black"/>
                </a:solidFill>
                <a:latin typeface="Aptos" panose="020B0004020202020204" pitchFamily="34" charset="0"/>
              </a:rPr>
              <a:t>CHF P</a:t>
            </a:r>
            <a:r>
              <a:rPr kumimoji="0" lang="en-CH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ipeline</a:t>
            </a: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projects (48)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8" name="TextBox 2">
            <a:extLst>
              <a:ext uri="{FF2B5EF4-FFF2-40B4-BE49-F238E27FC236}">
                <a16:creationId xmlns:a16="http://schemas.microsoft.com/office/drawing/2014/main" id="{4DFE31C6-B8F1-147C-5A81-6C1A7711E329}"/>
              </a:ext>
            </a:extLst>
          </p:cNvPr>
          <p:cNvSpPr txBox="1"/>
          <p:nvPr/>
        </p:nvSpPr>
        <p:spPr>
          <a:xfrm>
            <a:off x="5361070" y="2840460"/>
            <a:ext cx="130849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116</a:t>
            </a:r>
          </a:p>
          <a:p>
            <a:pPr algn="ctr"/>
            <a:r>
              <a:rPr lang="en-US" b="1"/>
              <a:t>CHF Million</a:t>
            </a:r>
          </a:p>
        </p:txBody>
      </p:sp>
      <p:pic>
        <p:nvPicPr>
          <p:cNvPr id="179" name="Picture 178" descr="Red text on a white background&#10;&#10;AI-generated content may be incorrect.">
            <a:extLst>
              <a:ext uri="{FF2B5EF4-FFF2-40B4-BE49-F238E27FC236}">
                <a16:creationId xmlns:a16="http://schemas.microsoft.com/office/drawing/2014/main" id="{C9209615-0038-9B7E-5515-73D816ED287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22876" y="3412105"/>
            <a:ext cx="685801" cy="14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131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PS">
  <a:themeElements>
    <a:clrScheme name="1111111111111111111111111111AI体育星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BAA"/>
      </a:accent1>
      <a:accent2>
        <a:srgbClr val="FAA61A"/>
      </a:accent2>
      <a:accent3>
        <a:srgbClr val="70BF54"/>
      </a:accent3>
      <a:accent4>
        <a:srgbClr val="00B5D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MOWFApprovalStatus xmlns="715fcdb6-58ff-4d84-993c-bb26a5b54815">Not Submitted</WMOWFApprovalStatus>
    <lcf76f155ced4ddcb4097134ff3c332f xmlns="eaca04df-8684-493a-8a97-adaadf979299">
      <Terms xmlns="http://schemas.microsoft.com/office/infopath/2007/PartnerControls"/>
    </lcf76f155ced4ddcb4097134ff3c332f>
    <TaxCatchAll xmlns="aa5841f4-9dcf-407c-9b2e-ddd75f1997e1" xsi:nil="true"/>
    <_dlc_DocId xmlns="aa5841f4-9dcf-407c-9b2e-ddd75f1997e1">WMOD-1457336098-6478233</_dlc_DocId>
    <_dlc_DocIdUrl xmlns="aa5841f4-9dcf-407c-9b2e-ddd75f1997e1">
      <Url>https://wmoomm.sharepoint.com/sites/DevelopmentPartnershipsOffice/_layouts/15/DocIdRedir.aspx?ID=WMOD-1457336098-6478233</Url>
      <Description>WMOD-1457336098-6478233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1E7D4AF85B6C4D92F67E767279D923" ma:contentTypeVersion="22" ma:contentTypeDescription="Create a new document." ma:contentTypeScope="" ma:versionID="1abb88294edb5afeab35cab40cd8d77d">
  <xsd:schema xmlns:xsd="http://www.w3.org/2001/XMLSchema" xmlns:xs="http://www.w3.org/2001/XMLSchema" xmlns:p="http://schemas.microsoft.com/office/2006/metadata/properties" xmlns:ns2="715fcdb6-58ff-4d84-993c-bb26a5b54815" xmlns:ns3="eaca04df-8684-493a-8a97-adaadf979299" xmlns:ns4="aa5841f4-9dcf-407c-9b2e-ddd75f1997e1" targetNamespace="http://schemas.microsoft.com/office/2006/metadata/properties" ma:root="true" ma:fieldsID="ed4cfc60682593095678b6b0727846d6" ns2:_="" ns3:_="" ns4:_="">
    <xsd:import namespace="715fcdb6-58ff-4d84-993c-bb26a5b54815"/>
    <xsd:import namespace="eaca04df-8684-493a-8a97-adaadf979299"/>
    <xsd:import namespace="aa5841f4-9dcf-407c-9b2e-ddd75f1997e1"/>
    <xsd:element name="properties">
      <xsd:complexType>
        <xsd:sequence>
          <xsd:element name="documentManagement">
            <xsd:complexType>
              <xsd:all>
                <xsd:element ref="ns2:WMOWFApprovalStatu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Location" minOccurs="0"/>
                <xsd:element ref="ns4:_dlc_DocId" minOccurs="0"/>
                <xsd:element ref="ns4:_dlc_DocIdUrl" minOccurs="0"/>
                <xsd:element ref="ns4:_dlc_DocIdPersistId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cdb6-58ff-4d84-993c-bb26a5b54815" elementFormDefault="qualified">
    <xsd:import namespace="http://schemas.microsoft.com/office/2006/documentManagement/types"/>
    <xsd:import namespace="http://schemas.microsoft.com/office/infopath/2007/PartnerControls"/>
    <xsd:element name="WMOWFApprovalStatus" ma:index="2" nillable="true" ma:displayName="Workflow Approval Status" ma:default="Not Submitted" ma:format="Dropdown" ma:internalName="WMOWFApprovalStatus">
      <xsd:simpleType>
        <xsd:restriction base="dms:Choice">
          <xsd:enumeration value="Not Submitted"/>
          <xsd:enumeration value="Pending for Review"/>
          <xsd:enumeration value="Pending for Consolidation"/>
          <xsd:enumeration value="Pending for Approval"/>
          <xsd:enumeration value="Approved"/>
          <xsd:enumeration value="Rejected by Approver"/>
          <xsd:enumeration value="Cancelled by Requestor"/>
          <xsd:enumeration value="In Progres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ca04df-8684-493a-8a97-adaadf9792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5841f4-9dcf-407c-9b2e-ddd75f1997e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3dd3531-e39b-4c28-9182-44503db3dd2f}" ma:internalName="TaxCatchAll" ma:showField="CatchAllData" ma:web="aa5841f4-9dcf-407c-9b2e-ddd75f1997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0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92a3b380-abf6-46f2-87bb-c2c114de1c9e" ContentTypeId="0x01" PreviousValue="false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995722-7EE4-43F0-BFD1-A4A9177742E2}">
  <ds:schemaRefs>
    <ds:schemaRef ds:uri="715fcdb6-58ff-4d84-993c-bb26a5b54815"/>
    <ds:schemaRef ds:uri="aa5841f4-9dcf-407c-9b2e-ddd75f1997e1"/>
    <ds:schemaRef ds:uri="eaca04df-8684-493a-8a97-adaadf97929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109A581-200F-4A70-83D9-417262544B2C}">
  <ds:schemaRefs>
    <ds:schemaRef ds:uri="715fcdb6-58ff-4d84-993c-bb26a5b54815"/>
    <ds:schemaRef ds:uri="aa5841f4-9dcf-407c-9b2e-ddd75f1997e1"/>
    <ds:schemaRef ds:uri="eaca04df-8684-493a-8a97-adaadf9792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B2E0306-7D13-407A-8024-C6C087F4E11B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80E82D94-E5A0-45E7-B4D7-7AF5C62331C5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BFEAFFEE-5F5C-4084-82CF-BA64B4593A7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962d134-526b-49fe-8fc7-dd80537250d0}" enabled="1" method="Standard" siteId="{eaa6be54-4687-40c4-9827-c044bd8e8d3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3190</Words>
  <Application>Microsoft Macintosh PowerPoint</Application>
  <PresentationFormat>Widescreen</PresentationFormat>
  <Paragraphs>452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Open Sans</vt:lpstr>
      <vt:lpstr>Wingdings</vt:lpstr>
      <vt:lpstr>Custom Design</vt:lpstr>
      <vt:lpstr>Office Theme</vt:lpstr>
      <vt:lpstr>WPS</vt:lpstr>
      <vt:lpstr>1_Office Theme</vt:lpstr>
      <vt:lpstr>2_Office Theme</vt:lpstr>
      <vt:lpstr>Leadership and Management Workshop for Senior Management of RA III and IV Caribbean Members  Resource Mobilization and Partnerships: Good Practices and Guidelines  Daniel Kull​ Director, Development Partnerships ​ 3 December 2025</vt:lpstr>
      <vt:lpstr>PowerPoint Presentation</vt:lpstr>
      <vt:lpstr>PowerPoint Presentation</vt:lpstr>
      <vt:lpstr>PowerPoint Presentation</vt:lpstr>
      <vt:lpstr>PowerPoint Presentation</vt:lpstr>
      <vt:lpstr>WMO Channels of Support to Members</vt:lpstr>
      <vt:lpstr>PowerPoint Presentation</vt:lpstr>
      <vt:lpstr>PowerPoint Presentation</vt:lpstr>
      <vt:lpstr>PowerPoint Presentation</vt:lpstr>
      <vt:lpstr>Project Overview in RA III and IV (as of 25 Nov)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Practices and Guidelines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Guidance Note - Enhancing the Role of NMHS in Mobilizing Climate Finance at the National Level</vt:lpstr>
      <vt:lpstr>Guidance Note - Enhancing the Role of National Meteorological and Hydrological Services in Mobilizing Climate Finance at the National Level </vt:lpstr>
      <vt:lpstr>PowerPoint Presentation</vt:lpstr>
      <vt:lpstr>PowerPoint Presentation</vt:lpstr>
      <vt:lpstr>Next Step : Building NMHS Capacity to Access Climate Finance</vt:lpstr>
      <vt:lpstr>PowerPoint Presentation</vt:lpstr>
      <vt:lpstr>The WMO Commons and Emerging Opportunities with the Private Sector</vt:lpstr>
      <vt:lpstr>PowerPoint Presentation</vt:lpstr>
      <vt:lpstr>PowerPoint Presentation</vt:lpstr>
      <vt:lpstr>PowerPoint Presentation</vt:lpstr>
      <vt:lpstr>PowerPoint Presentation</vt:lpstr>
      <vt:lpstr>Q &amp; A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Klara Josipovic</dc:creator>
  <cp:lastModifiedBy>Emma (Bing) Liu</cp:lastModifiedBy>
  <cp:revision>4</cp:revision>
  <dcterms:created xsi:type="dcterms:W3CDTF">2024-04-23T12:25:23Z</dcterms:created>
  <dcterms:modified xsi:type="dcterms:W3CDTF">2025-12-02T21:25:23Z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0x010100071E7D4AF85B6C4D92F67E767279D923</vt:lpwstr>
  </property>
  <property fmtid="{D5CDD505-2E9C-101B-9397-08002B2CF9AE}" pid="3" name="_dlc_DocIdItemGuid">
    <vt:lpwstr>a274c6d1-6b43-45b3-8e6d-6a0bc5e1cd85</vt:lpwstr>
  </property>
  <property fmtid="{D5CDD505-2E9C-101B-9397-08002B2CF9AE}" pid="4" name="MediaServiceImageTags">
    <vt:lpwstr/>
  </property>
</Properties>
</file>