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3"/>
  </p:notesMasterIdLst>
  <p:handoutMasterIdLst>
    <p:handoutMasterId r:id="rId34"/>
  </p:handoutMasterIdLst>
  <p:sldIdLst>
    <p:sldId id="1338" r:id="rId5"/>
    <p:sldId id="1410" r:id="rId6"/>
    <p:sldId id="1450" r:id="rId7"/>
    <p:sldId id="1409" r:id="rId8"/>
    <p:sldId id="1411" r:id="rId9"/>
    <p:sldId id="1406" r:id="rId10"/>
    <p:sldId id="1440" r:id="rId11"/>
    <p:sldId id="1430" r:id="rId12"/>
    <p:sldId id="1448" r:id="rId13"/>
    <p:sldId id="1435" r:id="rId14"/>
    <p:sldId id="1408" r:id="rId15"/>
    <p:sldId id="1436" r:id="rId16"/>
    <p:sldId id="1449" r:id="rId17"/>
    <p:sldId id="1451" r:id="rId18"/>
    <p:sldId id="1437" r:id="rId19"/>
    <p:sldId id="1429" r:id="rId20"/>
    <p:sldId id="1444" r:id="rId21"/>
    <p:sldId id="1445" r:id="rId22"/>
    <p:sldId id="1446" r:id="rId23"/>
    <p:sldId id="1443" r:id="rId24"/>
    <p:sldId id="1431" r:id="rId25"/>
    <p:sldId id="1442" r:id="rId26"/>
    <p:sldId id="1413" r:id="rId27"/>
    <p:sldId id="1452" r:id="rId28"/>
    <p:sldId id="1447" r:id="rId29"/>
    <p:sldId id="1419" r:id="rId30"/>
    <p:sldId id="1441" r:id="rId31"/>
    <p:sldId id="1420" r:id="rId32"/>
  </p:sldIdLst>
  <p:sldSz cx="12192000" cy="6858000"/>
  <p:notesSz cx="6858000" cy="9144000"/>
  <p:embeddedFontLst>
    <p:embeddedFont>
      <p:font typeface="Verdana" panose="020B0604030504040204" pitchFamily="34" charset="0"/>
      <p:regular r:id="rId35"/>
      <p:bold r:id="rId36"/>
      <p:italic r:id="rId37"/>
      <p:boldItalic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739"/>
    <a:srgbClr val="290AD9"/>
    <a:srgbClr val="70BF54"/>
    <a:srgbClr val="005BAA"/>
    <a:srgbClr val="9BCDFF"/>
    <a:srgbClr val="9BF1FF"/>
    <a:srgbClr val="00B5D5"/>
    <a:srgbClr val="013DA5"/>
    <a:srgbClr val="0070C0"/>
    <a:srgbClr val="FAA6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3197"/>
  </p:normalViewPr>
  <p:slideViewPr>
    <p:cSldViewPr snapToGrid="0" snapToObjects="1" showGuides="1">
      <p:cViewPr varScale="1">
        <p:scale>
          <a:sx n="61" d="100"/>
          <a:sy n="61" d="100"/>
        </p:scale>
        <p:origin x="92" y="52"/>
      </p:cViewPr>
      <p:guideLst>
        <p:guide orient="horz" pos="2137"/>
        <p:guide pos="3840"/>
        <p:guide pos="1980"/>
        <p:guide pos="5677"/>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9" d="100"/>
          <a:sy n="109"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02/12/2025</a:t>
            </a:fld>
            <a:endParaRPr lang="es-ES" dirty="0">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dirty="0">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EE6F-449F-4C67-91D8-A42ECC863387}"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dirty="0" err="1"/>
              <a:t>Your</a:t>
            </a:r>
            <a:r>
              <a:rPr lang="es-ES" dirty="0"/>
              <a:t> </a:t>
            </a:r>
            <a:r>
              <a:rPr lang="es-ES" dirty="0" err="1"/>
              <a:t>image</a:t>
            </a:r>
            <a:r>
              <a:rPr lang="es-ES" dirty="0"/>
              <a:t> </a:t>
            </a:r>
            <a:r>
              <a:rPr lang="es-ES" dirty="0" err="1"/>
              <a:t>here</a:t>
            </a:r>
            <a:endParaRPr lang="es-ES" dirty="0"/>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dirty="0"/>
              <a:t>You can place a zoomed in view of your map here or place a graph. This slide is optional. </a:t>
            </a:r>
            <a:br>
              <a:rPr lang="en-US" dirty="0"/>
            </a:br>
            <a:r>
              <a:rPr lang="en-US" dirty="0"/>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endParaRPr lang="en-US" dirty="0"/>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dirty="0">
                <a:solidFill>
                  <a:schemeClr val="bg1"/>
                </a:solidFill>
                <a:latin typeface="Verdana" panose="020B0604030504040204" pitchFamily="34" charset="0"/>
                <a:ea typeface="Verdana" panose="020B0604030504040204" pitchFamily="34" charset="0"/>
              </a:rPr>
              <a:t>Qui </a:t>
            </a:r>
            <a:r>
              <a:rPr lang="en-US" sz="1800" b="0" i="0" u="none" strike="noStrike" baseline="30000" dirty="0" err="1">
                <a:solidFill>
                  <a:schemeClr val="bg1"/>
                </a:solidFill>
                <a:latin typeface="Verdana" panose="020B0604030504040204" pitchFamily="34" charset="0"/>
                <a:ea typeface="Verdana" panose="020B0604030504040204" pitchFamily="34" charset="0"/>
              </a:rPr>
              <a:t>quas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porero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voluptation</a:t>
            </a:r>
            <a:r>
              <a:rPr lang="en-US" sz="1800" b="0" i="0" u="none" strike="noStrike" baseline="30000" dirty="0">
                <a:solidFill>
                  <a:schemeClr val="bg1"/>
                </a:solidFill>
                <a:latin typeface="Verdana" panose="020B0604030504040204" pitchFamily="34" charset="0"/>
                <a:ea typeface="Verdana" panose="020B0604030504040204" pitchFamily="34" charset="0"/>
              </a:rPr>
              <a:t> re et </a:t>
            </a:r>
            <a:r>
              <a:rPr lang="en-US" sz="1800" b="0" i="0" u="none" strike="noStrike" baseline="30000" dirty="0" err="1">
                <a:solidFill>
                  <a:schemeClr val="bg1"/>
                </a:solidFill>
                <a:latin typeface="Verdana" panose="020B0604030504040204" pitchFamily="34" charset="0"/>
                <a:ea typeface="Verdana" panose="020B0604030504040204" pitchFamily="34" charset="0"/>
              </a:rPr>
              <a:t>el</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erumqui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dipsus</a:t>
            </a:r>
            <a:r>
              <a:rPr lang="en-US" sz="1800" b="0" i="0" u="none" strike="noStrike" baseline="30000" dirty="0">
                <a:solidFill>
                  <a:schemeClr val="bg1"/>
                </a:solidFill>
                <a:latin typeface="Verdana" panose="020B0604030504040204" pitchFamily="34" charset="0"/>
                <a:ea typeface="Verdana" panose="020B0604030504040204" pitchFamily="34" charset="0"/>
              </a:rPr>
              <a:t> que </a:t>
            </a:r>
            <a:r>
              <a:rPr lang="en-US" sz="1800" b="0" i="0" u="none" strike="noStrike" baseline="30000" dirty="0" err="1">
                <a:solidFill>
                  <a:schemeClr val="bg1"/>
                </a:solidFill>
                <a:latin typeface="Verdana" panose="020B0604030504040204" pitchFamily="34" charset="0"/>
                <a:ea typeface="Verdana" panose="020B0604030504040204" pitchFamily="34" charset="0"/>
              </a:rPr>
              <a:t>nos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adio</a:t>
            </a:r>
            <a:r>
              <a:rPr lang="en-US" sz="1800" b="0" i="0" u="none" strike="noStrike" baseline="30000" dirty="0">
                <a:solidFill>
                  <a:schemeClr val="bg1"/>
                </a:solidFill>
                <a:latin typeface="Verdana" panose="020B0604030504040204" pitchFamily="34" charset="0"/>
                <a:ea typeface="Verdana" panose="020B0604030504040204" pitchFamily="34" charset="0"/>
              </a:rPr>
              <a:t> mod </a:t>
            </a:r>
            <a:r>
              <a:rPr lang="en-US" sz="1800" b="0" i="0" u="none" strike="noStrike" baseline="30000" dirty="0" err="1">
                <a:solidFill>
                  <a:schemeClr val="bg1"/>
                </a:solidFill>
                <a:latin typeface="Verdana" panose="020B0604030504040204" pitchFamily="34" charset="0"/>
                <a:ea typeface="Verdana" panose="020B0604030504040204" pitchFamily="34" charset="0"/>
              </a:rPr>
              <a:t>ut</a:t>
            </a:r>
            <a:r>
              <a:rPr lang="en-US" sz="1800" b="0" i="0" u="none" strike="noStrike" baseline="30000" dirty="0">
                <a:solidFill>
                  <a:schemeClr val="bg1"/>
                </a:solidFill>
                <a:latin typeface="Verdana" panose="020B0604030504040204" pitchFamily="34" charset="0"/>
                <a:ea typeface="Verdana" panose="020B0604030504040204" pitchFamily="34" charset="0"/>
              </a:rPr>
              <a:t> rest </a:t>
            </a:r>
            <a:r>
              <a:rPr lang="en-US" sz="1800" b="0" i="0" u="none" strike="noStrike" baseline="30000" dirty="0" err="1">
                <a:solidFill>
                  <a:schemeClr val="bg1"/>
                </a:solidFill>
                <a:latin typeface="Verdana" panose="020B0604030504040204" pitchFamily="34" charset="0"/>
                <a:ea typeface="Verdana" panose="020B0604030504040204" pitchFamily="34" charset="0"/>
              </a:rPr>
              <a:t>accum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autempo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riossin</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totaeriti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blaborum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debitat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enditae</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percillutet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fugia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etus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eos</a:t>
            </a:r>
            <a:r>
              <a:rPr lang="en-US" sz="1800" b="0" i="0" u="none" strike="noStrike" baseline="30000" dirty="0">
                <a:solidFill>
                  <a:schemeClr val="bg1"/>
                </a:solidFill>
                <a:latin typeface="Verdana" panose="020B0604030504040204" pitchFamily="34" charset="0"/>
                <a:ea typeface="Verdana" panose="020B0604030504040204" pitchFamily="34" charset="0"/>
              </a:rPr>
              <a:t> sim </a:t>
            </a:r>
            <a:r>
              <a:rPr lang="en-US" sz="1800" b="0" i="0" u="none" strike="noStrike" baseline="30000" dirty="0" err="1">
                <a:solidFill>
                  <a:schemeClr val="bg1"/>
                </a:solidFill>
                <a:latin typeface="Verdana" panose="020B0604030504040204" pitchFamily="34" charset="0"/>
                <a:ea typeface="Verdana" panose="020B0604030504040204" pitchFamily="34" charset="0"/>
              </a:rPr>
              <a:t>recepra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expeles</a:t>
            </a:r>
            <a:r>
              <a:rPr lang="en-US" sz="1800" b="0" i="0" u="none" strike="noStrike" baseline="30000" dirty="0">
                <a:solidFill>
                  <a:schemeClr val="bg1"/>
                </a:solidFill>
                <a:latin typeface="Verdana" panose="020B0604030504040204" pitchFamily="34" charset="0"/>
                <a:ea typeface="Verdana" panose="020B0604030504040204" pitchFamily="34" charset="0"/>
              </a:rPr>
              <a:t> qui </a:t>
            </a:r>
            <a:r>
              <a:rPr lang="en-US" sz="1800" b="0" i="0" u="none" strike="noStrike" baseline="30000" dirty="0" err="1">
                <a:solidFill>
                  <a:schemeClr val="bg1"/>
                </a:solidFill>
                <a:latin typeface="Verdana" panose="020B0604030504040204" pitchFamily="34" charset="0"/>
                <a:ea typeface="Verdana" panose="020B0604030504040204" pitchFamily="34" charset="0"/>
              </a:rPr>
              <a:t>tem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nim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volectiae</a:t>
            </a:r>
            <a:r>
              <a:rPr lang="hr-HR" sz="1800" b="0" i="0" u="none" strike="noStrike" baseline="30000" dirty="0">
                <a:solidFill>
                  <a:schemeClr val="bg1"/>
                </a:solidFill>
                <a:latin typeface="Verdana" panose="020B0604030504040204" pitchFamily="34" charset="0"/>
                <a:ea typeface="Verdana" panose="020B0604030504040204" pitchFamily="34" charset="0"/>
              </a:rPr>
              <a:t>.</a:t>
            </a:r>
            <a:endParaRPr lang="en-US" sz="1800" b="0" i="0" u="none" strike="noStrike" baseline="30000" dirty="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dirty="0">
                <a:solidFill>
                  <a:schemeClr val="tx1">
                    <a:lumMod val="75000"/>
                    <a:lumOff val="25000"/>
                  </a:schemeClr>
                </a:solidFill>
                <a:latin typeface="Verdana" panose="020B0604030504040204" pitchFamily="34" charset="0"/>
                <a:ea typeface="Verdana" panose="020B0604030504040204" pitchFamily="34" charset="0"/>
              </a:rPr>
              <a:t>5</a:t>
            </a:r>
            <a:r>
              <a:rPr lang="es-ES" sz="2800" dirty="0">
                <a:solidFill>
                  <a:schemeClr val="tx1">
                    <a:lumMod val="75000"/>
                    <a:lumOff val="25000"/>
                  </a:schemeClr>
                </a:solidFill>
                <a:latin typeface="Verdana" panose="020B0604030504040204" pitchFamily="34" charset="0"/>
                <a:ea typeface="Verdana" panose="020B0604030504040204" pitchFamily="34" charset="0"/>
              </a:rPr>
              <a:t>%</a:t>
            </a:r>
            <a:endParaRPr lang="es-ES" sz="440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a:t>Click to edit Master title style</a:t>
            </a:r>
            <a:endParaRPr lang="en-US" dirty="0"/>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bg1">
                <a:alpha val="35000"/>
              </a:schemeClr>
            </a:gs>
            <a:gs pos="100000">
              <a:srgbClr val="9BCDFF"/>
            </a:gs>
          </a:gsLst>
          <a:path path="rect">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2ED3BA-B472-7BE0-22D9-506C4DD4E9FF}"/>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F2B94649-7F3F-C37B-19CB-576D77F421F3}"/>
              </a:ext>
            </a:extLst>
          </p:cNvPr>
          <p:cNvSpPr txBox="1"/>
          <p:nvPr/>
        </p:nvSpPr>
        <p:spPr>
          <a:xfrm>
            <a:off x="1927026" y="2218125"/>
            <a:ext cx="8337948" cy="769441"/>
          </a:xfrm>
          <a:prstGeom prst="rect">
            <a:avLst/>
          </a:prstGeom>
          <a:noFill/>
        </p:spPr>
        <p:txBody>
          <a:bodyPr wrap="square" lIns="91440" tIns="45720" rIns="91440" bIns="45720" anchor="t">
            <a:spAutoFit/>
          </a:bodyPr>
          <a:lstStyle/>
          <a:p>
            <a:pPr algn="ctr"/>
            <a:r>
              <a:rPr lang="ro-RO" sz="4400" b="1" dirty="0">
                <a:solidFill>
                  <a:srgbClr val="290AD9"/>
                </a:solidFill>
                <a:cs typeface="Arial"/>
              </a:rPr>
              <a:t>Competency management</a:t>
            </a:r>
          </a:p>
        </p:txBody>
      </p:sp>
      <p:sp>
        <p:nvSpPr>
          <p:cNvPr id="2" name="TextBox 1">
            <a:extLst>
              <a:ext uri="{FF2B5EF4-FFF2-40B4-BE49-F238E27FC236}">
                <a16:creationId xmlns:a16="http://schemas.microsoft.com/office/drawing/2014/main" id="{8A269327-DE03-B507-E4B0-A1EEBE2FC1E4}"/>
              </a:ext>
            </a:extLst>
          </p:cNvPr>
          <p:cNvSpPr txBox="1"/>
          <p:nvPr/>
        </p:nvSpPr>
        <p:spPr>
          <a:xfrm>
            <a:off x="5667476" y="5195859"/>
            <a:ext cx="5665303" cy="1200329"/>
          </a:xfrm>
          <a:prstGeom prst="rect">
            <a:avLst/>
          </a:prstGeom>
          <a:noFill/>
        </p:spPr>
        <p:txBody>
          <a:bodyPr wrap="square" rtlCol="0">
            <a:spAutoFit/>
          </a:bodyPr>
          <a:lstStyle/>
          <a:p>
            <a:pPr algn="r"/>
            <a:r>
              <a:rPr lang="en-CH" sz="2400" b="1" dirty="0">
                <a:latin typeface="Calibri" panose="020F0502020204030204" pitchFamily="34" charset="0"/>
                <a:cs typeface="Calibri" panose="020F0502020204030204" pitchFamily="34" charset="0"/>
              </a:rPr>
              <a:t>Paul BUGEAC</a:t>
            </a:r>
          </a:p>
          <a:p>
            <a:pPr algn="r"/>
            <a:r>
              <a:rPr lang="en-CH" sz="2400" dirty="0">
                <a:latin typeface="Calibri" panose="020F0502020204030204" pitchFamily="34" charset="0"/>
                <a:cs typeface="Calibri" panose="020F0502020204030204" pitchFamily="34" charset="0"/>
              </a:rPr>
              <a:t>Coordinator, Learning and Development</a:t>
            </a:r>
          </a:p>
          <a:p>
            <a:pPr algn="r"/>
            <a:r>
              <a:rPr lang="en-CH" sz="2400" dirty="0">
                <a:latin typeface="Calibri" panose="020F0502020204030204" pitchFamily="34" charset="0"/>
                <a:cs typeface="Calibri" panose="020F0502020204030204" pitchFamily="34" charset="0"/>
              </a:rPr>
              <a:t>WMO Education and Training Office</a:t>
            </a:r>
          </a:p>
        </p:txBody>
      </p:sp>
      <p:pic>
        <p:nvPicPr>
          <p:cNvPr id="7" name="Picture 6">
            <a:extLst>
              <a:ext uri="{FF2B5EF4-FFF2-40B4-BE49-F238E27FC236}">
                <a16:creationId xmlns:a16="http://schemas.microsoft.com/office/drawing/2014/main" id="{5C20F48A-7910-CBEB-3367-E5850B02AA67}"/>
              </a:ext>
            </a:extLst>
          </p:cNvPr>
          <p:cNvPicPr>
            <a:picLocks noChangeAspect="1"/>
          </p:cNvPicPr>
          <p:nvPr/>
        </p:nvPicPr>
        <p:blipFill>
          <a:blip r:embed="rId3"/>
          <a:stretch>
            <a:fillRect/>
          </a:stretch>
        </p:blipFill>
        <p:spPr>
          <a:xfrm>
            <a:off x="2086960" y="4258633"/>
            <a:ext cx="1948075" cy="1200329"/>
          </a:xfrm>
          <a:prstGeom prst="rect">
            <a:avLst/>
          </a:prstGeom>
          <a:ln>
            <a:noFill/>
          </a:ln>
          <a:effectLst>
            <a:softEdge rad="112500"/>
          </a:effectLst>
        </p:spPr>
      </p:pic>
    </p:spTree>
    <p:extLst>
      <p:ext uri="{BB962C8B-B14F-4D97-AF65-F5344CB8AC3E}">
        <p14:creationId xmlns:p14="http://schemas.microsoft.com/office/powerpoint/2010/main" val="319304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6A230497-1A74-2B2B-4C92-1F3019CDCD43}"/>
              </a:ext>
            </a:extLst>
          </p:cNvPr>
          <p:cNvPicPr>
            <a:picLocks noChangeAspect="1"/>
          </p:cNvPicPr>
          <p:nvPr/>
        </p:nvPicPr>
        <p:blipFill>
          <a:blip r:embed="rId2"/>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293DE1F4-435E-8FE6-E4FD-81065CF261C6}"/>
              </a:ext>
            </a:extLst>
          </p:cNvPr>
          <p:cNvPicPr>
            <a:picLocks noChangeAspect="1"/>
          </p:cNvPicPr>
          <p:nvPr/>
        </p:nvPicPr>
        <p:blipFill>
          <a:blip r:embed="rId3"/>
          <a:stretch>
            <a:fillRect/>
          </a:stretch>
        </p:blipFill>
        <p:spPr>
          <a:xfrm>
            <a:off x="6749346" y="586167"/>
            <a:ext cx="3494810" cy="4931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9DE59FEA-1D83-7B00-BDEE-A2C759640D69}"/>
              </a:ext>
            </a:extLst>
          </p:cNvPr>
          <p:cNvSpPr txBox="1"/>
          <p:nvPr/>
        </p:nvSpPr>
        <p:spPr>
          <a:xfrm>
            <a:off x="806345" y="1991696"/>
            <a:ext cx="5846704" cy="4154984"/>
          </a:xfrm>
          <a:prstGeom prst="rect">
            <a:avLst/>
          </a:prstGeom>
          <a:noFill/>
        </p:spPr>
        <p:txBody>
          <a:bodyPr wrap="square">
            <a:spAutoFit/>
          </a:bodyPr>
          <a:lstStyle/>
          <a:p>
            <a:r>
              <a:rPr lang="en-US" sz="2400" b="1" dirty="0"/>
              <a:t>Meteorological technician</a:t>
            </a:r>
            <a:r>
              <a:rPr lang="en-CH" sz="2400" b="1" dirty="0"/>
              <a:t>:</a:t>
            </a:r>
            <a:r>
              <a:rPr lang="en-US" sz="2400" b="1" dirty="0"/>
              <a:t> </a:t>
            </a:r>
            <a:r>
              <a:rPr lang="en-US" sz="2400" dirty="0"/>
              <a:t>A person who has successfully completed the requirements of </a:t>
            </a:r>
            <a:r>
              <a:rPr lang="en-US" sz="2400" dirty="0" err="1"/>
              <a:t>th</a:t>
            </a:r>
            <a:r>
              <a:rPr lang="en-CH" sz="2400" dirty="0"/>
              <a:t>e</a:t>
            </a:r>
            <a:r>
              <a:rPr lang="en-US" sz="2400" dirty="0"/>
              <a:t> </a:t>
            </a:r>
            <a:r>
              <a:rPr lang="en-US" sz="2400" b="1" dirty="0">
                <a:solidFill>
                  <a:srgbClr val="0070C0"/>
                </a:solidFill>
              </a:rPr>
              <a:t>Basic Instruction Package for Meteorological Technicians. </a:t>
            </a:r>
            <a:endParaRPr lang="en-CH" sz="2400" b="1" dirty="0">
              <a:solidFill>
                <a:srgbClr val="0070C0"/>
              </a:solidFill>
            </a:endParaRPr>
          </a:p>
          <a:p>
            <a:endParaRPr lang="en-CH" sz="2400" dirty="0"/>
          </a:p>
          <a:p>
            <a:r>
              <a:rPr lang="en-US" sz="2400" b="1" dirty="0"/>
              <a:t>Meteorologist</a:t>
            </a:r>
            <a:r>
              <a:rPr lang="en-CH" sz="2400" b="1" dirty="0"/>
              <a:t>:</a:t>
            </a:r>
            <a:r>
              <a:rPr lang="en-US" sz="2400" dirty="0"/>
              <a:t> A person who has successfully completed the requirements of the </a:t>
            </a:r>
            <a:r>
              <a:rPr lang="en-US" sz="2400" b="1" dirty="0">
                <a:solidFill>
                  <a:srgbClr val="0070C0"/>
                </a:solidFill>
              </a:rPr>
              <a:t>Basi</a:t>
            </a:r>
            <a:r>
              <a:rPr lang="en-CH" sz="2400" b="1" dirty="0">
                <a:solidFill>
                  <a:srgbClr val="0070C0"/>
                </a:solidFill>
              </a:rPr>
              <a:t>c</a:t>
            </a:r>
            <a:r>
              <a:rPr lang="en-US" sz="2400" b="1" dirty="0">
                <a:solidFill>
                  <a:srgbClr val="0070C0"/>
                </a:solidFill>
              </a:rPr>
              <a:t> Instruction Package for Meteorologists</a:t>
            </a:r>
            <a:r>
              <a:rPr lang="en-US" sz="2400" dirty="0"/>
              <a:t> at </a:t>
            </a:r>
            <a:r>
              <a:rPr lang="en-CH" sz="2400" dirty="0"/>
              <a:t>a </a:t>
            </a:r>
            <a:r>
              <a:rPr lang="en-US" sz="2400" b="1" dirty="0">
                <a:solidFill>
                  <a:srgbClr val="FF0000"/>
                </a:solidFill>
              </a:rPr>
              <a:t>university degree level</a:t>
            </a:r>
            <a:r>
              <a:rPr lang="en-US" sz="2400" dirty="0"/>
              <a:t>.</a:t>
            </a:r>
            <a:endParaRPr lang="en-CH" sz="2400" dirty="0"/>
          </a:p>
        </p:txBody>
      </p:sp>
      <p:pic>
        <p:nvPicPr>
          <p:cNvPr id="6" name="Picture 5" descr="A cartoon character standing on a red arrow&#10;&#10;Description automatically generated">
            <a:extLst>
              <a:ext uri="{FF2B5EF4-FFF2-40B4-BE49-F238E27FC236}">
                <a16:creationId xmlns:a16="http://schemas.microsoft.com/office/drawing/2014/main" id="{9AEE0174-6008-4435-132F-989F8F91D48D}"/>
              </a:ext>
            </a:extLst>
          </p:cNvPr>
          <p:cNvPicPr>
            <a:picLocks noChangeAspect="1"/>
          </p:cNvPicPr>
          <p:nvPr/>
        </p:nvPicPr>
        <p:blipFill>
          <a:blip r:embed="rId4"/>
          <a:stretch>
            <a:fillRect/>
          </a:stretch>
        </p:blipFill>
        <p:spPr>
          <a:xfrm>
            <a:off x="621453" y="361968"/>
            <a:ext cx="1586838" cy="1586838"/>
          </a:xfrm>
          <a:prstGeom prst="rect">
            <a:avLst/>
          </a:prstGeom>
        </p:spPr>
      </p:pic>
      <p:pic>
        <p:nvPicPr>
          <p:cNvPr id="4" name="Picture 3">
            <a:extLst>
              <a:ext uri="{FF2B5EF4-FFF2-40B4-BE49-F238E27FC236}">
                <a16:creationId xmlns:a16="http://schemas.microsoft.com/office/drawing/2014/main" id="{21A4E3A4-F053-1B8F-7C28-95B2E6EB3CE4}"/>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39335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6A230497-1A74-2B2B-4C92-1F3019CDCD43}"/>
              </a:ext>
            </a:extLst>
          </p:cNvPr>
          <p:cNvPicPr>
            <a:picLocks noChangeAspect="1"/>
          </p:cNvPicPr>
          <p:nvPr/>
        </p:nvPicPr>
        <p:blipFill>
          <a:blip r:embed="rId2"/>
          <a:stretch>
            <a:fillRect/>
          </a:stretch>
        </p:blipFill>
        <p:spPr>
          <a:xfrm>
            <a:off x="0" y="4550366"/>
            <a:ext cx="2088023" cy="2307634"/>
          </a:xfrm>
          <a:prstGeom prst="rect">
            <a:avLst/>
          </a:prstGeom>
        </p:spPr>
      </p:pic>
      <p:pic>
        <p:nvPicPr>
          <p:cNvPr id="4" name="Picture 3">
            <a:extLst>
              <a:ext uri="{FF2B5EF4-FFF2-40B4-BE49-F238E27FC236}">
                <a16:creationId xmlns:a16="http://schemas.microsoft.com/office/drawing/2014/main" id="{048A2A3B-51E6-CC57-034F-341855D93C00}"/>
              </a:ext>
            </a:extLst>
          </p:cNvPr>
          <p:cNvPicPr>
            <a:picLocks noChangeAspect="1"/>
          </p:cNvPicPr>
          <p:nvPr/>
        </p:nvPicPr>
        <p:blipFill>
          <a:blip r:embed="rId3"/>
          <a:stretch>
            <a:fillRect/>
          </a:stretch>
        </p:blipFill>
        <p:spPr>
          <a:xfrm>
            <a:off x="891204" y="1167961"/>
            <a:ext cx="2668727" cy="3979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403FADD6-7FD4-A3CD-56AC-B649E1044C5C}"/>
              </a:ext>
            </a:extLst>
          </p:cNvPr>
          <p:cNvSpPr txBox="1"/>
          <p:nvPr/>
        </p:nvSpPr>
        <p:spPr>
          <a:xfrm>
            <a:off x="2427699" y="3686696"/>
            <a:ext cx="1326004" cy="707886"/>
          </a:xfrm>
          <a:prstGeom prst="rect">
            <a:avLst/>
          </a:prstGeom>
          <a:noFill/>
        </p:spPr>
        <p:txBody>
          <a:bodyPr wrap="none" rtlCol="0">
            <a:spAutoFit/>
          </a:bodyPr>
          <a:lstStyle/>
          <a:p>
            <a:r>
              <a:rPr lang="en-CH" sz="4000" b="1" dirty="0">
                <a:solidFill>
                  <a:srgbClr val="FFFF00"/>
                </a:solidFill>
              </a:rPr>
              <a:t>2023</a:t>
            </a:r>
          </a:p>
        </p:txBody>
      </p:sp>
      <p:sp>
        <p:nvSpPr>
          <p:cNvPr id="9" name="TextBox 8">
            <a:extLst>
              <a:ext uri="{FF2B5EF4-FFF2-40B4-BE49-F238E27FC236}">
                <a16:creationId xmlns:a16="http://schemas.microsoft.com/office/drawing/2014/main" id="{4F7C6185-CB49-4AE2-123A-8B5B0005C951}"/>
              </a:ext>
            </a:extLst>
          </p:cNvPr>
          <p:cNvSpPr txBox="1"/>
          <p:nvPr/>
        </p:nvSpPr>
        <p:spPr>
          <a:xfrm>
            <a:off x="3630507" y="1006961"/>
            <a:ext cx="5490137" cy="4524315"/>
          </a:xfrm>
          <a:prstGeom prst="rect">
            <a:avLst/>
          </a:prstGeom>
          <a:noFill/>
        </p:spPr>
        <p:txBody>
          <a:bodyPr wrap="square" rtlCol="0">
            <a:spAutoFit/>
          </a:bodyPr>
          <a:lstStyle/>
          <a:p>
            <a:r>
              <a:rPr lang="en-US" sz="2400" dirty="0"/>
              <a:t>The Basic Instruction Package for Meteorologists and the Basic Instruction Package for Meteorological Technicians define the </a:t>
            </a:r>
            <a:r>
              <a:rPr lang="en-CH" sz="2400" b="1" dirty="0"/>
              <a:t>common core of </a:t>
            </a:r>
            <a:r>
              <a:rPr lang="en-US" sz="2400" b="1" dirty="0"/>
              <a:t>educational requirements </a:t>
            </a:r>
            <a:r>
              <a:rPr lang="en-US" sz="2400" dirty="0"/>
              <a:t>of those studying to become a meteorologist </a:t>
            </a:r>
            <a:r>
              <a:rPr lang="en-CH" sz="2400" dirty="0"/>
              <a:t>or a</a:t>
            </a:r>
            <a:r>
              <a:rPr lang="en-US" sz="2400" dirty="0"/>
              <a:t> meteorological technician.</a:t>
            </a:r>
            <a:endParaRPr lang="en-CH" sz="2400" dirty="0"/>
          </a:p>
          <a:p>
            <a:endParaRPr lang="en-CH" sz="2400" dirty="0"/>
          </a:p>
          <a:p>
            <a:r>
              <a:rPr lang="en-US" sz="2400" dirty="0"/>
              <a:t>Achieving the learning outcomes as specified in BIP-M or BIP-MT is a pre-requisite to gaining workplace competence</a:t>
            </a:r>
            <a:endParaRPr lang="en-CH" sz="2400" dirty="0"/>
          </a:p>
        </p:txBody>
      </p:sp>
      <p:pic>
        <p:nvPicPr>
          <p:cNvPr id="6" name="Picture 5" descr="A cartoon character reading a book&#10;&#10;Description automatically generated">
            <a:extLst>
              <a:ext uri="{FF2B5EF4-FFF2-40B4-BE49-F238E27FC236}">
                <a16:creationId xmlns:a16="http://schemas.microsoft.com/office/drawing/2014/main" id="{6CD75C93-FBD8-B61D-11B9-ECC1CED5B057}"/>
              </a:ext>
            </a:extLst>
          </p:cNvPr>
          <p:cNvPicPr>
            <a:picLocks noChangeAspect="1"/>
          </p:cNvPicPr>
          <p:nvPr/>
        </p:nvPicPr>
        <p:blipFill>
          <a:blip r:embed="rId4"/>
          <a:stretch>
            <a:fillRect/>
          </a:stretch>
        </p:blipFill>
        <p:spPr>
          <a:xfrm>
            <a:off x="10365818" y="310779"/>
            <a:ext cx="1636069" cy="2181426"/>
          </a:xfrm>
          <a:prstGeom prst="rect">
            <a:avLst/>
          </a:prstGeom>
        </p:spPr>
      </p:pic>
      <p:pic>
        <p:nvPicPr>
          <p:cNvPr id="3" name="Picture 2">
            <a:extLst>
              <a:ext uri="{FF2B5EF4-FFF2-40B4-BE49-F238E27FC236}">
                <a16:creationId xmlns:a16="http://schemas.microsoft.com/office/drawing/2014/main" id="{B34396B5-7DD8-461C-514F-ADC82E8D90B9}"/>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pic>
        <p:nvPicPr>
          <p:cNvPr id="10" name="Picture 9">
            <a:extLst>
              <a:ext uri="{FF2B5EF4-FFF2-40B4-BE49-F238E27FC236}">
                <a16:creationId xmlns:a16="http://schemas.microsoft.com/office/drawing/2014/main" id="{139A3CF2-6C1D-C3A4-9284-33B1CB82DF35}"/>
              </a:ext>
            </a:extLst>
          </p:cNvPr>
          <p:cNvPicPr>
            <a:picLocks noChangeAspect="1"/>
          </p:cNvPicPr>
          <p:nvPr/>
        </p:nvPicPr>
        <p:blipFill>
          <a:blip r:embed="rId6"/>
          <a:stretch>
            <a:fillRect/>
          </a:stretch>
        </p:blipFill>
        <p:spPr>
          <a:xfrm>
            <a:off x="9807977" y="2492205"/>
            <a:ext cx="1921568" cy="286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768317EC-52B0-4250-9B72-993E0E0B3B98}"/>
              </a:ext>
            </a:extLst>
          </p:cNvPr>
          <p:cNvSpPr txBox="1"/>
          <p:nvPr/>
        </p:nvSpPr>
        <p:spPr>
          <a:xfrm>
            <a:off x="10309496" y="4040639"/>
            <a:ext cx="1326004" cy="707886"/>
          </a:xfrm>
          <a:prstGeom prst="rect">
            <a:avLst/>
          </a:prstGeom>
          <a:noFill/>
        </p:spPr>
        <p:txBody>
          <a:bodyPr wrap="none" rtlCol="0">
            <a:spAutoFit/>
          </a:bodyPr>
          <a:lstStyle/>
          <a:p>
            <a:r>
              <a:rPr lang="en-CH" sz="4000" b="1" dirty="0">
                <a:solidFill>
                  <a:srgbClr val="FF0000"/>
                </a:solidFill>
              </a:rPr>
              <a:t>2003</a:t>
            </a:r>
          </a:p>
        </p:txBody>
      </p:sp>
    </p:spTree>
    <p:extLst>
      <p:ext uri="{BB962C8B-B14F-4D97-AF65-F5344CB8AC3E}">
        <p14:creationId xmlns:p14="http://schemas.microsoft.com/office/powerpoint/2010/main" val="384719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6A230497-1A74-2B2B-4C92-1F3019CDCD43}"/>
              </a:ext>
            </a:extLst>
          </p:cNvPr>
          <p:cNvPicPr>
            <a:picLocks noChangeAspect="1"/>
          </p:cNvPicPr>
          <p:nvPr/>
        </p:nvPicPr>
        <p:blipFill>
          <a:blip r:embed="rId2"/>
          <a:stretch>
            <a:fillRect/>
          </a:stretch>
        </p:blipFill>
        <p:spPr>
          <a:xfrm>
            <a:off x="0" y="4550366"/>
            <a:ext cx="2088023" cy="2307634"/>
          </a:xfrm>
          <a:prstGeom prst="rect">
            <a:avLst/>
          </a:prstGeom>
        </p:spPr>
      </p:pic>
      <p:pic>
        <p:nvPicPr>
          <p:cNvPr id="4" name="Picture 3">
            <a:extLst>
              <a:ext uri="{FF2B5EF4-FFF2-40B4-BE49-F238E27FC236}">
                <a16:creationId xmlns:a16="http://schemas.microsoft.com/office/drawing/2014/main" id="{3AF9166E-1407-025E-785B-48BAC2A74425}"/>
              </a:ext>
            </a:extLst>
          </p:cNvPr>
          <p:cNvPicPr>
            <a:picLocks noChangeAspect="1"/>
          </p:cNvPicPr>
          <p:nvPr/>
        </p:nvPicPr>
        <p:blipFill>
          <a:blip r:embed="rId3"/>
          <a:stretch>
            <a:fillRect/>
          </a:stretch>
        </p:blipFill>
        <p:spPr>
          <a:xfrm>
            <a:off x="6453876" y="567279"/>
            <a:ext cx="3604523" cy="4832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F162F7D7-4416-08CA-1F86-961D4F721AB5}"/>
              </a:ext>
            </a:extLst>
          </p:cNvPr>
          <p:cNvSpPr txBox="1"/>
          <p:nvPr/>
        </p:nvSpPr>
        <p:spPr>
          <a:xfrm>
            <a:off x="903890" y="591362"/>
            <a:ext cx="4614041" cy="1200329"/>
          </a:xfrm>
          <a:prstGeom prst="rect">
            <a:avLst/>
          </a:prstGeom>
          <a:noFill/>
        </p:spPr>
        <p:txBody>
          <a:bodyPr wrap="square" rtlCol="0">
            <a:spAutoFit/>
          </a:bodyPr>
          <a:lstStyle/>
          <a:p>
            <a:r>
              <a:rPr lang="en-CH" sz="2400" dirty="0"/>
              <a:t>The </a:t>
            </a:r>
            <a:r>
              <a:rPr lang="en-CH" sz="2400" dirty="0" err="1"/>
              <a:t>BIPs</a:t>
            </a:r>
            <a:r>
              <a:rPr lang="en-CH" sz="2400" dirty="0"/>
              <a:t> are creating connections with the WMO Competency Frameworks</a:t>
            </a:r>
          </a:p>
        </p:txBody>
      </p:sp>
      <p:sp>
        <p:nvSpPr>
          <p:cNvPr id="6" name="TextBox 5">
            <a:extLst>
              <a:ext uri="{FF2B5EF4-FFF2-40B4-BE49-F238E27FC236}">
                <a16:creationId xmlns:a16="http://schemas.microsoft.com/office/drawing/2014/main" id="{F7BF0B93-F852-7E3B-E6E4-DEB8EB0E78A3}"/>
              </a:ext>
            </a:extLst>
          </p:cNvPr>
          <p:cNvSpPr txBox="1"/>
          <p:nvPr/>
        </p:nvSpPr>
        <p:spPr>
          <a:xfrm>
            <a:off x="903889" y="2090172"/>
            <a:ext cx="4456387" cy="3416320"/>
          </a:xfrm>
          <a:prstGeom prst="rect">
            <a:avLst/>
          </a:prstGeom>
          <a:noFill/>
        </p:spPr>
        <p:txBody>
          <a:bodyPr wrap="square" rtlCol="0">
            <a:spAutoFit/>
          </a:bodyPr>
          <a:lstStyle/>
          <a:p>
            <a:r>
              <a:rPr lang="en-CH" sz="2400" i="1" dirty="0"/>
              <a:t>To become an aviation meteorologist, a person needs to acquire the core knowledge and skills as defined in BIP, and to demonstrate the specific competencies, based on underpinning knowledge and skills described in the WMO competency framework</a:t>
            </a:r>
          </a:p>
        </p:txBody>
      </p:sp>
      <p:pic>
        <p:nvPicPr>
          <p:cNvPr id="7" name="Picture 6" descr="A cartoon character sitting at a desk with a computer&#10;&#10;Description automatically generated">
            <a:extLst>
              <a:ext uri="{FF2B5EF4-FFF2-40B4-BE49-F238E27FC236}">
                <a16:creationId xmlns:a16="http://schemas.microsoft.com/office/drawing/2014/main" id="{E004BBB9-0567-C3C3-25F3-4DF134E35FF8}"/>
              </a:ext>
            </a:extLst>
          </p:cNvPr>
          <p:cNvPicPr>
            <a:picLocks noChangeAspect="1"/>
          </p:cNvPicPr>
          <p:nvPr/>
        </p:nvPicPr>
        <p:blipFill>
          <a:blip r:embed="rId4"/>
          <a:stretch>
            <a:fillRect/>
          </a:stretch>
        </p:blipFill>
        <p:spPr>
          <a:xfrm>
            <a:off x="4170709" y="4218100"/>
            <a:ext cx="2379133" cy="2379133"/>
          </a:xfrm>
          <a:prstGeom prst="rect">
            <a:avLst/>
          </a:prstGeom>
        </p:spPr>
      </p:pic>
      <p:pic>
        <p:nvPicPr>
          <p:cNvPr id="3" name="Picture 2">
            <a:extLst>
              <a:ext uri="{FF2B5EF4-FFF2-40B4-BE49-F238E27FC236}">
                <a16:creationId xmlns:a16="http://schemas.microsoft.com/office/drawing/2014/main" id="{19A283F9-B024-E00E-7D8D-6F30B48EC6F0}"/>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11974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BBA6-F75E-5691-B773-AEFC84904698}"/>
            </a:ext>
          </a:extLst>
        </p:cNvPr>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EE63596A-B60B-BD40-EEB3-F927DBFC1640}"/>
              </a:ext>
            </a:extLst>
          </p:cNvPr>
          <p:cNvPicPr>
            <a:picLocks noChangeAspect="1"/>
          </p:cNvPicPr>
          <p:nvPr/>
        </p:nvPicPr>
        <p:blipFill>
          <a:blip r:embed="rId2"/>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18C81ECE-88BB-2BBD-50CA-E86ED7925E5D}"/>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pic>
        <p:nvPicPr>
          <p:cNvPr id="1026" name="Picture 2">
            <a:extLst>
              <a:ext uri="{FF2B5EF4-FFF2-40B4-BE49-F238E27FC236}">
                <a16:creationId xmlns:a16="http://schemas.microsoft.com/office/drawing/2014/main" id="{5596B129-9FE0-4E8B-28F9-BDD5B0B9E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945" y="1142282"/>
            <a:ext cx="8886477" cy="2825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9AD320C-80B3-6429-1003-015A65B71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945" y="3584728"/>
            <a:ext cx="8881898" cy="2825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artoon character sitting at a desk with a computer&#10;&#10;Description automatically generated">
            <a:extLst>
              <a:ext uri="{FF2B5EF4-FFF2-40B4-BE49-F238E27FC236}">
                <a16:creationId xmlns:a16="http://schemas.microsoft.com/office/drawing/2014/main" id="{28480353-A83C-7D14-350D-76EB91285A18}"/>
              </a:ext>
            </a:extLst>
          </p:cNvPr>
          <p:cNvPicPr>
            <a:picLocks noChangeAspect="1"/>
          </p:cNvPicPr>
          <p:nvPr/>
        </p:nvPicPr>
        <p:blipFill>
          <a:blip r:embed="rId6"/>
          <a:stretch>
            <a:fillRect/>
          </a:stretch>
        </p:blipFill>
        <p:spPr>
          <a:xfrm>
            <a:off x="176778" y="-83168"/>
            <a:ext cx="2379133" cy="2379133"/>
          </a:xfrm>
          <a:prstGeom prst="rect">
            <a:avLst/>
          </a:prstGeom>
        </p:spPr>
      </p:pic>
    </p:spTree>
    <p:extLst>
      <p:ext uri="{BB962C8B-B14F-4D97-AF65-F5344CB8AC3E}">
        <p14:creationId xmlns:p14="http://schemas.microsoft.com/office/powerpoint/2010/main" val="2302348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48BFA-AADC-3F81-53D3-4558CFD9D9AD}"/>
            </a:ext>
          </a:extLst>
        </p:cNvPr>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64F13A26-E921-6254-75E8-9B6D59594892}"/>
              </a:ext>
            </a:extLst>
          </p:cNvPr>
          <p:cNvPicPr>
            <a:picLocks noChangeAspect="1"/>
          </p:cNvPicPr>
          <p:nvPr/>
        </p:nvPicPr>
        <p:blipFill>
          <a:blip r:embed="rId2"/>
          <a:stretch>
            <a:fillRect/>
          </a:stretch>
        </p:blipFill>
        <p:spPr>
          <a:xfrm>
            <a:off x="0" y="4550366"/>
            <a:ext cx="2088023" cy="2307634"/>
          </a:xfrm>
          <a:prstGeom prst="rect">
            <a:avLst/>
          </a:prstGeom>
        </p:spPr>
      </p:pic>
      <p:pic>
        <p:nvPicPr>
          <p:cNvPr id="4" name="Picture 3">
            <a:extLst>
              <a:ext uri="{FF2B5EF4-FFF2-40B4-BE49-F238E27FC236}">
                <a16:creationId xmlns:a16="http://schemas.microsoft.com/office/drawing/2014/main" id="{AC4F7EB7-D8CE-FB72-24D2-D265C5C734C6}"/>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pic>
        <p:nvPicPr>
          <p:cNvPr id="5" name="Picture 4">
            <a:extLst>
              <a:ext uri="{FF2B5EF4-FFF2-40B4-BE49-F238E27FC236}">
                <a16:creationId xmlns:a16="http://schemas.microsoft.com/office/drawing/2014/main" id="{9EA38C0E-BCBA-2098-0C99-104A0DB6A855}"/>
              </a:ext>
            </a:extLst>
          </p:cNvPr>
          <p:cNvPicPr>
            <a:picLocks noChangeAspect="1"/>
          </p:cNvPicPr>
          <p:nvPr/>
        </p:nvPicPr>
        <p:blipFill>
          <a:blip r:embed="rId4"/>
          <a:stretch>
            <a:fillRect/>
          </a:stretch>
        </p:blipFill>
        <p:spPr>
          <a:xfrm>
            <a:off x="5963050" y="642257"/>
            <a:ext cx="3437134" cy="4550227"/>
          </a:xfrm>
          <a:prstGeom prst="rect">
            <a:avLst/>
          </a:prstGeom>
        </p:spPr>
      </p:pic>
      <p:pic>
        <p:nvPicPr>
          <p:cNvPr id="6" name="Picture 5">
            <a:extLst>
              <a:ext uri="{FF2B5EF4-FFF2-40B4-BE49-F238E27FC236}">
                <a16:creationId xmlns:a16="http://schemas.microsoft.com/office/drawing/2014/main" id="{8C4B7480-E15F-7271-A43B-4E5BDFD472CD}"/>
              </a:ext>
            </a:extLst>
          </p:cNvPr>
          <p:cNvPicPr>
            <a:picLocks noChangeAspect="1"/>
          </p:cNvPicPr>
          <p:nvPr/>
        </p:nvPicPr>
        <p:blipFill>
          <a:blip r:embed="rId5"/>
          <a:stretch>
            <a:fillRect/>
          </a:stretch>
        </p:blipFill>
        <p:spPr>
          <a:xfrm>
            <a:off x="7651934" y="1491343"/>
            <a:ext cx="3496500" cy="4626428"/>
          </a:xfrm>
          <a:prstGeom prst="rect">
            <a:avLst/>
          </a:prstGeom>
        </p:spPr>
      </p:pic>
      <p:pic>
        <p:nvPicPr>
          <p:cNvPr id="7" name="Picture 6">
            <a:extLst>
              <a:ext uri="{FF2B5EF4-FFF2-40B4-BE49-F238E27FC236}">
                <a16:creationId xmlns:a16="http://schemas.microsoft.com/office/drawing/2014/main" id="{378ECB98-0209-2337-3F2A-CBC0BF53A3AF}"/>
              </a:ext>
            </a:extLst>
          </p:cNvPr>
          <p:cNvPicPr>
            <a:picLocks noChangeAspect="1"/>
          </p:cNvPicPr>
          <p:nvPr/>
        </p:nvPicPr>
        <p:blipFill>
          <a:blip r:embed="rId6"/>
          <a:stretch>
            <a:fillRect/>
          </a:stretch>
        </p:blipFill>
        <p:spPr>
          <a:xfrm>
            <a:off x="1179706" y="1246414"/>
            <a:ext cx="2927165" cy="4365171"/>
          </a:xfrm>
          <a:prstGeom prst="rect">
            <a:avLst/>
          </a:prstGeom>
        </p:spPr>
      </p:pic>
      <p:sp>
        <p:nvSpPr>
          <p:cNvPr id="8" name="Arrow: Left-Right 7">
            <a:extLst>
              <a:ext uri="{FF2B5EF4-FFF2-40B4-BE49-F238E27FC236}">
                <a16:creationId xmlns:a16="http://schemas.microsoft.com/office/drawing/2014/main" id="{074B0BD3-FBAF-1F52-D4DB-02810BFD3943}"/>
              </a:ext>
            </a:extLst>
          </p:cNvPr>
          <p:cNvSpPr/>
          <p:nvPr/>
        </p:nvSpPr>
        <p:spPr>
          <a:xfrm>
            <a:off x="4365171" y="3004457"/>
            <a:ext cx="1436915" cy="5660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9" name="Picture 8">
            <a:extLst>
              <a:ext uri="{FF2B5EF4-FFF2-40B4-BE49-F238E27FC236}">
                <a16:creationId xmlns:a16="http://schemas.microsoft.com/office/drawing/2014/main" id="{2E9D27FA-FDA8-23FE-0B3F-805B821FB00A}"/>
              </a:ext>
            </a:extLst>
          </p:cNvPr>
          <p:cNvPicPr>
            <a:picLocks noChangeAspect="1"/>
          </p:cNvPicPr>
          <p:nvPr/>
        </p:nvPicPr>
        <p:blipFill>
          <a:blip r:embed="rId7"/>
          <a:stretch>
            <a:fillRect/>
          </a:stretch>
        </p:blipFill>
        <p:spPr>
          <a:xfrm>
            <a:off x="4214800" y="1439490"/>
            <a:ext cx="1600378" cy="1564967"/>
          </a:xfrm>
          <a:prstGeom prst="rect">
            <a:avLst/>
          </a:prstGeom>
        </p:spPr>
      </p:pic>
    </p:spTree>
    <p:extLst>
      <p:ext uri="{BB962C8B-B14F-4D97-AF65-F5344CB8AC3E}">
        <p14:creationId xmlns:p14="http://schemas.microsoft.com/office/powerpoint/2010/main" val="1203177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6A230497-1A74-2B2B-4C92-1F3019CDCD43}"/>
              </a:ext>
            </a:extLst>
          </p:cNvPr>
          <p:cNvPicPr>
            <a:picLocks noChangeAspect="1"/>
          </p:cNvPicPr>
          <p:nvPr/>
        </p:nvPicPr>
        <p:blipFill>
          <a:blip r:embed="rId2"/>
          <a:stretch>
            <a:fillRect/>
          </a:stretch>
        </p:blipFill>
        <p:spPr>
          <a:xfrm>
            <a:off x="0" y="4550366"/>
            <a:ext cx="2088023" cy="2307634"/>
          </a:xfrm>
          <a:prstGeom prst="rect">
            <a:avLst/>
          </a:prstGeom>
        </p:spPr>
      </p:pic>
      <p:pic>
        <p:nvPicPr>
          <p:cNvPr id="4" name="Picture 3" descr="A white person reading a book&#10;&#10;Description automatically generated with low confidence">
            <a:extLst>
              <a:ext uri="{FF2B5EF4-FFF2-40B4-BE49-F238E27FC236}">
                <a16:creationId xmlns:a16="http://schemas.microsoft.com/office/drawing/2014/main" id="{F36C256E-8976-E5EB-97E3-56BB5DF68802}"/>
              </a:ext>
            </a:extLst>
          </p:cNvPr>
          <p:cNvPicPr>
            <a:picLocks noChangeAspect="1"/>
          </p:cNvPicPr>
          <p:nvPr/>
        </p:nvPicPr>
        <p:blipFill>
          <a:blip r:embed="rId3"/>
          <a:stretch>
            <a:fillRect/>
          </a:stretch>
        </p:blipFill>
        <p:spPr>
          <a:xfrm flipH="1">
            <a:off x="324749" y="1034940"/>
            <a:ext cx="2042747" cy="2642947"/>
          </a:xfrm>
          <a:prstGeom prst="rect">
            <a:avLst/>
          </a:prstGeom>
        </p:spPr>
      </p:pic>
      <p:pic>
        <p:nvPicPr>
          <p:cNvPr id="5" name="Picture 4" descr="A cartoon character sitting at a desk with a computer&#10;&#10;Description automatically generated with low confidence">
            <a:extLst>
              <a:ext uri="{FF2B5EF4-FFF2-40B4-BE49-F238E27FC236}">
                <a16:creationId xmlns:a16="http://schemas.microsoft.com/office/drawing/2014/main" id="{EA014400-8B30-29C4-936A-32A7E95CB4C7}"/>
              </a:ext>
            </a:extLst>
          </p:cNvPr>
          <p:cNvPicPr>
            <a:picLocks noChangeAspect="1"/>
          </p:cNvPicPr>
          <p:nvPr/>
        </p:nvPicPr>
        <p:blipFill>
          <a:blip r:embed="rId4"/>
          <a:stretch>
            <a:fillRect/>
          </a:stretch>
        </p:blipFill>
        <p:spPr>
          <a:xfrm>
            <a:off x="9265700" y="2918525"/>
            <a:ext cx="2811386" cy="2811386"/>
          </a:xfrm>
          <a:prstGeom prst="rect">
            <a:avLst/>
          </a:prstGeom>
        </p:spPr>
      </p:pic>
      <p:pic>
        <p:nvPicPr>
          <p:cNvPr id="6" name="Picture 5" descr="A cartoon characters sitting at a table with a computer&#10;&#10;Description automatically generated with low confidence">
            <a:extLst>
              <a:ext uri="{FF2B5EF4-FFF2-40B4-BE49-F238E27FC236}">
                <a16:creationId xmlns:a16="http://schemas.microsoft.com/office/drawing/2014/main" id="{85BEDB03-A59B-6641-ACF4-1CFA98B6DC70}"/>
              </a:ext>
            </a:extLst>
          </p:cNvPr>
          <p:cNvPicPr>
            <a:picLocks noChangeAspect="1"/>
          </p:cNvPicPr>
          <p:nvPr/>
        </p:nvPicPr>
        <p:blipFill>
          <a:blip r:embed="rId5"/>
          <a:stretch>
            <a:fillRect/>
          </a:stretch>
        </p:blipFill>
        <p:spPr>
          <a:xfrm>
            <a:off x="6617500" y="3677887"/>
            <a:ext cx="1738606" cy="1818150"/>
          </a:xfrm>
          <a:prstGeom prst="rect">
            <a:avLst/>
          </a:prstGeom>
        </p:spPr>
      </p:pic>
      <p:pic>
        <p:nvPicPr>
          <p:cNvPr id="7" name="Picture 6" descr="A picture containing cartoon, toy, indoor, art&#10;&#10;Description automatically generated">
            <a:extLst>
              <a:ext uri="{FF2B5EF4-FFF2-40B4-BE49-F238E27FC236}">
                <a16:creationId xmlns:a16="http://schemas.microsoft.com/office/drawing/2014/main" id="{0243A4AE-5D34-3F10-FD5B-2C2BB84DDC83}"/>
              </a:ext>
            </a:extLst>
          </p:cNvPr>
          <p:cNvPicPr>
            <a:picLocks noChangeAspect="1"/>
          </p:cNvPicPr>
          <p:nvPr/>
        </p:nvPicPr>
        <p:blipFill>
          <a:blip r:embed="rId6"/>
          <a:stretch>
            <a:fillRect/>
          </a:stretch>
        </p:blipFill>
        <p:spPr>
          <a:xfrm>
            <a:off x="1878013" y="3677887"/>
            <a:ext cx="2424200" cy="1818150"/>
          </a:xfrm>
          <a:prstGeom prst="rect">
            <a:avLst/>
          </a:prstGeom>
        </p:spPr>
      </p:pic>
      <p:pic>
        <p:nvPicPr>
          <p:cNvPr id="9" name="Picture 8" descr="A picture containing cartoon, toy, indoor, art&#10;&#10;Description automatically generated">
            <a:extLst>
              <a:ext uri="{FF2B5EF4-FFF2-40B4-BE49-F238E27FC236}">
                <a16:creationId xmlns:a16="http://schemas.microsoft.com/office/drawing/2014/main" id="{D4DACFA7-05E1-9914-94D4-CF333772667D}"/>
              </a:ext>
            </a:extLst>
          </p:cNvPr>
          <p:cNvPicPr>
            <a:picLocks noChangeAspect="1"/>
          </p:cNvPicPr>
          <p:nvPr/>
        </p:nvPicPr>
        <p:blipFill>
          <a:blip r:embed="rId6"/>
          <a:stretch>
            <a:fillRect/>
          </a:stretch>
        </p:blipFill>
        <p:spPr>
          <a:xfrm flipH="1">
            <a:off x="3867932" y="826101"/>
            <a:ext cx="2424200" cy="1966260"/>
          </a:xfrm>
          <a:prstGeom prst="rect">
            <a:avLst/>
          </a:prstGeom>
        </p:spPr>
      </p:pic>
      <p:sp>
        <p:nvSpPr>
          <p:cNvPr id="10" name="TextBox 9">
            <a:extLst>
              <a:ext uri="{FF2B5EF4-FFF2-40B4-BE49-F238E27FC236}">
                <a16:creationId xmlns:a16="http://schemas.microsoft.com/office/drawing/2014/main" id="{7BB9B2E1-7236-9B8F-EA4D-E8ED11303537}"/>
              </a:ext>
            </a:extLst>
          </p:cNvPr>
          <p:cNvSpPr txBox="1"/>
          <p:nvPr/>
        </p:nvSpPr>
        <p:spPr>
          <a:xfrm>
            <a:off x="440675" y="3677887"/>
            <a:ext cx="1443209" cy="646331"/>
          </a:xfrm>
          <a:prstGeom prst="rect">
            <a:avLst/>
          </a:prstGeom>
          <a:noFill/>
        </p:spPr>
        <p:txBody>
          <a:bodyPr wrap="square" rtlCol="0">
            <a:spAutoFit/>
          </a:bodyPr>
          <a:lstStyle/>
          <a:p>
            <a:pPr algn="ctr"/>
            <a:r>
              <a:rPr lang="en-CH" b="1" dirty="0"/>
              <a:t>Education</a:t>
            </a:r>
          </a:p>
          <a:p>
            <a:pPr algn="ctr"/>
            <a:r>
              <a:rPr lang="en-CH" b="1" dirty="0"/>
              <a:t>(BIP)</a:t>
            </a:r>
          </a:p>
        </p:txBody>
      </p:sp>
      <p:sp>
        <p:nvSpPr>
          <p:cNvPr id="11" name="TextBox 10">
            <a:extLst>
              <a:ext uri="{FF2B5EF4-FFF2-40B4-BE49-F238E27FC236}">
                <a16:creationId xmlns:a16="http://schemas.microsoft.com/office/drawing/2014/main" id="{A5DEDA6F-5C65-8075-4615-ED3267C8EBC8}"/>
              </a:ext>
            </a:extLst>
          </p:cNvPr>
          <p:cNvSpPr txBox="1"/>
          <p:nvPr/>
        </p:nvSpPr>
        <p:spPr>
          <a:xfrm>
            <a:off x="4428066" y="2767374"/>
            <a:ext cx="1443209" cy="646331"/>
          </a:xfrm>
          <a:prstGeom prst="rect">
            <a:avLst/>
          </a:prstGeom>
          <a:noFill/>
        </p:spPr>
        <p:txBody>
          <a:bodyPr wrap="square" rtlCol="0">
            <a:spAutoFit/>
          </a:bodyPr>
          <a:lstStyle/>
          <a:p>
            <a:pPr algn="ctr"/>
            <a:r>
              <a:rPr lang="en-CH" b="1" dirty="0"/>
              <a:t>Specialist Training</a:t>
            </a:r>
          </a:p>
        </p:txBody>
      </p:sp>
      <p:sp>
        <p:nvSpPr>
          <p:cNvPr id="12" name="TextBox 11">
            <a:extLst>
              <a:ext uri="{FF2B5EF4-FFF2-40B4-BE49-F238E27FC236}">
                <a16:creationId xmlns:a16="http://schemas.microsoft.com/office/drawing/2014/main" id="{33854693-2105-91EF-186A-9E8B95904B68}"/>
              </a:ext>
            </a:extLst>
          </p:cNvPr>
          <p:cNvSpPr txBox="1"/>
          <p:nvPr/>
        </p:nvSpPr>
        <p:spPr>
          <a:xfrm>
            <a:off x="2097177" y="5469304"/>
            <a:ext cx="1985871" cy="646331"/>
          </a:xfrm>
          <a:prstGeom prst="rect">
            <a:avLst/>
          </a:prstGeom>
          <a:noFill/>
        </p:spPr>
        <p:txBody>
          <a:bodyPr wrap="square" rtlCol="0">
            <a:spAutoFit/>
          </a:bodyPr>
          <a:lstStyle/>
          <a:p>
            <a:pPr algn="ctr"/>
            <a:r>
              <a:rPr lang="en-CH" b="1" dirty="0"/>
              <a:t>Training for BIP compliance</a:t>
            </a:r>
          </a:p>
        </p:txBody>
      </p:sp>
      <p:sp>
        <p:nvSpPr>
          <p:cNvPr id="13" name="TextBox 12">
            <a:extLst>
              <a:ext uri="{FF2B5EF4-FFF2-40B4-BE49-F238E27FC236}">
                <a16:creationId xmlns:a16="http://schemas.microsoft.com/office/drawing/2014/main" id="{EF4DE252-8C43-CD8B-D22C-00BD0C10739A}"/>
              </a:ext>
            </a:extLst>
          </p:cNvPr>
          <p:cNvSpPr txBox="1"/>
          <p:nvPr/>
        </p:nvSpPr>
        <p:spPr>
          <a:xfrm>
            <a:off x="6617500" y="5629255"/>
            <a:ext cx="1443209" cy="646331"/>
          </a:xfrm>
          <a:prstGeom prst="rect">
            <a:avLst/>
          </a:prstGeom>
          <a:noFill/>
        </p:spPr>
        <p:txBody>
          <a:bodyPr wrap="square" rtlCol="0">
            <a:spAutoFit/>
          </a:bodyPr>
          <a:lstStyle/>
          <a:p>
            <a:pPr algn="ctr"/>
            <a:r>
              <a:rPr lang="en-CH" b="1" dirty="0"/>
              <a:t>On-the-Job Training</a:t>
            </a:r>
          </a:p>
        </p:txBody>
      </p:sp>
      <p:pic>
        <p:nvPicPr>
          <p:cNvPr id="14" name="Picture 13" descr="A cartoon character with green and red ticks&#10;&#10;Description automatically generated with low confidence">
            <a:extLst>
              <a:ext uri="{FF2B5EF4-FFF2-40B4-BE49-F238E27FC236}">
                <a16:creationId xmlns:a16="http://schemas.microsoft.com/office/drawing/2014/main" id="{2EB2AA4A-2FA5-8C91-7DDC-0C7EE7E1FA1B}"/>
              </a:ext>
            </a:extLst>
          </p:cNvPr>
          <p:cNvPicPr>
            <a:picLocks noChangeAspect="1"/>
          </p:cNvPicPr>
          <p:nvPr/>
        </p:nvPicPr>
        <p:blipFill>
          <a:blip r:embed="rId7"/>
          <a:stretch>
            <a:fillRect/>
          </a:stretch>
        </p:blipFill>
        <p:spPr>
          <a:xfrm>
            <a:off x="8244840" y="1054766"/>
            <a:ext cx="1738606" cy="1738606"/>
          </a:xfrm>
          <a:prstGeom prst="rect">
            <a:avLst/>
          </a:prstGeom>
        </p:spPr>
      </p:pic>
      <p:sp>
        <p:nvSpPr>
          <p:cNvPr id="15" name="TextBox 14">
            <a:extLst>
              <a:ext uri="{FF2B5EF4-FFF2-40B4-BE49-F238E27FC236}">
                <a16:creationId xmlns:a16="http://schemas.microsoft.com/office/drawing/2014/main" id="{E95080B2-B355-81AD-CF53-5C454BF1BD5A}"/>
              </a:ext>
            </a:extLst>
          </p:cNvPr>
          <p:cNvSpPr txBox="1"/>
          <p:nvPr/>
        </p:nvSpPr>
        <p:spPr>
          <a:xfrm>
            <a:off x="8298771" y="2793389"/>
            <a:ext cx="1630744" cy="646331"/>
          </a:xfrm>
          <a:prstGeom prst="rect">
            <a:avLst/>
          </a:prstGeom>
          <a:noFill/>
        </p:spPr>
        <p:txBody>
          <a:bodyPr wrap="square" rtlCol="0">
            <a:spAutoFit/>
          </a:bodyPr>
          <a:lstStyle/>
          <a:p>
            <a:pPr algn="ctr"/>
            <a:r>
              <a:rPr lang="en-CH" b="1" dirty="0"/>
              <a:t>Competency Assessment</a:t>
            </a:r>
          </a:p>
        </p:txBody>
      </p:sp>
      <p:sp>
        <p:nvSpPr>
          <p:cNvPr id="16" name="Arrow: Right 15">
            <a:extLst>
              <a:ext uri="{FF2B5EF4-FFF2-40B4-BE49-F238E27FC236}">
                <a16:creationId xmlns:a16="http://schemas.microsoft.com/office/drawing/2014/main" id="{D07DC968-8716-CFEE-C77D-5F2BF81CBAB4}"/>
              </a:ext>
            </a:extLst>
          </p:cNvPr>
          <p:cNvSpPr/>
          <p:nvPr/>
        </p:nvSpPr>
        <p:spPr>
          <a:xfrm rot="3544439">
            <a:off x="1849336" y="3276406"/>
            <a:ext cx="1036320" cy="2745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Arrow: Right 16">
            <a:extLst>
              <a:ext uri="{FF2B5EF4-FFF2-40B4-BE49-F238E27FC236}">
                <a16:creationId xmlns:a16="http://schemas.microsoft.com/office/drawing/2014/main" id="{F1726A12-95E9-D099-C77F-96EBC587C857}"/>
              </a:ext>
            </a:extLst>
          </p:cNvPr>
          <p:cNvSpPr/>
          <p:nvPr/>
        </p:nvSpPr>
        <p:spPr>
          <a:xfrm rot="18772744">
            <a:off x="3563227" y="3067462"/>
            <a:ext cx="1036320" cy="2745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Arrow: Right 17">
            <a:extLst>
              <a:ext uri="{FF2B5EF4-FFF2-40B4-BE49-F238E27FC236}">
                <a16:creationId xmlns:a16="http://schemas.microsoft.com/office/drawing/2014/main" id="{A8CDE75D-D447-681B-6194-8E4D75C8720B}"/>
              </a:ext>
            </a:extLst>
          </p:cNvPr>
          <p:cNvSpPr/>
          <p:nvPr/>
        </p:nvSpPr>
        <p:spPr>
          <a:xfrm rot="3544439">
            <a:off x="5854812" y="3230847"/>
            <a:ext cx="1036320" cy="2745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Arrow: Right 18">
            <a:extLst>
              <a:ext uri="{FF2B5EF4-FFF2-40B4-BE49-F238E27FC236}">
                <a16:creationId xmlns:a16="http://schemas.microsoft.com/office/drawing/2014/main" id="{579F0B7F-800E-BC39-E794-AE7C6BC37972}"/>
              </a:ext>
            </a:extLst>
          </p:cNvPr>
          <p:cNvSpPr/>
          <p:nvPr/>
        </p:nvSpPr>
        <p:spPr>
          <a:xfrm rot="18323714">
            <a:off x="7491316" y="3020338"/>
            <a:ext cx="1036320" cy="27459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Arrow: Right 19">
            <a:extLst>
              <a:ext uri="{FF2B5EF4-FFF2-40B4-BE49-F238E27FC236}">
                <a16:creationId xmlns:a16="http://schemas.microsoft.com/office/drawing/2014/main" id="{DA74A9A7-DBD7-18F6-5A02-EAA7C5FE7FC2}"/>
              </a:ext>
            </a:extLst>
          </p:cNvPr>
          <p:cNvSpPr/>
          <p:nvPr/>
        </p:nvSpPr>
        <p:spPr>
          <a:xfrm rot="3544439">
            <a:off x="8988829" y="3745904"/>
            <a:ext cx="1036320" cy="27459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69E3154C-2975-ED54-22EF-516943918D92}"/>
              </a:ext>
            </a:extLst>
          </p:cNvPr>
          <p:cNvSpPr txBox="1"/>
          <p:nvPr/>
        </p:nvSpPr>
        <p:spPr>
          <a:xfrm>
            <a:off x="9773521" y="5406745"/>
            <a:ext cx="1819039" cy="369332"/>
          </a:xfrm>
          <a:prstGeom prst="rect">
            <a:avLst/>
          </a:prstGeom>
          <a:noFill/>
        </p:spPr>
        <p:txBody>
          <a:bodyPr wrap="square" rtlCol="0">
            <a:spAutoFit/>
          </a:bodyPr>
          <a:lstStyle/>
          <a:p>
            <a:pPr algn="ctr"/>
            <a:r>
              <a:rPr lang="en-CH" b="1" dirty="0"/>
              <a:t>COMPETENT</a:t>
            </a:r>
          </a:p>
        </p:txBody>
      </p:sp>
      <p:pic>
        <p:nvPicPr>
          <p:cNvPr id="3" name="Picture 2">
            <a:extLst>
              <a:ext uri="{FF2B5EF4-FFF2-40B4-BE49-F238E27FC236}">
                <a16:creationId xmlns:a16="http://schemas.microsoft.com/office/drawing/2014/main" id="{5ED48FC8-212B-4BF1-FC0B-66A6282120E3}"/>
              </a:ext>
            </a:extLst>
          </p:cNvPr>
          <p:cNvPicPr>
            <a:picLocks noChangeAspect="1"/>
          </p:cNvPicPr>
          <p:nvPr/>
        </p:nvPicPr>
        <p:blipFill>
          <a:blip r:embed="rId8"/>
          <a:stretch>
            <a:fillRect/>
          </a:stretch>
        </p:blipFill>
        <p:spPr>
          <a:xfrm>
            <a:off x="10095843" y="5537793"/>
            <a:ext cx="1633702" cy="1006624"/>
          </a:xfrm>
          <a:prstGeom prst="rect">
            <a:avLst/>
          </a:prstGeom>
          <a:ln>
            <a:noFill/>
          </a:ln>
          <a:effectLst>
            <a:softEdge rad="112500"/>
          </a:effectLst>
        </p:spPr>
      </p:pic>
      <p:sp>
        <p:nvSpPr>
          <p:cNvPr id="22" name="Rectangle 21">
            <a:extLst>
              <a:ext uri="{FF2B5EF4-FFF2-40B4-BE49-F238E27FC236}">
                <a16:creationId xmlns:a16="http://schemas.microsoft.com/office/drawing/2014/main" id="{3ED8563F-DD0B-D480-F90B-B24F36895D52}"/>
              </a:ext>
            </a:extLst>
          </p:cNvPr>
          <p:cNvSpPr/>
          <p:nvPr/>
        </p:nvSpPr>
        <p:spPr>
          <a:xfrm>
            <a:off x="440675" y="501227"/>
            <a:ext cx="3738472" cy="56144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F083C02D-DE18-58E4-1AA3-E78DF95750BD}"/>
              </a:ext>
            </a:extLst>
          </p:cNvPr>
          <p:cNvSpPr/>
          <p:nvPr/>
        </p:nvSpPr>
        <p:spPr>
          <a:xfrm>
            <a:off x="1937815" y="596053"/>
            <a:ext cx="4225918" cy="5435846"/>
          </a:xfrm>
          <a:prstGeom prst="rect">
            <a:avLst/>
          </a:prstGeom>
          <a:noFill/>
          <a:ln w="38100">
            <a:solidFill>
              <a:srgbClr val="290A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19951624-8BFB-8D23-E89A-A92C689DB8CD}"/>
              </a:ext>
            </a:extLst>
          </p:cNvPr>
          <p:cNvSpPr/>
          <p:nvPr/>
        </p:nvSpPr>
        <p:spPr>
          <a:xfrm>
            <a:off x="5507204" y="501227"/>
            <a:ext cx="4383863" cy="584538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AAA69AB9-B2F2-F22D-A826-692CCDC149E3}"/>
              </a:ext>
            </a:extLst>
          </p:cNvPr>
          <p:cNvSpPr txBox="1"/>
          <p:nvPr/>
        </p:nvSpPr>
        <p:spPr>
          <a:xfrm>
            <a:off x="568800" y="5214627"/>
            <a:ext cx="1300356" cy="646331"/>
          </a:xfrm>
          <a:prstGeom prst="rect">
            <a:avLst/>
          </a:prstGeom>
          <a:noFill/>
        </p:spPr>
        <p:txBody>
          <a:bodyPr wrap="none" rtlCol="0">
            <a:spAutoFit/>
          </a:bodyPr>
          <a:lstStyle/>
          <a:p>
            <a:r>
              <a:rPr lang="en-CH" b="1" dirty="0">
                <a:solidFill>
                  <a:srgbClr val="FF0000"/>
                </a:solidFill>
              </a:rPr>
              <a:t>Formal</a:t>
            </a:r>
          </a:p>
          <a:p>
            <a:r>
              <a:rPr lang="en-CH" b="1" dirty="0">
                <a:solidFill>
                  <a:srgbClr val="FF0000"/>
                </a:solidFill>
              </a:rPr>
              <a:t>Education</a:t>
            </a:r>
          </a:p>
        </p:txBody>
      </p:sp>
      <p:sp>
        <p:nvSpPr>
          <p:cNvPr id="26" name="TextBox 25">
            <a:extLst>
              <a:ext uri="{FF2B5EF4-FFF2-40B4-BE49-F238E27FC236}">
                <a16:creationId xmlns:a16="http://schemas.microsoft.com/office/drawing/2014/main" id="{76B60847-5611-680F-8C9E-2BC919D77BAE}"/>
              </a:ext>
            </a:extLst>
          </p:cNvPr>
          <p:cNvSpPr txBox="1"/>
          <p:nvPr/>
        </p:nvSpPr>
        <p:spPr>
          <a:xfrm>
            <a:off x="4287824" y="4666343"/>
            <a:ext cx="1509671" cy="923330"/>
          </a:xfrm>
          <a:prstGeom prst="rect">
            <a:avLst/>
          </a:prstGeom>
          <a:noFill/>
        </p:spPr>
        <p:txBody>
          <a:bodyPr wrap="square" rtlCol="0">
            <a:spAutoFit/>
          </a:bodyPr>
          <a:lstStyle/>
          <a:p>
            <a:r>
              <a:rPr lang="en-CH" b="1" dirty="0">
                <a:solidFill>
                  <a:srgbClr val="290AD9"/>
                </a:solidFill>
              </a:rPr>
              <a:t>RTCs, other</a:t>
            </a:r>
          </a:p>
          <a:p>
            <a:r>
              <a:rPr lang="en-CH" b="1" dirty="0">
                <a:solidFill>
                  <a:srgbClr val="290AD9"/>
                </a:solidFill>
              </a:rPr>
              <a:t>Training Centres</a:t>
            </a:r>
          </a:p>
        </p:txBody>
      </p:sp>
      <p:sp>
        <p:nvSpPr>
          <p:cNvPr id="27" name="TextBox 26">
            <a:extLst>
              <a:ext uri="{FF2B5EF4-FFF2-40B4-BE49-F238E27FC236}">
                <a16:creationId xmlns:a16="http://schemas.microsoft.com/office/drawing/2014/main" id="{A322DD8D-3CA5-B89C-ECAA-D5EB91D44340}"/>
              </a:ext>
            </a:extLst>
          </p:cNvPr>
          <p:cNvSpPr txBox="1"/>
          <p:nvPr/>
        </p:nvSpPr>
        <p:spPr>
          <a:xfrm>
            <a:off x="6937829" y="1451429"/>
            <a:ext cx="966931" cy="369332"/>
          </a:xfrm>
          <a:prstGeom prst="rect">
            <a:avLst/>
          </a:prstGeom>
          <a:noFill/>
        </p:spPr>
        <p:txBody>
          <a:bodyPr wrap="none" rtlCol="0">
            <a:spAutoFit/>
          </a:bodyPr>
          <a:lstStyle/>
          <a:p>
            <a:r>
              <a:rPr lang="en-CH" b="1" dirty="0">
                <a:solidFill>
                  <a:srgbClr val="529739"/>
                </a:solidFill>
              </a:rPr>
              <a:t>On site</a:t>
            </a:r>
          </a:p>
        </p:txBody>
      </p:sp>
    </p:spTree>
    <p:extLst>
      <p:ext uri="{BB962C8B-B14F-4D97-AF65-F5344CB8AC3E}">
        <p14:creationId xmlns:p14="http://schemas.microsoft.com/office/powerpoint/2010/main" val="336999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animBg="1"/>
      <p:bldP spid="17" grpId="0" animBg="1"/>
      <p:bldP spid="18" grpId="0" animBg="1"/>
      <p:bldP spid="19" grpId="0" animBg="1"/>
      <p:bldP spid="20" grpId="0" animBg="1"/>
      <p:bldP spid="21" grpId="0"/>
      <p:bldP spid="22" grpId="0" animBg="1"/>
      <p:bldP spid="23" grpId="0" animBg="1"/>
      <p:bldP spid="24" grpId="0" animBg="1"/>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Graphical user interface, logo&#10;&#10;Description automatically generated">
            <a:extLst>
              <a:ext uri="{FF2B5EF4-FFF2-40B4-BE49-F238E27FC236}">
                <a16:creationId xmlns:a16="http://schemas.microsoft.com/office/drawing/2014/main" id="{8F7AFCE0-172E-5361-9D96-CAAEAA53848D}"/>
              </a:ext>
            </a:extLst>
          </p:cNvPr>
          <p:cNvPicPr>
            <a:picLocks noChangeAspect="1"/>
          </p:cNvPicPr>
          <p:nvPr/>
        </p:nvPicPr>
        <p:blipFill>
          <a:blip r:embed="rId2"/>
          <a:stretch>
            <a:fillRect/>
          </a:stretch>
        </p:blipFill>
        <p:spPr>
          <a:xfrm>
            <a:off x="0" y="4550366"/>
            <a:ext cx="2088023" cy="2307634"/>
          </a:xfrm>
          <a:prstGeom prst="rect">
            <a:avLst/>
          </a:prstGeom>
        </p:spPr>
      </p:pic>
      <p:pic>
        <p:nvPicPr>
          <p:cNvPr id="9" name="Picture 8">
            <a:extLst>
              <a:ext uri="{FF2B5EF4-FFF2-40B4-BE49-F238E27FC236}">
                <a16:creationId xmlns:a16="http://schemas.microsoft.com/office/drawing/2014/main" id="{FCC1FA35-9FCB-FCDA-1AA5-D214B7B1A7D6}"/>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
        <p:nvSpPr>
          <p:cNvPr id="3" name="TextBox 2">
            <a:extLst>
              <a:ext uri="{FF2B5EF4-FFF2-40B4-BE49-F238E27FC236}">
                <a16:creationId xmlns:a16="http://schemas.microsoft.com/office/drawing/2014/main" id="{5700F2B0-378A-66BF-7711-706F6CB52AEF}"/>
              </a:ext>
            </a:extLst>
          </p:cNvPr>
          <p:cNvSpPr txBox="1"/>
          <p:nvPr/>
        </p:nvSpPr>
        <p:spPr>
          <a:xfrm>
            <a:off x="785706" y="1443073"/>
            <a:ext cx="3664373" cy="646331"/>
          </a:xfrm>
          <a:prstGeom prst="rect">
            <a:avLst/>
          </a:prstGeom>
          <a:noFill/>
        </p:spPr>
        <p:txBody>
          <a:bodyPr wrap="square">
            <a:spAutoFit/>
          </a:bodyPr>
          <a:lstStyle/>
          <a:p>
            <a:r>
              <a:rPr lang="en-US" b="1" dirty="0"/>
              <a:t>Competencies address specific job functions</a:t>
            </a:r>
            <a:endParaRPr lang="en-CH" b="1" dirty="0"/>
          </a:p>
        </p:txBody>
      </p:sp>
      <p:sp>
        <p:nvSpPr>
          <p:cNvPr id="10" name="TextBox 9">
            <a:extLst>
              <a:ext uri="{FF2B5EF4-FFF2-40B4-BE49-F238E27FC236}">
                <a16:creationId xmlns:a16="http://schemas.microsoft.com/office/drawing/2014/main" id="{7799A251-3622-CF19-786D-CBDB8A0F0C14}"/>
              </a:ext>
            </a:extLst>
          </p:cNvPr>
          <p:cNvSpPr txBox="1"/>
          <p:nvPr/>
        </p:nvSpPr>
        <p:spPr>
          <a:xfrm>
            <a:off x="4632960" y="612077"/>
            <a:ext cx="7084906" cy="2031325"/>
          </a:xfrm>
          <a:prstGeom prst="rect">
            <a:avLst/>
          </a:prstGeom>
          <a:noFill/>
        </p:spPr>
        <p:txBody>
          <a:bodyPr wrap="square">
            <a:spAutoFit/>
          </a:bodyPr>
          <a:lstStyle/>
          <a:p>
            <a:r>
              <a:rPr lang="en-US" sz="1800" b="0" i="0" u="none" strike="noStrike" baseline="0" dirty="0">
                <a:solidFill>
                  <a:srgbClr val="211D1E"/>
                </a:solidFill>
                <a:latin typeface="Stone Sans ITC"/>
              </a:rPr>
              <a:t>There are no basic or advanced competencies, only those appropriate for different job functions. Competencies define what must be done, in other words, they describe the basic requirements for successful performance. However, they do not specifically define the level of skill expected, which </a:t>
            </a:r>
            <a:r>
              <a:rPr lang="en-CH" sz="1800" b="0" i="0" u="none" strike="noStrike" baseline="0" dirty="0">
                <a:solidFill>
                  <a:srgbClr val="211D1E"/>
                </a:solidFill>
                <a:latin typeface="Stone Sans ITC"/>
              </a:rPr>
              <a:t>is expected to</a:t>
            </a:r>
            <a:r>
              <a:rPr lang="en-US" sz="1800" b="0" i="0" u="none" strike="noStrike" baseline="0" dirty="0">
                <a:solidFill>
                  <a:srgbClr val="211D1E"/>
                </a:solidFill>
                <a:latin typeface="Stone Sans ITC"/>
              </a:rPr>
              <a:t> grow with experience and professional development. People can be novice or expert and possess the same competencies. They just apply them with varying levels of skill. </a:t>
            </a:r>
            <a:endParaRPr lang="en-CH" dirty="0"/>
          </a:p>
        </p:txBody>
      </p:sp>
      <p:sp>
        <p:nvSpPr>
          <p:cNvPr id="11" name="TextBox 10">
            <a:extLst>
              <a:ext uri="{FF2B5EF4-FFF2-40B4-BE49-F238E27FC236}">
                <a16:creationId xmlns:a16="http://schemas.microsoft.com/office/drawing/2014/main" id="{EB67B3C6-8AB3-CECE-1B10-79280D9CEF22}"/>
              </a:ext>
            </a:extLst>
          </p:cNvPr>
          <p:cNvSpPr txBox="1"/>
          <p:nvPr/>
        </p:nvSpPr>
        <p:spPr>
          <a:xfrm>
            <a:off x="785706" y="3105834"/>
            <a:ext cx="3847254" cy="646331"/>
          </a:xfrm>
          <a:prstGeom prst="rect">
            <a:avLst/>
          </a:prstGeom>
          <a:noFill/>
        </p:spPr>
        <p:txBody>
          <a:bodyPr wrap="square">
            <a:spAutoFit/>
          </a:bodyPr>
          <a:lstStyle/>
          <a:p>
            <a:r>
              <a:rPr lang="en-US" sz="1800" b="1" i="0" u="none" strike="noStrike" baseline="0" dirty="0">
                <a:solidFill>
                  <a:srgbClr val="000000"/>
                </a:solidFill>
              </a:rPr>
              <a:t>Top-level competencies are static and independent of technology. </a:t>
            </a:r>
            <a:endParaRPr lang="en-CH" b="1" dirty="0"/>
          </a:p>
        </p:txBody>
      </p:sp>
      <p:sp>
        <p:nvSpPr>
          <p:cNvPr id="12" name="TextBox 11">
            <a:extLst>
              <a:ext uri="{FF2B5EF4-FFF2-40B4-BE49-F238E27FC236}">
                <a16:creationId xmlns:a16="http://schemas.microsoft.com/office/drawing/2014/main" id="{31B7F7D7-0AAA-8312-21BE-CDEF2042EBB7}"/>
              </a:ext>
            </a:extLst>
          </p:cNvPr>
          <p:cNvSpPr txBox="1"/>
          <p:nvPr/>
        </p:nvSpPr>
        <p:spPr>
          <a:xfrm>
            <a:off x="4632959" y="2736502"/>
            <a:ext cx="6922347" cy="1754326"/>
          </a:xfrm>
          <a:prstGeom prst="rect">
            <a:avLst/>
          </a:prstGeom>
          <a:noFill/>
        </p:spPr>
        <p:txBody>
          <a:bodyPr wrap="square">
            <a:spAutoFit/>
          </a:bodyPr>
          <a:lstStyle/>
          <a:p>
            <a:r>
              <a:rPr lang="en-US" sz="1800" b="0" i="0" u="none" strike="noStrike" baseline="0" dirty="0">
                <a:solidFill>
                  <a:srgbClr val="211D1E"/>
                </a:solidFill>
                <a:latin typeface="Stone Sans ITC"/>
              </a:rPr>
              <a:t>Competencies should be defined in </a:t>
            </a:r>
            <a:r>
              <a:rPr lang="en-CH" sz="1800" b="0" i="0" u="none" strike="noStrike" baseline="0" dirty="0">
                <a:solidFill>
                  <a:srgbClr val="211D1E"/>
                </a:solidFill>
                <a:latin typeface="Stone Sans ITC"/>
              </a:rPr>
              <a:t>a way that does not</a:t>
            </a:r>
            <a:r>
              <a:rPr lang="en-US" sz="1800" b="0" i="0" u="none" strike="noStrike" baseline="0" dirty="0">
                <a:solidFill>
                  <a:srgbClr val="211D1E"/>
                </a:solidFill>
                <a:latin typeface="Stone Sans ITC"/>
              </a:rPr>
              <a:t> require significant changes over time. The introduction of new tools or data does not alter the responsibility or the need to perform tasks, even if they are accomplished </a:t>
            </a:r>
            <a:r>
              <a:rPr lang="en-CH" sz="1800" b="0" i="0" u="none" strike="noStrike" baseline="0" dirty="0">
                <a:solidFill>
                  <a:srgbClr val="211D1E"/>
                </a:solidFill>
                <a:latin typeface="Stone Sans ITC"/>
              </a:rPr>
              <a:t>in a different manner</a:t>
            </a:r>
            <a:r>
              <a:rPr lang="en-US" sz="1800" b="0" i="0" u="none" strike="noStrike" baseline="0" dirty="0">
                <a:solidFill>
                  <a:srgbClr val="211D1E"/>
                </a:solidFill>
                <a:latin typeface="Stone Sans ITC"/>
              </a:rPr>
              <a:t>. </a:t>
            </a:r>
            <a:r>
              <a:rPr lang="en-CH" sz="1800" b="0" i="0" u="none" strike="noStrike" baseline="0" dirty="0">
                <a:solidFill>
                  <a:srgbClr val="211D1E"/>
                </a:solidFill>
                <a:latin typeface="Stone Sans ITC"/>
              </a:rPr>
              <a:t>Organisations</a:t>
            </a:r>
            <a:r>
              <a:rPr lang="en-US" sz="1800" b="0" i="0" u="none" strike="noStrike" baseline="0" dirty="0">
                <a:solidFill>
                  <a:srgbClr val="211D1E"/>
                </a:solidFill>
                <a:latin typeface="Stone Sans ITC"/>
              </a:rPr>
              <a:t> may choose to adapt the </a:t>
            </a:r>
            <a:r>
              <a:rPr lang="en-CH" sz="1800" b="0" i="0" u="none" strike="noStrike" baseline="0" dirty="0">
                <a:solidFill>
                  <a:srgbClr val="211D1E"/>
                </a:solidFill>
                <a:latin typeface="Stone Sans ITC"/>
              </a:rPr>
              <a:t>performance criteria </a:t>
            </a:r>
            <a:r>
              <a:rPr lang="en-US" sz="1800" b="0" i="0" u="none" strike="noStrike" baseline="0" dirty="0">
                <a:solidFill>
                  <a:srgbClr val="211D1E"/>
                </a:solidFill>
                <a:latin typeface="Stone Sans ITC"/>
              </a:rPr>
              <a:t>to specific technologies employed in the service area.</a:t>
            </a:r>
            <a:endParaRPr lang="en-CH" dirty="0"/>
          </a:p>
        </p:txBody>
      </p:sp>
      <p:sp>
        <p:nvSpPr>
          <p:cNvPr id="13" name="TextBox 12">
            <a:extLst>
              <a:ext uri="{FF2B5EF4-FFF2-40B4-BE49-F238E27FC236}">
                <a16:creationId xmlns:a16="http://schemas.microsoft.com/office/drawing/2014/main" id="{801788CD-D052-2421-F26F-B03A0A677D4D}"/>
              </a:ext>
            </a:extLst>
          </p:cNvPr>
          <p:cNvSpPr txBox="1"/>
          <p:nvPr/>
        </p:nvSpPr>
        <p:spPr>
          <a:xfrm>
            <a:off x="785706" y="4820334"/>
            <a:ext cx="3772747" cy="646331"/>
          </a:xfrm>
          <a:prstGeom prst="rect">
            <a:avLst/>
          </a:prstGeom>
          <a:noFill/>
        </p:spPr>
        <p:txBody>
          <a:bodyPr wrap="square">
            <a:spAutoFit/>
          </a:bodyPr>
          <a:lstStyle/>
          <a:p>
            <a:r>
              <a:rPr lang="en-US" b="1" dirty="0"/>
              <a:t>Competencies are generic for the service area and are adaptable.</a:t>
            </a:r>
            <a:endParaRPr lang="en-CH" b="1" dirty="0"/>
          </a:p>
        </p:txBody>
      </p:sp>
      <p:sp>
        <p:nvSpPr>
          <p:cNvPr id="14" name="TextBox 13">
            <a:extLst>
              <a:ext uri="{FF2B5EF4-FFF2-40B4-BE49-F238E27FC236}">
                <a16:creationId xmlns:a16="http://schemas.microsoft.com/office/drawing/2014/main" id="{A10C11D9-AC98-C4C2-A60F-77C1484C64D8}"/>
              </a:ext>
            </a:extLst>
          </p:cNvPr>
          <p:cNvSpPr txBox="1"/>
          <p:nvPr/>
        </p:nvSpPr>
        <p:spPr>
          <a:xfrm>
            <a:off x="4632958" y="4583928"/>
            <a:ext cx="6773335" cy="1477328"/>
          </a:xfrm>
          <a:prstGeom prst="rect">
            <a:avLst/>
          </a:prstGeom>
          <a:noFill/>
        </p:spPr>
        <p:txBody>
          <a:bodyPr wrap="square">
            <a:spAutoFit/>
          </a:bodyPr>
          <a:lstStyle/>
          <a:p>
            <a:r>
              <a:rPr lang="en-US" sz="1800" b="0" i="0" u="none" strike="noStrike" baseline="0" dirty="0">
                <a:solidFill>
                  <a:srgbClr val="211D1E"/>
                </a:solidFill>
                <a:latin typeface="Stone Sans ITC"/>
              </a:rPr>
              <a:t>Competency frameworks broadly outline the service delivery requirements for each job function. This </a:t>
            </a:r>
            <a:r>
              <a:rPr lang="en-CH" sz="1800" b="0" i="0" u="none" strike="noStrike" baseline="0" dirty="0">
                <a:solidFill>
                  <a:srgbClr val="211D1E"/>
                </a:solidFill>
                <a:latin typeface="Stone Sans ITC"/>
              </a:rPr>
              <a:t>ensures </a:t>
            </a:r>
            <a:r>
              <a:rPr lang="en-US" sz="1800" b="0" i="0" u="none" strike="noStrike" baseline="0" dirty="0">
                <a:solidFill>
                  <a:srgbClr val="211D1E"/>
                </a:solidFill>
                <a:latin typeface="Stone Sans ITC"/>
              </a:rPr>
              <a:t>that the framework can be applied in any Member’s </a:t>
            </a:r>
            <a:r>
              <a:rPr lang="en-CH" sz="1800" b="0" i="0" u="none" strike="noStrike" baseline="0" dirty="0">
                <a:solidFill>
                  <a:srgbClr val="211D1E"/>
                </a:solidFill>
                <a:latin typeface="Stone Sans ITC"/>
              </a:rPr>
              <a:t>organisation</a:t>
            </a:r>
            <a:r>
              <a:rPr lang="en-US" sz="1800" b="0" i="0" u="none" strike="noStrike" baseline="0" dirty="0">
                <a:solidFill>
                  <a:srgbClr val="211D1E"/>
                </a:solidFill>
                <a:latin typeface="Stone Sans ITC"/>
              </a:rPr>
              <a:t>. </a:t>
            </a:r>
            <a:r>
              <a:rPr lang="en-CH" sz="1800" b="0" i="0" u="none" strike="noStrike" baseline="0" dirty="0">
                <a:solidFill>
                  <a:srgbClr val="211D1E"/>
                </a:solidFill>
                <a:latin typeface="Stone Sans ITC"/>
              </a:rPr>
              <a:t>Organisations</a:t>
            </a:r>
            <a:r>
              <a:rPr lang="en-US" sz="1800" b="0" i="0" u="none" strike="noStrike" baseline="0" dirty="0">
                <a:solidFill>
                  <a:srgbClr val="211D1E"/>
                </a:solidFill>
                <a:latin typeface="Stone Sans ITC"/>
              </a:rPr>
              <a:t> are required to adapt the competency framework to meet their specific operational needs. </a:t>
            </a:r>
            <a:endParaRPr lang="en-CH" dirty="0"/>
          </a:p>
        </p:txBody>
      </p:sp>
    </p:spTree>
    <p:extLst>
      <p:ext uri="{BB962C8B-B14F-4D97-AF65-F5344CB8AC3E}">
        <p14:creationId xmlns:p14="http://schemas.microsoft.com/office/powerpoint/2010/main" val="7477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5E296-EED8-675C-4024-6D41C9682058}"/>
            </a:ext>
          </a:extLst>
        </p:cNvPr>
        <p:cNvGrpSpPr/>
        <p:nvPr/>
      </p:nvGrpSpPr>
      <p:grpSpPr>
        <a:xfrm>
          <a:off x="0" y="0"/>
          <a:ext cx="0" cy="0"/>
          <a:chOff x="0" y="0"/>
          <a:chExt cx="0" cy="0"/>
        </a:xfrm>
      </p:grpSpPr>
      <p:pic>
        <p:nvPicPr>
          <p:cNvPr id="7" name="Picture 16" descr="Graphical user interface, logo&#10;&#10;Description automatically generated">
            <a:extLst>
              <a:ext uri="{FF2B5EF4-FFF2-40B4-BE49-F238E27FC236}">
                <a16:creationId xmlns:a16="http://schemas.microsoft.com/office/drawing/2014/main" id="{F38AF4A0-946D-DAE2-EB35-BEB74E0D9A17}"/>
              </a:ext>
            </a:extLst>
          </p:cNvPr>
          <p:cNvPicPr>
            <a:picLocks noChangeAspect="1"/>
          </p:cNvPicPr>
          <p:nvPr/>
        </p:nvPicPr>
        <p:blipFill>
          <a:blip r:embed="rId2"/>
          <a:stretch>
            <a:fillRect/>
          </a:stretch>
        </p:blipFill>
        <p:spPr>
          <a:xfrm>
            <a:off x="0" y="4550366"/>
            <a:ext cx="2088023" cy="2307634"/>
          </a:xfrm>
          <a:prstGeom prst="rect">
            <a:avLst/>
          </a:prstGeom>
        </p:spPr>
      </p:pic>
      <p:pic>
        <p:nvPicPr>
          <p:cNvPr id="9" name="Picture 8">
            <a:extLst>
              <a:ext uri="{FF2B5EF4-FFF2-40B4-BE49-F238E27FC236}">
                <a16:creationId xmlns:a16="http://schemas.microsoft.com/office/drawing/2014/main" id="{D0387265-4047-929B-84F4-09973E6798F6}"/>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pic>
        <p:nvPicPr>
          <p:cNvPr id="2" name="Picture 1">
            <a:extLst>
              <a:ext uri="{FF2B5EF4-FFF2-40B4-BE49-F238E27FC236}">
                <a16:creationId xmlns:a16="http://schemas.microsoft.com/office/drawing/2014/main" id="{4D73B6B1-BDBA-BA42-291D-EFFA46D55EED}"/>
              </a:ext>
            </a:extLst>
          </p:cNvPr>
          <p:cNvPicPr>
            <a:picLocks noChangeAspect="1"/>
          </p:cNvPicPr>
          <p:nvPr/>
        </p:nvPicPr>
        <p:blipFill>
          <a:blip r:embed="rId4"/>
          <a:stretch>
            <a:fillRect/>
          </a:stretch>
        </p:blipFill>
        <p:spPr>
          <a:xfrm>
            <a:off x="2419793" y="1255587"/>
            <a:ext cx="7352413" cy="4346825"/>
          </a:xfrm>
          <a:prstGeom prst="rect">
            <a:avLst/>
          </a:prstGeom>
        </p:spPr>
      </p:pic>
    </p:spTree>
    <p:extLst>
      <p:ext uri="{BB962C8B-B14F-4D97-AF65-F5344CB8AC3E}">
        <p14:creationId xmlns:p14="http://schemas.microsoft.com/office/powerpoint/2010/main" val="2416556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D1E92-B51E-A069-7ACB-5A673E24F79A}"/>
            </a:ext>
          </a:extLst>
        </p:cNvPr>
        <p:cNvGrpSpPr/>
        <p:nvPr/>
      </p:nvGrpSpPr>
      <p:grpSpPr>
        <a:xfrm>
          <a:off x="0" y="0"/>
          <a:ext cx="0" cy="0"/>
          <a:chOff x="0" y="0"/>
          <a:chExt cx="0" cy="0"/>
        </a:xfrm>
      </p:grpSpPr>
      <p:pic>
        <p:nvPicPr>
          <p:cNvPr id="7" name="Picture 16" descr="Graphical user interface, logo&#10;&#10;Description automatically generated">
            <a:extLst>
              <a:ext uri="{FF2B5EF4-FFF2-40B4-BE49-F238E27FC236}">
                <a16:creationId xmlns:a16="http://schemas.microsoft.com/office/drawing/2014/main" id="{C2335418-4DF8-43E6-792B-665C941C5CDB}"/>
              </a:ext>
            </a:extLst>
          </p:cNvPr>
          <p:cNvPicPr>
            <a:picLocks noChangeAspect="1"/>
          </p:cNvPicPr>
          <p:nvPr/>
        </p:nvPicPr>
        <p:blipFill>
          <a:blip r:embed="rId2"/>
          <a:stretch>
            <a:fillRect/>
          </a:stretch>
        </p:blipFill>
        <p:spPr>
          <a:xfrm>
            <a:off x="0" y="4550366"/>
            <a:ext cx="2088023" cy="2307634"/>
          </a:xfrm>
          <a:prstGeom prst="rect">
            <a:avLst/>
          </a:prstGeom>
        </p:spPr>
      </p:pic>
      <p:pic>
        <p:nvPicPr>
          <p:cNvPr id="9" name="Picture 8">
            <a:extLst>
              <a:ext uri="{FF2B5EF4-FFF2-40B4-BE49-F238E27FC236}">
                <a16:creationId xmlns:a16="http://schemas.microsoft.com/office/drawing/2014/main" id="{06FBEA9A-7B81-5AC7-D54D-B0D97EAF64BA}"/>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pic>
        <p:nvPicPr>
          <p:cNvPr id="2" name="Picture 1">
            <a:extLst>
              <a:ext uri="{FF2B5EF4-FFF2-40B4-BE49-F238E27FC236}">
                <a16:creationId xmlns:a16="http://schemas.microsoft.com/office/drawing/2014/main" id="{CEF587EA-0F46-0C52-730C-88DF60389F78}"/>
              </a:ext>
            </a:extLst>
          </p:cNvPr>
          <p:cNvPicPr>
            <a:picLocks noChangeAspect="1"/>
          </p:cNvPicPr>
          <p:nvPr/>
        </p:nvPicPr>
        <p:blipFill>
          <a:blip r:embed="rId4"/>
          <a:stretch>
            <a:fillRect/>
          </a:stretch>
        </p:blipFill>
        <p:spPr>
          <a:xfrm>
            <a:off x="2078388" y="868458"/>
            <a:ext cx="8035224" cy="5121084"/>
          </a:xfrm>
          <a:prstGeom prst="rect">
            <a:avLst/>
          </a:prstGeom>
        </p:spPr>
      </p:pic>
    </p:spTree>
    <p:extLst>
      <p:ext uri="{BB962C8B-B14F-4D97-AF65-F5344CB8AC3E}">
        <p14:creationId xmlns:p14="http://schemas.microsoft.com/office/powerpoint/2010/main" val="1337788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F084F-EC4B-6D77-A56C-722543D7E665}"/>
            </a:ext>
          </a:extLst>
        </p:cNvPr>
        <p:cNvGrpSpPr/>
        <p:nvPr/>
      </p:nvGrpSpPr>
      <p:grpSpPr>
        <a:xfrm>
          <a:off x="0" y="0"/>
          <a:ext cx="0" cy="0"/>
          <a:chOff x="0" y="0"/>
          <a:chExt cx="0" cy="0"/>
        </a:xfrm>
      </p:grpSpPr>
      <p:pic>
        <p:nvPicPr>
          <p:cNvPr id="7" name="Picture 16" descr="Graphical user interface, logo&#10;&#10;Description automatically generated">
            <a:extLst>
              <a:ext uri="{FF2B5EF4-FFF2-40B4-BE49-F238E27FC236}">
                <a16:creationId xmlns:a16="http://schemas.microsoft.com/office/drawing/2014/main" id="{5C4E9264-E4E9-F510-A8C0-F0C726BBE4E1}"/>
              </a:ext>
            </a:extLst>
          </p:cNvPr>
          <p:cNvPicPr>
            <a:picLocks noChangeAspect="1"/>
          </p:cNvPicPr>
          <p:nvPr/>
        </p:nvPicPr>
        <p:blipFill>
          <a:blip r:embed="rId2"/>
          <a:stretch>
            <a:fillRect/>
          </a:stretch>
        </p:blipFill>
        <p:spPr>
          <a:xfrm>
            <a:off x="0" y="4550366"/>
            <a:ext cx="2088023" cy="2307634"/>
          </a:xfrm>
          <a:prstGeom prst="rect">
            <a:avLst/>
          </a:prstGeom>
        </p:spPr>
      </p:pic>
      <p:pic>
        <p:nvPicPr>
          <p:cNvPr id="9" name="Picture 8">
            <a:extLst>
              <a:ext uri="{FF2B5EF4-FFF2-40B4-BE49-F238E27FC236}">
                <a16:creationId xmlns:a16="http://schemas.microsoft.com/office/drawing/2014/main" id="{BD58B4D5-A3FE-8862-5E27-A0EA80D81B4A}"/>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pic>
        <p:nvPicPr>
          <p:cNvPr id="2" name="Picture 1">
            <a:extLst>
              <a:ext uri="{FF2B5EF4-FFF2-40B4-BE49-F238E27FC236}">
                <a16:creationId xmlns:a16="http://schemas.microsoft.com/office/drawing/2014/main" id="{B46394E0-6112-A35D-2D7B-47379B42804E}"/>
              </a:ext>
            </a:extLst>
          </p:cNvPr>
          <p:cNvPicPr>
            <a:picLocks noChangeAspect="1"/>
          </p:cNvPicPr>
          <p:nvPr/>
        </p:nvPicPr>
        <p:blipFill>
          <a:blip r:embed="rId4"/>
          <a:stretch>
            <a:fillRect/>
          </a:stretch>
        </p:blipFill>
        <p:spPr>
          <a:xfrm>
            <a:off x="872884" y="586166"/>
            <a:ext cx="2945630" cy="394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F4D64447-07EC-4BA7-6D21-0EE98BCF7AB1}"/>
              </a:ext>
            </a:extLst>
          </p:cNvPr>
          <p:cNvPicPr>
            <a:picLocks noChangeAspect="1"/>
          </p:cNvPicPr>
          <p:nvPr/>
        </p:nvPicPr>
        <p:blipFill>
          <a:blip r:embed="rId5"/>
          <a:stretch>
            <a:fillRect/>
          </a:stretch>
        </p:blipFill>
        <p:spPr>
          <a:xfrm>
            <a:off x="2088023" y="1755042"/>
            <a:ext cx="2945630" cy="394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8BFC6BFD-5637-82F5-FE49-1F0A18C31CA3}"/>
              </a:ext>
            </a:extLst>
          </p:cNvPr>
          <p:cNvSpPr txBox="1"/>
          <p:nvPr/>
        </p:nvSpPr>
        <p:spPr>
          <a:xfrm>
            <a:off x="5283710" y="1755042"/>
            <a:ext cx="6179555" cy="3354765"/>
          </a:xfrm>
          <a:prstGeom prst="rect">
            <a:avLst/>
          </a:prstGeom>
          <a:noFill/>
        </p:spPr>
        <p:txBody>
          <a:bodyPr wrap="square" rtlCol="0">
            <a:spAutoFit/>
          </a:bodyPr>
          <a:lstStyle/>
          <a:p>
            <a:pPr>
              <a:spcBef>
                <a:spcPts val="1200"/>
              </a:spcBef>
            </a:pPr>
            <a:r>
              <a:rPr lang="ro-RO" sz="2400" dirty="0"/>
              <a:t>I</a:t>
            </a:r>
            <a:r>
              <a:rPr lang="en-CH" sz="2400" dirty="0"/>
              <a:t>n a job position, </a:t>
            </a:r>
            <a:r>
              <a:rPr lang="en-CH" sz="2400" b="1" dirty="0"/>
              <a:t>not all competencies need to be addressed</a:t>
            </a:r>
          </a:p>
          <a:p>
            <a:pPr>
              <a:spcBef>
                <a:spcPts val="1200"/>
              </a:spcBef>
            </a:pPr>
            <a:r>
              <a:rPr lang="en-CH" sz="2400" dirty="0"/>
              <a:t>In cases of multitasking (as it happens in most NMHSs), </a:t>
            </a:r>
            <a:r>
              <a:rPr lang="en-CH" sz="2400" b="1" dirty="0"/>
              <a:t>only some competencies can apply or combinations </a:t>
            </a:r>
            <a:r>
              <a:rPr lang="en-CH" sz="2400" dirty="0"/>
              <a:t>thereof</a:t>
            </a:r>
          </a:p>
          <a:p>
            <a:pPr>
              <a:spcBef>
                <a:spcPts val="1200"/>
              </a:spcBef>
            </a:pPr>
            <a:r>
              <a:rPr lang="ro-RO" sz="2400" dirty="0"/>
              <a:t>P</a:t>
            </a:r>
            <a:r>
              <a:rPr lang="en-CH" sz="2400" dirty="0" err="1"/>
              <a:t>erformance</a:t>
            </a:r>
            <a:r>
              <a:rPr lang="en-CH" sz="2400" dirty="0"/>
              <a:t> criteria are flexible, and need to be authentic, </a:t>
            </a:r>
            <a:r>
              <a:rPr lang="en-CH" sz="2400" b="1" dirty="0"/>
              <a:t>linked to the performed activities.</a:t>
            </a:r>
          </a:p>
        </p:txBody>
      </p:sp>
    </p:spTree>
    <p:extLst>
      <p:ext uri="{BB962C8B-B14F-4D97-AF65-F5344CB8AC3E}">
        <p14:creationId xmlns:p14="http://schemas.microsoft.com/office/powerpoint/2010/main" val="1990488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317B86DE-9D61-6048-161C-40020FC224ED}"/>
              </a:ext>
            </a:extLst>
          </p:cNvPr>
          <p:cNvPicPr>
            <a:picLocks noChangeAspect="1"/>
          </p:cNvPicPr>
          <p:nvPr/>
        </p:nvPicPr>
        <p:blipFill>
          <a:blip r:embed="rId2"/>
          <a:stretch>
            <a:fillRect/>
          </a:stretch>
        </p:blipFill>
        <p:spPr>
          <a:xfrm>
            <a:off x="0" y="4550366"/>
            <a:ext cx="2088023" cy="2307634"/>
          </a:xfrm>
          <a:prstGeom prst="rect">
            <a:avLst/>
          </a:prstGeom>
        </p:spPr>
      </p:pic>
      <p:sp>
        <p:nvSpPr>
          <p:cNvPr id="3" name="Shape 79">
            <a:extLst>
              <a:ext uri="{FF2B5EF4-FFF2-40B4-BE49-F238E27FC236}">
                <a16:creationId xmlns:a16="http://schemas.microsoft.com/office/drawing/2014/main" id="{1E8DE73D-0CC1-BC22-86AC-10D3ADDD8A71}"/>
              </a:ext>
            </a:extLst>
          </p:cNvPr>
          <p:cNvSpPr/>
          <p:nvPr/>
        </p:nvSpPr>
        <p:spPr>
          <a:xfrm>
            <a:off x="731520" y="1421105"/>
            <a:ext cx="10728960" cy="2655920"/>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ct val="150000"/>
              </a:lnSpc>
              <a:defRPr sz="1800"/>
            </a:pPr>
            <a:r>
              <a:rPr lang="en-CH" sz="4000" b="1" kern="1000" spc="-10" dirty="0">
                <a:solidFill>
                  <a:srgbClr val="005BAA"/>
                </a:solidFill>
                <a:ea typeface="Verdana" panose="020B0604030504040204" pitchFamily="34" charset="0"/>
                <a:cs typeface="Verdana" panose="020B0604030504040204" pitchFamily="34" charset="0"/>
                <a:sym typeface="Montserrat-Regular"/>
              </a:rPr>
              <a:t>The competence of an institution in delivering services is based on its leadership and the competence of its staff</a:t>
            </a:r>
            <a:endParaRPr lang="en-US" sz="4000" b="1" kern="1000" spc="-10" dirty="0">
              <a:solidFill>
                <a:srgbClr val="005BAA"/>
              </a:solidFill>
              <a:ea typeface="Verdana" panose="020B0604030504040204" pitchFamily="34" charset="0"/>
              <a:cs typeface="Verdana" panose="020B0604030504040204" pitchFamily="34" charset="0"/>
              <a:sym typeface="Montserrat-Regular"/>
            </a:endParaRPr>
          </a:p>
        </p:txBody>
      </p:sp>
      <p:pic>
        <p:nvPicPr>
          <p:cNvPr id="4" name="Picture 3">
            <a:extLst>
              <a:ext uri="{FF2B5EF4-FFF2-40B4-BE49-F238E27FC236}">
                <a16:creationId xmlns:a16="http://schemas.microsoft.com/office/drawing/2014/main" id="{4123E65D-7751-2E50-4BF8-CD5F25392635}"/>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3182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734E4-661B-6DBE-D274-0EFC53F3ECD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698A77B-9132-42C3-85A6-C58B6E928D02}"/>
              </a:ext>
            </a:extLst>
          </p:cNvPr>
          <p:cNvPicPr>
            <a:picLocks noChangeAspect="1"/>
          </p:cNvPicPr>
          <p:nvPr/>
        </p:nvPicPr>
        <p:blipFill>
          <a:blip r:embed="rId2"/>
          <a:stretch>
            <a:fillRect/>
          </a:stretch>
        </p:blipFill>
        <p:spPr>
          <a:xfrm>
            <a:off x="1258853" y="1967433"/>
            <a:ext cx="2945630" cy="394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8FBBF669-7A47-A34D-28B4-E2039E6A7C52}"/>
              </a:ext>
            </a:extLst>
          </p:cNvPr>
          <p:cNvSpPr txBox="1"/>
          <p:nvPr/>
        </p:nvSpPr>
        <p:spPr>
          <a:xfrm>
            <a:off x="4146331" y="930745"/>
            <a:ext cx="6148552" cy="584775"/>
          </a:xfrm>
          <a:prstGeom prst="rect">
            <a:avLst/>
          </a:prstGeom>
          <a:noFill/>
        </p:spPr>
        <p:txBody>
          <a:bodyPr wrap="square">
            <a:spAutoFit/>
          </a:bodyPr>
          <a:lstStyle/>
          <a:p>
            <a:r>
              <a:rPr lang="en-CH" sz="3200" b="1" dirty="0"/>
              <a:t>The </a:t>
            </a:r>
            <a:r>
              <a:rPr lang="en-US" sz="3200" b="1" dirty="0"/>
              <a:t>On-the-job training</a:t>
            </a:r>
            <a:endParaRPr lang="en-CH" sz="3200" b="1" dirty="0"/>
          </a:p>
        </p:txBody>
      </p:sp>
      <p:pic>
        <p:nvPicPr>
          <p:cNvPr id="4" name="Picture 3" descr="A cartoon characters sitting at a table with a computer&#10;&#10;Description automatically generated with low confidence">
            <a:extLst>
              <a:ext uri="{FF2B5EF4-FFF2-40B4-BE49-F238E27FC236}">
                <a16:creationId xmlns:a16="http://schemas.microsoft.com/office/drawing/2014/main" id="{F8E35972-49EA-B2BA-03C9-A3086F579108}"/>
              </a:ext>
            </a:extLst>
          </p:cNvPr>
          <p:cNvPicPr>
            <a:picLocks noChangeAspect="1"/>
          </p:cNvPicPr>
          <p:nvPr/>
        </p:nvPicPr>
        <p:blipFill>
          <a:blip r:embed="rId3"/>
          <a:stretch>
            <a:fillRect/>
          </a:stretch>
        </p:blipFill>
        <p:spPr>
          <a:xfrm>
            <a:off x="604537" y="382894"/>
            <a:ext cx="1530198" cy="1600207"/>
          </a:xfrm>
          <a:prstGeom prst="rect">
            <a:avLst/>
          </a:prstGeom>
        </p:spPr>
      </p:pic>
      <p:sp>
        <p:nvSpPr>
          <p:cNvPr id="6" name="TextBox 5">
            <a:extLst>
              <a:ext uri="{FF2B5EF4-FFF2-40B4-BE49-F238E27FC236}">
                <a16:creationId xmlns:a16="http://schemas.microsoft.com/office/drawing/2014/main" id="{E2E32B89-33C4-A266-FF7F-2A106AC6029F}"/>
              </a:ext>
            </a:extLst>
          </p:cNvPr>
          <p:cNvSpPr txBox="1"/>
          <p:nvPr/>
        </p:nvSpPr>
        <p:spPr>
          <a:xfrm>
            <a:off x="4288124" y="1941122"/>
            <a:ext cx="6474469" cy="120032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On-the-job training (OJT) is a practical approach to acquiring competencies and skills needed for a job in a real, or close to real, working environment.</a:t>
            </a:r>
            <a:endParaRPr lang="en-CH"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BAB04F4-7136-D4DB-5A81-EB4D4CEF92D4}"/>
              </a:ext>
            </a:extLst>
          </p:cNvPr>
          <p:cNvSpPr txBox="1"/>
          <p:nvPr/>
        </p:nvSpPr>
        <p:spPr>
          <a:xfrm>
            <a:off x="4288123" y="3567054"/>
            <a:ext cx="6474470" cy="2308324"/>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On-the-job training allows employees to gain experience working in situations very similar to those they’ll encounter on a daily basis.</a:t>
            </a:r>
            <a:endParaRPr lang="en-CH"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Employees will use the </a:t>
            </a:r>
            <a:r>
              <a:rPr lang="en-US" sz="2400" b="1" dirty="0">
                <a:latin typeface="Calibri" panose="020F0502020204030204" pitchFamily="34" charset="0"/>
                <a:cs typeface="Calibri" panose="020F0502020204030204" pitchFamily="34" charset="0"/>
              </a:rPr>
              <a:t>same tools and equipment</a:t>
            </a:r>
            <a:r>
              <a:rPr lang="en-US" sz="2400" dirty="0">
                <a:latin typeface="Calibri" panose="020F0502020204030204" pitchFamily="34" charset="0"/>
                <a:cs typeface="Calibri" panose="020F0502020204030204" pitchFamily="34" charset="0"/>
              </a:rPr>
              <a:t> they need for their job while being guided by an experienced trainer.</a:t>
            </a:r>
            <a:endParaRPr lang="en-CH" sz="2400" dirty="0">
              <a:latin typeface="Calibri" panose="020F0502020204030204" pitchFamily="34" charset="0"/>
              <a:cs typeface="Calibri" panose="020F0502020204030204" pitchFamily="34" charset="0"/>
            </a:endParaRPr>
          </a:p>
        </p:txBody>
      </p:sp>
      <p:pic>
        <p:nvPicPr>
          <p:cNvPr id="7" name="Picture 16" descr="Graphical user interface, logo&#10;&#10;Description automatically generated">
            <a:extLst>
              <a:ext uri="{FF2B5EF4-FFF2-40B4-BE49-F238E27FC236}">
                <a16:creationId xmlns:a16="http://schemas.microsoft.com/office/drawing/2014/main" id="{1D4ABD7F-F59C-1101-74F1-3B7ACBEC1EC7}"/>
              </a:ext>
            </a:extLst>
          </p:cNvPr>
          <p:cNvPicPr>
            <a:picLocks noChangeAspect="1"/>
          </p:cNvPicPr>
          <p:nvPr/>
        </p:nvPicPr>
        <p:blipFill>
          <a:blip r:embed="rId4"/>
          <a:stretch>
            <a:fillRect/>
          </a:stretch>
        </p:blipFill>
        <p:spPr>
          <a:xfrm>
            <a:off x="0" y="4550366"/>
            <a:ext cx="2088023" cy="2307634"/>
          </a:xfrm>
          <a:prstGeom prst="rect">
            <a:avLst/>
          </a:prstGeom>
        </p:spPr>
      </p:pic>
      <p:pic>
        <p:nvPicPr>
          <p:cNvPr id="9" name="Picture 8">
            <a:extLst>
              <a:ext uri="{FF2B5EF4-FFF2-40B4-BE49-F238E27FC236}">
                <a16:creationId xmlns:a16="http://schemas.microsoft.com/office/drawing/2014/main" id="{75A322A9-01A5-A0FB-A850-E013981ECD73}"/>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148447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9EC12-DD25-B7F9-3AD7-66067C925A67}"/>
              </a:ext>
            </a:extLst>
          </p:cNvPr>
          <p:cNvPicPr>
            <a:picLocks noChangeAspect="1"/>
          </p:cNvPicPr>
          <p:nvPr/>
        </p:nvPicPr>
        <p:blipFill>
          <a:blip r:embed="rId2"/>
          <a:stretch>
            <a:fillRect/>
          </a:stretch>
        </p:blipFill>
        <p:spPr>
          <a:xfrm>
            <a:off x="439361" y="471313"/>
            <a:ext cx="1491915" cy="1486699"/>
          </a:xfrm>
          <a:prstGeom prst="rect">
            <a:avLst/>
          </a:prstGeom>
        </p:spPr>
      </p:pic>
      <p:sp>
        <p:nvSpPr>
          <p:cNvPr id="7" name="TextBox 6">
            <a:extLst>
              <a:ext uri="{FF2B5EF4-FFF2-40B4-BE49-F238E27FC236}">
                <a16:creationId xmlns:a16="http://schemas.microsoft.com/office/drawing/2014/main" id="{DABC6F0C-0A42-0817-31C2-19D87C395FBA}"/>
              </a:ext>
            </a:extLst>
          </p:cNvPr>
          <p:cNvSpPr txBox="1"/>
          <p:nvPr/>
        </p:nvSpPr>
        <p:spPr>
          <a:xfrm>
            <a:off x="2333296" y="1470461"/>
            <a:ext cx="8647385" cy="1323439"/>
          </a:xfrm>
          <a:prstGeom prst="rect">
            <a:avLst/>
          </a:prstGeom>
          <a:noFill/>
        </p:spPr>
        <p:txBody>
          <a:bodyPr wrap="square">
            <a:spAutoFit/>
          </a:bodyPr>
          <a:lstStyle/>
          <a:p>
            <a:r>
              <a:rPr lang="en-US" sz="2000" dirty="0"/>
              <a:t>The assessment is performed on those identified tasks and skills for which a rating is selected based </a:t>
            </a:r>
            <a:r>
              <a:rPr lang="en-CH" sz="2000" dirty="0"/>
              <a:t>on</a:t>
            </a:r>
            <a:r>
              <a:rPr lang="en-US" sz="2000" dirty="0"/>
              <a:t> how they do that task, which defines their proficiency level. In other words, a competency assessment measures </a:t>
            </a:r>
            <a:r>
              <a:rPr lang="en-US" sz="2000" b="1" i="1" dirty="0">
                <a:solidFill>
                  <a:srgbClr val="FF0000"/>
                </a:solidFill>
              </a:rPr>
              <a:t>how</a:t>
            </a:r>
            <a:r>
              <a:rPr lang="en-US" sz="2000" dirty="0"/>
              <a:t> (</a:t>
            </a:r>
            <a:r>
              <a:rPr lang="en-US" sz="2000" i="1" dirty="0"/>
              <a:t>behaviors</a:t>
            </a:r>
            <a:r>
              <a:rPr lang="en-US" sz="2000" dirty="0"/>
              <a:t>) someone does the </a:t>
            </a:r>
            <a:r>
              <a:rPr lang="en-US" sz="2000" b="1" i="1" dirty="0">
                <a:solidFill>
                  <a:srgbClr val="FF0000"/>
                </a:solidFill>
              </a:rPr>
              <a:t>what</a:t>
            </a:r>
            <a:r>
              <a:rPr lang="en-US" sz="2000" dirty="0"/>
              <a:t> (</a:t>
            </a:r>
            <a:r>
              <a:rPr lang="en-US" sz="2000" i="1" dirty="0"/>
              <a:t>task</a:t>
            </a:r>
            <a:r>
              <a:rPr lang="en-CH" sz="2000" i="1" dirty="0"/>
              <a:t>, job</a:t>
            </a:r>
            <a:r>
              <a:rPr lang="en-US" sz="2000" dirty="0"/>
              <a:t>). </a:t>
            </a:r>
            <a:endParaRPr lang="en-CH" sz="2000" dirty="0"/>
          </a:p>
        </p:txBody>
      </p:sp>
      <p:sp>
        <p:nvSpPr>
          <p:cNvPr id="9" name="TextBox 8">
            <a:extLst>
              <a:ext uri="{FF2B5EF4-FFF2-40B4-BE49-F238E27FC236}">
                <a16:creationId xmlns:a16="http://schemas.microsoft.com/office/drawing/2014/main" id="{6FF4C318-5842-F083-6AC9-32C54F219BE5}"/>
              </a:ext>
            </a:extLst>
          </p:cNvPr>
          <p:cNvSpPr txBox="1"/>
          <p:nvPr/>
        </p:nvSpPr>
        <p:spPr>
          <a:xfrm>
            <a:off x="854242" y="4327582"/>
            <a:ext cx="10496930" cy="1384995"/>
          </a:xfrm>
          <a:prstGeom prst="rect">
            <a:avLst/>
          </a:prstGeom>
          <a:noFill/>
        </p:spPr>
        <p:txBody>
          <a:bodyPr wrap="square">
            <a:spAutoFit/>
          </a:bodyPr>
          <a:lstStyle/>
          <a:p>
            <a:r>
              <a:rPr lang="en-US" sz="2800" dirty="0"/>
              <a:t>Typically, that is ensuring that people have the skills required to do their current and future jobs. Without </a:t>
            </a:r>
            <a:r>
              <a:rPr lang="en-CH" sz="2800" dirty="0"/>
              <a:t>competency</a:t>
            </a:r>
            <a:r>
              <a:rPr lang="en-US" sz="2800" dirty="0"/>
              <a:t> assessment data, you have no ability to mitigate skill gaps effectively.</a:t>
            </a:r>
            <a:endParaRPr lang="en-CH" sz="2800" dirty="0"/>
          </a:p>
        </p:txBody>
      </p:sp>
      <p:sp>
        <p:nvSpPr>
          <p:cNvPr id="6" name="TextBox 5">
            <a:extLst>
              <a:ext uri="{FF2B5EF4-FFF2-40B4-BE49-F238E27FC236}">
                <a16:creationId xmlns:a16="http://schemas.microsoft.com/office/drawing/2014/main" id="{21323459-59A5-95EB-191F-5A260CFA97A6}"/>
              </a:ext>
            </a:extLst>
          </p:cNvPr>
          <p:cNvSpPr txBox="1"/>
          <p:nvPr/>
        </p:nvSpPr>
        <p:spPr>
          <a:xfrm>
            <a:off x="2333296" y="3166264"/>
            <a:ext cx="8946932" cy="707886"/>
          </a:xfrm>
          <a:prstGeom prst="rect">
            <a:avLst/>
          </a:prstGeom>
          <a:noFill/>
        </p:spPr>
        <p:txBody>
          <a:bodyPr wrap="square">
            <a:spAutoFit/>
          </a:bodyPr>
          <a:lstStyle/>
          <a:p>
            <a:r>
              <a:rPr lang="en-US" sz="2000" dirty="0"/>
              <a:t>The individual’s selected proficiency level is then compared with the target level, defining proficiency or skill gaps for each task and skill.</a:t>
            </a:r>
            <a:endParaRPr lang="en-CH" sz="2000" dirty="0"/>
          </a:p>
        </p:txBody>
      </p:sp>
      <p:pic>
        <p:nvPicPr>
          <p:cNvPr id="8" name="Picture 7" descr="A cartoon character sitting at a desk with a computer&#10;&#10;Description automatically generated with low confidence">
            <a:extLst>
              <a:ext uri="{FF2B5EF4-FFF2-40B4-BE49-F238E27FC236}">
                <a16:creationId xmlns:a16="http://schemas.microsoft.com/office/drawing/2014/main" id="{8491F619-FB3D-664B-AD5E-422A18B3D9F9}"/>
              </a:ext>
            </a:extLst>
          </p:cNvPr>
          <p:cNvPicPr>
            <a:picLocks noChangeAspect="1"/>
          </p:cNvPicPr>
          <p:nvPr/>
        </p:nvPicPr>
        <p:blipFill>
          <a:blip r:embed="rId3"/>
          <a:stretch>
            <a:fillRect/>
          </a:stretch>
        </p:blipFill>
        <p:spPr>
          <a:xfrm>
            <a:off x="528101" y="2505329"/>
            <a:ext cx="1486699" cy="1486699"/>
          </a:xfrm>
          <a:prstGeom prst="rect">
            <a:avLst/>
          </a:prstGeom>
        </p:spPr>
      </p:pic>
      <p:sp>
        <p:nvSpPr>
          <p:cNvPr id="10" name="Arrow: Down 9">
            <a:extLst>
              <a:ext uri="{FF2B5EF4-FFF2-40B4-BE49-F238E27FC236}">
                <a16:creationId xmlns:a16="http://schemas.microsoft.com/office/drawing/2014/main" id="{3C42B685-42A6-2C3D-3470-47B380DB2F75}"/>
              </a:ext>
            </a:extLst>
          </p:cNvPr>
          <p:cNvSpPr/>
          <p:nvPr/>
        </p:nvSpPr>
        <p:spPr>
          <a:xfrm>
            <a:off x="1375241" y="2088931"/>
            <a:ext cx="275897" cy="530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1" name="Arrow: Down 10">
            <a:extLst>
              <a:ext uri="{FF2B5EF4-FFF2-40B4-BE49-F238E27FC236}">
                <a16:creationId xmlns:a16="http://schemas.microsoft.com/office/drawing/2014/main" id="{0B01266F-144A-7D68-A059-5FECCE498D9F}"/>
              </a:ext>
            </a:extLst>
          </p:cNvPr>
          <p:cNvSpPr/>
          <p:nvPr/>
        </p:nvSpPr>
        <p:spPr>
          <a:xfrm rot="10800000">
            <a:off x="909421" y="2072939"/>
            <a:ext cx="275897" cy="530800"/>
          </a:xfrm>
          <a:prstGeom prst="downArrow">
            <a:avLst/>
          </a:prstGeom>
          <a:solidFill>
            <a:srgbClr val="0070C0"/>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16" descr="Graphical user interface, logo&#10;&#10;Description automatically generated">
            <a:extLst>
              <a:ext uri="{FF2B5EF4-FFF2-40B4-BE49-F238E27FC236}">
                <a16:creationId xmlns:a16="http://schemas.microsoft.com/office/drawing/2014/main" id="{53384B10-D953-D6E4-4406-192BE223EAAA}"/>
              </a:ext>
            </a:extLst>
          </p:cNvPr>
          <p:cNvPicPr>
            <a:picLocks noChangeAspect="1"/>
          </p:cNvPicPr>
          <p:nvPr/>
        </p:nvPicPr>
        <p:blipFill>
          <a:blip r:embed="rId4"/>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FDF4D46C-8EF8-95A3-6ABC-1CB399D10B52}"/>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sp>
        <p:nvSpPr>
          <p:cNvPr id="5" name="TextBox 4">
            <a:extLst>
              <a:ext uri="{FF2B5EF4-FFF2-40B4-BE49-F238E27FC236}">
                <a16:creationId xmlns:a16="http://schemas.microsoft.com/office/drawing/2014/main" id="{E0477D79-84D1-0B5E-182A-54629D487780}"/>
              </a:ext>
            </a:extLst>
          </p:cNvPr>
          <p:cNvSpPr txBox="1"/>
          <p:nvPr/>
        </p:nvSpPr>
        <p:spPr>
          <a:xfrm>
            <a:off x="2438400" y="696686"/>
            <a:ext cx="4504759" cy="523220"/>
          </a:xfrm>
          <a:prstGeom prst="rect">
            <a:avLst/>
          </a:prstGeom>
          <a:noFill/>
        </p:spPr>
        <p:txBody>
          <a:bodyPr wrap="none" rtlCol="0">
            <a:spAutoFit/>
          </a:bodyPr>
          <a:lstStyle/>
          <a:p>
            <a:r>
              <a:rPr lang="en-CH" sz="2800" b="1" dirty="0"/>
              <a:t>Competency assessment</a:t>
            </a:r>
          </a:p>
        </p:txBody>
      </p:sp>
    </p:spTree>
    <p:extLst>
      <p:ext uri="{BB962C8B-B14F-4D97-AF65-F5344CB8AC3E}">
        <p14:creationId xmlns:p14="http://schemas.microsoft.com/office/powerpoint/2010/main" val="5050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9EC12-DD25-B7F9-3AD7-66067C925A67}"/>
              </a:ext>
            </a:extLst>
          </p:cNvPr>
          <p:cNvPicPr>
            <a:picLocks noChangeAspect="1"/>
          </p:cNvPicPr>
          <p:nvPr/>
        </p:nvPicPr>
        <p:blipFill>
          <a:blip r:embed="rId2"/>
          <a:stretch>
            <a:fillRect/>
          </a:stretch>
        </p:blipFill>
        <p:spPr>
          <a:xfrm>
            <a:off x="439361" y="471313"/>
            <a:ext cx="1491915" cy="1486699"/>
          </a:xfrm>
          <a:prstGeom prst="rect">
            <a:avLst/>
          </a:prstGeom>
        </p:spPr>
      </p:pic>
      <p:pic>
        <p:nvPicPr>
          <p:cNvPr id="8" name="Picture 7" descr="A cartoon character sitting at a desk with a computer&#10;&#10;Description automatically generated with low confidence">
            <a:extLst>
              <a:ext uri="{FF2B5EF4-FFF2-40B4-BE49-F238E27FC236}">
                <a16:creationId xmlns:a16="http://schemas.microsoft.com/office/drawing/2014/main" id="{8491F619-FB3D-664B-AD5E-422A18B3D9F9}"/>
              </a:ext>
            </a:extLst>
          </p:cNvPr>
          <p:cNvPicPr>
            <a:picLocks noChangeAspect="1"/>
          </p:cNvPicPr>
          <p:nvPr/>
        </p:nvPicPr>
        <p:blipFill>
          <a:blip r:embed="rId3"/>
          <a:stretch>
            <a:fillRect/>
          </a:stretch>
        </p:blipFill>
        <p:spPr>
          <a:xfrm>
            <a:off x="528101" y="2505329"/>
            <a:ext cx="1486699" cy="1486699"/>
          </a:xfrm>
          <a:prstGeom prst="rect">
            <a:avLst/>
          </a:prstGeom>
        </p:spPr>
      </p:pic>
      <p:sp>
        <p:nvSpPr>
          <p:cNvPr id="10" name="Arrow: Down 9">
            <a:extLst>
              <a:ext uri="{FF2B5EF4-FFF2-40B4-BE49-F238E27FC236}">
                <a16:creationId xmlns:a16="http://schemas.microsoft.com/office/drawing/2014/main" id="{3C42B685-42A6-2C3D-3470-47B380DB2F75}"/>
              </a:ext>
            </a:extLst>
          </p:cNvPr>
          <p:cNvSpPr/>
          <p:nvPr/>
        </p:nvSpPr>
        <p:spPr>
          <a:xfrm>
            <a:off x="1375241" y="2088931"/>
            <a:ext cx="275897" cy="530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1" name="Arrow: Down 10">
            <a:extLst>
              <a:ext uri="{FF2B5EF4-FFF2-40B4-BE49-F238E27FC236}">
                <a16:creationId xmlns:a16="http://schemas.microsoft.com/office/drawing/2014/main" id="{0B01266F-144A-7D68-A059-5FECCE498D9F}"/>
              </a:ext>
            </a:extLst>
          </p:cNvPr>
          <p:cNvSpPr/>
          <p:nvPr/>
        </p:nvSpPr>
        <p:spPr>
          <a:xfrm rot="10800000">
            <a:off x="909421" y="2072939"/>
            <a:ext cx="275897" cy="530800"/>
          </a:xfrm>
          <a:prstGeom prst="downArrow">
            <a:avLst/>
          </a:prstGeom>
          <a:solidFill>
            <a:srgbClr val="0070C0"/>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16" descr="Graphical user interface, logo&#10;&#10;Description automatically generated">
            <a:extLst>
              <a:ext uri="{FF2B5EF4-FFF2-40B4-BE49-F238E27FC236}">
                <a16:creationId xmlns:a16="http://schemas.microsoft.com/office/drawing/2014/main" id="{53384B10-D953-D6E4-4406-192BE223EAAA}"/>
              </a:ext>
            </a:extLst>
          </p:cNvPr>
          <p:cNvPicPr>
            <a:picLocks noChangeAspect="1"/>
          </p:cNvPicPr>
          <p:nvPr/>
        </p:nvPicPr>
        <p:blipFill>
          <a:blip r:embed="rId4"/>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FDF4D46C-8EF8-95A3-6ABC-1CB399D10B52}"/>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sp>
        <p:nvSpPr>
          <p:cNvPr id="5" name="TextBox 4">
            <a:extLst>
              <a:ext uri="{FF2B5EF4-FFF2-40B4-BE49-F238E27FC236}">
                <a16:creationId xmlns:a16="http://schemas.microsoft.com/office/drawing/2014/main" id="{1608FE3F-A41D-1ABB-610F-069154AECD36}"/>
              </a:ext>
            </a:extLst>
          </p:cNvPr>
          <p:cNvSpPr txBox="1"/>
          <p:nvPr/>
        </p:nvSpPr>
        <p:spPr>
          <a:xfrm>
            <a:off x="2438400" y="696686"/>
            <a:ext cx="8061822" cy="523220"/>
          </a:xfrm>
          <a:prstGeom prst="rect">
            <a:avLst/>
          </a:prstGeom>
          <a:noFill/>
        </p:spPr>
        <p:txBody>
          <a:bodyPr wrap="none" rtlCol="0">
            <a:spAutoFit/>
          </a:bodyPr>
          <a:lstStyle/>
          <a:p>
            <a:r>
              <a:rPr lang="en-CH" sz="2800" b="1" dirty="0"/>
              <a:t>Competency assessment tools and objectives</a:t>
            </a:r>
          </a:p>
        </p:txBody>
      </p:sp>
      <p:sp>
        <p:nvSpPr>
          <p:cNvPr id="12" name="TextBox 11">
            <a:extLst>
              <a:ext uri="{FF2B5EF4-FFF2-40B4-BE49-F238E27FC236}">
                <a16:creationId xmlns:a16="http://schemas.microsoft.com/office/drawing/2014/main" id="{B0AC77C8-E795-EA2B-49C4-211FF7C1419A}"/>
              </a:ext>
            </a:extLst>
          </p:cNvPr>
          <p:cNvSpPr txBox="1"/>
          <p:nvPr/>
        </p:nvSpPr>
        <p:spPr>
          <a:xfrm>
            <a:off x="2438400" y="1531257"/>
            <a:ext cx="8315097" cy="369332"/>
          </a:xfrm>
          <a:prstGeom prst="rect">
            <a:avLst/>
          </a:prstGeom>
          <a:noFill/>
        </p:spPr>
        <p:txBody>
          <a:bodyPr wrap="none" rtlCol="0">
            <a:spAutoFit/>
          </a:bodyPr>
          <a:lstStyle/>
          <a:p>
            <a:r>
              <a:rPr lang="en-CH" dirty="0"/>
              <a:t>Underpinning knowledge and skills need to be assessed </a:t>
            </a:r>
            <a:r>
              <a:rPr lang="en-CH" b="1" dirty="0"/>
              <a:t>when starting the job</a:t>
            </a:r>
          </a:p>
        </p:txBody>
      </p:sp>
      <p:sp>
        <p:nvSpPr>
          <p:cNvPr id="13" name="TextBox 12">
            <a:extLst>
              <a:ext uri="{FF2B5EF4-FFF2-40B4-BE49-F238E27FC236}">
                <a16:creationId xmlns:a16="http://schemas.microsoft.com/office/drawing/2014/main" id="{84503E48-C4F1-18AA-58D6-3A2D4BC9964D}"/>
              </a:ext>
            </a:extLst>
          </p:cNvPr>
          <p:cNvSpPr txBox="1"/>
          <p:nvPr/>
        </p:nvSpPr>
        <p:spPr>
          <a:xfrm>
            <a:off x="2438400" y="2066325"/>
            <a:ext cx="8875486" cy="923330"/>
          </a:xfrm>
          <a:prstGeom prst="rect">
            <a:avLst/>
          </a:prstGeom>
          <a:noFill/>
        </p:spPr>
        <p:txBody>
          <a:bodyPr wrap="square" rtlCol="0">
            <a:spAutoFit/>
          </a:bodyPr>
          <a:lstStyle/>
          <a:p>
            <a:r>
              <a:rPr lang="en-CH" dirty="0"/>
              <a:t>As competency refers to the performance of the individual when performing the activities, the main tool is direct observation, following a check-list </a:t>
            </a:r>
            <a:r>
              <a:rPr lang="en-CH" b="1" dirty="0"/>
              <a:t>consistent with the job description</a:t>
            </a:r>
          </a:p>
        </p:txBody>
      </p:sp>
      <p:sp>
        <p:nvSpPr>
          <p:cNvPr id="14" name="TextBox 13">
            <a:extLst>
              <a:ext uri="{FF2B5EF4-FFF2-40B4-BE49-F238E27FC236}">
                <a16:creationId xmlns:a16="http://schemas.microsoft.com/office/drawing/2014/main" id="{295CC7F4-7CE3-6A23-7DF3-ACA2B64D5F35}"/>
              </a:ext>
            </a:extLst>
          </p:cNvPr>
          <p:cNvSpPr txBox="1"/>
          <p:nvPr/>
        </p:nvSpPr>
        <p:spPr>
          <a:xfrm>
            <a:off x="2438400" y="5112491"/>
            <a:ext cx="8585200" cy="646331"/>
          </a:xfrm>
          <a:prstGeom prst="rect">
            <a:avLst/>
          </a:prstGeom>
          <a:noFill/>
        </p:spPr>
        <p:txBody>
          <a:bodyPr wrap="square" rtlCol="0">
            <a:spAutoFit/>
          </a:bodyPr>
          <a:lstStyle/>
          <a:p>
            <a:r>
              <a:rPr lang="en-CH" dirty="0"/>
              <a:t>Written tests, quizzes assess memory, understanding of the principles, and some skills. </a:t>
            </a:r>
            <a:r>
              <a:rPr lang="ro-RO" dirty="0"/>
              <a:t>D</a:t>
            </a:r>
            <a:r>
              <a:rPr lang="en-CH" dirty="0" err="1"/>
              <a:t>eveloping</a:t>
            </a:r>
            <a:r>
              <a:rPr lang="en-CH" dirty="0"/>
              <a:t> tests to assess competency is very difficult</a:t>
            </a:r>
          </a:p>
        </p:txBody>
      </p:sp>
      <p:sp>
        <p:nvSpPr>
          <p:cNvPr id="15" name="TextBox 14">
            <a:extLst>
              <a:ext uri="{FF2B5EF4-FFF2-40B4-BE49-F238E27FC236}">
                <a16:creationId xmlns:a16="http://schemas.microsoft.com/office/drawing/2014/main" id="{B2197781-B47E-FC43-E946-2CDBF058170E}"/>
              </a:ext>
            </a:extLst>
          </p:cNvPr>
          <p:cNvSpPr txBox="1"/>
          <p:nvPr/>
        </p:nvSpPr>
        <p:spPr>
          <a:xfrm>
            <a:off x="2438400" y="3031052"/>
            <a:ext cx="8781143" cy="646331"/>
          </a:xfrm>
          <a:prstGeom prst="rect">
            <a:avLst/>
          </a:prstGeom>
          <a:noFill/>
        </p:spPr>
        <p:txBody>
          <a:bodyPr wrap="square" rtlCol="0">
            <a:spAutoFit/>
          </a:bodyPr>
          <a:lstStyle/>
          <a:p>
            <a:r>
              <a:rPr lang="ro-RO" dirty="0"/>
              <a:t>P</a:t>
            </a:r>
            <a:r>
              <a:rPr lang="en-CH" dirty="0" err="1"/>
              <a:t>erformance</a:t>
            </a:r>
            <a:r>
              <a:rPr lang="en-CH" dirty="0"/>
              <a:t> criteria that can not be assessed using direct observation can use simulations or simulators </a:t>
            </a:r>
          </a:p>
        </p:txBody>
      </p:sp>
      <p:sp>
        <p:nvSpPr>
          <p:cNvPr id="16" name="TextBox 15">
            <a:extLst>
              <a:ext uri="{FF2B5EF4-FFF2-40B4-BE49-F238E27FC236}">
                <a16:creationId xmlns:a16="http://schemas.microsoft.com/office/drawing/2014/main" id="{9F707DCC-9954-1DA1-C45C-0DE1199C871E}"/>
              </a:ext>
            </a:extLst>
          </p:cNvPr>
          <p:cNvSpPr txBox="1"/>
          <p:nvPr/>
        </p:nvSpPr>
        <p:spPr>
          <a:xfrm>
            <a:off x="2438400" y="3747257"/>
            <a:ext cx="8585200" cy="646331"/>
          </a:xfrm>
          <a:prstGeom prst="rect">
            <a:avLst/>
          </a:prstGeom>
          <a:noFill/>
        </p:spPr>
        <p:txBody>
          <a:bodyPr wrap="square" rtlCol="0">
            <a:spAutoFit/>
          </a:bodyPr>
          <a:lstStyle/>
          <a:p>
            <a:r>
              <a:rPr lang="en-CH" dirty="0"/>
              <a:t>Monitoring performed by the supervisor and feedback from stakeholders are useful ingredients in having a clear view of individual performance and competency</a:t>
            </a:r>
          </a:p>
        </p:txBody>
      </p:sp>
      <p:sp>
        <p:nvSpPr>
          <p:cNvPr id="17" name="TextBox 16">
            <a:extLst>
              <a:ext uri="{FF2B5EF4-FFF2-40B4-BE49-F238E27FC236}">
                <a16:creationId xmlns:a16="http://schemas.microsoft.com/office/drawing/2014/main" id="{9DA9508E-156A-85CF-4BB8-F24A7049E290}"/>
              </a:ext>
            </a:extLst>
          </p:cNvPr>
          <p:cNvSpPr txBox="1"/>
          <p:nvPr/>
        </p:nvSpPr>
        <p:spPr>
          <a:xfrm>
            <a:off x="2438400" y="4429874"/>
            <a:ext cx="8781143" cy="646331"/>
          </a:xfrm>
          <a:prstGeom prst="rect">
            <a:avLst/>
          </a:prstGeom>
          <a:noFill/>
        </p:spPr>
        <p:txBody>
          <a:bodyPr wrap="square" rtlCol="0">
            <a:spAutoFit/>
          </a:bodyPr>
          <a:lstStyle/>
          <a:p>
            <a:r>
              <a:rPr lang="en-CH" dirty="0"/>
              <a:t>Case studies and portfolios demonstrate capacity, but being off-line are not assessing competency</a:t>
            </a:r>
          </a:p>
        </p:txBody>
      </p:sp>
    </p:spTree>
    <p:extLst>
      <p:ext uri="{BB962C8B-B14F-4D97-AF65-F5344CB8AC3E}">
        <p14:creationId xmlns:p14="http://schemas.microsoft.com/office/powerpoint/2010/main" val="37009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7E763D-E899-4914-032F-B612BAF274D6}"/>
              </a:ext>
            </a:extLst>
          </p:cNvPr>
          <p:cNvSpPr txBox="1"/>
          <p:nvPr/>
        </p:nvSpPr>
        <p:spPr>
          <a:xfrm>
            <a:off x="545148" y="771128"/>
            <a:ext cx="5405120" cy="584775"/>
          </a:xfrm>
          <a:prstGeom prst="rect">
            <a:avLst/>
          </a:prstGeom>
          <a:noFill/>
        </p:spPr>
        <p:txBody>
          <a:bodyPr wrap="square" rtlCol="0">
            <a:spAutoFit/>
          </a:bodyPr>
          <a:lstStyle/>
          <a:p>
            <a:r>
              <a:rPr lang="en-CH" sz="3200" dirty="0"/>
              <a:t>Qualification is for a lifetime</a:t>
            </a:r>
          </a:p>
        </p:txBody>
      </p:sp>
      <p:sp>
        <p:nvSpPr>
          <p:cNvPr id="5" name="TextBox 4">
            <a:extLst>
              <a:ext uri="{FF2B5EF4-FFF2-40B4-BE49-F238E27FC236}">
                <a16:creationId xmlns:a16="http://schemas.microsoft.com/office/drawing/2014/main" id="{98CC98CA-FBD5-CDB6-9B24-EDC1F0307D4D}"/>
              </a:ext>
            </a:extLst>
          </p:cNvPr>
          <p:cNvSpPr txBox="1"/>
          <p:nvPr/>
        </p:nvSpPr>
        <p:spPr>
          <a:xfrm>
            <a:off x="545148" y="1461879"/>
            <a:ext cx="7699692" cy="584775"/>
          </a:xfrm>
          <a:prstGeom prst="rect">
            <a:avLst/>
          </a:prstGeom>
          <a:noFill/>
        </p:spPr>
        <p:txBody>
          <a:bodyPr wrap="square" lIns="91440" tIns="45720" rIns="91440" bIns="45720" rtlCol="0" anchor="t">
            <a:spAutoFit/>
          </a:bodyPr>
          <a:lstStyle/>
          <a:p>
            <a:r>
              <a:rPr lang="en-CH" sz="3200" dirty="0"/>
              <a:t>Competence... </a:t>
            </a:r>
            <a:r>
              <a:rPr lang="en-CH" sz="3200" b="1" dirty="0"/>
              <a:t>is NOT</a:t>
            </a:r>
            <a:r>
              <a:rPr lang="en-CH" sz="3200" dirty="0"/>
              <a:t>! </a:t>
            </a:r>
          </a:p>
        </p:txBody>
      </p:sp>
      <p:pic>
        <p:nvPicPr>
          <p:cNvPr id="6" name="Picture 5" descr="A cartoon character sitting at a desk with a computer&#10;&#10;Description automatically generated with low confidence">
            <a:extLst>
              <a:ext uri="{FF2B5EF4-FFF2-40B4-BE49-F238E27FC236}">
                <a16:creationId xmlns:a16="http://schemas.microsoft.com/office/drawing/2014/main" id="{272CEA29-BA30-3860-025C-549382B42EC3}"/>
              </a:ext>
            </a:extLst>
          </p:cNvPr>
          <p:cNvPicPr>
            <a:picLocks noChangeAspect="1"/>
          </p:cNvPicPr>
          <p:nvPr/>
        </p:nvPicPr>
        <p:blipFill>
          <a:blip r:embed="rId2"/>
          <a:stretch>
            <a:fillRect/>
          </a:stretch>
        </p:blipFill>
        <p:spPr>
          <a:xfrm>
            <a:off x="4544575" y="3122524"/>
            <a:ext cx="2811386" cy="2811386"/>
          </a:xfrm>
          <a:prstGeom prst="rect">
            <a:avLst/>
          </a:prstGeom>
        </p:spPr>
      </p:pic>
      <p:pic>
        <p:nvPicPr>
          <p:cNvPr id="7" name="Picture 6" descr="A cartoon characters sitting at a table with a computer&#10;&#10;Description automatically generated with low confidence">
            <a:extLst>
              <a:ext uri="{FF2B5EF4-FFF2-40B4-BE49-F238E27FC236}">
                <a16:creationId xmlns:a16="http://schemas.microsoft.com/office/drawing/2014/main" id="{6716F1B0-7A0E-16B2-4F2F-04D1755A3295}"/>
              </a:ext>
            </a:extLst>
          </p:cNvPr>
          <p:cNvPicPr>
            <a:picLocks noChangeAspect="1"/>
          </p:cNvPicPr>
          <p:nvPr/>
        </p:nvPicPr>
        <p:blipFill>
          <a:blip r:embed="rId3"/>
          <a:stretch>
            <a:fillRect/>
          </a:stretch>
        </p:blipFill>
        <p:spPr>
          <a:xfrm>
            <a:off x="9735522" y="2884272"/>
            <a:ext cx="1738606" cy="1818150"/>
          </a:xfrm>
          <a:prstGeom prst="rect">
            <a:avLst/>
          </a:prstGeom>
        </p:spPr>
      </p:pic>
      <p:pic>
        <p:nvPicPr>
          <p:cNvPr id="8" name="Picture 7" descr="A picture containing cartoon, toy, indoor, art&#10;&#10;Description automatically generated">
            <a:extLst>
              <a:ext uri="{FF2B5EF4-FFF2-40B4-BE49-F238E27FC236}">
                <a16:creationId xmlns:a16="http://schemas.microsoft.com/office/drawing/2014/main" id="{935D102E-EEF4-55D4-F35A-60EADE595F17}"/>
              </a:ext>
            </a:extLst>
          </p:cNvPr>
          <p:cNvPicPr>
            <a:picLocks noChangeAspect="1"/>
          </p:cNvPicPr>
          <p:nvPr/>
        </p:nvPicPr>
        <p:blipFill>
          <a:blip r:embed="rId4"/>
          <a:stretch>
            <a:fillRect/>
          </a:stretch>
        </p:blipFill>
        <p:spPr>
          <a:xfrm>
            <a:off x="823508" y="3487008"/>
            <a:ext cx="2424200" cy="1818150"/>
          </a:xfrm>
          <a:prstGeom prst="rect">
            <a:avLst/>
          </a:prstGeom>
        </p:spPr>
      </p:pic>
      <p:sp>
        <p:nvSpPr>
          <p:cNvPr id="9" name="TextBox 8">
            <a:extLst>
              <a:ext uri="{FF2B5EF4-FFF2-40B4-BE49-F238E27FC236}">
                <a16:creationId xmlns:a16="http://schemas.microsoft.com/office/drawing/2014/main" id="{E6D9F2C1-FFD1-3898-9891-D69617E12A09}"/>
              </a:ext>
            </a:extLst>
          </p:cNvPr>
          <p:cNvSpPr txBox="1"/>
          <p:nvPr/>
        </p:nvSpPr>
        <p:spPr>
          <a:xfrm>
            <a:off x="1387690" y="5438376"/>
            <a:ext cx="1443209" cy="369332"/>
          </a:xfrm>
          <a:prstGeom prst="rect">
            <a:avLst/>
          </a:prstGeom>
          <a:noFill/>
        </p:spPr>
        <p:txBody>
          <a:bodyPr wrap="square" rtlCol="0">
            <a:spAutoFit/>
          </a:bodyPr>
          <a:lstStyle/>
          <a:p>
            <a:pPr algn="ctr"/>
            <a:r>
              <a:rPr lang="en-CH" b="1" dirty="0"/>
              <a:t>Training</a:t>
            </a:r>
          </a:p>
        </p:txBody>
      </p:sp>
      <p:sp>
        <p:nvSpPr>
          <p:cNvPr id="10" name="TextBox 9">
            <a:extLst>
              <a:ext uri="{FF2B5EF4-FFF2-40B4-BE49-F238E27FC236}">
                <a16:creationId xmlns:a16="http://schemas.microsoft.com/office/drawing/2014/main" id="{7D3307E3-E222-0CA5-86B5-32DF1BE816F4}"/>
              </a:ext>
            </a:extLst>
          </p:cNvPr>
          <p:cNvSpPr txBox="1"/>
          <p:nvPr/>
        </p:nvSpPr>
        <p:spPr>
          <a:xfrm>
            <a:off x="9735522" y="4835640"/>
            <a:ext cx="1443209" cy="646331"/>
          </a:xfrm>
          <a:prstGeom prst="rect">
            <a:avLst/>
          </a:prstGeom>
          <a:noFill/>
        </p:spPr>
        <p:txBody>
          <a:bodyPr wrap="square" rtlCol="0">
            <a:spAutoFit/>
          </a:bodyPr>
          <a:lstStyle/>
          <a:p>
            <a:pPr algn="ctr"/>
            <a:r>
              <a:rPr lang="en-CH" b="1" dirty="0"/>
              <a:t>On-the-Job Training</a:t>
            </a:r>
          </a:p>
        </p:txBody>
      </p:sp>
      <p:pic>
        <p:nvPicPr>
          <p:cNvPr id="11" name="Picture 10" descr="A cartoon character with green and red ticks&#10;&#10;Description automatically generated with low confidence">
            <a:extLst>
              <a:ext uri="{FF2B5EF4-FFF2-40B4-BE49-F238E27FC236}">
                <a16:creationId xmlns:a16="http://schemas.microsoft.com/office/drawing/2014/main" id="{EEC4A741-CC3C-C690-06FE-D10DCBA4D9BE}"/>
              </a:ext>
            </a:extLst>
          </p:cNvPr>
          <p:cNvPicPr>
            <a:picLocks noChangeAspect="1"/>
          </p:cNvPicPr>
          <p:nvPr/>
        </p:nvPicPr>
        <p:blipFill>
          <a:blip r:embed="rId5"/>
          <a:stretch>
            <a:fillRect/>
          </a:stretch>
        </p:blipFill>
        <p:spPr>
          <a:xfrm>
            <a:off x="8402435" y="970946"/>
            <a:ext cx="1738606" cy="1738606"/>
          </a:xfrm>
          <a:prstGeom prst="rect">
            <a:avLst/>
          </a:prstGeom>
        </p:spPr>
      </p:pic>
      <p:sp>
        <p:nvSpPr>
          <p:cNvPr id="12" name="TextBox 11">
            <a:extLst>
              <a:ext uri="{FF2B5EF4-FFF2-40B4-BE49-F238E27FC236}">
                <a16:creationId xmlns:a16="http://schemas.microsoft.com/office/drawing/2014/main" id="{39EC057E-A9DF-330F-FEB6-01D3FFF9973A}"/>
              </a:ext>
            </a:extLst>
          </p:cNvPr>
          <p:cNvSpPr txBox="1"/>
          <p:nvPr/>
        </p:nvSpPr>
        <p:spPr>
          <a:xfrm>
            <a:off x="8456366" y="2709569"/>
            <a:ext cx="1630744" cy="646331"/>
          </a:xfrm>
          <a:prstGeom prst="rect">
            <a:avLst/>
          </a:prstGeom>
          <a:noFill/>
        </p:spPr>
        <p:txBody>
          <a:bodyPr wrap="square" rtlCol="0">
            <a:spAutoFit/>
          </a:bodyPr>
          <a:lstStyle/>
          <a:p>
            <a:pPr algn="ctr"/>
            <a:r>
              <a:rPr lang="en-CH" b="1" dirty="0"/>
              <a:t>Competency Assessment</a:t>
            </a:r>
          </a:p>
        </p:txBody>
      </p:sp>
      <p:sp>
        <p:nvSpPr>
          <p:cNvPr id="13" name="TextBox 12">
            <a:extLst>
              <a:ext uri="{FF2B5EF4-FFF2-40B4-BE49-F238E27FC236}">
                <a16:creationId xmlns:a16="http://schemas.microsoft.com/office/drawing/2014/main" id="{DC061654-73D3-73DC-D6AB-DC76609BA8C3}"/>
              </a:ext>
            </a:extLst>
          </p:cNvPr>
          <p:cNvSpPr txBox="1"/>
          <p:nvPr/>
        </p:nvSpPr>
        <p:spPr>
          <a:xfrm>
            <a:off x="5040748" y="5564578"/>
            <a:ext cx="1819039" cy="369332"/>
          </a:xfrm>
          <a:prstGeom prst="rect">
            <a:avLst/>
          </a:prstGeom>
          <a:noFill/>
        </p:spPr>
        <p:txBody>
          <a:bodyPr wrap="square" rtlCol="0">
            <a:spAutoFit/>
          </a:bodyPr>
          <a:lstStyle/>
          <a:p>
            <a:pPr algn="ctr"/>
            <a:r>
              <a:rPr lang="en-CH" b="1" dirty="0"/>
              <a:t>COMPETENT</a:t>
            </a:r>
          </a:p>
        </p:txBody>
      </p:sp>
      <p:sp>
        <p:nvSpPr>
          <p:cNvPr id="14" name="Arrow: Right 13">
            <a:extLst>
              <a:ext uri="{FF2B5EF4-FFF2-40B4-BE49-F238E27FC236}">
                <a16:creationId xmlns:a16="http://schemas.microsoft.com/office/drawing/2014/main" id="{09067079-00F4-1E16-977B-DF3128D0B224}"/>
              </a:ext>
            </a:extLst>
          </p:cNvPr>
          <p:cNvSpPr/>
          <p:nvPr/>
        </p:nvSpPr>
        <p:spPr>
          <a:xfrm>
            <a:off x="3247708" y="4682875"/>
            <a:ext cx="1296867" cy="267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Arrow: Right 14">
            <a:extLst>
              <a:ext uri="{FF2B5EF4-FFF2-40B4-BE49-F238E27FC236}">
                <a16:creationId xmlns:a16="http://schemas.microsoft.com/office/drawing/2014/main" id="{75DB5B3D-6DEF-A21B-A8FE-C5808D9F1984}"/>
              </a:ext>
            </a:extLst>
          </p:cNvPr>
          <p:cNvSpPr/>
          <p:nvPr/>
        </p:nvSpPr>
        <p:spPr>
          <a:xfrm rot="10800000">
            <a:off x="8232122" y="4718328"/>
            <a:ext cx="1296867" cy="267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Arrow: Right 15">
            <a:extLst>
              <a:ext uri="{FF2B5EF4-FFF2-40B4-BE49-F238E27FC236}">
                <a16:creationId xmlns:a16="http://schemas.microsoft.com/office/drawing/2014/main" id="{73917DF1-BCA1-A00F-5CEC-217ACE3A77E9}"/>
              </a:ext>
            </a:extLst>
          </p:cNvPr>
          <p:cNvSpPr/>
          <p:nvPr/>
        </p:nvSpPr>
        <p:spPr>
          <a:xfrm rot="8402933">
            <a:off x="7121816" y="3363078"/>
            <a:ext cx="1296867" cy="2671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7" name="TextBox 16">
            <a:extLst>
              <a:ext uri="{FF2B5EF4-FFF2-40B4-BE49-F238E27FC236}">
                <a16:creationId xmlns:a16="http://schemas.microsoft.com/office/drawing/2014/main" id="{D451845D-A6F6-6DF4-1684-65EF02A1A5D0}"/>
              </a:ext>
            </a:extLst>
          </p:cNvPr>
          <p:cNvSpPr txBox="1"/>
          <p:nvPr/>
        </p:nvSpPr>
        <p:spPr>
          <a:xfrm>
            <a:off x="545148" y="2234434"/>
            <a:ext cx="7503000" cy="1077218"/>
          </a:xfrm>
          <a:prstGeom prst="rect">
            <a:avLst/>
          </a:prstGeom>
          <a:noFill/>
        </p:spPr>
        <p:txBody>
          <a:bodyPr wrap="square">
            <a:spAutoFit/>
          </a:bodyPr>
          <a:lstStyle/>
          <a:p>
            <a:r>
              <a:rPr lang="en-CH" sz="3200" dirty="0"/>
              <a:t>Competence needs to be </a:t>
            </a:r>
            <a:r>
              <a:rPr lang="en-CH" sz="3200" b="1" dirty="0"/>
              <a:t>maintained</a:t>
            </a:r>
            <a:r>
              <a:rPr lang="en-CH" sz="3200" dirty="0"/>
              <a:t>...</a:t>
            </a:r>
            <a:endParaRPr lang="en-CH" sz="3200" dirty="0">
              <a:cs typeface="Arial"/>
            </a:endParaRPr>
          </a:p>
          <a:p>
            <a:r>
              <a:rPr lang="en-CH" sz="3200" dirty="0">
                <a:cs typeface="Arial"/>
              </a:rPr>
              <a:t>and </a:t>
            </a:r>
            <a:r>
              <a:rPr lang="en-CH" sz="3200" b="1" dirty="0">
                <a:cs typeface="Arial"/>
              </a:rPr>
              <a:t>continuously updated</a:t>
            </a:r>
            <a:r>
              <a:rPr lang="en-CH" sz="3200" dirty="0">
                <a:cs typeface="Arial"/>
              </a:rPr>
              <a:t>!</a:t>
            </a:r>
          </a:p>
        </p:txBody>
      </p:sp>
      <p:pic>
        <p:nvPicPr>
          <p:cNvPr id="2" name="Picture 16" descr="Graphical user interface, logo&#10;&#10;Description automatically generated">
            <a:extLst>
              <a:ext uri="{FF2B5EF4-FFF2-40B4-BE49-F238E27FC236}">
                <a16:creationId xmlns:a16="http://schemas.microsoft.com/office/drawing/2014/main" id="{C5430CAF-91E6-C651-B686-43A537F73036}"/>
              </a:ext>
            </a:extLst>
          </p:cNvPr>
          <p:cNvPicPr>
            <a:picLocks noChangeAspect="1"/>
          </p:cNvPicPr>
          <p:nvPr/>
        </p:nvPicPr>
        <p:blipFill>
          <a:blip r:embed="rId6"/>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7C8A82EE-3DA9-8E07-8081-ED570E4DDF49}"/>
              </a:ext>
            </a:extLst>
          </p:cNvPr>
          <p:cNvPicPr>
            <a:picLocks noChangeAspect="1"/>
          </p:cNvPicPr>
          <p:nvPr/>
        </p:nvPicPr>
        <p:blipFill>
          <a:blip r:embed="rId7"/>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243469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animBg="1"/>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0F49-F8A8-4F4F-4E48-A348F9F1C1BF}"/>
            </a:ext>
          </a:extLst>
        </p:cNvPr>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3EFAB400-DB65-95F5-B1D1-ADDD6D116BDE}"/>
              </a:ext>
            </a:extLst>
          </p:cNvPr>
          <p:cNvPicPr>
            <a:picLocks noChangeAspect="1"/>
          </p:cNvPicPr>
          <p:nvPr/>
        </p:nvPicPr>
        <p:blipFill>
          <a:blip r:embed="rId2"/>
          <a:stretch>
            <a:fillRect/>
          </a:stretch>
        </p:blipFill>
        <p:spPr>
          <a:xfrm>
            <a:off x="0" y="4550366"/>
            <a:ext cx="2088023" cy="2307634"/>
          </a:xfrm>
          <a:prstGeom prst="rect">
            <a:avLst/>
          </a:prstGeom>
        </p:spPr>
      </p:pic>
      <p:pic>
        <p:nvPicPr>
          <p:cNvPr id="4" name="Picture 3">
            <a:extLst>
              <a:ext uri="{FF2B5EF4-FFF2-40B4-BE49-F238E27FC236}">
                <a16:creationId xmlns:a16="http://schemas.microsoft.com/office/drawing/2014/main" id="{569E81D6-2DB5-30B6-C02C-877A569A21F7}"/>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
        <p:nvSpPr>
          <p:cNvPr id="3" name="TextBox 2">
            <a:extLst>
              <a:ext uri="{FF2B5EF4-FFF2-40B4-BE49-F238E27FC236}">
                <a16:creationId xmlns:a16="http://schemas.microsoft.com/office/drawing/2014/main" id="{E4D9F54F-14E3-BC3D-04FA-DE43073DCB60}"/>
              </a:ext>
            </a:extLst>
          </p:cNvPr>
          <p:cNvSpPr txBox="1"/>
          <p:nvPr/>
        </p:nvSpPr>
        <p:spPr>
          <a:xfrm>
            <a:off x="852023" y="607237"/>
            <a:ext cx="10216643" cy="1077218"/>
          </a:xfrm>
          <a:prstGeom prst="rect">
            <a:avLst/>
          </a:prstGeom>
          <a:noFill/>
        </p:spPr>
        <p:txBody>
          <a:bodyPr wrap="square" rtlCol="0">
            <a:spAutoFit/>
          </a:bodyPr>
          <a:lstStyle/>
          <a:p>
            <a:r>
              <a:rPr lang="en-CH" sz="3200" b="1" i="1" dirty="0"/>
              <a:t>Without competent, well-trained human resources, the EW4ALL initiative can not be implemented</a:t>
            </a:r>
          </a:p>
        </p:txBody>
      </p:sp>
      <p:sp>
        <p:nvSpPr>
          <p:cNvPr id="7" name="TextBox 6">
            <a:extLst>
              <a:ext uri="{FF2B5EF4-FFF2-40B4-BE49-F238E27FC236}">
                <a16:creationId xmlns:a16="http://schemas.microsoft.com/office/drawing/2014/main" id="{6D5DC287-C668-04FA-779C-618399F09221}"/>
              </a:ext>
            </a:extLst>
          </p:cNvPr>
          <p:cNvSpPr txBox="1"/>
          <p:nvPr/>
        </p:nvSpPr>
        <p:spPr>
          <a:xfrm>
            <a:off x="852023" y="5018573"/>
            <a:ext cx="10339946" cy="1077218"/>
          </a:xfrm>
          <a:prstGeom prst="rect">
            <a:avLst/>
          </a:prstGeom>
          <a:noFill/>
        </p:spPr>
        <p:txBody>
          <a:bodyPr wrap="square" rtlCol="0">
            <a:spAutoFit/>
          </a:bodyPr>
          <a:lstStyle/>
          <a:p>
            <a:pPr>
              <a:spcBef>
                <a:spcPts val="600"/>
              </a:spcBef>
            </a:pPr>
            <a:r>
              <a:rPr lang="en-CH" dirty="0"/>
              <a:t>Guidance on the development of class training events, </a:t>
            </a:r>
            <a:r>
              <a:rPr lang="fr-CH" dirty="0"/>
              <a:t>ma</a:t>
            </a:r>
            <a:r>
              <a:rPr lang="en-CH" dirty="0"/>
              <a:t>king training more authentic</a:t>
            </a:r>
          </a:p>
          <a:p>
            <a:pPr>
              <a:spcBef>
                <a:spcPts val="600"/>
              </a:spcBef>
            </a:pPr>
            <a:r>
              <a:rPr lang="en-CH" dirty="0"/>
              <a:t>Human resource support by the availability of trainers to participate to national training events</a:t>
            </a:r>
          </a:p>
          <a:p>
            <a:pPr>
              <a:spcBef>
                <a:spcPts val="600"/>
              </a:spcBef>
            </a:pPr>
            <a:r>
              <a:rPr lang="en-CH" dirty="0"/>
              <a:t>Guidance in the Implementation of Competency Management in NMHSs</a:t>
            </a:r>
          </a:p>
        </p:txBody>
      </p:sp>
      <p:sp>
        <p:nvSpPr>
          <p:cNvPr id="8" name="TextBox 7">
            <a:extLst>
              <a:ext uri="{FF2B5EF4-FFF2-40B4-BE49-F238E27FC236}">
                <a16:creationId xmlns:a16="http://schemas.microsoft.com/office/drawing/2014/main" id="{9FEADB67-9CC7-606A-0C19-01DE8D29B3B9}"/>
              </a:ext>
            </a:extLst>
          </p:cNvPr>
          <p:cNvSpPr txBox="1"/>
          <p:nvPr/>
        </p:nvSpPr>
        <p:spPr>
          <a:xfrm>
            <a:off x="852023" y="4159797"/>
            <a:ext cx="10570469" cy="707886"/>
          </a:xfrm>
          <a:prstGeom prst="rect">
            <a:avLst/>
          </a:prstGeom>
          <a:noFill/>
        </p:spPr>
        <p:txBody>
          <a:bodyPr wrap="square" rtlCol="0">
            <a:spAutoFit/>
          </a:bodyPr>
          <a:lstStyle/>
          <a:p>
            <a:r>
              <a:rPr lang="en-CH" sz="2000" b="1" dirty="0"/>
              <a:t>Expanding the role of the Regional Training Centres to empower the National Training Structures</a:t>
            </a:r>
          </a:p>
        </p:txBody>
      </p:sp>
      <p:sp>
        <p:nvSpPr>
          <p:cNvPr id="9" name="TextBox 8">
            <a:extLst>
              <a:ext uri="{FF2B5EF4-FFF2-40B4-BE49-F238E27FC236}">
                <a16:creationId xmlns:a16="http://schemas.microsoft.com/office/drawing/2014/main" id="{60DBEA47-65DD-47B7-CE9B-4BFDDF89C27D}"/>
              </a:ext>
            </a:extLst>
          </p:cNvPr>
          <p:cNvSpPr txBox="1"/>
          <p:nvPr/>
        </p:nvSpPr>
        <p:spPr>
          <a:xfrm>
            <a:off x="852023" y="1986949"/>
            <a:ext cx="10339946" cy="400110"/>
          </a:xfrm>
          <a:prstGeom prst="rect">
            <a:avLst/>
          </a:prstGeom>
          <a:noFill/>
        </p:spPr>
        <p:txBody>
          <a:bodyPr wrap="none" rtlCol="0">
            <a:spAutoFit/>
          </a:bodyPr>
          <a:lstStyle/>
          <a:p>
            <a:r>
              <a:rPr lang="en-CH" sz="2000" dirty="0"/>
              <a:t>A structured approach to training and professional de</a:t>
            </a:r>
            <a:r>
              <a:rPr lang="fr-CH" sz="2000" dirty="0"/>
              <a:t>v</a:t>
            </a:r>
            <a:r>
              <a:rPr lang="en-CH" sz="2000" dirty="0" err="1"/>
              <a:t>elopment</a:t>
            </a:r>
            <a:r>
              <a:rPr lang="en-CH" sz="2000" dirty="0"/>
              <a:t> is vital for implementation</a:t>
            </a:r>
          </a:p>
        </p:txBody>
      </p:sp>
      <p:sp>
        <p:nvSpPr>
          <p:cNvPr id="10" name="TextBox 9">
            <a:extLst>
              <a:ext uri="{FF2B5EF4-FFF2-40B4-BE49-F238E27FC236}">
                <a16:creationId xmlns:a16="http://schemas.microsoft.com/office/drawing/2014/main" id="{29650AD2-A639-B625-774D-89733D463DB6}"/>
              </a:ext>
            </a:extLst>
          </p:cNvPr>
          <p:cNvSpPr txBox="1"/>
          <p:nvPr/>
        </p:nvSpPr>
        <p:spPr>
          <a:xfrm>
            <a:off x="852023" y="2572495"/>
            <a:ext cx="10559250" cy="707886"/>
          </a:xfrm>
          <a:prstGeom prst="rect">
            <a:avLst/>
          </a:prstGeom>
          <a:noFill/>
        </p:spPr>
        <p:txBody>
          <a:bodyPr wrap="square" rtlCol="0">
            <a:spAutoFit/>
          </a:bodyPr>
          <a:lstStyle/>
          <a:p>
            <a:r>
              <a:rPr lang="en-CH" sz="2000" dirty="0"/>
              <a:t>A common and authentic starting level of education and training for each member of the operational staff is important to identify the training needs of each member</a:t>
            </a:r>
          </a:p>
        </p:txBody>
      </p:sp>
      <p:sp>
        <p:nvSpPr>
          <p:cNvPr id="11" name="TextBox 10">
            <a:extLst>
              <a:ext uri="{FF2B5EF4-FFF2-40B4-BE49-F238E27FC236}">
                <a16:creationId xmlns:a16="http://schemas.microsoft.com/office/drawing/2014/main" id="{F888F2A2-057D-56BE-8D8E-ECC4FBE3D1FF}"/>
              </a:ext>
            </a:extLst>
          </p:cNvPr>
          <p:cNvSpPr txBox="1"/>
          <p:nvPr/>
        </p:nvSpPr>
        <p:spPr>
          <a:xfrm>
            <a:off x="852023" y="3460757"/>
            <a:ext cx="10216643" cy="400110"/>
          </a:xfrm>
          <a:prstGeom prst="rect">
            <a:avLst/>
          </a:prstGeom>
          <a:noFill/>
        </p:spPr>
        <p:txBody>
          <a:bodyPr wrap="none" rtlCol="0">
            <a:spAutoFit/>
          </a:bodyPr>
          <a:lstStyle/>
          <a:p>
            <a:r>
              <a:rPr lang="en-CH" sz="2000" dirty="0"/>
              <a:t>Training needs to be authentic, and re</a:t>
            </a:r>
            <a:r>
              <a:rPr lang="fr-CH" sz="2000" dirty="0"/>
              <a:t>la</a:t>
            </a:r>
            <a:r>
              <a:rPr lang="en-CH" sz="2000" dirty="0"/>
              <a:t>ted to the job description, i.e. activities conducted</a:t>
            </a:r>
          </a:p>
        </p:txBody>
      </p:sp>
    </p:spTree>
    <p:extLst>
      <p:ext uri="{BB962C8B-B14F-4D97-AF65-F5344CB8AC3E}">
        <p14:creationId xmlns:p14="http://schemas.microsoft.com/office/powerpoint/2010/main" val="2096772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F0CA-5323-CE0F-76AA-4940D085E86C}"/>
            </a:ext>
          </a:extLst>
        </p:cNvPr>
        <p:cNvGrpSpPr/>
        <p:nvPr/>
      </p:nvGrpSpPr>
      <p:grpSpPr>
        <a:xfrm>
          <a:off x="0" y="0"/>
          <a:ext cx="0" cy="0"/>
          <a:chOff x="0" y="0"/>
          <a:chExt cx="0" cy="0"/>
        </a:xfrm>
      </p:grpSpPr>
      <p:pic>
        <p:nvPicPr>
          <p:cNvPr id="7" name="Picture 16" descr="Graphical user interface, logo&#10;&#10;Description automatically generated">
            <a:extLst>
              <a:ext uri="{FF2B5EF4-FFF2-40B4-BE49-F238E27FC236}">
                <a16:creationId xmlns:a16="http://schemas.microsoft.com/office/drawing/2014/main" id="{C611C8FE-9374-AD64-FD6C-E29495E4172F}"/>
              </a:ext>
            </a:extLst>
          </p:cNvPr>
          <p:cNvPicPr>
            <a:picLocks noChangeAspect="1"/>
          </p:cNvPicPr>
          <p:nvPr/>
        </p:nvPicPr>
        <p:blipFill>
          <a:blip r:embed="rId2"/>
          <a:stretch>
            <a:fillRect/>
          </a:stretch>
        </p:blipFill>
        <p:spPr>
          <a:xfrm>
            <a:off x="0" y="4550366"/>
            <a:ext cx="2088023" cy="2307634"/>
          </a:xfrm>
          <a:prstGeom prst="rect">
            <a:avLst/>
          </a:prstGeom>
        </p:spPr>
      </p:pic>
      <p:pic>
        <p:nvPicPr>
          <p:cNvPr id="9" name="Picture 8">
            <a:extLst>
              <a:ext uri="{FF2B5EF4-FFF2-40B4-BE49-F238E27FC236}">
                <a16:creationId xmlns:a16="http://schemas.microsoft.com/office/drawing/2014/main" id="{6AAD080C-42EC-C56F-98BC-8EB275E133E6}"/>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pic>
        <p:nvPicPr>
          <p:cNvPr id="3" name="Picture 2">
            <a:extLst>
              <a:ext uri="{FF2B5EF4-FFF2-40B4-BE49-F238E27FC236}">
                <a16:creationId xmlns:a16="http://schemas.microsoft.com/office/drawing/2014/main" id="{DB5AEE9F-E5C9-97A9-DB3E-3A334611EA8E}"/>
              </a:ext>
            </a:extLst>
          </p:cNvPr>
          <p:cNvPicPr>
            <a:picLocks noChangeAspect="1"/>
          </p:cNvPicPr>
          <p:nvPr/>
        </p:nvPicPr>
        <p:blipFill>
          <a:blip r:embed="rId4"/>
          <a:stretch>
            <a:fillRect/>
          </a:stretch>
        </p:blipFill>
        <p:spPr>
          <a:xfrm>
            <a:off x="2424112" y="1353799"/>
            <a:ext cx="7343775" cy="5057775"/>
          </a:xfrm>
          <a:prstGeom prst="rect">
            <a:avLst/>
          </a:prstGeom>
        </p:spPr>
      </p:pic>
      <p:sp>
        <p:nvSpPr>
          <p:cNvPr id="4" name="TextBox 3">
            <a:extLst>
              <a:ext uri="{FF2B5EF4-FFF2-40B4-BE49-F238E27FC236}">
                <a16:creationId xmlns:a16="http://schemas.microsoft.com/office/drawing/2014/main" id="{B6A7B871-5484-73EF-BF0C-B99B57B19621}"/>
              </a:ext>
            </a:extLst>
          </p:cNvPr>
          <p:cNvSpPr txBox="1"/>
          <p:nvPr/>
        </p:nvSpPr>
        <p:spPr>
          <a:xfrm>
            <a:off x="709448" y="496988"/>
            <a:ext cx="11012214" cy="1077218"/>
          </a:xfrm>
          <a:prstGeom prst="rect">
            <a:avLst/>
          </a:prstGeom>
          <a:noFill/>
        </p:spPr>
        <p:txBody>
          <a:bodyPr wrap="square">
            <a:spAutoFit/>
          </a:bodyPr>
          <a:lstStyle/>
          <a:p>
            <a:r>
              <a:rPr lang="en-US" sz="3200" b="1" dirty="0"/>
              <a:t>Global implementation rates for the WMO competency frameworks</a:t>
            </a:r>
            <a:endParaRPr lang="en-CH" sz="3200" b="1" dirty="0"/>
          </a:p>
        </p:txBody>
      </p:sp>
    </p:spTree>
    <p:extLst>
      <p:ext uri="{BB962C8B-B14F-4D97-AF65-F5344CB8AC3E}">
        <p14:creationId xmlns:p14="http://schemas.microsoft.com/office/powerpoint/2010/main" val="1236419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Graphical user interface, logo&#10;&#10;Description automatically generated">
            <a:extLst>
              <a:ext uri="{FF2B5EF4-FFF2-40B4-BE49-F238E27FC236}">
                <a16:creationId xmlns:a16="http://schemas.microsoft.com/office/drawing/2014/main" id="{8751CE3B-60CA-0266-24C5-2CCDC427310B}"/>
              </a:ext>
            </a:extLst>
          </p:cNvPr>
          <p:cNvPicPr>
            <a:picLocks noChangeAspect="1"/>
          </p:cNvPicPr>
          <p:nvPr/>
        </p:nvPicPr>
        <p:blipFill>
          <a:blip r:embed="rId2"/>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B6609912-E464-FF3F-9EAF-521E49731BFB}"/>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
        <p:nvSpPr>
          <p:cNvPr id="13" name="TextBox 12">
            <a:extLst>
              <a:ext uri="{FF2B5EF4-FFF2-40B4-BE49-F238E27FC236}">
                <a16:creationId xmlns:a16="http://schemas.microsoft.com/office/drawing/2014/main" id="{DDB7D2A1-B482-E95C-C8E4-BFE42B92C937}"/>
              </a:ext>
            </a:extLst>
          </p:cNvPr>
          <p:cNvSpPr txBox="1"/>
          <p:nvPr/>
        </p:nvSpPr>
        <p:spPr>
          <a:xfrm>
            <a:off x="1044011" y="2148622"/>
            <a:ext cx="10364218" cy="2031325"/>
          </a:xfrm>
          <a:prstGeom prst="rect">
            <a:avLst/>
          </a:prstGeom>
          <a:noFill/>
        </p:spPr>
        <p:txBody>
          <a:bodyPr wrap="square" rtlCol="0">
            <a:spAutoFit/>
          </a:bodyPr>
          <a:lstStyle/>
          <a:p>
            <a:r>
              <a:rPr lang="en-CH" b="1" dirty="0"/>
              <a:t>Performance criteria:</a:t>
            </a:r>
          </a:p>
          <a:p>
            <a:pPr marL="285750" indent="-285750">
              <a:buFontTx/>
              <a:buChar char="-"/>
            </a:pPr>
            <a:r>
              <a:rPr lang="ro-RO" dirty="0"/>
              <a:t>W</a:t>
            </a:r>
            <a:r>
              <a:rPr lang="en-CH" dirty="0" err="1"/>
              <a:t>ritten</a:t>
            </a:r>
            <a:r>
              <a:rPr lang="en-CH" dirty="0"/>
              <a:t> as expected outcomes of the activities performed for the specific job position</a:t>
            </a:r>
          </a:p>
          <a:p>
            <a:pPr marL="285750" indent="-285750">
              <a:buFontTx/>
              <a:buChar char="-"/>
            </a:pPr>
            <a:r>
              <a:rPr lang="ro-RO" dirty="0"/>
              <a:t>M</a:t>
            </a:r>
            <a:r>
              <a:rPr lang="en-CH" dirty="0" err="1"/>
              <a:t>ust</a:t>
            </a:r>
            <a:r>
              <a:rPr lang="en-CH" dirty="0"/>
              <a:t> provide references if available</a:t>
            </a:r>
          </a:p>
          <a:p>
            <a:pPr marL="285750" indent="-285750">
              <a:buFontTx/>
              <a:buChar char="-"/>
            </a:pPr>
            <a:r>
              <a:rPr lang="ro-RO" dirty="0"/>
              <a:t>E</a:t>
            </a:r>
            <a:r>
              <a:rPr lang="en-CH" dirty="0"/>
              <a:t>x: </a:t>
            </a:r>
          </a:p>
          <a:p>
            <a:pPr marL="742950" lvl="1" indent="-285750">
              <a:buFont typeface="Wingdings" panose="05000000000000000000" pitchFamily="2" charset="2"/>
              <a:buChar char="Ø"/>
            </a:pPr>
            <a:r>
              <a:rPr lang="ro-RO" dirty="0"/>
              <a:t>A</a:t>
            </a:r>
            <a:r>
              <a:rPr lang="en-CH" dirty="0" err="1"/>
              <a:t>viation</a:t>
            </a:r>
            <a:r>
              <a:rPr lang="en-CH" dirty="0"/>
              <a:t> MET reports are issued 2 minutes before reporting time, according to ICAO Annex 3</a:t>
            </a:r>
          </a:p>
          <a:p>
            <a:pPr marL="742950" lvl="1" indent="-285750">
              <a:buFont typeface="Wingdings" panose="05000000000000000000" pitchFamily="2" charset="2"/>
              <a:buChar char="Ø"/>
            </a:pPr>
            <a:r>
              <a:rPr lang="en-CH" dirty="0"/>
              <a:t>Warning on observed raising water level is issued as soon as measurements are available, according to SOP...</a:t>
            </a:r>
          </a:p>
        </p:txBody>
      </p:sp>
      <p:sp>
        <p:nvSpPr>
          <p:cNvPr id="14" name="TextBox 13">
            <a:extLst>
              <a:ext uri="{FF2B5EF4-FFF2-40B4-BE49-F238E27FC236}">
                <a16:creationId xmlns:a16="http://schemas.microsoft.com/office/drawing/2014/main" id="{E69D0605-F090-E07F-5B5D-98E5757F5B97}"/>
              </a:ext>
            </a:extLst>
          </p:cNvPr>
          <p:cNvSpPr txBox="1"/>
          <p:nvPr/>
        </p:nvSpPr>
        <p:spPr>
          <a:xfrm>
            <a:off x="1044011" y="732619"/>
            <a:ext cx="8214108" cy="523220"/>
          </a:xfrm>
          <a:prstGeom prst="rect">
            <a:avLst/>
          </a:prstGeom>
          <a:noFill/>
        </p:spPr>
        <p:txBody>
          <a:bodyPr wrap="none" rtlCol="0">
            <a:spAutoFit/>
          </a:bodyPr>
          <a:lstStyle/>
          <a:p>
            <a:r>
              <a:rPr lang="en-CH" sz="2800" b="1" dirty="0"/>
              <a:t>Challenges in writing a competency framework</a:t>
            </a:r>
          </a:p>
        </p:txBody>
      </p:sp>
      <p:sp>
        <p:nvSpPr>
          <p:cNvPr id="15" name="TextBox 14">
            <a:extLst>
              <a:ext uri="{FF2B5EF4-FFF2-40B4-BE49-F238E27FC236}">
                <a16:creationId xmlns:a16="http://schemas.microsoft.com/office/drawing/2014/main" id="{B2C2FA7A-0F4F-A658-95EB-E64598AF50EF}"/>
              </a:ext>
            </a:extLst>
          </p:cNvPr>
          <p:cNvSpPr txBox="1"/>
          <p:nvPr/>
        </p:nvSpPr>
        <p:spPr>
          <a:xfrm>
            <a:off x="1044011" y="1539336"/>
            <a:ext cx="5262979" cy="369332"/>
          </a:xfrm>
          <a:prstGeom prst="rect">
            <a:avLst/>
          </a:prstGeom>
          <a:noFill/>
        </p:spPr>
        <p:txBody>
          <a:bodyPr wrap="none" rtlCol="0">
            <a:spAutoFit/>
          </a:bodyPr>
          <a:lstStyle/>
          <a:p>
            <a:r>
              <a:rPr lang="en-CH" dirty="0"/>
              <a:t>Implementation needs to be flexible and authentic</a:t>
            </a:r>
          </a:p>
        </p:txBody>
      </p:sp>
      <p:sp>
        <p:nvSpPr>
          <p:cNvPr id="16" name="TextBox 15">
            <a:extLst>
              <a:ext uri="{FF2B5EF4-FFF2-40B4-BE49-F238E27FC236}">
                <a16:creationId xmlns:a16="http://schemas.microsoft.com/office/drawing/2014/main" id="{F483906D-BA43-E4B0-9CB8-258691A38785}"/>
              </a:ext>
            </a:extLst>
          </p:cNvPr>
          <p:cNvSpPr txBox="1"/>
          <p:nvPr/>
        </p:nvSpPr>
        <p:spPr>
          <a:xfrm>
            <a:off x="1044011" y="4304872"/>
            <a:ext cx="7231531" cy="2031325"/>
          </a:xfrm>
          <a:prstGeom prst="rect">
            <a:avLst/>
          </a:prstGeom>
          <a:noFill/>
        </p:spPr>
        <p:txBody>
          <a:bodyPr wrap="none" rtlCol="0">
            <a:spAutoFit/>
          </a:bodyPr>
          <a:lstStyle/>
          <a:p>
            <a:r>
              <a:rPr lang="en-CH" b="1" dirty="0"/>
              <a:t>Underpinning knowledge and skills:</a:t>
            </a:r>
          </a:p>
          <a:p>
            <a:pPr marL="285750" indent="-285750">
              <a:buFontTx/>
              <a:buChar char="-"/>
            </a:pPr>
            <a:r>
              <a:rPr lang="ro-RO" dirty="0"/>
              <a:t>W</a:t>
            </a:r>
            <a:r>
              <a:rPr lang="en-CH" dirty="0" err="1"/>
              <a:t>ritten</a:t>
            </a:r>
            <a:r>
              <a:rPr lang="en-CH" dirty="0"/>
              <a:t> as learning outcomes, NOT as chapters of the curricula</a:t>
            </a:r>
          </a:p>
          <a:p>
            <a:pPr marL="285750" indent="-285750">
              <a:buFontTx/>
              <a:buChar char="-"/>
            </a:pPr>
            <a:r>
              <a:rPr lang="ro-RO" dirty="0"/>
              <a:t>T</a:t>
            </a:r>
            <a:r>
              <a:rPr lang="en-CH" dirty="0" err="1"/>
              <a:t>erms</a:t>
            </a:r>
            <a:r>
              <a:rPr lang="en-CH" dirty="0"/>
              <a:t> to be avoided: able to, aware of, capable of, generic terms...</a:t>
            </a:r>
          </a:p>
          <a:p>
            <a:pPr marL="285750" indent="-285750">
              <a:buFontTx/>
              <a:buChar char="-"/>
            </a:pPr>
            <a:r>
              <a:rPr lang="en-CH" dirty="0"/>
              <a:t>Ex:</a:t>
            </a:r>
          </a:p>
          <a:p>
            <a:pPr marL="742950" lvl="1" indent="-285750">
              <a:buFont typeface="Wingdings" panose="05000000000000000000" pitchFamily="2" charset="2"/>
              <a:buChar char="Ø"/>
            </a:pPr>
            <a:r>
              <a:rPr lang="ro-RO" dirty="0"/>
              <a:t>U</a:t>
            </a:r>
            <a:r>
              <a:rPr lang="en-CH" dirty="0"/>
              <a:t>se satellite imagery to identify the potential of convection</a:t>
            </a:r>
          </a:p>
          <a:p>
            <a:pPr marL="742950" lvl="1" indent="-285750">
              <a:buFont typeface="Wingdings" panose="05000000000000000000" pitchFamily="2" charset="2"/>
              <a:buChar char="Ø"/>
            </a:pPr>
            <a:r>
              <a:rPr lang="ro-RO" dirty="0"/>
              <a:t>U</a:t>
            </a:r>
            <a:r>
              <a:rPr lang="en-CH" dirty="0" err="1"/>
              <a:t>nderstand</a:t>
            </a:r>
            <a:r>
              <a:rPr lang="en-CH" dirty="0"/>
              <a:t> the equation of continuity</a:t>
            </a:r>
          </a:p>
          <a:p>
            <a:pPr marL="742950" lvl="1" indent="-285750">
              <a:buFont typeface="Wingdings" panose="05000000000000000000" pitchFamily="2" charset="2"/>
              <a:buChar char="Ø"/>
            </a:pPr>
            <a:r>
              <a:rPr lang="en-CH" b="1" dirty="0"/>
              <a:t>NOT: </a:t>
            </a:r>
            <a:r>
              <a:rPr lang="en-CH" dirty="0"/>
              <a:t>Potential of convection or equation of continuity</a:t>
            </a:r>
          </a:p>
        </p:txBody>
      </p:sp>
    </p:spTree>
    <p:extLst>
      <p:ext uri="{BB962C8B-B14F-4D97-AF65-F5344CB8AC3E}">
        <p14:creationId xmlns:p14="http://schemas.microsoft.com/office/powerpoint/2010/main" val="240136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7F2E80-3BA9-59D6-87CB-7139C8A748DF}"/>
              </a:ext>
            </a:extLst>
          </p:cNvPr>
          <p:cNvSpPr txBox="1"/>
          <p:nvPr/>
        </p:nvSpPr>
        <p:spPr>
          <a:xfrm>
            <a:off x="729464" y="693124"/>
            <a:ext cx="10099497" cy="1077218"/>
          </a:xfrm>
          <a:prstGeom prst="rect">
            <a:avLst/>
          </a:prstGeom>
          <a:noFill/>
        </p:spPr>
        <p:txBody>
          <a:bodyPr wrap="square" rtlCol="0">
            <a:spAutoFit/>
          </a:bodyPr>
          <a:lstStyle/>
          <a:p>
            <a:r>
              <a:rPr lang="en-CH" sz="3200" b="1" dirty="0">
                <a:latin typeface="Calibri" panose="020F0502020204030204" pitchFamily="34" charset="0"/>
                <a:cs typeface="Calibri" panose="020F0502020204030204" pitchFamily="34" charset="0"/>
              </a:rPr>
              <a:t>Challenges in the implementation of the competency approach</a:t>
            </a:r>
          </a:p>
        </p:txBody>
      </p:sp>
      <p:sp>
        <p:nvSpPr>
          <p:cNvPr id="4" name="TextBox 3">
            <a:extLst>
              <a:ext uri="{FF2B5EF4-FFF2-40B4-BE49-F238E27FC236}">
                <a16:creationId xmlns:a16="http://schemas.microsoft.com/office/drawing/2014/main" id="{26D27098-E440-21AB-1819-1306E5F6E950}"/>
              </a:ext>
            </a:extLst>
          </p:cNvPr>
          <p:cNvSpPr txBox="1"/>
          <p:nvPr/>
        </p:nvSpPr>
        <p:spPr>
          <a:xfrm>
            <a:off x="1263722" y="2849215"/>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Difficulty in finding the needed training programmes</a:t>
            </a:r>
          </a:p>
        </p:txBody>
      </p:sp>
      <p:sp>
        <p:nvSpPr>
          <p:cNvPr id="5" name="TextBox 4">
            <a:extLst>
              <a:ext uri="{FF2B5EF4-FFF2-40B4-BE49-F238E27FC236}">
                <a16:creationId xmlns:a16="http://schemas.microsoft.com/office/drawing/2014/main" id="{B7D0E64E-67EE-40F1-F8CA-CD56CA75763C}"/>
              </a:ext>
            </a:extLst>
          </p:cNvPr>
          <p:cNvSpPr txBox="1"/>
          <p:nvPr/>
        </p:nvSpPr>
        <p:spPr>
          <a:xfrm>
            <a:off x="1263721" y="3341352"/>
            <a:ext cx="10042907"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Designation and training of the On-the-Job Trainers and competency assessors</a:t>
            </a:r>
          </a:p>
        </p:txBody>
      </p:sp>
      <p:sp>
        <p:nvSpPr>
          <p:cNvPr id="7" name="TextBox 6">
            <a:extLst>
              <a:ext uri="{FF2B5EF4-FFF2-40B4-BE49-F238E27FC236}">
                <a16:creationId xmlns:a16="http://schemas.microsoft.com/office/drawing/2014/main" id="{ED4BF343-B8DF-9951-2780-A21E0E3B6AC8}"/>
              </a:ext>
            </a:extLst>
          </p:cNvPr>
          <p:cNvSpPr txBox="1"/>
          <p:nvPr/>
        </p:nvSpPr>
        <p:spPr>
          <a:xfrm>
            <a:off x="1263722" y="5691901"/>
            <a:ext cx="9565240" cy="523220"/>
          </a:xfrm>
          <a:prstGeom prst="rect">
            <a:avLst/>
          </a:prstGeom>
          <a:noFill/>
        </p:spPr>
        <p:txBody>
          <a:bodyPr wrap="square" rtlCol="0">
            <a:spAutoFit/>
          </a:bodyPr>
          <a:lstStyle/>
          <a:p>
            <a:r>
              <a:rPr lang="en-CH" sz="2800" b="1" dirty="0">
                <a:solidFill>
                  <a:srgbClr val="FF0000"/>
                </a:solidFill>
                <a:latin typeface="Calibri" panose="020F0502020204030204" pitchFamily="34" charset="0"/>
                <a:cs typeface="Calibri" panose="020F0502020204030204" pitchFamily="34" charset="0"/>
              </a:rPr>
              <a:t>Staff reluctance</a:t>
            </a:r>
          </a:p>
        </p:txBody>
      </p:sp>
      <p:sp>
        <p:nvSpPr>
          <p:cNvPr id="8" name="TextBox 7">
            <a:extLst>
              <a:ext uri="{FF2B5EF4-FFF2-40B4-BE49-F238E27FC236}">
                <a16:creationId xmlns:a16="http://schemas.microsoft.com/office/drawing/2014/main" id="{FEF2253E-04CA-8CB7-5F69-ADD93C3945EA}"/>
              </a:ext>
            </a:extLst>
          </p:cNvPr>
          <p:cNvSpPr txBox="1"/>
          <p:nvPr/>
        </p:nvSpPr>
        <p:spPr>
          <a:xfrm>
            <a:off x="1263722" y="1900987"/>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Difficulty in writing a new job description and designing the processes</a:t>
            </a:r>
          </a:p>
        </p:txBody>
      </p:sp>
      <p:sp>
        <p:nvSpPr>
          <p:cNvPr id="9" name="TextBox 8">
            <a:extLst>
              <a:ext uri="{FF2B5EF4-FFF2-40B4-BE49-F238E27FC236}">
                <a16:creationId xmlns:a16="http://schemas.microsoft.com/office/drawing/2014/main" id="{35B4263F-4861-154B-F361-6B5064640CCD}"/>
              </a:ext>
            </a:extLst>
          </p:cNvPr>
          <p:cNvSpPr txBox="1"/>
          <p:nvPr/>
        </p:nvSpPr>
        <p:spPr>
          <a:xfrm>
            <a:off x="1263722" y="4374978"/>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Legislative and procedural issues</a:t>
            </a:r>
          </a:p>
        </p:txBody>
      </p:sp>
      <p:sp>
        <p:nvSpPr>
          <p:cNvPr id="10" name="TextBox 9">
            <a:extLst>
              <a:ext uri="{FF2B5EF4-FFF2-40B4-BE49-F238E27FC236}">
                <a16:creationId xmlns:a16="http://schemas.microsoft.com/office/drawing/2014/main" id="{4E04DD13-AE4F-AC61-4EC1-D9229C13380D}"/>
              </a:ext>
            </a:extLst>
          </p:cNvPr>
          <p:cNvSpPr txBox="1"/>
          <p:nvPr/>
        </p:nvSpPr>
        <p:spPr>
          <a:xfrm>
            <a:off x="1263722" y="2368609"/>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To do the activities from the job description staff needs to be trained</a:t>
            </a:r>
          </a:p>
        </p:txBody>
      </p:sp>
      <p:sp>
        <p:nvSpPr>
          <p:cNvPr id="11" name="TextBox 10">
            <a:extLst>
              <a:ext uri="{FF2B5EF4-FFF2-40B4-BE49-F238E27FC236}">
                <a16:creationId xmlns:a16="http://schemas.microsoft.com/office/drawing/2014/main" id="{A91582C2-2985-1FDC-4E7C-CECCA1554867}"/>
              </a:ext>
            </a:extLst>
          </p:cNvPr>
          <p:cNvSpPr txBox="1"/>
          <p:nvPr/>
        </p:nvSpPr>
        <p:spPr>
          <a:xfrm>
            <a:off x="1263722" y="5002662"/>
            <a:ext cx="9565240" cy="523220"/>
          </a:xfrm>
          <a:prstGeom prst="rect">
            <a:avLst/>
          </a:prstGeom>
          <a:noFill/>
        </p:spPr>
        <p:txBody>
          <a:bodyPr wrap="square" rtlCol="0">
            <a:spAutoFit/>
          </a:bodyPr>
          <a:lstStyle/>
          <a:p>
            <a:r>
              <a:rPr lang="en-CH" sz="2800" b="1" dirty="0">
                <a:solidFill>
                  <a:srgbClr val="FF0000"/>
                </a:solidFill>
                <a:latin typeface="Calibri" panose="020F0502020204030204" pitchFamily="34" charset="0"/>
                <a:cs typeface="Calibri" panose="020F0502020204030204" pitchFamily="34" charset="0"/>
              </a:rPr>
              <a:t>Financial support for implementation</a:t>
            </a:r>
          </a:p>
        </p:txBody>
      </p:sp>
      <p:pic>
        <p:nvPicPr>
          <p:cNvPr id="12" name="Picture 16" descr="Graphical user interface, logo&#10;&#10;Description automatically generated">
            <a:extLst>
              <a:ext uri="{FF2B5EF4-FFF2-40B4-BE49-F238E27FC236}">
                <a16:creationId xmlns:a16="http://schemas.microsoft.com/office/drawing/2014/main" id="{8751CE3B-60CA-0266-24C5-2CCDC427310B}"/>
              </a:ext>
            </a:extLst>
          </p:cNvPr>
          <p:cNvPicPr>
            <a:picLocks noChangeAspect="1"/>
          </p:cNvPicPr>
          <p:nvPr/>
        </p:nvPicPr>
        <p:blipFill>
          <a:blip r:embed="rId2"/>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B6609912-E464-FF3F-9EAF-521E49731BFB}"/>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281415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D89FC-36BF-780B-63E2-9F9AC375F96A}"/>
              </a:ext>
            </a:extLst>
          </p:cNvPr>
          <p:cNvSpPr txBox="1"/>
          <p:nvPr/>
        </p:nvSpPr>
        <p:spPr>
          <a:xfrm>
            <a:off x="729464" y="708486"/>
            <a:ext cx="10322105" cy="584775"/>
          </a:xfrm>
          <a:prstGeom prst="rect">
            <a:avLst/>
          </a:prstGeom>
          <a:noFill/>
        </p:spPr>
        <p:txBody>
          <a:bodyPr wrap="square" rtlCol="0">
            <a:spAutoFit/>
          </a:bodyPr>
          <a:lstStyle/>
          <a:p>
            <a:r>
              <a:rPr lang="en-CH" sz="3200" b="1" dirty="0">
                <a:latin typeface="Calibri" panose="020F0502020204030204" pitchFamily="34" charset="0"/>
                <a:cs typeface="Calibri" panose="020F0502020204030204" pitchFamily="34" charset="0"/>
              </a:rPr>
              <a:t>Benefits of the implementation of a competency approach</a:t>
            </a:r>
          </a:p>
        </p:txBody>
      </p:sp>
      <p:sp>
        <p:nvSpPr>
          <p:cNvPr id="4" name="TextBox 3">
            <a:extLst>
              <a:ext uri="{FF2B5EF4-FFF2-40B4-BE49-F238E27FC236}">
                <a16:creationId xmlns:a16="http://schemas.microsoft.com/office/drawing/2014/main" id="{BB4DBF71-0E57-9C4E-2CF1-6180EBAD7BC9}"/>
              </a:ext>
            </a:extLst>
          </p:cNvPr>
          <p:cNvSpPr txBox="1"/>
          <p:nvPr/>
        </p:nvSpPr>
        <p:spPr>
          <a:xfrm>
            <a:off x="1140431" y="1552836"/>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Job description is correlated to the required individual performance criteria</a:t>
            </a:r>
          </a:p>
        </p:txBody>
      </p:sp>
      <p:sp>
        <p:nvSpPr>
          <p:cNvPr id="5" name="TextBox 4">
            <a:extLst>
              <a:ext uri="{FF2B5EF4-FFF2-40B4-BE49-F238E27FC236}">
                <a16:creationId xmlns:a16="http://schemas.microsoft.com/office/drawing/2014/main" id="{FD8C6D2A-81EE-CCD0-0756-0F714C9582AF}"/>
              </a:ext>
            </a:extLst>
          </p:cNvPr>
          <p:cNvSpPr txBox="1"/>
          <p:nvPr/>
        </p:nvSpPr>
        <p:spPr>
          <a:xfrm>
            <a:off x="1140431" y="1938594"/>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The right staff in the right position</a:t>
            </a:r>
          </a:p>
        </p:txBody>
      </p:sp>
      <p:sp>
        <p:nvSpPr>
          <p:cNvPr id="6" name="TextBox 5">
            <a:extLst>
              <a:ext uri="{FF2B5EF4-FFF2-40B4-BE49-F238E27FC236}">
                <a16:creationId xmlns:a16="http://schemas.microsoft.com/office/drawing/2014/main" id="{124B6AD8-C3A8-BFC0-5897-5DD5A2345F4D}"/>
              </a:ext>
            </a:extLst>
          </p:cNvPr>
          <p:cNvSpPr txBox="1"/>
          <p:nvPr/>
        </p:nvSpPr>
        <p:spPr>
          <a:xfrm>
            <a:off x="1140431" y="2366439"/>
            <a:ext cx="9565240" cy="461665"/>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Gaps in competence and training needs are identified through assessment</a:t>
            </a:r>
          </a:p>
        </p:txBody>
      </p:sp>
      <p:sp>
        <p:nvSpPr>
          <p:cNvPr id="7" name="TextBox 6">
            <a:extLst>
              <a:ext uri="{FF2B5EF4-FFF2-40B4-BE49-F238E27FC236}">
                <a16:creationId xmlns:a16="http://schemas.microsoft.com/office/drawing/2014/main" id="{E151274D-D79D-0B59-385A-C73856FAFB6B}"/>
              </a:ext>
            </a:extLst>
          </p:cNvPr>
          <p:cNvSpPr txBox="1"/>
          <p:nvPr/>
        </p:nvSpPr>
        <p:spPr>
          <a:xfrm>
            <a:off x="1140431" y="3424896"/>
            <a:ext cx="9565240" cy="1446550"/>
          </a:xfrm>
          <a:prstGeom prst="rect">
            <a:avLst/>
          </a:prstGeom>
          <a:noFill/>
        </p:spPr>
        <p:txBody>
          <a:bodyPr wrap="square" rtlCol="0">
            <a:spAutoFit/>
          </a:bodyPr>
          <a:lstStyle/>
          <a:p>
            <a:r>
              <a:rPr lang="en-CH" sz="2400" dirty="0">
                <a:latin typeface="Calibri" panose="020F0502020204030204" pitchFamily="34" charset="0"/>
                <a:cs typeface="Calibri" panose="020F0502020204030204" pitchFamily="34" charset="0"/>
              </a:rPr>
              <a:t>Strategic planning impact:</a:t>
            </a:r>
          </a:p>
          <a:p>
            <a:r>
              <a:rPr lang="en-CH" sz="2400" dirty="0">
                <a:latin typeface="Calibri" panose="020F0502020204030204" pitchFamily="34" charset="0"/>
                <a:cs typeface="Calibri" panose="020F0502020204030204" pitchFamily="34" charset="0"/>
              </a:rPr>
              <a:t>	</a:t>
            </a:r>
            <a:r>
              <a:rPr lang="en-CH" sz="2000" dirty="0">
                <a:latin typeface="Calibri" panose="020F0502020204030204" pitchFamily="34" charset="0"/>
                <a:cs typeface="Calibri" panose="020F0502020204030204" pitchFamily="34" charset="0"/>
              </a:rPr>
              <a:t>Human resources including recruitment</a:t>
            </a:r>
          </a:p>
          <a:p>
            <a:r>
              <a:rPr lang="en-CH" sz="2000" dirty="0">
                <a:latin typeface="Calibri" panose="020F0502020204030204" pitchFamily="34" charset="0"/>
                <a:cs typeface="Calibri" panose="020F0502020204030204" pitchFamily="34" charset="0"/>
              </a:rPr>
              <a:t>	Financial</a:t>
            </a:r>
          </a:p>
          <a:p>
            <a:r>
              <a:rPr lang="en-CH" sz="2000" dirty="0">
                <a:latin typeface="Calibri" panose="020F0502020204030204" pitchFamily="34" charset="0"/>
                <a:cs typeface="Calibri" panose="020F0502020204030204" pitchFamily="34" charset="0"/>
              </a:rPr>
              <a:t>	Operational</a:t>
            </a:r>
          </a:p>
        </p:txBody>
      </p:sp>
      <p:sp>
        <p:nvSpPr>
          <p:cNvPr id="8" name="TextBox 7">
            <a:extLst>
              <a:ext uri="{FF2B5EF4-FFF2-40B4-BE49-F238E27FC236}">
                <a16:creationId xmlns:a16="http://schemas.microsoft.com/office/drawing/2014/main" id="{ADEF4DC7-A0EC-7F66-19D0-EACACEF39E76}"/>
              </a:ext>
            </a:extLst>
          </p:cNvPr>
          <p:cNvSpPr txBox="1"/>
          <p:nvPr/>
        </p:nvSpPr>
        <p:spPr>
          <a:xfrm>
            <a:off x="1140431" y="5804537"/>
            <a:ext cx="7631789" cy="523220"/>
          </a:xfrm>
          <a:prstGeom prst="rect">
            <a:avLst/>
          </a:prstGeom>
          <a:noFill/>
        </p:spPr>
        <p:txBody>
          <a:bodyPr wrap="square" rtlCol="0">
            <a:spAutoFit/>
          </a:bodyPr>
          <a:lstStyle/>
          <a:p>
            <a:r>
              <a:rPr lang="en-CH" sz="2800" b="1" dirty="0">
                <a:solidFill>
                  <a:srgbClr val="00B050"/>
                </a:solidFill>
                <a:latin typeface="Calibri" panose="020F0502020204030204" pitchFamily="34" charset="0"/>
                <a:cs typeface="Calibri" panose="020F0502020204030204" pitchFamily="34" charset="0"/>
              </a:rPr>
              <a:t>Increased level of confidence in services provided</a:t>
            </a:r>
          </a:p>
        </p:txBody>
      </p:sp>
      <p:sp>
        <p:nvSpPr>
          <p:cNvPr id="9" name="TextBox 8">
            <a:extLst>
              <a:ext uri="{FF2B5EF4-FFF2-40B4-BE49-F238E27FC236}">
                <a16:creationId xmlns:a16="http://schemas.microsoft.com/office/drawing/2014/main" id="{F0F95EC7-9B2E-6B81-1C54-1CA34832DE18}"/>
              </a:ext>
            </a:extLst>
          </p:cNvPr>
          <p:cNvSpPr txBox="1"/>
          <p:nvPr/>
        </p:nvSpPr>
        <p:spPr>
          <a:xfrm>
            <a:off x="1140430" y="5237011"/>
            <a:ext cx="10448817" cy="523220"/>
          </a:xfrm>
          <a:prstGeom prst="rect">
            <a:avLst/>
          </a:prstGeom>
          <a:noFill/>
        </p:spPr>
        <p:txBody>
          <a:bodyPr wrap="square" rtlCol="0">
            <a:spAutoFit/>
          </a:bodyPr>
          <a:lstStyle/>
          <a:p>
            <a:r>
              <a:rPr lang="en-CH" sz="2800" b="1" dirty="0">
                <a:solidFill>
                  <a:srgbClr val="00B050"/>
                </a:solidFill>
                <a:latin typeface="Calibri" panose="020F0502020204030204" pitchFamily="34" charset="0"/>
                <a:cs typeface="Calibri" panose="020F0502020204030204" pitchFamily="34" charset="0"/>
              </a:rPr>
              <a:t>Enhanced capability to deliver and sustain quality services</a:t>
            </a:r>
          </a:p>
        </p:txBody>
      </p:sp>
      <p:pic>
        <p:nvPicPr>
          <p:cNvPr id="10" name="Picture 16" descr="Graphical user interface, logo&#10;&#10;Description automatically generated">
            <a:extLst>
              <a:ext uri="{FF2B5EF4-FFF2-40B4-BE49-F238E27FC236}">
                <a16:creationId xmlns:a16="http://schemas.microsoft.com/office/drawing/2014/main" id="{70497E25-9FFD-C7E6-CE6A-AF3331C7A83D}"/>
              </a:ext>
            </a:extLst>
          </p:cNvPr>
          <p:cNvPicPr>
            <a:picLocks noChangeAspect="1"/>
          </p:cNvPicPr>
          <p:nvPr/>
        </p:nvPicPr>
        <p:blipFill>
          <a:blip r:embed="rId2"/>
          <a:stretch>
            <a:fillRect/>
          </a:stretch>
        </p:blipFill>
        <p:spPr>
          <a:xfrm>
            <a:off x="0" y="4550366"/>
            <a:ext cx="2088023" cy="2307634"/>
          </a:xfrm>
          <a:prstGeom prst="rect">
            <a:avLst/>
          </a:prstGeom>
        </p:spPr>
      </p:pic>
      <p:pic>
        <p:nvPicPr>
          <p:cNvPr id="13" name="Picture 12">
            <a:extLst>
              <a:ext uri="{FF2B5EF4-FFF2-40B4-BE49-F238E27FC236}">
                <a16:creationId xmlns:a16="http://schemas.microsoft.com/office/drawing/2014/main" id="{78768EDD-A2BE-57F8-F517-0306D09D3CC1}"/>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
        <p:nvSpPr>
          <p:cNvPr id="15" name="TextBox 14">
            <a:extLst>
              <a:ext uri="{FF2B5EF4-FFF2-40B4-BE49-F238E27FC236}">
                <a16:creationId xmlns:a16="http://schemas.microsoft.com/office/drawing/2014/main" id="{2C27B57B-3AA4-89CD-4D3B-EC6BBB6A0F61}"/>
              </a:ext>
            </a:extLst>
          </p:cNvPr>
          <p:cNvSpPr txBox="1"/>
          <p:nvPr/>
        </p:nvSpPr>
        <p:spPr>
          <a:xfrm>
            <a:off x="1140431" y="2910141"/>
            <a:ext cx="6096000" cy="461665"/>
          </a:xfrm>
          <a:prstGeom prst="rect">
            <a:avLst/>
          </a:prstGeom>
          <a:noFill/>
        </p:spPr>
        <p:txBody>
          <a:bodyPr wrap="square">
            <a:spAutoFit/>
          </a:bodyPr>
          <a:lstStyle/>
          <a:p>
            <a:r>
              <a:rPr lang="en-CH" sz="2400" kern="100" dirty="0">
                <a:effectLst/>
                <a:latin typeface="Calibri" panose="020F0502020204030204" pitchFamily="34" charset="0"/>
                <a:ea typeface="Aptos" panose="020B0004020202020204" pitchFamily="34" charset="0"/>
                <a:cs typeface="Calibri" panose="020F0502020204030204" pitchFamily="34" charset="0"/>
              </a:rPr>
              <a:t>Sustainable approach to capacity development </a:t>
            </a:r>
            <a:endParaRPr lang="en-CH" sz="2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51FFE17-7B8B-5B55-9CFC-E693E1DDE072}"/>
              </a:ext>
            </a:extLst>
          </p:cNvPr>
          <p:cNvSpPr txBox="1"/>
          <p:nvPr/>
        </p:nvSpPr>
        <p:spPr>
          <a:xfrm>
            <a:off x="1140431" y="4845526"/>
            <a:ext cx="6096000" cy="461665"/>
          </a:xfrm>
          <a:prstGeom prst="rect">
            <a:avLst/>
          </a:prstGeom>
          <a:noFill/>
        </p:spPr>
        <p:txBody>
          <a:bodyPr wrap="square">
            <a:spAutoFit/>
          </a:bodyPr>
          <a:lstStyle/>
          <a:p>
            <a:r>
              <a:rPr lang="en-CH" sz="2400" kern="100" dirty="0">
                <a:effectLst/>
                <a:latin typeface="Calibri" panose="020F0502020204030204" pitchFamily="34" charset="0"/>
                <a:ea typeface="Aptos" panose="020B0004020202020204" pitchFamily="34" charset="0"/>
                <a:cs typeface="Calibri" panose="020F0502020204030204" pitchFamily="34" charset="0"/>
              </a:rPr>
              <a:t>Reduced costs and high impact.</a:t>
            </a:r>
            <a:endParaRPr lang="en-CH"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671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6E6B-9BE3-50F3-A471-04ED72DF33B9}"/>
            </a:ext>
          </a:extLst>
        </p:cNvPr>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AABDCB0D-810C-13E6-037B-51984F7B9709}"/>
              </a:ext>
            </a:extLst>
          </p:cNvPr>
          <p:cNvPicPr>
            <a:picLocks noChangeAspect="1"/>
          </p:cNvPicPr>
          <p:nvPr/>
        </p:nvPicPr>
        <p:blipFill>
          <a:blip r:embed="rId2"/>
          <a:stretch>
            <a:fillRect/>
          </a:stretch>
        </p:blipFill>
        <p:spPr>
          <a:xfrm>
            <a:off x="0" y="4550366"/>
            <a:ext cx="2088023" cy="2307634"/>
          </a:xfrm>
          <a:prstGeom prst="rect">
            <a:avLst/>
          </a:prstGeom>
        </p:spPr>
      </p:pic>
      <p:pic>
        <p:nvPicPr>
          <p:cNvPr id="4" name="Picture 3">
            <a:extLst>
              <a:ext uri="{FF2B5EF4-FFF2-40B4-BE49-F238E27FC236}">
                <a16:creationId xmlns:a16="http://schemas.microsoft.com/office/drawing/2014/main" id="{EAB9082D-6D4C-8B34-111A-DF57E2E2ECE0}"/>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
        <p:nvSpPr>
          <p:cNvPr id="5" name="TextBox 4">
            <a:extLst>
              <a:ext uri="{FF2B5EF4-FFF2-40B4-BE49-F238E27FC236}">
                <a16:creationId xmlns:a16="http://schemas.microsoft.com/office/drawing/2014/main" id="{A6344F56-ACEC-546B-C815-8B919A7A874C}"/>
              </a:ext>
            </a:extLst>
          </p:cNvPr>
          <p:cNvSpPr txBox="1"/>
          <p:nvPr/>
        </p:nvSpPr>
        <p:spPr>
          <a:xfrm>
            <a:off x="992000" y="1549651"/>
            <a:ext cx="10207999" cy="1569660"/>
          </a:xfrm>
          <a:prstGeom prst="rect">
            <a:avLst/>
          </a:prstGeom>
          <a:noFill/>
        </p:spPr>
        <p:txBody>
          <a:bodyPr wrap="square">
            <a:spAutoFit/>
          </a:bodyPr>
          <a:lstStyle/>
          <a:p>
            <a:pPr algn="just"/>
            <a:r>
              <a:rPr lang="en-CH" sz="3200" b="1" kern="1000" spc="-10" dirty="0">
                <a:solidFill>
                  <a:srgbClr val="005BAA"/>
                </a:solidFill>
                <a:ea typeface="Verdana" panose="020B0604030504040204" pitchFamily="34" charset="0"/>
              </a:rPr>
              <a:t>C</a:t>
            </a:r>
            <a:r>
              <a:rPr lang="en-US" sz="3200" b="1" kern="1000" spc="-10" dirty="0" err="1">
                <a:solidFill>
                  <a:srgbClr val="005BAA"/>
                </a:solidFill>
                <a:ea typeface="Verdana" panose="020B0604030504040204" pitchFamily="34" charset="0"/>
              </a:rPr>
              <a:t>ompetency</a:t>
            </a:r>
            <a:r>
              <a:rPr lang="en-US" sz="3200" b="1" kern="1000" spc="-10" dirty="0">
                <a:solidFill>
                  <a:srgbClr val="005BAA"/>
                </a:solidFill>
                <a:ea typeface="Verdana" panose="020B0604030504040204" pitchFamily="34" charset="0"/>
              </a:rPr>
              <a:t> </a:t>
            </a:r>
            <a:r>
              <a:rPr lang="en-CH" sz="3200" b="1" kern="1000" spc="-10" dirty="0">
                <a:solidFill>
                  <a:srgbClr val="005BAA"/>
                </a:solidFill>
                <a:ea typeface="Verdana" panose="020B0604030504040204" pitchFamily="34" charset="0"/>
              </a:rPr>
              <a:t>is the ensemble of</a:t>
            </a:r>
            <a:r>
              <a:rPr lang="en-US" sz="3200" b="1" kern="1000" spc="-10" dirty="0">
                <a:solidFill>
                  <a:srgbClr val="005BAA"/>
                </a:solidFill>
                <a:ea typeface="Verdana" panose="020B0604030504040204" pitchFamily="34" charset="0"/>
              </a:rPr>
              <a:t> the knowledge, skills</a:t>
            </a:r>
            <a:r>
              <a:rPr lang="en-CH" sz="3200" b="1" kern="1000" spc="-10" dirty="0">
                <a:solidFill>
                  <a:srgbClr val="005BAA"/>
                </a:solidFill>
                <a:ea typeface="Verdana" panose="020B0604030504040204" pitchFamily="34" charset="0"/>
              </a:rPr>
              <a:t>,</a:t>
            </a:r>
            <a:r>
              <a:rPr lang="en-US" sz="3200" b="1" kern="1000" spc="-10" dirty="0">
                <a:solidFill>
                  <a:srgbClr val="005BAA"/>
                </a:solidFill>
                <a:ea typeface="Verdana" panose="020B0604030504040204" pitchFamily="34" charset="0"/>
              </a:rPr>
              <a:t> and behaviors required to perform specific tasks in the </a:t>
            </a:r>
            <a:r>
              <a:rPr lang="en-CH" sz="3200" b="1" kern="1000" spc="-10" dirty="0">
                <a:solidFill>
                  <a:srgbClr val="005BAA"/>
                </a:solidFill>
                <a:ea typeface="Verdana" panose="020B0604030504040204" pitchFamily="34" charset="0"/>
              </a:rPr>
              <a:t>fulfillment</a:t>
            </a:r>
            <a:r>
              <a:rPr lang="en-US" sz="3200" b="1" kern="1000" spc="-10" dirty="0">
                <a:solidFill>
                  <a:srgbClr val="005BAA"/>
                </a:solidFill>
                <a:ea typeface="Verdana" panose="020B0604030504040204" pitchFamily="34" charset="0"/>
              </a:rPr>
              <a:t> of a job responsibility</a:t>
            </a:r>
            <a:r>
              <a:rPr lang="en-CH" sz="3200" b="1" kern="1000" spc="-10" dirty="0">
                <a:solidFill>
                  <a:srgbClr val="005BAA"/>
                </a:solidFill>
                <a:ea typeface="Verdana" panose="020B0604030504040204" pitchFamily="34" charset="0"/>
              </a:rPr>
              <a:t>. </a:t>
            </a:r>
          </a:p>
        </p:txBody>
      </p:sp>
      <p:sp>
        <p:nvSpPr>
          <p:cNvPr id="6" name="TextBox 5">
            <a:extLst>
              <a:ext uri="{FF2B5EF4-FFF2-40B4-BE49-F238E27FC236}">
                <a16:creationId xmlns:a16="http://schemas.microsoft.com/office/drawing/2014/main" id="{190D2D01-C2E2-35EE-5FD3-57BCF2A5C285}"/>
              </a:ext>
            </a:extLst>
          </p:cNvPr>
          <p:cNvSpPr txBox="1"/>
          <p:nvPr/>
        </p:nvSpPr>
        <p:spPr>
          <a:xfrm>
            <a:off x="992000" y="3632904"/>
            <a:ext cx="10050344" cy="1569660"/>
          </a:xfrm>
          <a:prstGeom prst="rect">
            <a:avLst/>
          </a:prstGeom>
          <a:noFill/>
        </p:spPr>
        <p:txBody>
          <a:bodyPr wrap="square">
            <a:spAutoFit/>
          </a:bodyPr>
          <a:lstStyle/>
          <a:p>
            <a:pPr algn="just"/>
            <a:r>
              <a:rPr lang="en-US" sz="3200" b="1" kern="1000" spc="-10" dirty="0">
                <a:solidFill>
                  <a:srgbClr val="005BAA"/>
                </a:solidFill>
                <a:ea typeface="Verdana" panose="020B0604030504040204" pitchFamily="34" charset="0"/>
              </a:rPr>
              <a:t>Acquiring competency in specific areas require</a:t>
            </a:r>
            <a:r>
              <a:rPr lang="en-CH" sz="3200" b="1" kern="1000" spc="-10" dirty="0">
                <a:solidFill>
                  <a:srgbClr val="005BAA"/>
                </a:solidFill>
                <a:ea typeface="Verdana" panose="020B0604030504040204" pitchFamily="34" charset="0"/>
              </a:rPr>
              <a:t>s</a:t>
            </a:r>
            <a:r>
              <a:rPr lang="en-US" sz="3200" b="1" kern="1000" spc="-10" dirty="0">
                <a:solidFill>
                  <a:srgbClr val="005BAA"/>
                </a:solidFill>
                <a:ea typeface="Verdana" panose="020B0604030504040204" pitchFamily="34" charset="0"/>
              </a:rPr>
              <a:t> ongoing job-specific education and training throughout an individual’s career.</a:t>
            </a:r>
            <a:endParaRPr lang="en-CH" sz="3200" b="1" kern="1000" spc="-10" dirty="0">
              <a:solidFill>
                <a:srgbClr val="005BAA"/>
              </a:solidFill>
              <a:ea typeface="Verdana" panose="020B0604030504040204" pitchFamily="34" charset="0"/>
            </a:endParaRPr>
          </a:p>
        </p:txBody>
      </p:sp>
    </p:spTree>
    <p:extLst>
      <p:ext uri="{BB962C8B-B14F-4D97-AF65-F5344CB8AC3E}">
        <p14:creationId xmlns:p14="http://schemas.microsoft.com/office/powerpoint/2010/main" val="996602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6DDF17-F16B-BB37-2749-A60AAC6E3830}"/>
              </a:ext>
            </a:extLst>
          </p:cNvPr>
          <p:cNvSpPr txBox="1"/>
          <p:nvPr/>
        </p:nvSpPr>
        <p:spPr>
          <a:xfrm>
            <a:off x="782320" y="883920"/>
            <a:ext cx="10627360" cy="1077218"/>
          </a:xfrm>
          <a:prstGeom prst="rect">
            <a:avLst/>
          </a:prstGeom>
          <a:noFill/>
        </p:spPr>
        <p:txBody>
          <a:bodyPr wrap="square" rtlCol="0">
            <a:spAutoFit/>
          </a:bodyPr>
          <a:lstStyle/>
          <a:p>
            <a:r>
              <a:rPr lang="en-CH" sz="3200" b="1" dirty="0"/>
              <a:t>When is a person considered as being COMPETENT in operational activities?</a:t>
            </a:r>
          </a:p>
        </p:txBody>
      </p:sp>
      <p:sp>
        <p:nvSpPr>
          <p:cNvPr id="4" name="TextBox 3">
            <a:extLst>
              <a:ext uri="{FF2B5EF4-FFF2-40B4-BE49-F238E27FC236}">
                <a16:creationId xmlns:a16="http://schemas.microsoft.com/office/drawing/2014/main" id="{E9805798-5114-FC4D-C8F7-A9F7C657EC84}"/>
              </a:ext>
            </a:extLst>
          </p:cNvPr>
          <p:cNvSpPr txBox="1"/>
          <p:nvPr/>
        </p:nvSpPr>
        <p:spPr>
          <a:xfrm>
            <a:off x="2631440" y="3620531"/>
            <a:ext cx="6360160" cy="461665"/>
          </a:xfrm>
          <a:prstGeom prst="rect">
            <a:avLst/>
          </a:prstGeom>
          <a:noFill/>
        </p:spPr>
        <p:txBody>
          <a:bodyPr wrap="square" rtlCol="0">
            <a:spAutoFit/>
          </a:bodyPr>
          <a:lstStyle/>
          <a:p>
            <a:r>
              <a:rPr lang="en-CH" sz="2400" dirty="0"/>
              <a:t>When he/she has the </a:t>
            </a:r>
            <a:r>
              <a:rPr lang="en-CH" sz="2400" b="1" dirty="0"/>
              <a:t>ability</a:t>
            </a:r>
            <a:r>
              <a:rPr lang="en-CH" sz="2400" dirty="0"/>
              <a:t> to do the job?</a:t>
            </a:r>
          </a:p>
        </p:txBody>
      </p:sp>
      <p:sp>
        <p:nvSpPr>
          <p:cNvPr id="5" name="TextBox 4">
            <a:extLst>
              <a:ext uri="{FF2B5EF4-FFF2-40B4-BE49-F238E27FC236}">
                <a16:creationId xmlns:a16="http://schemas.microsoft.com/office/drawing/2014/main" id="{7EA1A6C0-3F17-2466-4D5B-AF51591BAFD7}"/>
              </a:ext>
            </a:extLst>
          </p:cNvPr>
          <p:cNvSpPr txBox="1"/>
          <p:nvPr/>
        </p:nvSpPr>
        <p:spPr>
          <a:xfrm>
            <a:off x="1889760" y="2897514"/>
            <a:ext cx="6360160" cy="461665"/>
          </a:xfrm>
          <a:prstGeom prst="rect">
            <a:avLst/>
          </a:prstGeom>
          <a:noFill/>
        </p:spPr>
        <p:txBody>
          <a:bodyPr wrap="square" rtlCol="0">
            <a:spAutoFit/>
          </a:bodyPr>
          <a:lstStyle/>
          <a:p>
            <a:r>
              <a:rPr lang="en-CH" sz="2400" dirty="0"/>
              <a:t>When he/she has a </a:t>
            </a:r>
            <a:r>
              <a:rPr lang="en-CH" sz="2400" b="1" dirty="0"/>
              <a:t>PhD</a:t>
            </a:r>
            <a:r>
              <a:rPr lang="en-CH" sz="2400" dirty="0"/>
              <a:t> in his/her activity?</a:t>
            </a:r>
          </a:p>
        </p:txBody>
      </p:sp>
      <p:sp>
        <p:nvSpPr>
          <p:cNvPr id="6" name="TextBox 5">
            <a:extLst>
              <a:ext uri="{FF2B5EF4-FFF2-40B4-BE49-F238E27FC236}">
                <a16:creationId xmlns:a16="http://schemas.microsoft.com/office/drawing/2014/main" id="{AC5273C2-DDA8-C712-70AE-E1015AE94BF3}"/>
              </a:ext>
            </a:extLst>
          </p:cNvPr>
          <p:cNvSpPr txBox="1"/>
          <p:nvPr/>
        </p:nvSpPr>
        <p:spPr>
          <a:xfrm>
            <a:off x="1310640" y="2174497"/>
            <a:ext cx="6360160" cy="461665"/>
          </a:xfrm>
          <a:prstGeom prst="rect">
            <a:avLst/>
          </a:prstGeom>
          <a:noFill/>
        </p:spPr>
        <p:txBody>
          <a:bodyPr wrap="square" rtlCol="0">
            <a:spAutoFit/>
          </a:bodyPr>
          <a:lstStyle/>
          <a:p>
            <a:r>
              <a:rPr lang="en-CH" sz="2400" dirty="0"/>
              <a:t>When he/she has the specific </a:t>
            </a:r>
            <a:r>
              <a:rPr lang="en-CH" sz="2400" b="1" dirty="0"/>
              <a:t>qualification</a:t>
            </a:r>
            <a:r>
              <a:rPr lang="en-CH" sz="2400" dirty="0"/>
              <a:t>?</a:t>
            </a:r>
          </a:p>
        </p:txBody>
      </p:sp>
      <p:sp>
        <p:nvSpPr>
          <p:cNvPr id="7" name="TextBox 6">
            <a:extLst>
              <a:ext uri="{FF2B5EF4-FFF2-40B4-BE49-F238E27FC236}">
                <a16:creationId xmlns:a16="http://schemas.microsoft.com/office/drawing/2014/main" id="{3E2FEF0F-E89E-3A23-F8D0-AA3D7B40B279}"/>
              </a:ext>
            </a:extLst>
          </p:cNvPr>
          <p:cNvSpPr txBox="1"/>
          <p:nvPr/>
        </p:nvSpPr>
        <p:spPr>
          <a:xfrm>
            <a:off x="3596640" y="4328417"/>
            <a:ext cx="6817360" cy="461665"/>
          </a:xfrm>
          <a:prstGeom prst="rect">
            <a:avLst/>
          </a:prstGeom>
          <a:noFill/>
        </p:spPr>
        <p:txBody>
          <a:bodyPr wrap="square" rtlCol="0">
            <a:spAutoFit/>
          </a:bodyPr>
          <a:lstStyle/>
          <a:p>
            <a:r>
              <a:rPr lang="en-CH" sz="2400" dirty="0"/>
              <a:t>When he/she has a lot of </a:t>
            </a:r>
            <a:r>
              <a:rPr lang="en-CH" sz="2400" b="1" dirty="0"/>
              <a:t>experience</a:t>
            </a:r>
            <a:r>
              <a:rPr lang="en-CH" sz="2400" dirty="0"/>
              <a:t> in the job?</a:t>
            </a:r>
          </a:p>
        </p:txBody>
      </p:sp>
      <p:sp>
        <p:nvSpPr>
          <p:cNvPr id="8" name="TextBox 7">
            <a:extLst>
              <a:ext uri="{FF2B5EF4-FFF2-40B4-BE49-F238E27FC236}">
                <a16:creationId xmlns:a16="http://schemas.microsoft.com/office/drawing/2014/main" id="{2F35280C-3690-E3C0-9323-828561D71789}"/>
              </a:ext>
            </a:extLst>
          </p:cNvPr>
          <p:cNvSpPr txBox="1"/>
          <p:nvPr/>
        </p:nvSpPr>
        <p:spPr>
          <a:xfrm>
            <a:off x="1044011" y="5036303"/>
            <a:ext cx="9821567" cy="830997"/>
          </a:xfrm>
          <a:prstGeom prst="rect">
            <a:avLst/>
          </a:prstGeom>
          <a:noFill/>
        </p:spPr>
        <p:txBody>
          <a:bodyPr wrap="square" rtlCol="0">
            <a:spAutoFit/>
          </a:bodyPr>
          <a:lstStyle/>
          <a:p>
            <a:r>
              <a:rPr lang="en-CH" sz="2400" dirty="0"/>
              <a:t>In simple words: When he/she has the required qualification and </a:t>
            </a:r>
            <a:r>
              <a:rPr lang="en-CH" sz="2400" b="1" dirty="0"/>
              <a:t>DOES</a:t>
            </a:r>
            <a:r>
              <a:rPr lang="en-CH" sz="2400" dirty="0"/>
              <a:t> the activities according to the job description!</a:t>
            </a:r>
          </a:p>
        </p:txBody>
      </p:sp>
      <p:pic>
        <p:nvPicPr>
          <p:cNvPr id="9" name="Picture 8" descr="A picture containing art&#10;&#10;Description automatically generated">
            <a:extLst>
              <a:ext uri="{FF2B5EF4-FFF2-40B4-BE49-F238E27FC236}">
                <a16:creationId xmlns:a16="http://schemas.microsoft.com/office/drawing/2014/main" id="{53A47EDD-E5F6-8A72-6B67-6836BECF655C}"/>
              </a:ext>
            </a:extLst>
          </p:cNvPr>
          <p:cNvPicPr>
            <a:picLocks noChangeAspect="1"/>
          </p:cNvPicPr>
          <p:nvPr/>
        </p:nvPicPr>
        <p:blipFill>
          <a:blip r:embed="rId2"/>
          <a:stretch>
            <a:fillRect/>
          </a:stretch>
        </p:blipFill>
        <p:spPr>
          <a:xfrm>
            <a:off x="9560560" y="1668582"/>
            <a:ext cx="2201345" cy="3220253"/>
          </a:xfrm>
          <a:prstGeom prst="rect">
            <a:avLst/>
          </a:prstGeom>
        </p:spPr>
      </p:pic>
      <p:pic>
        <p:nvPicPr>
          <p:cNvPr id="2" name="Picture 16" descr="Graphical user interface, logo&#10;&#10;Description automatically generated">
            <a:extLst>
              <a:ext uri="{FF2B5EF4-FFF2-40B4-BE49-F238E27FC236}">
                <a16:creationId xmlns:a16="http://schemas.microsoft.com/office/drawing/2014/main" id="{200835CB-AE93-015E-7EF5-51B079BFF61E}"/>
              </a:ext>
            </a:extLst>
          </p:cNvPr>
          <p:cNvPicPr>
            <a:picLocks noChangeAspect="1"/>
          </p:cNvPicPr>
          <p:nvPr/>
        </p:nvPicPr>
        <p:blipFill>
          <a:blip r:embed="rId3"/>
          <a:stretch>
            <a:fillRect/>
          </a:stretch>
        </p:blipFill>
        <p:spPr>
          <a:xfrm>
            <a:off x="0" y="4550366"/>
            <a:ext cx="2088023" cy="2307634"/>
          </a:xfrm>
          <a:prstGeom prst="rect">
            <a:avLst/>
          </a:prstGeom>
        </p:spPr>
      </p:pic>
      <p:pic>
        <p:nvPicPr>
          <p:cNvPr id="10" name="Picture 9">
            <a:extLst>
              <a:ext uri="{FF2B5EF4-FFF2-40B4-BE49-F238E27FC236}">
                <a16:creationId xmlns:a16="http://schemas.microsoft.com/office/drawing/2014/main" id="{BC4292C9-5B96-1180-2E3A-1C39FCB60D26}"/>
              </a:ext>
            </a:extLst>
          </p:cNvPr>
          <p:cNvPicPr>
            <a:picLocks noChangeAspect="1"/>
          </p:cNvPicPr>
          <p:nvPr/>
        </p:nvPicPr>
        <p:blipFill>
          <a:blip r:embed="rId4"/>
          <a:stretch>
            <a:fillRect/>
          </a:stretch>
        </p:blipFill>
        <p:spPr>
          <a:xfrm>
            <a:off x="10095843" y="5537793"/>
            <a:ext cx="1633702" cy="1006624"/>
          </a:xfrm>
          <a:prstGeom prst="rect">
            <a:avLst/>
          </a:prstGeom>
          <a:ln>
            <a:noFill/>
          </a:ln>
          <a:effectLst>
            <a:softEdge rad="112500"/>
          </a:effectLst>
        </p:spPr>
      </p:pic>
      <p:sp>
        <p:nvSpPr>
          <p:cNvPr id="11" name="TextBox 10">
            <a:extLst>
              <a:ext uri="{FF2B5EF4-FFF2-40B4-BE49-F238E27FC236}">
                <a16:creationId xmlns:a16="http://schemas.microsoft.com/office/drawing/2014/main" id="{FD9FDBC3-C671-CBB1-A03C-A94982ED143E}"/>
              </a:ext>
            </a:extLst>
          </p:cNvPr>
          <p:cNvSpPr txBox="1"/>
          <p:nvPr/>
        </p:nvSpPr>
        <p:spPr>
          <a:xfrm>
            <a:off x="555412" y="258208"/>
            <a:ext cx="10017761" cy="646331"/>
          </a:xfrm>
          <a:prstGeom prst="rect">
            <a:avLst/>
          </a:prstGeom>
          <a:noFill/>
        </p:spPr>
        <p:txBody>
          <a:bodyPr wrap="square">
            <a:spAutoFit/>
          </a:bodyPr>
          <a:lstStyle/>
          <a:p>
            <a:r>
              <a:rPr lang="en-CH" sz="1800" b="1" i="0" u="none" strike="noStrike" baseline="0" dirty="0">
                <a:solidFill>
                  <a:srgbClr val="0070C0"/>
                </a:solidFill>
                <a:latin typeface="Stone Sans ITC"/>
              </a:rPr>
              <a:t>WMO 49 defines </a:t>
            </a:r>
            <a:r>
              <a:rPr lang="en-US" sz="1800" b="1" i="0" u="none" strike="noStrike" baseline="0" dirty="0">
                <a:solidFill>
                  <a:srgbClr val="0070C0"/>
                </a:solidFill>
                <a:latin typeface="Stone Sans ITC"/>
              </a:rPr>
              <a:t>competency as the knowledge, skills and </a:t>
            </a:r>
            <a:r>
              <a:rPr lang="en-US" sz="1800" b="1" i="0" u="none" strike="noStrike" baseline="0" dirty="0" err="1">
                <a:solidFill>
                  <a:srgbClr val="0070C0"/>
                </a:solidFill>
                <a:latin typeface="Stone Sans ITC"/>
              </a:rPr>
              <a:t>behaviours</a:t>
            </a:r>
            <a:r>
              <a:rPr lang="en-US" sz="1800" b="1" i="0" u="none" strike="noStrike" baseline="0" dirty="0">
                <a:solidFill>
                  <a:srgbClr val="0070C0"/>
                </a:solidFill>
                <a:latin typeface="Stone Sans ITC"/>
              </a:rPr>
              <a:t> required to perform specific tasks in the fulfilment of a job responsibility </a:t>
            </a:r>
            <a:endParaRPr lang="en-CH" b="1" dirty="0">
              <a:solidFill>
                <a:srgbClr val="0070C0"/>
              </a:solidFill>
            </a:endParaRPr>
          </a:p>
        </p:txBody>
      </p:sp>
    </p:spTree>
    <p:extLst>
      <p:ext uri="{BB962C8B-B14F-4D97-AF65-F5344CB8AC3E}">
        <p14:creationId xmlns:p14="http://schemas.microsoft.com/office/powerpoint/2010/main" val="34522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3C2E3F-EDC3-F2C9-A2AD-88046F1108FB}"/>
              </a:ext>
            </a:extLst>
          </p:cNvPr>
          <p:cNvGrpSpPr/>
          <p:nvPr/>
        </p:nvGrpSpPr>
        <p:grpSpPr>
          <a:xfrm>
            <a:off x="1258268" y="1062226"/>
            <a:ext cx="9017650" cy="4733548"/>
            <a:chOff x="1817010" y="1632670"/>
            <a:chExt cx="8239148" cy="4292122"/>
          </a:xfrm>
        </p:grpSpPr>
        <p:pic>
          <p:nvPicPr>
            <p:cNvPr id="6" name="Picture 5">
              <a:extLst>
                <a:ext uri="{FF2B5EF4-FFF2-40B4-BE49-F238E27FC236}">
                  <a16:creationId xmlns:a16="http://schemas.microsoft.com/office/drawing/2014/main" id="{7369910A-1BA6-7D18-8216-1F74FEBD0A6C}"/>
                </a:ext>
              </a:extLst>
            </p:cNvPr>
            <p:cNvPicPr>
              <a:picLocks noChangeAspect="1"/>
            </p:cNvPicPr>
            <p:nvPr/>
          </p:nvPicPr>
          <p:blipFill>
            <a:blip r:embed="rId2"/>
            <a:stretch>
              <a:fillRect/>
            </a:stretch>
          </p:blipFill>
          <p:spPr>
            <a:xfrm>
              <a:off x="1817010" y="1632670"/>
              <a:ext cx="8239148" cy="4292122"/>
            </a:xfrm>
            <a:prstGeom prst="rect">
              <a:avLst/>
            </a:prstGeom>
          </p:spPr>
        </p:pic>
        <p:sp>
          <p:nvSpPr>
            <p:cNvPr id="9" name="Arrow: Right 8">
              <a:extLst>
                <a:ext uri="{FF2B5EF4-FFF2-40B4-BE49-F238E27FC236}">
                  <a16:creationId xmlns:a16="http://schemas.microsoft.com/office/drawing/2014/main" id="{2BE01177-5C5A-EF03-A5E5-CDE7813E60C6}"/>
                </a:ext>
              </a:extLst>
            </p:cNvPr>
            <p:cNvSpPr/>
            <p:nvPr/>
          </p:nvSpPr>
          <p:spPr>
            <a:xfrm rot="2529252">
              <a:off x="4282862" y="3564446"/>
              <a:ext cx="1414818" cy="3589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3" name="Picture 16" descr="Graphical user interface, logo&#10;&#10;Description automatically generated">
            <a:extLst>
              <a:ext uri="{FF2B5EF4-FFF2-40B4-BE49-F238E27FC236}">
                <a16:creationId xmlns:a16="http://schemas.microsoft.com/office/drawing/2014/main" id="{2A238143-4D5D-4800-423F-343BF6EB8506}"/>
              </a:ext>
            </a:extLst>
          </p:cNvPr>
          <p:cNvPicPr>
            <a:picLocks noChangeAspect="1"/>
          </p:cNvPicPr>
          <p:nvPr/>
        </p:nvPicPr>
        <p:blipFill>
          <a:blip r:embed="rId3"/>
          <a:stretch>
            <a:fillRect/>
          </a:stretch>
        </p:blipFill>
        <p:spPr>
          <a:xfrm>
            <a:off x="0" y="4550366"/>
            <a:ext cx="2088023" cy="2307634"/>
          </a:xfrm>
          <a:prstGeom prst="rect">
            <a:avLst/>
          </a:prstGeom>
        </p:spPr>
      </p:pic>
      <p:pic>
        <p:nvPicPr>
          <p:cNvPr id="4" name="Picture 3">
            <a:extLst>
              <a:ext uri="{FF2B5EF4-FFF2-40B4-BE49-F238E27FC236}">
                <a16:creationId xmlns:a16="http://schemas.microsoft.com/office/drawing/2014/main" id="{0DE6B374-146A-1A66-6DDB-3D012FEDFB31}"/>
              </a:ext>
            </a:extLst>
          </p:cNvPr>
          <p:cNvPicPr>
            <a:picLocks noChangeAspect="1"/>
          </p:cNvPicPr>
          <p:nvPr/>
        </p:nvPicPr>
        <p:blipFill>
          <a:blip r:embed="rId4"/>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129654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F9166E-1407-025E-785B-48BAC2A74425}"/>
              </a:ext>
            </a:extLst>
          </p:cNvPr>
          <p:cNvPicPr>
            <a:picLocks noChangeAspect="1"/>
          </p:cNvPicPr>
          <p:nvPr/>
        </p:nvPicPr>
        <p:blipFill>
          <a:blip r:embed="rId2"/>
          <a:stretch>
            <a:fillRect/>
          </a:stretch>
        </p:blipFill>
        <p:spPr>
          <a:xfrm>
            <a:off x="872884" y="586166"/>
            <a:ext cx="2945630" cy="394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A0FAF6C7-EDCA-E890-08D6-4D9BFCF3368C}"/>
              </a:ext>
            </a:extLst>
          </p:cNvPr>
          <p:cNvPicPr>
            <a:picLocks noChangeAspect="1"/>
          </p:cNvPicPr>
          <p:nvPr/>
        </p:nvPicPr>
        <p:blipFill>
          <a:blip r:embed="rId3"/>
          <a:stretch>
            <a:fillRect/>
          </a:stretch>
        </p:blipFill>
        <p:spPr>
          <a:xfrm>
            <a:off x="1653541" y="1765728"/>
            <a:ext cx="2825608" cy="3750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563E23F-01D3-1737-701F-393A1C6975D9}"/>
              </a:ext>
            </a:extLst>
          </p:cNvPr>
          <p:cNvPicPr>
            <a:picLocks noChangeAspect="1"/>
          </p:cNvPicPr>
          <p:nvPr/>
        </p:nvPicPr>
        <p:blipFill>
          <a:blip r:embed="rId4"/>
          <a:stretch>
            <a:fillRect/>
          </a:stretch>
        </p:blipFill>
        <p:spPr>
          <a:xfrm>
            <a:off x="4473704" y="586167"/>
            <a:ext cx="2706159" cy="36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8ADECC86-6BE3-0DD6-1A4D-EA6F8B0D1597}"/>
              </a:ext>
            </a:extLst>
          </p:cNvPr>
          <p:cNvPicPr>
            <a:picLocks noChangeAspect="1"/>
          </p:cNvPicPr>
          <p:nvPr/>
        </p:nvPicPr>
        <p:blipFill>
          <a:blip r:embed="rId5"/>
          <a:stretch>
            <a:fillRect/>
          </a:stretch>
        </p:blipFill>
        <p:spPr>
          <a:xfrm>
            <a:off x="5047533" y="1775144"/>
            <a:ext cx="2797661" cy="3740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293DE1F4-435E-8FE6-E4FD-81065CF261C6}"/>
              </a:ext>
            </a:extLst>
          </p:cNvPr>
          <p:cNvPicPr>
            <a:picLocks noChangeAspect="1"/>
          </p:cNvPicPr>
          <p:nvPr/>
        </p:nvPicPr>
        <p:blipFill>
          <a:blip r:embed="rId6"/>
          <a:stretch>
            <a:fillRect/>
          </a:stretch>
        </p:blipFill>
        <p:spPr>
          <a:xfrm>
            <a:off x="7863861" y="586167"/>
            <a:ext cx="2569477" cy="3625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0E61CE45-03C8-8676-5885-BC0874EB3C10}"/>
              </a:ext>
            </a:extLst>
          </p:cNvPr>
          <p:cNvPicPr>
            <a:picLocks noChangeAspect="1"/>
          </p:cNvPicPr>
          <p:nvPr/>
        </p:nvPicPr>
        <p:blipFill>
          <a:blip r:embed="rId7"/>
          <a:stretch>
            <a:fillRect/>
          </a:stretch>
        </p:blipFill>
        <p:spPr>
          <a:xfrm>
            <a:off x="8672937" y="1775145"/>
            <a:ext cx="2635143" cy="3740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6" descr="Graphical user interface, logo&#10;&#10;Description automatically generated">
            <a:extLst>
              <a:ext uri="{FF2B5EF4-FFF2-40B4-BE49-F238E27FC236}">
                <a16:creationId xmlns:a16="http://schemas.microsoft.com/office/drawing/2014/main" id="{DCF7818B-E7CB-9D59-626E-E168D0C3C6BE}"/>
              </a:ext>
            </a:extLst>
          </p:cNvPr>
          <p:cNvPicPr>
            <a:picLocks noChangeAspect="1"/>
          </p:cNvPicPr>
          <p:nvPr/>
        </p:nvPicPr>
        <p:blipFill>
          <a:blip r:embed="rId8"/>
          <a:stretch>
            <a:fillRect/>
          </a:stretch>
        </p:blipFill>
        <p:spPr>
          <a:xfrm>
            <a:off x="0" y="4550366"/>
            <a:ext cx="2088023" cy="2307634"/>
          </a:xfrm>
          <a:prstGeom prst="rect">
            <a:avLst/>
          </a:prstGeom>
        </p:spPr>
      </p:pic>
      <p:pic>
        <p:nvPicPr>
          <p:cNvPr id="3" name="Picture 2">
            <a:extLst>
              <a:ext uri="{FF2B5EF4-FFF2-40B4-BE49-F238E27FC236}">
                <a16:creationId xmlns:a16="http://schemas.microsoft.com/office/drawing/2014/main" id="{AE65573F-EF17-61F4-BC48-DC8F78DE4351}"/>
              </a:ext>
            </a:extLst>
          </p:cNvPr>
          <p:cNvPicPr>
            <a:picLocks noChangeAspect="1"/>
          </p:cNvPicPr>
          <p:nvPr/>
        </p:nvPicPr>
        <p:blipFill>
          <a:blip r:embed="rId9"/>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10902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Graphical user interface, logo&#10;&#10;Description automatically generated">
            <a:extLst>
              <a:ext uri="{FF2B5EF4-FFF2-40B4-BE49-F238E27FC236}">
                <a16:creationId xmlns:a16="http://schemas.microsoft.com/office/drawing/2014/main" id="{317B86DE-9D61-6048-161C-40020FC224ED}"/>
              </a:ext>
            </a:extLst>
          </p:cNvPr>
          <p:cNvPicPr>
            <a:picLocks noChangeAspect="1"/>
          </p:cNvPicPr>
          <p:nvPr/>
        </p:nvPicPr>
        <p:blipFill>
          <a:blip r:embed="rId2"/>
          <a:stretch>
            <a:fillRect/>
          </a:stretch>
        </p:blipFill>
        <p:spPr>
          <a:xfrm>
            <a:off x="0" y="4550366"/>
            <a:ext cx="2088023" cy="2307634"/>
          </a:xfrm>
          <a:prstGeom prst="rect">
            <a:avLst/>
          </a:prstGeom>
        </p:spPr>
      </p:pic>
      <p:pic>
        <p:nvPicPr>
          <p:cNvPr id="5" name="Picture 4" descr="A cartoon character building a wall&#10;&#10;Description automatically generated">
            <a:extLst>
              <a:ext uri="{FF2B5EF4-FFF2-40B4-BE49-F238E27FC236}">
                <a16:creationId xmlns:a16="http://schemas.microsoft.com/office/drawing/2014/main" id="{3C480616-BC45-AA5F-1B98-D34871B2E0A0}"/>
              </a:ext>
            </a:extLst>
          </p:cNvPr>
          <p:cNvPicPr>
            <a:picLocks noChangeAspect="1"/>
          </p:cNvPicPr>
          <p:nvPr/>
        </p:nvPicPr>
        <p:blipFill>
          <a:blip r:embed="rId3"/>
          <a:stretch>
            <a:fillRect/>
          </a:stretch>
        </p:blipFill>
        <p:spPr>
          <a:xfrm>
            <a:off x="550030" y="359292"/>
            <a:ext cx="2333572" cy="3069708"/>
          </a:xfrm>
          <a:prstGeom prst="rect">
            <a:avLst/>
          </a:prstGeom>
        </p:spPr>
      </p:pic>
      <p:sp>
        <p:nvSpPr>
          <p:cNvPr id="6" name="TextBox 5">
            <a:extLst>
              <a:ext uri="{FF2B5EF4-FFF2-40B4-BE49-F238E27FC236}">
                <a16:creationId xmlns:a16="http://schemas.microsoft.com/office/drawing/2014/main" id="{4C50DDE0-D025-97E4-D6CA-225114C9BE6E}"/>
              </a:ext>
            </a:extLst>
          </p:cNvPr>
          <p:cNvSpPr txBox="1"/>
          <p:nvPr/>
        </p:nvSpPr>
        <p:spPr>
          <a:xfrm>
            <a:off x="2753710" y="359292"/>
            <a:ext cx="8586951" cy="584775"/>
          </a:xfrm>
          <a:prstGeom prst="rect">
            <a:avLst/>
          </a:prstGeom>
          <a:noFill/>
        </p:spPr>
        <p:txBody>
          <a:bodyPr wrap="square" rtlCol="0">
            <a:spAutoFit/>
          </a:bodyPr>
          <a:lstStyle/>
          <a:p>
            <a:r>
              <a:rPr lang="en-CH" sz="3200" b="1" dirty="0"/>
              <a:t>Everything starts with </a:t>
            </a:r>
            <a:r>
              <a:rPr lang="en-CH" sz="3200" b="1" dirty="0">
                <a:solidFill>
                  <a:srgbClr val="FF0000"/>
                </a:solidFill>
              </a:rPr>
              <a:t>JOB DESCRIPTION</a:t>
            </a:r>
          </a:p>
        </p:txBody>
      </p:sp>
      <p:sp>
        <p:nvSpPr>
          <p:cNvPr id="7" name="TextBox 6">
            <a:extLst>
              <a:ext uri="{FF2B5EF4-FFF2-40B4-BE49-F238E27FC236}">
                <a16:creationId xmlns:a16="http://schemas.microsoft.com/office/drawing/2014/main" id="{8C759DB8-EEF1-5960-CC09-DFC6E8D55D34}"/>
              </a:ext>
            </a:extLst>
          </p:cNvPr>
          <p:cNvSpPr txBox="1"/>
          <p:nvPr/>
        </p:nvSpPr>
        <p:spPr>
          <a:xfrm>
            <a:off x="2673395" y="1074509"/>
            <a:ext cx="8057672" cy="2308324"/>
          </a:xfrm>
          <a:prstGeom prst="rect">
            <a:avLst/>
          </a:prstGeom>
          <a:noFill/>
        </p:spPr>
        <p:txBody>
          <a:bodyPr wrap="square" rtlCol="0">
            <a:spAutoFit/>
          </a:bodyPr>
          <a:lstStyle/>
          <a:p>
            <a:pPr marL="285750" indent="-285750">
              <a:buFontTx/>
              <a:buChar char="-"/>
            </a:pPr>
            <a:r>
              <a:rPr lang="en-CH" sz="2400" b="1" dirty="0">
                <a:solidFill>
                  <a:srgbClr val="0070C0"/>
                </a:solidFill>
              </a:rPr>
              <a:t>Activities that have to be conducted</a:t>
            </a:r>
          </a:p>
          <a:p>
            <a:pPr marL="742950" lvl="1" indent="-285750">
              <a:buFontTx/>
              <a:buChar char="-"/>
            </a:pPr>
            <a:r>
              <a:rPr lang="ro-RO" sz="2400" i="1" dirty="0"/>
              <a:t>I</a:t>
            </a:r>
            <a:r>
              <a:rPr lang="en-CH" sz="2400" i="1" dirty="0"/>
              <a:t>n detail like: </a:t>
            </a:r>
          </a:p>
          <a:p>
            <a:pPr marL="1200150" lvl="2" indent="-285750">
              <a:buFontTx/>
              <a:buChar char="-"/>
            </a:pPr>
            <a:r>
              <a:rPr lang="en-CH" sz="2400" i="1" dirty="0"/>
              <a:t>perform forecast of wind, temperature, weather, clouds and visibility</a:t>
            </a:r>
          </a:p>
          <a:p>
            <a:pPr marL="1200150" lvl="2" indent="-285750">
              <a:buFontTx/>
              <a:buChar char="-"/>
            </a:pPr>
            <a:r>
              <a:rPr lang="ro-RO" sz="2400" i="1" dirty="0"/>
              <a:t>V</a:t>
            </a:r>
            <a:r>
              <a:rPr lang="en-CH" sz="2400" i="1" dirty="0" err="1"/>
              <a:t>alidate</a:t>
            </a:r>
            <a:r>
              <a:rPr lang="en-CH" sz="2400" i="1" dirty="0"/>
              <a:t> </a:t>
            </a:r>
            <a:r>
              <a:rPr lang="en-CH" sz="2400" i="1" dirty="0" err="1"/>
              <a:t>infor</a:t>
            </a:r>
            <a:r>
              <a:rPr lang="ro-RO" sz="2400" i="1" dirty="0"/>
              <a:t>m</a:t>
            </a:r>
            <a:r>
              <a:rPr lang="en-CH" sz="2400" i="1" dirty="0" err="1"/>
              <a:t>ation</a:t>
            </a:r>
            <a:r>
              <a:rPr lang="en-CH" sz="2400" i="1" dirty="0"/>
              <a:t> on parameters measured by AWOS</a:t>
            </a:r>
          </a:p>
        </p:txBody>
      </p:sp>
      <p:pic>
        <p:nvPicPr>
          <p:cNvPr id="8" name="Picture 7">
            <a:extLst>
              <a:ext uri="{FF2B5EF4-FFF2-40B4-BE49-F238E27FC236}">
                <a16:creationId xmlns:a16="http://schemas.microsoft.com/office/drawing/2014/main" id="{A6F12C20-D2BB-F1C3-5D88-30CAB5FD39E4}"/>
              </a:ext>
            </a:extLst>
          </p:cNvPr>
          <p:cNvPicPr>
            <a:picLocks noChangeAspect="1"/>
          </p:cNvPicPr>
          <p:nvPr/>
        </p:nvPicPr>
        <p:blipFill>
          <a:blip r:embed="rId4"/>
          <a:stretch>
            <a:fillRect/>
          </a:stretch>
        </p:blipFill>
        <p:spPr>
          <a:xfrm>
            <a:off x="10095843" y="5537793"/>
            <a:ext cx="1633702" cy="1006624"/>
          </a:xfrm>
          <a:prstGeom prst="rect">
            <a:avLst/>
          </a:prstGeom>
          <a:ln>
            <a:noFill/>
          </a:ln>
          <a:effectLst>
            <a:softEdge rad="112500"/>
          </a:effectLst>
        </p:spPr>
      </p:pic>
      <p:sp>
        <p:nvSpPr>
          <p:cNvPr id="10" name="TextBox 9">
            <a:extLst>
              <a:ext uri="{FF2B5EF4-FFF2-40B4-BE49-F238E27FC236}">
                <a16:creationId xmlns:a16="http://schemas.microsoft.com/office/drawing/2014/main" id="{C4A95F45-999B-6D61-244B-B1002D29A00A}"/>
              </a:ext>
            </a:extLst>
          </p:cNvPr>
          <p:cNvSpPr txBox="1"/>
          <p:nvPr/>
        </p:nvSpPr>
        <p:spPr>
          <a:xfrm>
            <a:off x="767255" y="3444650"/>
            <a:ext cx="10573406" cy="2539157"/>
          </a:xfrm>
          <a:prstGeom prst="rect">
            <a:avLst/>
          </a:prstGeom>
          <a:noFill/>
        </p:spPr>
        <p:txBody>
          <a:bodyPr wrap="square">
            <a:spAutoFit/>
          </a:bodyPr>
          <a:lstStyle/>
          <a:p>
            <a:r>
              <a:rPr lang="en-CH" sz="2400" b="1" dirty="0">
                <a:solidFill>
                  <a:srgbClr val="00B050"/>
                </a:solidFill>
                <a:latin typeface="Arial" panose="020B0604020202020204" pitchFamily="34" charset="0"/>
                <a:ea typeface="DengXian" panose="02010600030101010101" pitchFamily="2" charset="-122"/>
                <a:cs typeface="Arial" panose="020B0604020202020204" pitchFamily="34" charset="0"/>
              </a:rPr>
              <a:t>Performance components </a:t>
            </a:r>
            <a:endParaRPr lang="en-CH" sz="2400" dirty="0">
              <a:solidFill>
                <a:srgbClr val="00B050"/>
              </a:solidFill>
              <a:latin typeface="Arial" panose="020B0604020202020204" pitchFamily="34" charset="0"/>
              <a:ea typeface="DengXian" panose="02010600030101010101" pitchFamily="2" charset="-122"/>
              <a:cs typeface="Arial" panose="020B0604020202020204" pitchFamily="34" charset="0"/>
            </a:endParaRPr>
          </a:p>
          <a:p>
            <a:pPr>
              <a:spcBef>
                <a:spcPts val="600"/>
              </a:spcBef>
            </a:pPr>
            <a:r>
              <a:rPr lang="en-CH" sz="2400" dirty="0">
                <a:latin typeface="Arial" panose="020B0604020202020204" pitchFamily="34" charset="0"/>
                <a:ea typeface="DengXian" panose="02010600030101010101" pitchFamily="2" charset="-122"/>
                <a:cs typeface="Arial" panose="020B0604020202020204" pitchFamily="34" charset="0"/>
              </a:rPr>
              <a:t>(a) Execute routine calibrations on a day-to-day basis in accordance with standard calibration procedures; </a:t>
            </a:r>
          </a:p>
          <a:p>
            <a:pPr>
              <a:spcBef>
                <a:spcPts val="600"/>
              </a:spcBef>
            </a:pPr>
            <a:r>
              <a:rPr lang="en-CH" sz="2400" dirty="0">
                <a:latin typeface="Arial" panose="020B0604020202020204" pitchFamily="34" charset="0"/>
                <a:ea typeface="DengXian" panose="02010600030101010101" pitchFamily="2" charset="-122"/>
                <a:cs typeface="Arial" panose="020B0604020202020204" pitchFamily="34" charset="0"/>
              </a:rPr>
              <a:t>(b) Compute the calibration uncertainty in conformity with the SOPs; </a:t>
            </a:r>
          </a:p>
          <a:p>
            <a:pPr>
              <a:spcBef>
                <a:spcPts val="600"/>
              </a:spcBef>
            </a:pPr>
            <a:r>
              <a:rPr lang="en-CH" sz="2400" dirty="0">
                <a:latin typeface="Arial" panose="020B0604020202020204" pitchFamily="34" charset="0"/>
                <a:ea typeface="DengXian" panose="02010600030101010101" pitchFamily="2" charset="-122"/>
                <a:cs typeface="Arial" panose="020B0604020202020204" pitchFamily="34" charset="0"/>
              </a:rPr>
              <a:t>These provide references, and the approach shown above should be applied to all performance criteria.</a:t>
            </a:r>
          </a:p>
        </p:txBody>
      </p:sp>
    </p:spTree>
    <p:extLst>
      <p:ext uri="{BB962C8B-B14F-4D97-AF65-F5344CB8AC3E}">
        <p14:creationId xmlns:p14="http://schemas.microsoft.com/office/powerpoint/2010/main" val="23635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Graphical user interface, logo&#10;&#10;Description automatically generated">
            <a:extLst>
              <a:ext uri="{FF2B5EF4-FFF2-40B4-BE49-F238E27FC236}">
                <a16:creationId xmlns:a16="http://schemas.microsoft.com/office/drawing/2014/main" id="{5D44AA7E-CBF3-8AC7-72B7-59DC901F7F7C}"/>
              </a:ext>
            </a:extLst>
          </p:cNvPr>
          <p:cNvPicPr>
            <a:picLocks noChangeAspect="1"/>
          </p:cNvPicPr>
          <p:nvPr/>
        </p:nvPicPr>
        <p:blipFill>
          <a:blip r:embed="rId2"/>
          <a:stretch>
            <a:fillRect/>
          </a:stretch>
        </p:blipFill>
        <p:spPr>
          <a:xfrm>
            <a:off x="0" y="4550366"/>
            <a:ext cx="2088023" cy="2307634"/>
          </a:xfrm>
          <a:prstGeom prst="rect">
            <a:avLst/>
          </a:prstGeom>
        </p:spPr>
      </p:pic>
      <p:pic>
        <p:nvPicPr>
          <p:cNvPr id="6" name="Picture 5">
            <a:extLst>
              <a:ext uri="{FF2B5EF4-FFF2-40B4-BE49-F238E27FC236}">
                <a16:creationId xmlns:a16="http://schemas.microsoft.com/office/drawing/2014/main" id="{EE9BF424-7C43-E4B3-7383-A6E1D5678192}"/>
              </a:ext>
            </a:extLst>
          </p:cNvPr>
          <p:cNvPicPr>
            <a:picLocks noChangeAspect="1"/>
          </p:cNvPicPr>
          <p:nvPr/>
        </p:nvPicPr>
        <p:blipFill>
          <a:blip r:embed="rId3"/>
          <a:stretch>
            <a:fillRect/>
          </a:stretch>
        </p:blipFill>
        <p:spPr>
          <a:xfrm>
            <a:off x="10095843" y="5537793"/>
            <a:ext cx="1633702" cy="1006624"/>
          </a:xfrm>
          <a:prstGeom prst="rect">
            <a:avLst/>
          </a:prstGeom>
          <a:ln>
            <a:noFill/>
          </a:ln>
          <a:effectLst>
            <a:softEdge rad="112500"/>
          </a:effectLst>
        </p:spPr>
      </p:pic>
      <p:sp>
        <p:nvSpPr>
          <p:cNvPr id="8" name="TextBox 7">
            <a:extLst>
              <a:ext uri="{FF2B5EF4-FFF2-40B4-BE49-F238E27FC236}">
                <a16:creationId xmlns:a16="http://schemas.microsoft.com/office/drawing/2014/main" id="{21590B52-1E24-B740-9B1E-0BAC0CEBA24D}"/>
              </a:ext>
            </a:extLst>
          </p:cNvPr>
          <p:cNvSpPr txBox="1"/>
          <p:nvPr/>
        </p:nvSpPr>
        <p:spPr>
          <a:xfrm>
            <a:off x="2304278" y="601484"/>
            <a:ext cx="9170874" cy="3847207"/>
          </a:xfrm>
          <a:prstGeom prst="rect">
            <a:avLst/>
          </a:prstGeom>
          <a:noFill/>
        </p:spPr>
        <p:txBody>
          <a:bodyPr wrap="square">
            <a:spAutoFit/>
          </a:bodyPr>
          <a:lstStyle/>
          <a:p>
            <a:r>
              <a:rPr lang="en-CH" sz="2400" b="1" dirty="0">
                <a:solidFill>
                  <a:srgbClr val="FF0000"/>
                </a:solidFill>
                <a:effectLst/>
                <a:latin typeface="Aptos" panose="020B0004020202020204" pitchFamily="34" charset="0"/>
                <a:ea typeface="DengXian" panose="02010600030101010101" pitchFamily="2" charset="-122"/>
                <a:cs typeface="Aptos" panose="020B0004020202020204" pitchFamily="34" charset="0"/>
              </a:rPr>
              <a:t>Knowledge and skill requirements </a:t>
            </a:r>
            <a:endParaRPr lang="en-CH" sz="2400" dirty="0">
              <a:solidFill>
                <a:srgbClr val="FF0000"/>
              </a:solidFill>
              <a:effectLst/>
              <a:latin typeface="Aptos" panose="020B0004020202020204" pitchFamily="34" charset="0"/>
              <a:ea typeface="DengXian" panose="02010600030101010101" pitchFamily="2" charset="-122"/>
              <a:cs typeface="Aptos" panose="020B0004020202020204" pitchFamily="34" charset="0"/>
            </a:endParaRPr>
          </a:p>
          <a:p>
            <a:r>
              <a:rPr lang="en-CH" sz="2200" dirty="0">
                <a:effectLst/>
                <a:latin typeface="Aptos" panose="020B0004020202020204" pitchFamily="34" charset="0"/>
                <a:ea typeface="DengXian" panose="02010600030101010101" pitchFamily="2" charset="-122"/>
                <a:cs typeface="Aptos" panose="020B0004020202020204" pitchFamily="34" charset="0"/>
              </a:rPr>
              <a:t>(a) Understanding of general meteorology as described in BIP-MT, including physical meteorology, dynamic meteorology, synoptic and mesoscale meteorology, climatology, meteorological instruments and methods of observations; </a:t>
            </a:r>
          </a:p>
          <a:p>
            <a:r>
              <a:rPr lang="en-CH" sz="2200" dirty="0">
                <a:effectLst/>
                <a:latin typeface="Aptos" panose="020B0004020202020204" pitchFamily="34" charset="0"/>
                <a:ea typeface="DengXian" panose="02010600030101010101" pitchFamily="2" charset="-122"/>
                <a:cs typeface="Aptos" panose="020B0004020202020204" pitchFamily="34" charset="0"/>
              </a:rPr>
              <a:t>(b) Identification of clouds and other meteors using the </a:t>
            </a:r>
            <a:r>
              <a:rPr lang="en-CH" sz="2200" i="1" dirty="0">
                <a:effectLst/>
                <a:latin typeface="Aptos" panose="020B0004020202020204" pitchFamily="34" charset="0"/>
                <a:ea typeface="DengXian" panose="02010600030101010101" pitchFamily="2" charset="-122"/>
                <a:cs typeface="Aptos" panose="020B0004020202020204" pitchFamily="34" charset="0"/>
              </a:rPr>
              <a:t>International Cloud Atlas: Manual on the Observation of Clouds and Other Meteors </a:t>
            </a:r>
            <a:r>
              <a:rPr lang="en-CH" sz="2200" dirty="0">
                <a:effectLst/>
                <a:latin typeface="Aptos" panose="020B0004020202020204" pitchFamily="34" charset="0"/>
                <a:ea typeface="DengXian" panose="02010600030101010101" pitchFamily="2" charset="-122"/>
                <a:cs typeface="Aptos" panose="020B0004020202020204" pitchFamily="34" charset="0"/>
              </a:rPr>
              <a:t>(WMO-No. 407) as guidance; </a:t>
            </a:r>
          </a:p>
          <a:p>
            <a:r>
              <a:rPr lang="en-CH" sz="2200" dirty="0">
                <a:effectLst/>
                <a:latin typeface="Aptos" panose="020B0004020202020204" pitchFamily="34" charset="0"/>
                <a:ea typeface="DengXian" panose="02010600030101010101" pitchFamily="2" charset="-122"/>
                <a:cs typeface="Aptos" panose="020B0004020202020204" pitchFamily="34" charset="0"/>
              </a:rPr>
              <a:t>(c) Meteorological factors leading to the evolution of significant weather; </a:t>
            </a:r>
          </a:p>
          <a:p>
            <a:r>
              <a:rPr lang="en-CH" sz="2200" dirty="0">
                <a:effectLst/>
                <a:latin typeface="Aptos" panose="020B0004020202020204" pitchFamily="34" charset="0"/>
                <a:ea typeface="DengXian" panose="02010600030101010101" pitchFamily="2" charset="-122"/>
                <a:cs typeface="Aptos" panose="020B0004020202020204" pitchFamily="34" charset="0"/>
              </a:rPr>
              <a:t>(d) Standard operating procedures (SOPs) and prescribed practices for monitoring weather conditions. </a:t>
            </a:r>
          </a:p>
        </p:txBody>
      </p:sp>
      <p:pic>
        <p:nvPicPr>
          <p:cNvPr id="12" name="Picture 11" descr="A cartoon character building a wall&#10;&#10;Description automatically generated">
            <a:extLst>
              <a:ext uri="{FF2B5EF4-FFF2-40B4-BE49-F238E27FC236}">
                <a16:creationId xmlns:a16="http://schemas.microsoft.com/office/drawing/2014/main" id="{37D627AA-A85E-EE9A-9221-51315A4DF9E8}"/>
              </a:ext>
            </a:extLst>
          </p:cNvPr>
          <p:cNvPicPr>
            <a:picLocks noChangeAspect="1"/>
          </p:cNvPicPr>
          <p:nvPr/>
        </p:nvPicPr>
        <p:blipFill>
          <a:blip r:embed="rId4"/>
          <a:stretch>
            <a:fillRect/>
          </a:stretch>
        </p:blipFill>
        <p:spPr>
          <a:xfrm>
            <a:off x="550030" y="695623"/>
            <a:ext cx="1754248" cy="2307634"/>
          </a:xfrm>
          <a:prstGeom prst="rect">
            <a:avLst/>
          </a:prstGeom>
        </p:spPr>
      </p:pic>
      <p:sp>
        <p:nvSpPr>
          <p:cNvPr id="14" name="TextBox 13">
            <a:extLst>
              <a:ext uri="{FF2B5EF4-FFF2-40B4-BE49-F238E27FC236}">
                <a16:creationId xmlns:a16="http://schemas.microsoft.com/office/drawing/2014/main" id="{D84CF43E-9A6E-1943-9E90-ACE27CAF6879}"/>
              </a:ext>
            </a:extLst>
          </p:cNvPr>
          <p:cNvSpPr txBox="1"/>
          <p:nvPr/>
        </p:nvSpPr>
        <p:spPr>
          <a:xfrm>
            <a:off x="907376" y="4442397"/>
            <a:ext cx="9719924" cy="646331"/>
          </a:xfrm>
          <a:prstGeom prst="rect">
            <a:avLst/>
          </a:prstGeom>
          <a:noFill/>
        </p:spPr>
        <p:txBody>
          <a:bodyPr wrap="square">
            <a:spAutoFit/>
          </a:bodyPr>
          <a:lstStyle/>
          <a:p>
            <a:r>
              <a:rPr lang="en-CH" sz="1800" dirty="0">
                <a:effectLst/>
                <a:latin typeface="Aptos" panose="020B0004020202020204" pitchFamily="34" charset="0"/>
                <a:ea typeface="DengXian" panose="02010600030101010101" pitchFamily="2" charset="-122"/>
                <a:cs typeface="Aptos" panose="020B0004020202020204" pitchFamily="34" charset="0"/>
              </a:rPr>
              <a:t>(a) and (b) are OK as they are related to learning outcomes. Regarding (c) and (d), they are titles, not indicating the level of expected outcomes. </a:t>
            </a:r>
            <a:endParaRPr lang="en-CH" sz="2000" dirty="0">
              <a:effectLst/>
              <a:latin typeface="Aptos" panose="020B0004020202020204" pitchFamily="34" charset="0"/>
              <a:ea typeface="DengXian" panose="02010600030101010101" pitchFamily="2" charset="-122"/>
              <a:cs typeface="Aptos" panose="020B0004020202020204" pitchFamily="34" charset="0"/>
            </a:endParaRPr>
          </a:p>
        </p:txBody>
      </p:sp>
      <p:sp>
        <p:nvSpPr>
          <p:cNvPr id="16" name="TextBox 15">
            <a:extLst>
              <a:ext uri="{FF2B5EF4-FFF2-40B4-BE49-F238E27FC236}">
                <a16:creationId xmlns:a16="http://schemas.microsoft.com/office/drawing/2014/main" id="{4A98A3D0-14EE-6C99-8E50-6E60CFE90B82}"/>
              </a:ext>
            </a:extLst>
          </p:cNvPr>
          <p:cNvSpPr txBox="1"/>
          <p:nvPr/>
        </p:nvSpPr>
        <p:spPr>
          <a:xfrm>
            <a:off x="907376" y="5104018"/>
            <a:ext cx="9413783" cy="1200329"/>
          </a:xfrm>
          <a:prstGeom prst="rect">
            <a:avLst/>
          </a:prstGeom>
          <a:noFill/>
        </p:spPr>
        <p:txBody>
          <a:bodyPr wrap="square">
            <a:spAutoFit/>
          </a:bodyPr>
          <a:lstStyle/>
          <a:p>
            <a:r>
              <a:rPr lang="en-CH" sz="1800" dirty="0">
                <a:effectLst/>
                <a:latin typeface="Aptos" panose="020B0004020202020204" pitchFamily="34" charset="0"/>
                <a:ea typeface="DengXian" panose="02010600030101010101" pitchFamily="2" charset="-122"/>
                <a:cs typeface="Aptos" panose="020B0004020202020204" pitchFamily="34" charset="0"/>
              </a:rPr>
              <a:t>You can write them as:</a:t>
            </a:r>
            <a:endParaRPr lang="en-CH" sz="2000" dirty="0">
              <a:effectLst/>
              <a:latin typeface="Aptos" panose="020B0004020202020204" pitchFamily="34" charset="0"/>
              <a:ea typeface="DengXian" panose="02010600030101010101" pitchFamily="2" charset="-122"/>
              <a:cs typeface="Aptos" panose="020B0004020202020204" pitchFamily="34" charset="0"/>
            </a:endParaRPr>
          </a:p>
          <a:p>
            <a:r>
              <a:rPr lang="en-CH" sz="1800" dirty="0">
                <a:effectLst/>
                <a:latin typeface="Aptos" panose="020B0004020202020204" pitchFamily="34" charset="0"/>
                <a:ea typeface="DengXian" panose="02010600030101010101" pitchFamily="2" charset="-122"/>
                <a:cs typeface="Aptos" panose="020B0004020202020204" pitchFamily="34" charset="0"/>
              </a:rPr>
              <a:t>(c) </a:t>
            </a:r>
            <a:r>
              <a:rPr lang="en-CH" sz="1800" b="1" dirty="0">
                <a:solidFill>
                  <a:srgbClr val="0070C0"/>
                </a:solidFill>
                <a:effectLst/>
                <a:latin typeface="Aptos" panose="020B0004020202020204" pitchFamily="34" charset="0"/>
                <a:ea typeface="DengXian" panose="02010600030101010101" pitchFamily="2" charset="-122"/>
                <a:cs typeface="Aptos" panose="020B0004020202020204" pitchFamily="34" charset="0"/>
              </a:rPr>
              <a:t>describe the</a:t>
            </a:r>
            <a:r>
              <a:rPr lang="en-CH" sz="1800" dirty="0">
                <a:solidFill>
                  <a:srgbClr val="0070C0"/>
                </a:solidFill>
                <a:effectLst/>
                <a:latin typeface="Aptos" panose="020B0004020202020204" pitchFamily="34" charset="0"/>
                <a:ea typeface="DengXian" panose="02010600030101010101" pitchFamily="2" charset="-122"/>
                <a:cs typeface="Aptos" panose="020B0004020202020204" pitchFamily="34" charset="0"/>
              </a:rPr>
              <a:t> </a:t>
            </a:r>
            <a:r>
              <a:rPr lang="en-CH" sz="1800" dirty="0">
                <a:effectLst/>
                <a:latin typeface="Aptos" panose="020B0004020202020204" pitchFamily="34" charset="0"/>
                <a:ea typeface="DengXian" panose="02010600030101010101" pitchFamily="2" charset="-122"/>
                <a:cs typeface="Aptos" panose="020B0004020202020204" pitchFamily="34" charset="0"/>
              </a:rPr>
              <a:t>meteorological factors leading to the evolution of significant weather; </a:t>
            </a:r>
            <a:endParaRPr lang="en-CH" sz="2000" dirty="0">
              <a:effectLst/>
              <a:latin typeface="Aptos" panose="020B0004020202020204" pitchFamily="34" charset="0"/>
              <a:ea typeface="DengXian" panose="02010600030101010101" pitchFamily="2" charset="-122"/>
              <a:cs typeface="Aptos" panose="020B0004020202020204" pitchFamily="34" charset="0"/>
            </a:endParaRPr>
          </a:p>
          <a:p>
            <a:r>
              <a:rPr lang="en-CH" sz="1800" dirty="0">
                <a:effectLst/>
                <a:latin typeface="Aptos" panose="020B0004020202020204" pitchFamily="34" charset="0"/>
                <a:ea typeface="DengXian" panose="02010600030101010101" pitchFamily="2" charset="-122"/>
                <a:cs typeface="Aptos" panose="020B0004020202020204" pitchFamily="34" charset="0"/>
              </a:rPr>
              <a:t>(d) </a:t>
            </a:r>
            <a:r>
              <a:rPr lang="en-CH" sz="1800" b="1" dirty="0">
                <a:solidFill>
                  <a:srgbClr val="0070C0"/>
                </a:solidFill>
                <a:effectLst/>
                <a:latin typeface="Aptos" panose="020B0004020202020204" pitchFamily="34" charset="0"/>
                <a:ea typeface="DengXian" panose="02010600030101010101" pitchFamily="2" charset="-122"/>
                <a:cs typeface="Aptos" panose="020B0004020202020204" pitchFamily="34" charset="0"/>
              </a:rPr>
              <a:t>apply the</a:t>
            </a:r>
            <a:r>
              <a:rPr lang="en-CH" sz="1800" dirty="0">
                <a:solidFill>
                  <a:srgbClr val="0070C0"/>
                </a:solidFill>
                <a:effectLst/>
                <a:latin typeface="Aptos" panose="020B0004020202020204" pitchFamily="34" charset="0"/>
                <a:ea typeface="DengXian" panose="02010600030101010101" pitchFamily="2" charset="-122"/>
                <a:cs typeface="Aptos" panose="020B0004020202020204" pitchFamily="34" charset="0"/>
              </a:rPr>
              <a:t> </a:t>
            </a:r>
            <a:r>
              <a:rPr lang="en-CH" sz="1800" dirty="0">
                <a:effectLst/>
                <a:latin typeface="Aptos" panose="020B0004020202020204" pitchFamily="34" charset="0"/>
                <a:ea typeface="DengXian" panose="02010600030101010101" pitchFamily="2" charset="-122"/>
                <a:cs typeface="Aptos" panose="020B0004020202020204" pitchFamily="34" charset="0"/>
              </a:rPr>
              <a:t>standard operating procedures (SOPs) and prescribed practices for monitoring </a:t>
            </a:r>
          </a:p>
          <a:p>
            <a:r>
              <a:rPr lang="en-CH" sz="1800" dirty="0">
                <a:effectLst/>
                <a:latin typeface="Aptos" panose="020B0004020202020204" pitchFamily="34" charset="0"/>
                <a:ea typeface="DengXian" panose="02010600030101010101" pitchFamily="2" charset="-122"/>
                <a:cs typeface="Aptos" panose="020B0004020202020204" pitchFamily="34" charset="0"/>
              </a:rPr>
              <a:t>weather conditions. </a:t>
            </a:r>
            <a:endParaRPr lang="en-CH" sz="2000" dirty="0">
              <a:effectLst/>
              <a:latin typeface="Aptos" panose="020B0004020202020204" pitchFamily="34" charset="0"/>
              <a:ea typeface="DengXian" panose="02010600030101010101" pitchFamily="2" charset="-122"/>
              <a:cs typeface="Aptos" panose="020B0004020202020204" pitchFamily="34" charset="0"/>
            </a:endParaRPr>
          </a:p>
        </p:txBody>
      </p:sp>
    </p:spTree>
    <p:extLst>
      <p:ext uri="{BB962C8B-B14F-4D97-AF65-F5344CB8AC3E}">
        <p14:creationId xmlns:p14="http://schemas.microsoft.com/office/powerpoint/2010/main" val="17412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0D57-94B4-508F-B4EA-5AC087F9BD77}"/>
            </a:ext>
          </a:extLst>
        </p:cNvPr>
        <p:cNvGrpSpPr/>
        <p:nvPr/>
      </p:nvGrpSpPr>
      <p:grpSpPr>
        <a:xfrm>
          <a:off x="0" y="0"/>
          <a:ext cx="0" cy="0"/>
          <a:chOff x="0" y="0"/>
          <a:chExt cx="0" cy="0"/>
        </a:xfrm>
      </p:grpSpPr>
      <p:pic>
        <p:nvPicPr>
          <p:cNvPr id="4" name="Picture 3" descr="A cartoon character sitting at a desk with a computer&#10;&#10;Description automatically generated with low confidence">
            <a:extLst>
              <a:ext uri="{FF2B5EF4-FFF2-40B4-BE49-F238E27FC236}">
                <a16:creationId xmlns:a16="http://schemas.microsoft.com/office/drawing/2014/main" id="{093FA644-D6EE-BC09-5C41-E81D9616598C}"/>
              </a:ext>
            </a:extLst>
          </p:cNvPr>
          <p:cNvPicPr>
            <a:picLocks noChangeAspect="1"/>
          </p:cNvPicPr>
          <p:nvPr/>
        </p:nvPicPr>
        <p:blipFill>
          <a:blip r:embed="rId2"/>
          <a:stretch>
            <a:fillRect/>
          </a:stretch>
        </p:blipFill>
        <p:spPr>
          <a:xfrm>
            <a:off x="599045" y="271780"/>
            <a:ext cx="2380375" cy="2380375"/>
          </a:xfrm>
          <a:prstGeom prst="rect">
            <a:avLst/>
          </a:prstGeom>
        </p:spPr>
      </p:pic>
      <p:sp>
        <p:nvSpPr>
          <p:cNvPr id="2" name="TextBox 1">
            <a:extLst>
              <a:ext uri="{FF2B5EF4-FFF2-40B4-BE49-F238E27FC236}">
                <a16:creationId xmlns:a16="http://schemas.microsoft.com/office/drawing/2014/main" id="{C8978E78-8D2E-6822-A7B7-72BBEFA68714}"/>
              </a:ext>
            </a:extLst>
          </p:cNvPr>
          <p:cNvSpPr txBox="1"/>
          <p:nvPr/>
        </p:nvSpPr>
        <p:spPr>
          <a:xfrm>
            <a:off x="3641835" y="1008561"/>
            <a:ext cx="3233578" cy="584775"/>
          </a:xfrm>
          <a:prstGeom prst="rect">
            <a:avLst/>
          </a:prstGeom>
          <a:noFill/>
        </p:spPr>
        <p:txBody>
          <a:bodyPr wrap="none" rtlCol="0">
            <a:spAutoFit/>
          </a:bodyPr>
          <a:lstStyle/>
          <a:p>
            <a:r>
              <a:rPr lang="en-CH" sz="3200" b="1" dirty="0"/>
              <a:t>Job description</a:t>
            </a:r>
          </a:p>
        </p:txBody>
      </p:sp>
      <p:sp>
        <p:nvSpPr>
          <p:cNvPr id="9" name="TextBox 8">
            <a:extLst>
              <a:ext uri="{FF2B5EF4-FFF2-40B4-BE49-F238E27FC236}">
                <a16:creationId xmlns:a16="http://schemas.microsoft.com/office/drawing/2014/main" id="{FA7C7D68-981D-88DE-7850-73B17A363D3A}"/>
              </a:ext>
            </a:extLst>
          </p:cNvPr>
          <p:cNvSpPr txBox="1"/>
          <p:nvPr/>
        </p:nvSpPr>
        <p:spPr>
          <a:xfrm>
            <a:off x="827690" y="2151343"/>
            <a:ext cx="6960476" cy="1938992"/>
          </a:xfrm>
          <a:prstGeom prst="rect">
            <a:avLst/>
          </a:prstGeom>
          <a:noFill/>
        </p:spPr>
        <p:txBody>
          <a:bodyPr wrap="square">
            <a:spAutoFit/>
          </a:bodyPr>
          <a:lstStyle/>
          <a:p>
            <a:r>
              <a:rPr lang="en-US" sz="2400" dirty="0"/>
              <a:t>A job description summarizes the essential responsibilities, activities, qualifications</a:t>
            </a:r>
            <a:r>
              <a:rPr lang="en-CH" sz="2400" dirty="0"/>
              <a:t>,</a:t>
            </a:r>
            <a:r>
              <a:rPr lang="en-US" sz="2400" dirty="0"/>
              <a:t> and </a:t>
            </a:r>
            <a:r>
              <a:rPr lang="en-CH" sz="2400" dirty="0"/>
              <a:t>performance criteria </a:t>
            </a:r>
            <a:r>
              <a:rPr lang="en-US" sz="2400" dirty="0"/>
              <a:t>for a role.</a:t>
            </a:r>
            <a:endParaRPr lang="en-CH" sz="2400" dirty="0"/>
          </a:p>
          <a:p>
            <a:r>
              <a:rPr lang="en-CH" sz="2400" dirty="0"/>
              <a:t>A</a:t>
            </a:r>
            <a:r>
              <a:rPr lang="ro-RO" sz="2400" dirty="0"/>
              <a:t>l</a:t>
            </a:r>
            <a:r>
              <a:rPr lang="en-CH" sz="2400" dirty="0"/>
              <a:t>so contains the training needed to perform these specific activities</a:t>
            </a:r>
          </a:p>
        </p:txBody>
      </p:sp>
      <p:sp>
        <p:nvSpPr>
          <p:cNvPr id="10" name="TextBox 9">
            <a:extLst>
              <a:ext uri="{FF2B5EF4-FFF2-40B4-BE49-F238E27FC236}">
                <a16:creationId xmlns:a16="http://schemas.microsoft.com/office/drawing/2014/main" id="{496536E5-437D-2267-1260-548216A0FE70}"/>
              </a:ext>
            </a:extLst>
          </p:cNvPr>
          <p:cNvSpPr txBox="1"/>
          <p:nvPr/>
        </p:nvSpPr>
        <p:spPr>
          <a:xfrm>
            <a:off x="827690" y="4184544"/>
            <a:ext cx="6960476" cy="1200329"/>
          </a:xfrm>
          <a:prstGeom prst="rect">
            <a:avLst/>
          </a:prstGeom>
          <a:noFill/>
        </p:spPr>
        <p:txBody>
          <a:bodyPr wrap="square" rtlCol="0">
            <a:spAutoFit/>
          </a:bodyPr>
          <a:lstStyle/>
          <a:p>
            <a:r>
              <a:rPr lang="en-CH" sz="2400" dirty="0"/>
              <a:t>The Job description needs to be focused, describing activities and performance criteria in an unambiguous way</a:t>
            </a:r>
          </a:p>
        </p:txBody>
      </p:sp>
      <p:sp>
        <p:nvSpPr>
          <p:cNvPr id="11" name="TextBox 10">
            <a:extLst>
              <a:ext uri="{FF2B5EF4-FFF2-40B4-BE49-F238E27FC236}">
                <a16:creationId xmlns:a16="http://schemas.microsoft.com/office/drawing/2014/main" id="{E81780F5-C4B2-CF98-D8A1-A131876B1718}"/>
              </a:ext>
            </a:extLst>
          </p:cNvPr>
          <p:cNvSpPr txBox="1"/>
          <p:nvPr/>
        </p:nvSpPr>
        <p:spPr>
          <a:xfrm>
            <a:off x="859221" y="5429405"/>
            <a:ext cx="6897414" cy="830997"/>
          </a:xfrm>
          <a:prstGeom prst="rect">
            <a:avLst/>
          </a:prstGeom>
          <a:noFill/>
        </p:spPr>
        <p:txBody>
          <a:bodyPr wrap="square" rtlCol="0">
            <a:spAutoFit/>
          </a:bodyPr>
          <a:lstStyle/>
          <a:p>
            <a:r>
              <a:rPr lang="en-CH" sz="2400" dirty="0"/>
              <a:t>Is the reference point for service delivery, staff recruitment, and competency assessment </a:t>
            </a:r>
          </a:p>
        </p:txBody>
      </p:sp>
      <p:pic>
        <p:nvPicPr>
          <p:cNvPr id="3" name="Picture 2">
            <a:extLst>
              <a:ext uri="{FF2B5EF4-FFF2-40B4-BE49-F238E27FC236}">
                <a16:creationId xmlns:a16="http://schemas.microsoft.com/office/drawing/2014/main" id="{7C25C49C-10D6-1619-8D13-5C5C1B592106}"/>
              </a:ext>
            </a:extLst>
          </p:cNvPr>
          <p:cNvPicPr>
            <a:picLocks noChangeAspect="1"/>
          </p:cNvPicPr>
          <p:nvPr/>
        </p:nvPicPr>
        <p:blipFill>
          <a:blip r:embed="rId3"/>
          <a:stretch>
            <a:fillRect/>
          </a:stretch>
        </p:blipFill>
        <p:spPr>
          <a:xfrm>
            <a:off x="7315201" y="1300949"/>
            <a:ext cx="2945630" cy="394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6" descr="Graphical user interface, logo&#10;&#10;Description automatically generated">
            <a:extLst>
              <a:ext uri="{FF2B5EF4-FFF2-40B4-BE49-F238E27FC236}">
                <a16:creationId xmlns:a16="http://schemas.microsoft.com/office/drawing/2014/main" id="{DBD2B123-A74C-8807-81B4-40DBE1778D57}"/>
              </a:ext>
            </a:extLst>
          </p:cNvPr>
          <p:cNvPicPr>
            <a:picLocks noChangeAspect="1"/>
          </p:cNvPicPr>
          <p:nvPr/>
        </p:nvPicPr>
        <p:blipFill>
          <a:blip r:embed="rId4"/>
          <a:stretch>
            <a:fillRect/>
          </a:stretch>
        </p:blipFill>
        <p:spPr>
          <a:xfrm>
            <a:off x="0" y="4550366"/>
            <a:ext cx="2088023" cy="2307634"/>
          </a:xfrm>
          <a:prstGeom prst="rect">
            <a:avLst/>
          </a:prstGeom>
        </p:spPr>
      </p:pic>
      <p:pic>
        <p:nvPicPr>
          <p:cNvPr id="6" name="Picture 5">
            <a:extLst>
              <a:ext uri="{FF2B5EF4-FFF2-40B4-BE49-F238E27FC236}">
                <a16:creationId xmlns:a16="http://schemas.microsoft.com/office/drawing/2014/main" id="{E22D0829-8361-CF47-593E-9840EF7EC91D}"/>
              </a:ext>
            </a:extLst>
          </p:cNvPr>
          <p:cNvPicPr>
            <a:picLocks noChangeAspect="1"/>
          </p:cNvPicPr>
          <p:nvPr/>
        </p:nvPicPr>
        <p:blipFill>
          <a:blip r:embed="rId5"/>
          <a:stretch>
            <a:fillRect/>
          </a:stretch>
        </p:blipFill>
        <p:spPr>
          <a:xfrm>
            <a:off x="10095843" y="5537793"/>
            <a:ext cx="1633702" cy="1006624"/>
          </a:xfrm>
          <a:prstGeom prst="rect">
            <a:avLst/>
          </a:prstGeom>
          <a:ln>
            <a:noFill/>
          </a:ln>
          <a:effectLst>
            <a:softEdge rad="112500"/>
          </a:effectLst>
        </p:spPr>
      </p:pic>
    </p:spTree>
    <p:extLst>
      <p:ext uri="{BB962C8B-B14F-4D97-AF65-F5344CB8AC3E}">
        <p14:creationId xmlns:p14="http://schemas.microsoft.com/office/powerpoint/2010/main" val="2458097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67D63888-2D1D-994C-B36F-8859526EF670}" vid="{F300701F-8589-C547-ABFF-F41875A81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22" ma:contentTypeDescription="Create a new document." ma:contentTypeScope="" ma:versionID="1a817ac8ace70b9498ed71dcb92dc576">
  <xsd:schema xmlns:xsd="http://www.w3.org/2001/XMLSchema" xmlns:xs="http://www.w3.org/2001/XMLSchema" xmlns:p="http://schemas.microsoft.com/office/2006/metadata/properties" xmlns:ns2="2c63548e-e22e-43cb-a415-9193d4d80a38" xmlns:ns3="9d2c9005-3129-4719-81ca-2fc8d806cf37" targetNamespace="http://schemas.microsoft.com/office/2006/metadata/properties" ma:root="true" ma:fieldsID="4907a50caf594c2bd909f921f12a4d4c" ns2:_="" ns3:_="">
    <xsd:import namespace="2c63548e-e22e-43cb-a415-9193d4d80a38"/>
    <xsd:import namespace="9d2c9005-3129-4719-81ca-2fc8d806cf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Elioslocation" minOccurs="0"/>
                <xsd:element ref="ns2:Comment"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Elioslocation" ma:index="18" nillable="true" ma:displayName="Elios location" ma:format="Hyperlink" ma:internalName="Elioslocation">
      <xsd:complexType>
        <xsd:complexContent>
          <xsd:extension base="dms:URL">
            <xsd:sequence>
              <xsd:element name="Url" type="dms:ValidUrl" minOccurs="0" nillable="true"/>
              <xsd:element name="Description" type="xsd:string" nillable="true"/>
            </xsd:sequence>
          </xsd:extension>
        </xsd:complexContent>
      </xsd:complexType>
    </xsd:element>
    <xsd:element name="Comment" ma:index="19" nillable="true" ma:displayName="Comment" ma:internalName="Comment">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acc4b6-b13d-4da6-8edb-6978f815c10e}"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63548e-e22e-43cb-a415-9193d4d80a38">
      <Terms xmlns="http://schemas.microsoft.com/office/infopath/2007/PartnerControls"/>
    </lcf76f155ced4ddcb4097134ff3c332f>
    <TaxCatchAll xmlns="9d2c9005-3129-4719-81ca-2fc8d806cf37" xsi:nil="true"/>
    <Comment xmlns="2c63548e-e22e-43cb-a415-9193d4d80a38" xsi:nil="true"/>
    <Elioslocation xmlns="2c63548e-e22e-43cb-a415-9193d4d80a38">
      <Url xsi:nil="true"/>
      <Description xsi:nil="true"/>
    </Elioslocation>
    <SharedWithUsers xmlns="9d2c9005-3129-4719-81ca-2fc8d806cf37">
      <UserInfo>
        <DisplayName>Luciane Veeck</DisplayName>
        <AccountId>1660</AccountId>
        <AccountType/>
      </UserInfo>
      <UserInfo>
        <DisplayName>Mustafa Adiguzel</DisplayName>
        <AccountId>14</AccountId>
        <AccountType/>
      </UserInfo>
    </SharedWithUsers>
  </documentManagement>
</p:properties>
</file>

<file path=customXml/itemProps1.xml><?xml version="1.0" encoding="utf-8"?>
<ds:datastoreItem xmlns:ds="http://schemas.openxmlformats.org/officeDocument/2006/customXml" ds:itemID="{314BC21E-CE8D-45B5-BDB3-457ADD048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E761A7-9B41-4658-94A3-8CC0ABD65768}">
  <ds:schemaRefs>
    <ds:schemaRef ds:uri="http://schemas.microsoft.com/sharepoint/v3/contenttype/forms"/>
  </ds:schemaRefs>
</ds:datastoreItem>
</file>

<file path=customXml/itemProps3.xml><?xml version="1.0" encoding="utf-8"?>
<ds:datastoreItem xmlns:ds="http://schemas.openxmlformats.org/officeDocument/2006/customXml" ds:itemID="{C7AEBCFA-2731-43B9-B40B-E4E9A98ADC89}">
  <ds:schemaRefs>
    <ds:schemaRef ds:uri="2c63548e-e22e-43cb-a415-9193d4d80a38"/>
    <ds:schemaRef ds:uri="http://purl.org/dc/terms/"/>
    <ds:schemaRef ds:uri="http://purl.org/dc/dcmitype/"/>
    <ds:schemaRef ds:uri="http://schemas.microsoft.com/office/2006/metadata/properties"/>
    <ds:schemaRef ds:uri="http://schemas.microsoft.com/office/2006/documentManagement/types"/>
    <ds:schemaRef ds:uri="9d2c9005-3129-4719-81ca-2fc8d806cf37"/>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962d134-526b-49fe-8fc7-dd80537250d0}" enabled="1" method="Standard" siteId="{eaa6be54-4687-40c4-9827-c044bd8e8d3c}" contentBits="0" removed="0"/>
</clbl:labelList>
</file>

<file path=docProps/app.xml><?xml version="1.0" encoding="utf-8"?>
<Properties xmlns="http://schemas.openxmlformats.org/officeDocument/2006/extended-properties" xmlns:vt="http://schemas.openxmlformats.org/officeDocument/2006/docPropsVTypes">
  <Template>WMO 150y_PPT template_final</Template>
  <TotalTime>7044</TotalTime>
  <Words>1679</Words>
  <Application>Microsoft Office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Stone Sans ITC</vt:lpstr>
      <vt:lpstr>Wingdings</vt:lpstr>
      <vt:lpstr>Arial</vt:lpstr>
      <vt:lpstr>Verdana</vt:lpstr>
      <vt:lpstr>Calibri</vt:lpstr>
      <vt:lpstr>Univers LT Std 55</vt:lpstr>
      <vt:lpstr>Aptos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Adiguzel</dc:creator>
  <cp:lastModifiedBy>Paul Bugeac</cp:lastModifiedBy>
  <cp:revision>31</cp:revision>
  <dcterms:created xsi:type="dcterms:W3CDTF">2023-05-10T09:31:18Z</dcterms:created>
  <dcterms:modified xsi:type="dcterms:W3CDTF">2025-12-02T13:24:59Z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y fmtid="{D5CDD505-2E9C-101B-9397-08002B2CF9AE}" pid="3" name="MediaServiceImageTags">
    <vt:lpwstr/>
  </property>
</Properties>
</file>