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85" r:id="rId6"/>
  </p:sldMasterIdLst>
  <p:sldIdLst>
    <p:sldId id="256" r:id="rId7"/>
    <p:sldId id="261" r:id="rId8"/>
    <p:sldId id="262" r:id="rId9"/>
    <p:sldId id="263" r:id="rId10"/>
    <p:sldId id="264" r:id="rId11"/>
    <p:sldId id="265" r:id="rId12"/>
    <p:sldId id="257" r:id="rId13"/>
    <p:sldId id="268" r:id="rId14"/>
    <p:sldId id="259"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716EB-3FBC-4CE5-9685-3331266136C1}" v="1" dt="2025-11-11T15:50:02.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3" d="100"/>
          <a:sy n="83" d="100"/>
        </p:scale>
        <p:origin x="65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Martinez Guingla" userId="6039558a-a12a-43fd-9aef-d74bd57617b2" providerId="ADAL" clId="{28E716EB-3FBC-4CE5-9685-3331266136C1}"/>
    <pc:docChg chg="custSel modSld">
      <pc:chgData name="Rodney Martinez Guingla" userId="6039558a-a12a-43fd-9aef-d74bd57617b2" providerId="ADAL" clId="{28E716EB-3FBC-4CE5-9685-3331266136C1}" dt="2025-11-11T15:51:15.056" v="73" actId="1076"/>
      <pc:docMkLst>
        <pc:docMk/>
      </pc:docMkLst>
      <pc:sldChg chg="modSp mod">
        <pc:chgData name="Rodney Martinez Guingla" userId="6039558a-a12a-43fd-9aef-d74bd57617b2" providerId="ADAL" clId="{28E716EB-3FBC-4CE5-9685-3331266136C1}" dt="2025-11-11T15:51:15.056" v="73" actId="1076"/>
        <pc:sldMkLst>
          <pc:docMk/>
          <pc:sldMk cId="2835597141" sldId="256"/>
        </pc:sldMkLst>
        <pc:spChg chg="mod">
          <ac:chgData name="Rodney Martinez Guingla" userId="6039558a-a12a-43fd-9aef-d74bd57617b2" providerId="ADAL" clId="{28E716EB-3FBC-4CE5-9685-3331266136C1}" dt="2025-11-11T15:51:15.056" v="73" actId="1076"/>
          <ac:spMkLst>
            <pc:docMk/>
            <pc:sldMk cId="2835597141" sldId="256"/>
            <ac:spMk id="6" creationId="{FEFE9F23-CEB0-369E-621E-8AD9DD122FD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x-none" dirty="0"/>
          </a:p>
        </p:txBody>
      </p:sp>
      <p:sp>
        <p:nvSpPr>
          <p:cNvPr id="7" name="Text Placeholder 2">
            <a:extLst>
              <a:ext uri="{FF2B5EF4-FFF2-40B4-BE49-F238E27FC236}">
                <a16:creationId xmlns=""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226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with bullet points slide">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dirty="0"/>
              <a:t>Lorem Ipsum</a:t>
            </a:r>
            <a:endParaRPr lang="x-none" dirty="0"/>
          </a:p>
        </p:txBody>
      </p:sp>
      <p:sp>
        <p:nvSpPr>
          <p:cNvPr id="9" name="Text Placeholder 2">
            <a:extLst>
              <a:ext uri="{FF2B5EF4-FFF2-40B4-BE49-F238E27FC236}">
                <a16:creationId xmlns=""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8891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9" name="Text Placeholder 2">
            <a:extLst>
              <a:ext uri="{FF2B5EF4-FFF2-40B4-BE49-F238E27FC236}">
                <a16:creationId xmlns=""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Content Placeholder 3">
            <a:extLst>
              <a:ext uri="{FF2B5EF4-FFF2-40B4-BE49-F238E27FC236}">
                <a16:creationId xmlns=""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225512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dirty="0"/>
              <a:t>Thank you.</a:t>
            </a:r>
            <a:endParaRPr lang="x-none" dirty="0"/>
          </a:p>
        </p:txBody>
      </p:sp>
      <p:sp>
        <p:nvSpPr>
          <p:cNvPr id="8" name="CuadroTexto 3">
            <a:extLst>
              <a:ext uri="{FF2B5EF4-FFF2-40B4-BE49-F238E27FC236}">
                <a16:creationId xmlns=""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58393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2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65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43534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202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92407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221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34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x-none" dirty="0"/>
          </a:p>
        </p:txBody>
      </p:sp>
      <p:sp>
        <p:nvSpPr>
          <p:cNvPr id="6" name="Subtitle 2">
            <a:extLst>
              <a:ext uri="{FF2B5EF4-FFF2-40B4-BE49-F238E27FC236}">
                <a16:creationId xmlns=""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630064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650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26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9418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522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122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052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593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535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18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x-none" dirty="0"/>
          </a:p>
        </p:txBody>
      </p:sp>
      <p:sp>
        <p:nvSpPr>
          <p:cNvPr id="9" name="Text Placeholder 2">
            <a:extLst>
              <a:ext uri="{FF2B5EF4-FFF2-40B4-BE49-F238E27FC236}">
                <a16:creationId xmlns=""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753963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061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dirty="0"/>
              <a:t>Thank you.</a:t>
            </a:r>
            <a:endParaRPr lang="x-none" dirty="0"/>
          </a:p>
        </p:txBody>
      </p:sp>
      <p:sp>
        <p:nvSpPr>
          <p:cNvPr id="8" name="CuadroTexto 3">
            <a:extLst>
              <a:ext uri="{FF2B5EF4-FFF2-40B4-BE49-F238E27FC236}">
                <a16:creationId xmlns=""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357480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x-none" dirty="0"/>
          </a:p>
        </p:txBody>
      </p:sp>
      <p:sp>
        <p:nvSpPr>
          <p:cNvPr id="6" name="Subtitle 2">
            <a:extLst>
              <a:ext uri="{FF2B5EF4-FFF2-40B4-BE49-F238E27FC236}">
                <a16:creationId xmlns=""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61625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8" name="Text Placeholder 2">
            <a:extLst>
              <a:ext uri="{FF2B5EF4-FFF2-40B4-BE49-F238E27FC236}">
                <a16:creationId xmlns=""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41297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x-none" dirty="0"/>
          </a:p>
        </p:txBody>
      </p:sp>
      <p:sp>
        <p:nvSpPr>
          <p:cNvPr id="3" name="Text Placeholder 2">
            <a:extLst>
              <a:ext uri="{FF2B5EF4-FFF2-40B4-BE49-F238E27FC236}">
                <a16:creationId xmlns=""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11668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x-none" dirty="0"/>
          </a:p>
        </p:txBody>
      </p:sp>
      <p:sp>
        <p:nvSpPr>
          <p:cNvPr id="9" name="CuadroTexto 3">
            <a:extLst>
              <a:ext uri="{FF2B5EF4-FFF2-40B4-BE49-F238E27FC236}">
                <a16:creationId xmlns=""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3757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dirty="0"/>
              <a:t>Cover – Insert title</a:t>
            </a:r>
            <a:endParaRPr lang="x-none" dirty="0"/>
          </a:p>
        </p:txBody>
      </p:sp>
      <p:sp>
        <p:nvSpPr>
          <p:cNvPr id="5" name="Text Placeholder 2">
            <a:extLst>
              <a:ext uri="{FF2B5EF4-FFF2-40B4-BE49-F238E27FC236}">
                <a16:creationId xmlns=""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09062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dirty="0"/>
              <a:t>Content</a:t>
            </a:r>
            <a:endParaRPr lang="x-none" dirty="0"/>
          </a:p>
        </p:txBody>
      </p:sp>
      <p:sp>
        <p:nvSpPr>
          <p:cNvPr id="5" name="Subtitle 2">
            <a:extLst>
              <a:ext uri="{FF2B5EF4-FFF2-40B4-BE49-F238E27FC236}">
                <a16:creationId xmlns=""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2674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1.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6C007C7-A317-B3BD-4F67-1F0F9741F8A9}"/>
              </a:ext>
            </a:extLst>
          </p:cNvPr>
          <p:cNvPicPr>
            <a:picLocks noChangeAspect="1"/>
          </p:cNvPicPr>
          <p:nvPr userDrawn="1"/>
        </p:nvPicPr>
        <p:blipFill>
          <a:blip r:embed="rId15"/>
          <a:srcRect/>
          <a:stretch/>
        </p:blipFill>
        <p:spPr>
          <a:xfrm>
            <a:off x="0" y="3477952"/>
            <a:ext cx="12192000" cy="3380048"/>
          </a:xfrm>
          <a:prstGeom prst="rect">
            <a:avLst/>
          </a:prstGeom>
        </p:spPr>
      </p:pic>
      <p:sp>
        <p:nvSpPr>
          <p:cNvPr id="7" name="Title Placeholder 1">
            <a:extLst>
              <a:ext uri="{FF2B5EF4-FFF2-40B4-BE49-F238E27FC236}">
                <a16:creationId xmlns=""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x-none" dirty="0"/>
          </a:p>
        </p:txBody>
      </p:sp>
    </p:spTree>
    <p:extLst>
      <p:ext uri="{BB962C8B-B14F-4D97-AF65-F5344CB8AC3E}">
        <p14:creationId xmlns:p14="http://schemas.microsoft.com/office/powerpoint/2010/main" val="1933180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65" r:id="rId5"/>
    <p:sldLayoutId id="2147483671" r:id="rId6"/>
    <p:sldLayoutId id="2147483681" r:id="rId7"/>
    <p:sldLayoutId id="2147483684" r:id="rId8"/>
    <p:sldLayoutId id="2147483651" r:id="rId9"/>
    <p:sldLayoutId id="2147483657" r:id="rId10"/>
    <p:sldLayoutId id="2147483652" r:id="rId11"/>
    <p:sldLayoutId id="2147483658" r:id="rId12"/>
    <p:sldLayoutId id="2147483659" r:id="rId13"/>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12" name="Picture 11">
            <a:extLst>
              <a:ext uri="{FF2B5EF4-FFF2-40B4-BE49-F238E27FC236}">
                <a16:creationId xmlns="" xmlns:a16="http://schemas.microsoft.com/office/drawing/2014/main" id="{C6C007C7-A317-B3BD-4F67-1F0F9741F8A9}"/>
              </a:ext>
            </a:extLst>
          </p:cNvPr>
          <p:cNvPicPr>
            <a:picLocks noChangeAspect="1"/>
          </p:cNvPicPr>
          <p:nvPr userDrawn="1"/>
        </p:nvPicPr>
        <p:blipFill>
          <a:blip r:embed="rId23"/>
          <a:srcRect/>
          <a:stretch/>
        </p:blipFill>
        <p:spPr>
          <a:xfrm>
            <a:off x="0" y="3477952"/>
            <a:ext cx="12192000" cy="3380048"/>
          </a:xfrm>
          <a:prstGeom prst="rect">
            <a:avLst/>
          </a:prstGeom>
        </p:spPr>
      </p:pic>
    </p:spTree>
    <p:extLst>
      <p:ext uri="{BB962C8B-B14F-4D97-AF65-F5344CB8AC3E}">
        <p14:creationId xmlns:p14="http://schemas.microsoft.com/office/powerpoint/2010/main" val="28796842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EFE9F23-CEB0-369E-621E-8AD9DD122FD7}"/>
              </a:ext>
            </a:extLst>
          </p:cNvPr>
          <p:cNvSpPr>
            <a:spLocks noGrp="1"/>
          </p:cNvSpPr>
          <p:nvPr>
            <p:ph type="title"/>
          </p:nvPr>
        </p:nvSpPr>
        <p:spPr>
          <a:xfrm>
            <a:off x="221673" y="583734"/>
            <a:ext cx="11717815" cy="5909429"/>
          </a:xfrm>
        </p:spPr>
        <p:txBody>
          <a:bodyPr>
            <a:normAutofit fontScale="90000"/>
          </a:bodyPr>
          <a:lstStyle/>
          <a:p>
            <a:r>
              <a:rPr lang="en-US" sz="3600" dirty="0">
                <a:solidFill>
                  <a:srgbClr val="005BAA"/>
                </a:solidFill>
              </a:rPr>
              <a:t>Leadership and Management Workshop</a:t>
            </a:r>
            <a:br>
              <a:rPr lang="en-US" sz="3600" dirty="0">
                <a:solidFill>
                  <a:srgbClr val="005BAA"/>
                </a:solidFill>
              </a:rPr>
            </a:br>
            <a:r>
              <a:rPr lang="en-US" sz="3600" dirty="0">
                <a:solidFill>
                  <a:srgbClr val="005BAA"/>
                </a:solidFill>
              </a:rPr>
              <a:t>for Senior Management of</a:t>
            </a:r>
            <a:br>
              <a:rPr lang="en-US" sz="3600" dirty="0">
                <a:solidFill>
                  <a:srgbClr val="005BAA"/>
                </a:solidFill>
              </a:rPr>
            </a:br>
            <a:r>
              <a:rPr lang="en-US" sz="3600" dirty="0">
                <a:solidFill>
                  <a:srgbClr val="005BAA"/>
                </a:solidFill>
              </a:rPr>
              <a:t>RA III and IV Caribbean Members</a:t>
            </a:r>
            <a:r>
              <a:rPr lang="en-US" dirty="0">
                <a:solidFill>
                  <a:srgbClr val="005BAA"/>
                </a:solidFill>
              </a:rPr>
              <a:t/>
            </a:r>
            <a:br>
              <a:rPr lang="en-US" dirty="0">
                <a:solidFill>
                  <a:srgbClr val="005BAA"/>
                </a:solidFill>
              </a:rPr>
            </a:br>
            <a:r>
              <a:rPr lang="en-US" dirty="0">
                <a:solidFill>
                  <a:srgbClr val="005BAA"/>
                </a:solidFill>
              </a:rPr>
              <a:t/>
            </a:r>
            <a:br>
              <a:rPr lang="en-US" dirty="0">
                <a:solidFill>
                  <a:srgbClr val="005BAA"/>
                </a:solidFill>
              </a:rPr>
            </a:br>
            <a:r>
              <a:rPr lang="en-US" b="0" dirty="0" smtClean="0">
                <a:solidFill>
                  <a:srgbClr val="005BAA"/>
                </a:solidFill>
              </a:rPr>
              <a:t>Good Practices on QMS Implementation</a:t>
            </a:r>
            <a:br>
              <a:rPr lang="en-US" b="0" dirty="0" smtClean="0">
                <a:solidFill>
                  <a:srgbClr val="005BAA"/>
                </a:solidFill>
              </a:rPr>
            </a:br>
            <a:r>
              <a:rPr lang="en-US" dirty="0">
                <a:solidFill>
                  <a:srgbClr val="005BAA"/>
                </a:solidFill>
              </a:rPr>
              <a:t/>
            </a:r>
            <a:br>
              <a:rPr lang="en-US" dirty="0">
                <a:solidFill>
                  <a:srgbClr val="005BAA"/>
                </a:solidFill>
              </a:rPr>
            </a:br>
            <a:r>
              <a:rPr lang="en-US" dirty="0" smtClean="0">
                <a:solidFill>
                  <a:srgbClr val="005BAA"/>
                </a:solidFill>
              </a:rPr>
              <a:t>Jeffrey Simmons</a:t>
            </a:r>
            <a:r>
              <a:rPr lang="en-US" dirty="0">
                <a:solidFill>
                  <a:srgbClr val="005BAA"/>
                </a:solidFill>
              </a:rPr>
              <a:t/>
            </a:r>
            <a:br>
              <a:rPr lang="en-US" dirty="0">
                <a:solidFill>
                  <a:srgbClr val="005BAA"/>
                </a:solidFill>
              </a:rPr>
            </a:br>
            <a:r>
              <a:rPr lang="en-US" sz="2700" dirty="0" smtClean="0">
                <a:solidFill>
                  <a:srgbClr val="005BAA"/>
                </a:solidFill>
              </a:rPr>
              <a:t>Director (Retired)</a:t>
            </a:r>
            <a:br>
              <a:rPr lang="en-US" sz="2700" dirty="0" smtClean="0">
                <a:solidFill>
                  <a:srgbClr val="005BAA"/>
                </a:solidFill>
              </a:rPr>
            </a:br>
            <a:r>
              <a:rPr lang="en-US" sz="2700" dirty="0" smtClean="0">
                <a:solidFill>
                  <a:srgbClr val="005BAA"/>
                </a:solidFill>
              </a:rPr>
              <a:t>Bahamas Department of Meteorology</a:t>
            </a:r>
            <a:r>
              <a:rPr lang="en-US" dirty="0">
                <a:solidFill>
                  <a:srgbClr val="005BAA"/>
                </a:solidFill>
              </a:rPr>
              <a:t/>
            </a:r>
            <a:br>
              <a:rPr lang="en-US" dirty="0">
                <a:solidFill>
                  <a:srgbClr val="005BAA"/>
                </a:solidFill>
              </a:rPr>
            </a:br>
            <a:r>
              <a:rPr lang="en-US" dirty="0">
                <a:solidFill>
                  <a:srgbClr val="005BAA"/>
                </a:solidFill>
              </a:rPr>
              <a:t/>
            </a:r>
            <a:br>
              <a:rPr lang="en-US" dirty="0">
                <a:solidFill>
                  <a:srgbClr val="005BAA"/>
                </a:solidFill>
              </a:rPr>
            </a:br>
            <a:r>
              <a:rPr lang="en-US" sz="2400" b="0" dirty="0">
                <a:solidFill>
                  <a:srgbClr val="005BAA"/>
                </a:solidFill>
              </a:rPr>
              <a:t>Port of Spain, Trinidad and Tobago</a:t>
            </a:r>
            <a:br>
              <a:rPr lang="en-US" sz="2400" b="0" dirty="0">
                <a:solidFill>
                  <a:srgbClr val="005BAA"/>
                </a:solidFill>
              </a:rPr>
            </a:br>
            <a:r>
              <a:rPr lang="en-US" sz="2400" b="0" dirty="0">
                <a:solidFill>
                  <a:srgbClr val="005BAA"/>
                </a:solidFill>
              </a:rPr>
              <a:t>1-5 December 2025</a:t>
            </a:r>
            <a:endParaRPr lang="en-US" b="0" dirty="0"/>
          </a:p>
        </p:txBody>
      </p:sp>
    </p:spTree>
    <p:extLst>
      <p:ext uri="{BB962C8B-B14F-4D97-AF65-F5344CB8AC3E}">
        <p14:creationId xmlns:p14="http://schemas.microsoft.com/office/powerpoint/2010/main" val="283559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QMS Principles as defined by ISO 9001</a:t>
            </a:r>
            <a:endParaRPr lang="en-US" sz="3600" dirty="0"/>
          </a:p>
        </p:txBody>
      </p:sp>
      <p:sp>
        <p:nvSpPr>
          <p:cNvPr id="3" name="Subtitle 2"/>
          <p:cNvSpPr>
            <a:spLocks noGrp="1"/>
          </p:cNvSpPr>
          <p:nvPr>
            <p:ph type="subTitle" idx="1"/>
          </p:nvPr>
        </p:nvSpPr>
        <p:spPr/>
        <p:txBody>
          <a:bodyPr>
            <a:normAutofit fontScale="92500" lnSpcReduction="10000"/>
          </a:bodyPr>
          <a:lstStyle/>
          <a:p>
            <a:pPr marL="342900" indent="-342900">
              <a:buFont typeface="Arial" panose="020B0604020202020204" pitchFamily="34" charset="0"/>
              <a:buChar char="•"/>
            </a:pPr>
            <a:r>
              <a:rPr lang="en-US" dirty="0" smtClean="0"/>
              <a:t>Customer focus</a:t>
            </a:r>
          </a:p>
          <a:p>
            <a:pPr marL="342900" indent="-342900">
              <a:buFont typeface="Arial" panose="020B0604020202020204" pitchFamily="34" charset="0"/>
              <a:buChar char="•"/>
            </a:pPr>
            <a:r>
              <a:rPr lang="en-US" dirty="0" smtClean="0"/>
              <a:t>Leadership – Top Management must be committed</a:t>
            </a:r>
          </a:p>
          <a:p>
            <a:pPr marL="342900" indent="-342900">
              <a:buFont typeface="Arial" panose="020B0604020202020204" pitchFamily="34" charset="0"/>
              <a:buChar char="•"/>
            </a:pPr>
            <a:r>
              <a:rPr lang="en-US" dirty="0"/>
              <a:t>E</a:t>
            </a:r>
            <a:r>
              <a:rPr lang="en-US" dirty="0" smtClean="0"/>
              <a:t>ngagement </a:t>
            </a:r>
            <a:r>
              <a:rPr lang="en-US" dirty="0"/>
              <a:t>of </a:t>
            </a:r>
            <a:r>
              <a:rPr lang="en-US" dirty="0" smtClean="0"/>
              <a:t>all staff </a:t>
            </a:r>
          </a:p>
          <a:p>
            <a:pPr marL="342900" indent="-342900">
              <a:buFont typeface="Arial" panose="020B0604020202020204" pitchFamily="34" charset="0"/>
              <a:buChar char="•"/>
            </a:pPr>
            <a:r>
              <a:rPr lang="en-US" dirty="0"/>
              <a:t>P</a:t>
            </a:r>
            <a:r>
              <a:rPr lang="en-US" dirty="0" smtClean="0"/>
              <a:t>rocess approach – Decide on the scope of the QMS </a:t>
            </a:r>
          </a:p>
          <a:p>
            <a:pPr marL="342900" indent="-342900">
              <a:buFont typeface="Arial" panose="020B0604020202020204" pitchFamily="34" charset="0"/>
              <a:buChar char="•"/>
            </a:pPr>
            <a:r>
              <a:rPr lang="en-US" dirty="0" smtClean="0"/>
              <a:t>Improvement – Check-DO-Act</a:t>
            </a:r>
          </a:p>
          <a:p>
            <a:pPr marL="342900" indent="-342900">
              <a:buFont typeface="Arial" panose="020B0604020202020204" pitchFamily="34" charset="0"/>
              <a:buChar char="•"/>
            </a:pPr>
            <a:r>
              <a:rPr lang="en-US" dirty="0" smtClean="0"/>
              <a:t>Evidence-based </a:t>
            </a:r>
            <a:r>
              <a:rPr lang="en-US" dirty="0"/>
              <a:t>decision </a:t>
            </a:r>
            <a:r>
              <a:rPr lang="en-US" dirty="0" smtClean="0"/>
              <a:t>making</a:t>
            </a:r>
          </a:p>
          <a:p>
            <a:pPr marL="342900" indent="-342900">
              <a:buFont typeface="Arial" panose="020B0604020202020204" pitchFamily="34" charset="0"/>
              <a:buChar char="•"/>
            </a:pPr>
            <a:r>
              <a:rPr lang="en-US" dirty="0"/>
              <a:t>R</a:t>
            </a:r>
            <a:r>
              <a:rPr lang="en-US" dirty="0" smtClean="0"/>
              <a:t>elationship management</a:t>
            </a:r>
            <a:r>
              <a:rPr lang="en-US" dirty="0"/>
              <a:t> </a:t>
            </a:r>
            <a:r>
              <a:rPr lang="en-US" dirty="0" smtClean="0"/>
              <a:t>- Communication</a:t>
            </a:r>
            <a:endParaRPr lang="en-US" dirty="0"/>
          </a:p>
        </p:txBody>
      </p:sp>
    </p:spTree>
    <p:extLst>
      <p:ext uri="{BB962C8B-B14F-4D97-AF65-F5344CB8AC3E}">
        <p14:creationId xmlns:p14="http://schemas.microsoft.com/office/powerpoint/2010/main" val="364780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Steps Toward Implementation</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Identify a Quality Manager – should be someone in management – not the Director or someone to become Director in the near future</a:t>
            </a:r>
          </a:p>
          <a:p>
            <a:pPr marL="342900" indent="-342900">
              <a:buFont typeface="Arial" panose="020B0604020202020204" pitchFamily="34" charset="0"/>
              <a:buChar char="•"/>
            </a:pPr>
            <a:r>
              <a:rPr lang="en-US" dirty="0"/>
              <a:t>I</a:t>
            </a:r>
            <a:r>
              <a:rPr lang="en-US" dirty="0" smtClean="0"/>
              <a:t>nvolve staff from every level in the Organization to be trained as Auditors and Process Leaders.  This also ensures sustainability of the QMS.</a:t>
            </a:r>
          </a:p>
          <a:p>
            <a:pPr marL="342900" indent="-342900">
              <a:buFont typeface="Arial" panose="020B0604020202020204" pitchFamily="34" charset="0"/>
              <a:buChar char="•"/>
            </a:pPr>
            <a:r>
              <a:rPr lang="en-US" dirty="0" smtClean="0"/>
              <a:t>Identify a Consultant – preferably with experience in working with Meteorological Services</a:t>
            </a:r>
          </a:p>
        </p:txBody>
      </p:sp>
    </p:spTree>
    <p:extLst>
      <p:ext uri="{BB962C8B-B14F-4D97-AF65-F5344CB8AC3E}">
        <p14:creationId xmlns:p14="http://schemas.microsoft.com/office/powerpoint/2010/main" val="504958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 of QMS Consultant</a:t>
            </a:r>
            <a:endParaRPr lang="en-US" dirty="0"/>
          </a:p>
        </p:txBody>
      </p:sp>
      <p:sp>
        <p:nvSpPr>
          <p:cNvPr id="3" name="Subtitle 2"/>
          <p:cNvSpPr>
            <a:spLocks noGrp="1"/>
          </p:cNvSpPr>
          <p:nvPr>
            <p:ph type="subTitle" idx="1"/>
          </p:nvPr>
        </p:nvSpPr>
        <p:spPr/>
        <p:txBody>
          <a:bodyPr>
            <a:normAutofit lnSpcReduction="10000"/>
          </a:bodyPr>
          <a:lstStyle/>
          <a:p>
            <a:pPr marL="342900" indent="-342900">
              <a:buFont typeface="Arial" panose="020B0604020202020204" pitchFamily="34" charset="0"/>
              <a:buChar char="•"/>
            </a:pPr>
            <a:r>
              <a:rPr lang="en-US" dirty="0" smtClean="0"/>
              <a:t>Along with Management, determine the scope of the QMS</a:t>
            </a:r>
          </a:p>
          <a:p>
            <a:pPr marL="342900" indent="-342900">
              <a:buFont typeface="Arial" panose="020B0604020202020204" pitchFamily="34" charset="0"/>
              <a:buChar char="•"/>
            </a:pPr>
            <a:r>
              <a:rPr lang="en-US" dirty="0" smtClean="0"/>
              <a:t>Conduct a Gap Analysis</a:t>
            </a:r>
          </a:p>
          <a:p>
            <a:pPr marL="342900" indent="-342900">
              <a:buFont typeface="Arial" panose="020B0604020202020204" pitchFamily="34" charset="0"/>
              <a:buChar char="•"/>
            </a:pPr>
            <a:r>
              <a:rPr lang="en-US" dirty="0" smtClean="0"/>
              <a:t>Prepare a </a:t>
            </a:r>
            <a:r>
              <a:rPr lang="en-US" dirty="0"/>
              <a:t>G</a:t>
            </a:r>
            <a:r>
              <a:rPr lang="en-US" dirty="0" smtClean="0"/>
              <a:t>antt Chart leading to ISO 9001 Certification</a:t>
            </a:r>
          </a:p>
          <a:p>
            <a:pPr marL="342900" indent="-342900">
              <a:buFont typeface="Arial" panose="020B0604020202020204" pitchFamily="34" charset="0"/>
              <a:buChar char="•"/>
            </a:pPr>
            <a:r>
              <a:rPr lang="en-US" dirty="0" smtClean="0"/>
              <a:t>Staff training – this includes the Quality Manager, Internal Auditors, Process managers and all others</a:t>
            </a:r>
          </a:p>
          <a:p>
            <a:pPr marL="342900" indent="-342900">
              <a:buFont typeface="Arial" panose="020B0604020202020204" pitchFamily="34" charset="0"/>
              <a:buChar char="•"/>
            </a:pPr>
            <a:r>
              <a:rPr lang="en-US" dirty="0" smtClean="0"/>
              <a:t>Identify an ISO 9001 Certified External Auditor and make arrange for the certification process. </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1992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Financing QMS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Along with QMS Consultant, get a good estimate of total and how it will spread across Budget periods</a:t>
            </a:r>
          </a:p>
          <a:p>
            <a:pPr marL="342900" indent="-342900">
              <a:buFont typeface="Arial" panose="020B0604020202020204" pitchFamily="34" charset="0"/>
              <a:buChar char="•"/>
            </a:pPr>
            <a:r>
              <a:rPr lang="en-US" dirty="0" smtClean="0"/>
              <a:t>Approach WMO or other UN bodies to determine if funding assistance is available and how your Service may qualify for it.</a:t>
            </a:r>
          </a:p>
          <a:p>
            <a:pPr marL="342900" indent="-342900">
              <a:buFont typeface="Arial" panose="020B0604020202020204" pitchFamily="34" charset="0"/>
              <a:buChar char="•"/>
            </a:pPr>
            <a:r>
              <a:rPr lang="en-US" dirty="0" smtClean="0"/>
              <a:t>Convince your Government of the importance and benefits of an ISO 9001 QMS Certification to the Meteorological Service and other sectors in the country. </a:t>
            </a:r>
            <a:endParaRPr lang="en-US" dirty="0"/>
          </a:p>
        </p:txBody>
      </p:sp>
    </p:spTree>
    <p:extLst>
      <p:ext uri="{BB962C8B-B14F-4D97-AF65-F5344CB8AC3E}">
        <p14:creationId xmlns:p14="http://schemas.microsoft.com/office/powerpoint/2010/main" val="426019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Maintaining QMS Certification</a:t>
            </a:r>
            <a:endParaRPr lang="en-US" dirty="0"/>
          </a:p>
        </p:txBody>
      </p:sp>
      <p:sp>
        <p:nvSpPr>
          <p:cNvPr id="3" name="Subtitle 2"/>
          <p:cNvSpPr>
            <a:spLocks noGrp="1"/>
          </p:cNvSpPr>
          <p:nvPr>
            <p:ph type="subTitle" idx="1"/>
          </p:nvPr>
        </p:nvSpPr>
        <p:spPr/>
        <p:txBody>
          <a:bodyPr>
            <a:normAutofit fontScale="92500"/>
          </a:bodyPr>
          <a:lstStyle/>
          <a:p>
            <a:pPr marL="342900" indent="-342900">
              <a:buFont typeface="Arial" panose="020B0604020202020204" pitchFamily="34" charset="0"/>
              <a:buChar char="•"/>
            </a:pPr>
            <a:r>
              <a:rPr lang="en-US" dirty="0" smtClean="0"/>
              <a:t>ISO 9001 Certification is for a three-year period – surveillance audits at the end of year one and two, recertification audit at the end of year three.</a:t>
            </a:r>
          </a:p>
          <a:p>
            <a:pPr marL="342900" indent="-342900">
              <a:buFont typeface="Arial" panose="020B0604020202020204" pitchFamily="34" charset="0"/>
              <a:buChar char="•"/>
            </a:pPr>
            <a:r>
              <a:rPr lang="en-US" dirty="0" smtClean="0"/>
              <a:t>Set out a schedule for regular Management Review meetings</a:t>
            </a:r>
          </a:p>
          <a:p>
            <a:pPr marL="342900" indent="-342900">
              <a:buFont typeface="Arial" panose="020B0604020202020204" pitchFamily="34" charset="0"/>
              <a:buChar char="•"/>
            </a:pPr>
            <a:r>
              <a:rPr lang="en-US" dirty="0" smtClean="0"/>
              <a:t>QMS training for all new staff members as a part of the onboarding process</a:t>
            </a:r>
          </a:p>
          <a:p>
            <a:pPr marL="342900" indent="-342900">
              <a:buFont typeface="Arial" panose="020B0604020202020204" pitchFamily="34" charset="0"/>
              <a:buChar char="•"/>
            </a:pPr>
            <a:r>
              <a:rPr lang="en-US" dirty="0" smtClean="0"/>
              <a:t>Retraining of existing staff especially the Quality Manager, Internal Auditors and Process Managers</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72666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BD50207-895F-14DB-6441-68B4DF08A83C}"/>
              </a:ext>
            </a:extLst>
          </p:cNvPr>
          <p:cNvSpPr>
            <a:spLocks noGrp="1"/>
          </p:cNvSpPr>
          <p:nvPr>
            <p:ph type="ctrTitle"/>
          </p:nvPr>
        </p:nvSpPr>
        <p:spPr>
          <a:xfrm>
            <a:off x="1616364" y="723442"/>
            <a:ext cx="9144000" cy="1826008"/>
          </a:xfrm>
        </p:spPr>
        <p:txBody>
          <a:bodyPr/>
          <a:lstStyle/>
          <a:p>
            <a:r>
              <a:rPr lang="fr-FR" dirty="0" smtClean="0"/>
              <a:t>The Bahamas </a:t>
            </a:r>
            <a:r>
              <a:rPr lang="fr-FR" dirty="0" err="1" smtClean="0"/>
              <a:t>Department</a:t>
            </a:r>
            <a:r>
              <a:rPr lang="fr-FR" dirty="0" smtClean="0"/>
              <a:t> of </a:t>
            </a:r>
            <a:r>
              <a:rPr lang="fr-FR" dirty="0" err="1" smtClean="0"/>
              <a:t>Meteorology</a:t>
            </a:r>
            <a:r>
              <a:rPr lang="fr-FR" dirty="0" smtClean="0"/>
              <a:t> Journey to QMS ISO 9001:2015 Certification</a:t>
            </a:r>
            <a:endParaRPr lang="fr-FR" dirty="0"/>
          </a:p>
        </p:txBody>
      </p:sp>
      <p:sp>
        <p:nvSpPr>
          <p:cNvPr id="3" name="Sous-titre 2">
            <a:extLst>
              <a:ext uri="{FF2B5EF4-FFF2-40B4-BE49-F238E27FC236}">
                <a16:creationId xmlns="" xmlns:a16="http://schemas.microsoft.com/office/drawing/2014/main" id="{2CDCB20A-D5B8-4637-1F10-DA9E3E745031}"/>
              </a:ext>
            </a:extLst>
          </p:cNvPr>
          <p:cNvSpPr>
            <a:spLocks noGrp="1"/>
          </p:cNvSpPr>
          <p:nvPr>
            <p:ph type="subTitle" idx="1"/>
          </p:nvPr>
        </p:nvSpPr>
        <p:spPr>
          <a:xfrm>
            <a:off x="1616364" y="2549450"/>
            <a:ext cx="9144000" cy="3528077"/>
          </a:xfrm>
        </p:spPr>
        <p:txBody>
          <a:bodyPr>
            <a:normAutofit fontScale="92500" lnSpcReduction="10000"/>
          </a:bodyPr>
          <a:lstStyle/>
          <a:p>
            <a:pPr marL="342900" indent="-342900">
              <a:buFont typeface="Arial" panose="020B0604020202020204" pitchFamily="34" charset="0"/>
              <a:buChar char="•"/>
            </a:pPr>
            <a:r>
              <a:rPr lang="fr-FR" dirty="0" smtClean="0"/>
              <a:t>QMS Workshops in </a:t>
            </a:r>
            <a:r>
              <a:rPr lang="fr-FR" dirty="0" err="1" smtClean="0"/>
              <a:t>Barbados</a:t>
            </a:r>
            <a:r>
              <a:rPr lang="fr-FR" dirty="0" smtClean="0"/>
              <a:t> and St. Lucia in 2012 </a:t>
            </a:r>
            <a:r>
              <a:rPr lang="fr-FR" dirty="0" err="1" smtClean="0"/>
              <a:t>sponsored</a:t>
            </a:r>
            <a:r>
              <a:rPr lang="fr-FR" dirty="0" smtClean="0"/>
              <a:t> by </a:t>
            </a:r>
            <a:r>
              <a:rPr lang="fr-FR" dirty="0" err="1" smtClean="0"/>
              <a:t>Finnish</a:t>
            </a:r>
            <a:r>
              <a:rPr lang="fr-FR" dirty="0" smtClean="0"/>
              <a:t> </a:t>
            </a:r>
            <a:r>
              <a:rPr lang="fr-FR" dirty="0" err="1" smtClean="0"/>
              <a:t>Government</a:t>
            </a:r>
            <a:r>
              <a:rPr lang="fr-FR" dirty="0" smtClean="0"/>
              <a:t> and WMO</a:t>
            </a:r>
          </a:p>
          <a:p>
            <a:pPr marL="342900" indent="-342900">
              <a:buFont typeface="Arial" panose="020B0604020202020204" pitchFamily="34" charset="0"/>
              <a:buChar char="•"/>
            </a:pPr>
            <a:r>
              <a:rPr lang="fr-FR" dirty="0" err="1" smtClean="0"/>
              <a:t>During</a:t>
            </a:r>
            <a:r>
              <a:rPr lang="fr-FR" dirty="0" smtClean="0"/>
              <a:t> the </a:t>
            </a:r>
            <a:r>
              <a:rPr lang="fr-FR" dirty="0" err="1" smtClean="0"/>
              <a:t>following</a:t>
            </a:r>
            <a:r>
              <a:rPr lang="fr-FR" dirty="0" smtClean="0"/>
              <a:t> 18 </a:t>
            </a:r>
            <a:r>
              <a:rPr lang="fr-FR" dirty="0" err="1" smtClean="0"/>
              <a:t>months</a:t>
            </a:r>
            <a:r>
              <a:rPr lang="fr-FR" dirty="0" smtClean="0"/>
              <a:t> </a:t>
            </a:r>
            <a:r>
              <a:rPr lang="fr-FR" dirty="0" err="1" smtClean="0"/>
              <a:t>with</a:t>
            </a:r>
            <a:r>
              <a:rPr lang="fr-FR" dirty="0" smtClean="0"/>
              <a:t> the assistance of Mr. Alain Boisvert, QMS Manager for </a:t>
            </a:r>
            <a:r>
              <a:rPr lang="fr-FR" dirty="0" err="1" smtClean="0"/>
              <a:t>Environment</a:t>
            </a:r>
            <a:r>
              <a:rPr lang="fr-FR" dirty="0" smtClean="0"/>
              <a:t> Canada, </a:t>
            </a:r>
            <a:r>
              <a:rPr lang="fr-FR" dirty="0" err="1" smtClean="0"/>
              <a:t>developed</a:t>
            </a:r>
            <a:r>
              <a:rPr lang="fr-FR" dirty="0" smtClean="0"/>
              <a:t> QMS </a:t>
            </a:r>
            <a:r>
              <a:rPr lang="fr-FR" dirty="0" err="1" smtClean="0"/>
              <a:t>Processes</a:t>
            </a:r>
            <a:r>
              <a:rPr lang="fr-FR" dirty="0" smtClean="0"/>
              <a:t> for all </a:t>
            </a:r>
            <a:r>
              <a:rPr lang="fr-FR" dirty="0" err="1" smtClean="0"/>
              <a:t>Avaition</a:t>
            </a:r>
            <a:r>
              <a:rPr lang="fr-FR" dirty="0" smtClean="0"/>
              <a:t> </a:t>
            </a:r>
            <a:r>
              <a:rPr lang="fr-FR" dirty="0" err="1" smtClean="0"/>
              <a:t>products</a:t>
            </a:r>
            <a:r>
              <a:rPr lang="fr-FR" dirty="0" smtClean="0"/>
              <a:t>.</a:t>
            </a:r>
          </a:p>
          <a:p>
            <a:pPr marL="342900" indent="-342900">
              <a:buFont typeface="Arial" panose="020B0604020202020204" pitchFamily="34" charset="0"/>
              <a:buChar char="•"/>
            </a:pPr>
            <a:r>
              <a:rPr lang="fr-FR" dirty="0" err="1" smtClean="0"/>
              <a:t>Had</a:t>
            </a:r>
            <a:r>
              <a:rPr lang="fr-FR" dirty="0" smtClean="0"/>
              <a:t> a QMS in place by mid-2014 – not ISO 9001 </a:t>
            </a:r>
            <a:r>
              <a:rPr lang="fr-FR" dirty="0" err="1" smtClean="0"/>
              <a:t>certified</a:t>
            </a:r>
            <a:endParaRPr lang="fr-FR" dirty="0" smtClean="0"/>
          </a:p>
          <a:p>
            <a:pPr marL="342900" indent="-342900">
              <a:buFont typeface="Arial" panose="020B0604020202020204" pitchFamily="34" charset="0"/>
              <a:buChar char="•"/>
            </a:pPr>
            <a:r>
              <a:rPr lang="fr-FR" dirty="0" err="1" smtClean="0"/>
              <a:t>Re-engaged</a:t>
            </a:r>
            <a:r>
              <a:rPr lang="fr-FR" dirty="0" smtClean="0"/>
              <a:t> Mr Boisvert in May 2022, </a:t>
            </a:r>
            <a:r>
              <a:rPr lang="fr-FR" dirty="0" err="1" smtClean="0"/>
              <a:t>obtained</a:t>
            </a:r>
            <a:r>
              <a:rPr lang="fr-FR" dirty="0" smtClean="0"/>
              <a:t> ISO 900:2015 certification for all </a:t>
            </a:r>
            <a:r>
              <a:rPr lang="fr-FR" dirty="0" err="1" smtClean="0"/>
              <a:t>products</a:t>
            </a:r>
            <a:r>
              <a:rPr lang="fr-FR" dirty="0" smtClean="0"/>
              <a:t> in April 2025</a:t>
            </a:r>
          </a:p>
          <a:p>
            <a:pPr marL="342900" indent="-342900">
              <a:buFont typeface="Arial" panose="020B0604020202020204" pitchFamily="34" charset="0"/>
              <a:buChar char="•"/>
            </a:pPr>
            <a:r>
              <a:rPr lang="fr-FR" dirty="0" err="1" smtClean="0"/>
              <a:t>Estimated</a:t>
            </a:r>
            <a:r>
              <a:rPr lang="fr-FR" dirty="0" smtClean="0"/>
              <a:t> </a:t>
            </a:r>
            <a:r>
              <a:rPr lang="fr-FR" dirty="0" err="1" smtClean="0"/>
              <a:t>cost</a:t>
            </a:r>
            <a:r>
              <a:rPr lang="fr-FR" dirty="0" smtClean="0"/>
              <a:t> US$150,000.00 </a:t>
            </a:r>
          </a:p>
          <a:p>
            <a:pPr marL="342900" indent="-342900">
              <a:buFont typeface="Arial" panose="020B0604020202020204" pitchFamily="34" charset="0"/>
              <a:buChar char="•"/>
            </a:pPr>
            <a:endParaRPr lang="fr-FR" dirty="0"/>
          </a:p>
        </p:txBody>
      </p:sp>
    </p:spTree>
    <p:extLst>
      <p:ext uri="{BB962C8B-B14F-4D97-AF65-F5344CB8AC3E}">
        <p14:creationId xmlns:p14="http://schemas.microsoft.com/office/powerpoint/2010/main" val="3189715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 </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Lack of Management commitment to QMS certification between 2014 and 2022</a:t>
            </a:r>
          </a:p>
          <a:p>
            <a:pPr marL="342900" indent="-342900">
              <a:buFont typeface="Arial" panose="020B0604020202020204" pitchFamily="34" charset="0"/>
              <a:buChar char="•"/>
            </a:pPr>
            <a:r>
              <a:rPr lang="en-US" dirty="0" smtClean="0"/>
              <a:t>Staff retooling and retraining </a:t>
            </a:r>
          </a:p>
          <a:p>
            <a:pPr marL="342900" indent="-342900">
              <a:buFont typeface="Arial" panose="020B0604020202020204" pitchFamily="34" charset="0"/>
              <a:buChar char="•"/>
            </a:pPr>
            <a:r>
              <a:rPr lang="en-US" dirty="0" smtClean="0"/>
              <a:t>Securing finances</a:t>
            </a:r>
          </a:p>
          <a:p>
            <a:pPr marL="342900" indent="-342900">
              <a:buFont typeface="Arial" panose="020B0604020202020204" pitchFamily="34" charset="0"/>
              <a:buChar char="•"/>
            </a:pPr>
            <a:r>
              <a:rPr lang="en-US" dirty="0" smtClean="0"/>
              <a:t>Changes in operational procedures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475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144C65-3950-1B55-A7AB-50D742B582D5}"/>
            </a:ext>
          </a:extLst>
        </p:cNvPr>
        <p:cNvGrpSpPr/>
        <p:nvPr/>
      </p:nvGrpSpPr>
      <p:grpSpPr>
        <a:xfrm>
          <a:off x="0" y="0"/>
          <a:ext cx="0" cy="0"/>
          <a:chOff x="0" y="0"/>
          <a:chExt cx="0" cy="0"/>
        </a:xfrm>
      </p:grpSpPr>
      <p:sp>
        <p:nvSpPr>
          <p:cNvPr id="6" name="Title 5">
            <a:extLst>
              <a:ext uri="{FF2B5EF4-FFF2-40B4-BE49-F238E27FC236}">
                <a16:creationId xmlns="" xmlns:a16="http://schemas.microsoft.com/office/drawing/2014/main" id="{CD7F378F-55C7-9B99-A132-A6EC2156ACE0}"/>
              </a:ext>
            </a:extLst>
          </p:cNvPr>
          <p:cNvSpPr>
            <a:spLocks noGrp="1"/>
          </p:cNvSpPr>
          <p:nvPr>
            <p:ph type="title"/>
          </p:nvPr>
        </p:nvSpPr>
        <p:spPr>
          <a:xfrm>
            <a:off x="133564" y="1703295"/>
            <a:ext cx="11906036" cy="3850341"/>
          </a:xfrm>
        </p:spPr>
        <p:txBody>
          <a:bodyPr>
            <a:normAutofit/>
          </a:bodyPr>
          <a:lstStyle/>
          <a:p>
            <a:r>
              <a:rPr lang="en-US" sz="9600" dirty="0">
                <a:solidFill>
                  <a:srgbClr val="005BAA"/>
                </a:solidFill>
              </a:rPr>
              <a:t>Thank you!</a:t>
            </a:r>
            <a:endParaRPr lang="en-US" sz="9600" b="0" dirty="0"/>
          </a:p>
        </p:txBody>
      </p:sp>
    </p:spTree>
    <p:extLst>
      <p:ext uri="{BB962C8B-B14F-4D97-AF65-F5344CB8AC3E}">
        <p14:creationId xmlns:p14="http://schemas.microsoft.com/office/powerpoint/2010/main" val="361993468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MetadataListItemId xmlns="0238f0ac-9b23-40a1-9bea-3608b3f97744" xsi:nil="true"/>
    <ImageMetadataListFieldId xmlns="0238f0ac-9b23-40a1-9bea-3608b3f97744" xsi:nil="true"/>
    <lcf76f155ced4ddcb4097134ff3c332f xmlns="0238f0ac-9b23-40a1-9bea-3608b3f97744">
      <Terms xmlns="http://schemas.microsoft.com/office/infopath/2007/PartnerControls"/>
    </lcf76f155ced4ddcb4097134ff3c332f>
    <TaxCatchAll xmlns="9dd362d0-63f2-4e3c-ac06-664d054c738d" xsi:nil="true"/>
    <_dlc_DocId xmlns="9dd362d0-63f2-4e3c-ac06-664d054c738d">WMOREF-1555984692-1374</_dlc_DocId>
    <_dlc_DocIdUrl xmlns="9dd362d0-63f2-4e3c-ac06-664d054c738d">
      <Url>https://wmoomm.sharepoint.com/sites/Hub/_layouts/15/DocIdRedir.aspx?ID=WMOREF-1555984692-1374</Url>
      <Description>WMOREF-1555984692-1374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3F6497A16C24847AD78F11B87F7D548" ma:contentTypeVersion="17" ma:contentTypeDescription="Create a new document." ma:contentTypeScope="" ma:versionID="a7cc658e7350b5c0a4d111e4cd7357ff">
  <xsd:schema xmlns:xsd="http://www.w3.org/2001/XMLSchema" xmlns:xs="http://www.w3.org/2001/XMLSchema" xmlns:p="http://schemas.microsoft.com/office/2006/metadata/properties" xmlns:ns2="0238f0ac-9b23-40a1-9bea-3608b3f97744" xmlns:ns3="9dd362d0-63f2-4e3c-ac06-664d054c738d" targetNamespace="http://schemas.microsoft.com/office/2006/metadata/properties" ma:root="true" ma:fieldsID="2337762d3ab5dfd3463a974aeef507ce" ns2:_="" ns3:_="">
    <xsd:import namespace="0238f0ac-9b23-40a1-9bea-3608b3f97744"/>
    <xsd:import namespace="9dd362d0-63f2-4e3c-ac06-664d054c738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_dlc_DocId" minOccurs="0"/>
                <xsd:element ref="ns3:_dlc_DocIdUrl" minOccurs="0"/>
                <xsd:element ref="ns3:_dlc_DocIdPersistId" minOccurs="0"/>
                <xsd:element ref="ns2:ImageMetadataListItemId" minOccurs="0"/>
                <xsd:element ref="ns2:ImageMetadataListFieldId" minOccurs="0"/>
                <xsd:element ref="ns2:MediaServiceObjectDetectorVersions"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8f0ac-9b23-40a1-9bea-3608b3f9774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ImageMetadataListItemId" ma:index="20" nillable="true" ma:displayName="ImageMetadataListItemId" ma:hidden="true" ma:indexed="true" ma:internalName="ImageMetadataListItemId">
      <xsd:simpleType>
        <xsd:restriction base="dms:Unknown"/>
      </xsd:simpleType>
    </xsd:element>
    <xsd:element name="ImageMetadataListFieldId" ma:index="21" nillable="true" ma:displayName="ImageMetadataListFieldId" ma:hidden="true" ma:indexed="true" ma:internalName="ImageMetadataListFieldId">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62d0-63f2-4e3c-ac06-664d054c738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b17dc8f-c558-43f2-ab9d-5ed955ab729e}" ma:internalName="TaxCatchAll" ma:showField="CatchAllData" ma:web="9dd362d0-63f2-4e3c-ac06-664d054c738d">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2D94-E5A0-45E7-B4D7-7AF5C62331C5}">
  <ds:schemaRefs>
    <ds:schemaRef ds:uri="http://schemas.microsoft.com/sharepoint/events"/>
  </ds:schemaRefs>
</ds:datastoreItem>
</file>

<file path=customXml/itemProps2.xml><?xml version="1.0" encoding="utf-8"?>
<ds:datastoreItem xmlns:ds="http://schemas.openxmlformats.org/officeDocument/2006/customXml" ds:itemID="{BFEAFFEE-5F5C-4084-82CF-BA64B4593A72}">
  <ds:schemaRefs>
    <ds:schemaRef ds:uri="http://schemas.microsoft.com/sharepoint/v3/contenttype/forms"/>
  </ds:schemaRefs>
</ds:datastoreItem>
</file>

<file path=customXml/itemProps3.xml><?xml version="1.0" encoding="utf-8"?>
<ds:datastoreItem xmlns:ds="http://schemas.openxmlformats.org/officeDocument/2006/customXml" ds:itemID="{F9995722-7EE4-43F0-BFD1-A4A9177742E2}">
  <ds:schemaRefs>
    <ds:schemaRef ds:uri="http://purl.org/dc/elements/1.1/"/>
    <ds:schemaRef ds:uri="http://www.w3.org/XML/1998/namespace"/>
    <ds:schemaRef ds:uri="http://purl.org/dc/terms/"/>
    <ds:schemaRef ds:uri="http://purl.org/dc/dcmitype/"/>
    <ds:schemaRef ds:uri="9dd362d0-63f2-4e3c-ac06-664d054c738d"/>
    <ds:schemaRef ds:uri="http://schemas.microsoft.com/office/2006/documentManagement/types"/>
    <ds:schemaRef ds:uri="0238f0ac-9b23-40a1-9bea-3608b3f9774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DF5B0C47-9F72-4D6D-BA0B-1C79BBB1A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38f0ac-9b23-40a1-9bea-3608b3f97744"/>
    <ds:schemaRef ds:uri="9dd362d0-63f2-4e3c-ac06-664d054c7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TotalTime>403</TotalTime>
  <Words>413</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Garamond</vt:lpstr>
      <vt:lpstr>Verdana</vt:lpstr>
      <vt:lpstr>Custom Design</vt:lpstr>
      <vt:lpstr>Organic</vt:lpstr>
      <vt:lpstr>Leadership and Management Workshop for Senior Management of RA III and IV Caribbean Members  Good Practices on QMS Implementation  Jeffrey Simmons Director (Retired) Bahamas Department of Meteorology  Port of Spain, Trinidad and Tobago 1-5 December 2025</vt:lpstr>
      <vt:lpstr>QMS Principles as defined by ISO 9001</vt:lpstr>
      <vt:lpstr>Steps Toward Implementation</vt:lpstr>
      <vt:lpstr>Role of QMS Consultant</vt:lpstr>
      <vt:lpstr>Financing QMS</vt:lpstr>
      <vt:lpstr>Maintaining QMS Certification</vt:lpstr>
      <vt:lpstr>The Bahamas Department of Meteorology Journey to QMS ISO 9001:2015 Certification</vt:lpstr>
      <vt:lpstr>Challenges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Jeffrey Simmons</cp:lastModifiedBy>
  <cp:revision>35</cp:revision>
  <dcterms:created xsi:type="dcterms:W3CDTF">2024-04-23T12:25:23Z</dcterms:created>
  <dcterms:modified xsi:type="dcterms:W3CDTF">2025-12-01T19:15:31Z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0x01010063F6497A16C24847AD78F11B87F7D548</vt:lpwstr>
  </property>
  <property fmtid="{D5CDD505-2E9C-101B-9397-08002B2CF9AE}" pid="3" name="_dlc_DocIdItemGuid">
    <vt:lpwstr>770e6ac8-842c-40d0-bc92-2c589e2b3feb</vt:lpwstr>
  </property>
  <property fmtid="{D5CDD505-2E9C-101B-9397-08002B2CF9AE}" pid="4" name="MediaServiceImageTags">
    <vt:lpwstr/>
  </property>
</Properties>
</file>