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62" r:id="rId10"/>
    <p:sldId id="264" r:id="rId11"/>
    <p:sldId id="265" r:id="rId12"/>
    <p:sldId id="266" r:id="rId13"/>
    <p:sldId id="267" r:id="rId14"/>
    <p:sldId id="268" r:id="rId15"/>
    <p:sldId id="259" r:id="rId16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jin Choi" userId="661344d2-2b4a-41bd-af86-7391199892b1" providerId="ADAL" clId="{D08EAB55-9C7D-47CB-B3A7-2C34DB493E17}"/>
    <pc:docChg chg="custSel modSld">
      <pc:chgData name="Eunjin Choi" userId="661344d2-2b4a-41bd-af86-7391199892b1" providerId="ADAL" clId="{D08EAB55-9C7D-47CB-B3A7-2C34DB493E17}" dt="2025-12-01T19:20:06.001" v="2293" actId="20577"/>
      <pc:docMkLst>
        <pc:docMk/>
      </pc:docMkLst>
      <pc:sldChg chg="modSp mod">
        <pc:chgData name="Eunjin Choi" userId="661344d2-2b4a-41bd-af86-7391199892b1" providerId="ADAL" clId="{D08EAB55-9C7D-47CB-B3A7-2C34DB493E17}" dt="2025-12-01T18:23:48.582" v="241" actId="20577"/>
        <pc:sldMkLst>
          <pc:docMk/>
          <pc:sldMk cId="2835597141" sldId="256"/>
        </pc:sldMkLst>
        <pc:spChg chg="mod">
          <ac:chgData name="Eunjin Choi" userId="661344d2-2b4a-41bd-af86-7391199892b1" providerId="ADAL" clId="{D08EAB55-9C7D-47CB-B3A7-2C34DB493E17}" dt="2025-12-01T18:23:48.582" v="241" actId="20577"/>
          <ac:spMkLst>
            <pc:docMk/>
            <pc:sldMk cId="2835597141" sldId="256"/>
            <ac:spMk id="6" creationId="{FEFE9F23-CEB0-369E-621E-8AD9DD122FD7}"/>
          </ac:spMkLst>
        </pc:spChg>
      </pc:sldChg>
      <pc:sldChg chg="modSp mod">
        <pc:chgData name="Eunjin Choi" userId="661344d2-2b4a-41bd-af86-7391199892b1" providerId="ADAL" clId="{D08EAB55-9C7D-47CB-B3A7-2C34DB493E17}" dt="2025-12-01T18:38:03.945" v="1172" actId="14100"/>
        <pc:sldMkLst>
          <pc:docMk/>
          <pc:sldMk cId="115279228" sldId="264"/>
        </pc:sldMkLst>
        <pc:spChg chg="mod">
          <ac:chgData name="Eunjin Choi" userId="661344d2-2b4a-41bd-af86-7391199892b1" providerId="ADAL" clId="{D08EAB55-9C7D-47CB-B3A7-2C34DB493E17}" dt="2025-12-01T18:38:03.945" v="1172" actId="14100"/>
          <ac:spMkLst>
            <pc:docMk/>
            <pc:sldMk cId="115279228" sldId="264"/>
            <ac:spMk id="4" creationId="{44EAD6BA-C1E7-3D7A-5254-B1F243FD58B8}"/>
          </ac:spMkLst>
        </pc:spChg>
      </pc:sldChg>
      <pc:sldChg chg="modSp mod">
        <pc:chgData name="Eunjin Choi" userId="661344d2-2b4a-41bd-af86-7391199892b1" providerId="ADAL" clId="{D08EAB55-9C7D-47CB-B3A7-2C34DB493E17}" dt="2025-12-01T19:20:06.001" v="2293" actId="20577"/>
        <pc:sldMkLst>
          <pc:docMk/>
          <pc:sldMk cId="1433960148" sldId="266"/>
        </pc:sldMkLst>
        <pc:spChg chg="mod">
          <ac:chgData name="Eunjin Choi" userId="661344d2-2b4a-41bd-af86-7391199892b1" providerId="ADAL" clId="{D08EAB55-9C7D-47CB-B3A7-2C34DB493E17}" dt="2025-12-01T19:20:06.001" v="2293" actId="20577"/>
          <ac:spMkLst>
            <pc:docMk/>
            <pc:sldMk cId="1433960148" sldId="266"/>
            <ac:spMk id="4" creationId="{E3D55F44-0830-3664-73A5-09D3755056E1}"/>
          </ac:spMkLst>
        </pc:spChg>
      </pc:sldChg>
      <pc:sldChg chg="modSp mod">
        <pc:chgData name="Eunjin Choi" userId="661344d2-2b4a-41bd-af86-7391199892b1" providerId="ADAL" clId="{D08EAB55-9C7D-47CB-B3A7-2C34DB493E17}" dt="2025-12-01T19:08:39.279" v="2291" actId="20577"/>
        <pc:sldMkLst>
          <pc:docMk/>
          <pc:sldMk cId="244969269" sldId="268"/>
        </pc:sldMkLst>
        <pc:spChg chg="mod">
          <ac:chgData name="Eunjin Choi" userId="661344d2-2b4a-41bd-af86-7391199892b1" providerId="ADAL" clId="{D08EAB55-9C7D-47CB-B3A7-2C34DB493E17}" dt="2025-12-01T19:08:39.279" v="2291" actId="20577"/>
          <ac:spMkLst>
            <pc:docMk/>
            <pc:sldMk cId="244969269" sldId="268"/>
            <ac:spMk id="4" creationId="{F3F07446-7E49-B259-3F7B-3A222DADAA0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Lorem Ipsum</a:t>
            </a:r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/>
              <a:t>Thank you.</a:t>
            </a:r>
            <a:endParaRPr lang="en-FR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/>
              <a:t>Cover – Insert title</a:t>
            </a:r>
            <a:endParaRPr lang="en-FR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Content</a:t>
            </a:r>
            <a:endParaRPr lang="en-FR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WMO PPT Style #2</a:t>
            </a:r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67517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Practical Exercise 1: </a:t>
            </a:r>
            <a:br>
              <a:rPr lang="en-US" b="0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“Defining the context of your </a:t>
            </a:r>
            <a:r>
              <a:rPr lang="en-US" b="0" dirty="0" err="1">
                <a:solidFill>
                  <a:srgbClr val="005BAA"/>
                </a:solidFill>
              </a:rPr>
              <a:t>NMHS</a:t>
            </a:r>
            <a:r>
              <a:rPr lang="en-US" b="0" dirty="0">
                <a:solidFill>
                  <a:srgbClr val="005BAA"/>
                </a:solidFill>
              </a:rPr>
              <a:t>”</a:t>
            </a:r>
            <a:br>
              <a:rPr lang="en-US" dirty="0">
                <a:solidFill>
                  <a:srgbClr val="005BAA"/>
                </a:solidFill>
              </a:rPr>
            </a:br>
            <a:r>
              <a:rPr lang="en-US" b="0" dirty="0">
                <a:solidFill>
                  <a:srgbClr val="005BAA"/>
                </a:solidFill>
              </a:rPr>
              <a:t>Group No. [</a:t>
            </a:r>
            <a:r>
              <a:rPr lang="en-US" dirty="0">
                <a:solidFill>
                  <a:srgbClr val="005BAA"/>
                </a:solidFill>
              </a:rPr>
              <a:t> 3 </a:t>
            </a:r>
            <a:r>
              <a:rPr lang="en-US" b="0" dirty="0">
                <a:solidFill>
                  <a:srgbClr val="005BAA"/>
                </a:solidFill>
              </a:rPr>
              <a:t>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</a:t>
            </a:r>
            <a:r>
              <a:rPr lang="fr-FR" sz="2800" dirty="0">
                <a:solidFill>
                  <a:srgbClr val="005BAA"/>
                </a:solidFill>
              </a:rPr>
              <a:t>Sabu Best, Marshall Alexander, </a:t>
            </a:r>
            <a:r>
              <a:rPr lang="fr-FR" sz="2800" dirty="0" err="1">
                <a:solidFill>
                  <a:srgbClr val="005BAA"/>
                </a:solidFill>
              </a:rPr>
              <a:t>Denel</a:t>
            </a:r>
            <a:r>
              <a:rPr lang="fr-FR" sz="2800" dirty="0">
                <a:solidFill>
                  <a:srgbClr val="005BAA"/>
                </a:solidFill>
              </a:rPr>
              <a:t> Dixon, Eunjin Choi </a:t>
            </a:r>
            <a:r>
              <a:rPr lang="en-US" sz="2700" b="0" dirty="0">
                <a:solidFill>
                  <a:srgbClr val="005BAA"/>
                </a:solidFill>
              </a:rPr>
              <a:t>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err="1"/>
              <a:t>Pragmatic</a:t>
            </a:r>
            <a:r>
              <a:rPr lang="es-EC" sz="3200"/>
              <a:t> </a:t>
            </a:r>
            <a:r>
              <a:rPr lang="es-EC" sz="3200" err="1"/>
              <a:t>actions</a:t>
            </a:r>
            <a:r>
              <a:rPr lang="es-EC" sz="3200"/>
              <a:t> </a:t>
            </a:r>
            <a:r>
              <a:rPr lang="es-EC" sz="3200" err="1"/>
              <a:t>to</a:t>
            </a:r>
            <a:r>
              <a:rPr lang="es-EC" sz="3200"/>
              <a:t> </a:t>
            </a:r>
            <a:r>
              <a:rPr lang="es-EC" sz="3200" err="1"/>
              <a:t>address</a:t>
            </a:r>
            <a:r>
              <a:rPr lang="es-EC" sz="3200"/>
              <a:t> </a:t>
            </a:r>
            <a:r>
              <a:rPr lang="es-EC" sz="3200" err="1"/>
              <a:t>current</a:t>
            </a:r>
            <a:r>
              <a:rPr lang="es-EC" sz="3200"/>
              <a:t> gaps and </a:t>
            </a:r>
            <a:r>
              <a:rPr lang="es-EC" sz="3200" err="1"/>
              <a:t>face</a:t>
            </a:r>
            <a:r>
              <a:rPr lang="es-EC" sz="3200"/>
              <a:t> </a:t>
            </a:r>
            <a:r>
              <a:rPr lang="es-EC" sz="3200" err="1"/>
              <a:t>challenges</a:t>
            </a:r>
            <a:r>
              <a:rPr lang="es-EC" sz="3200"/>
              <a:t> </a:t>
            </a:r>
            <a:r>
              <a:rPr lang="es-EC" sz="3200" err="1"/>
              <a:t>ahead</a:t>
            </a:r>
            <a:r>
              <a:rPr lang="es-EC" sz="3200"/>
              <a:t>:</a:t>
            </a:r>
            <a:endParaRPr lang="fr-FR" sz="32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3F07446-7E49-B259-3F7B-3A222DADAA0A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97970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 err="1">
                <a:solidFill>
                  <a:prstClr val="black"/>
                </a:solidFill>
              </a:rPr>
              <a:t>Private</a:t>
            </a:r>
            <a:r>
              <a:rPr lang="fr-FR" dirty="0">
                <a:solidFill>
                  <a:prstClr val="black"/>
                </a:solidFill>
              </a:rPr>
              <a:t> Partnership </a:t>
            </a:r>
            <a:r>
              <a:rPr lang="fr-FR" dirty="0" err="1">
                <a:solidFill>
                  <a:prstClr val="black"/>
                </a:solidFill>
              </a:rPr>
              <a:t>Involvement</a:t>
            </a:r>
            <a:r>
              <a:rPr lang="fr-FR" dirty="0">
                <a:solidFill>
                  <a:prstClr val="black"/>
                </a:solidFill>
              </a:rPr>
              <a:t>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Effective and </a:t>
            </a:r>
            <a:r>
              <a:rPr lang="fr-FR" dirty="0" err="1">
                <a:solidFill>
                  <a:prstClr val="black"/>
                </a:solidFill>
              </a:rPr>
              <a:t>Sustainable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Approach</a:t>
            </a:r>
            <a:r>
              <a:rPr lang="fr-FR" dirty="0">
                <a:solidFill>
                  <a:prstClr val="black"/>
                </a:solidFill>
              </a:rPr>
              <a:t> in management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Leveraging on possible </a:t>
            </a:r>
            <a:r>
              <a:rPr lang="fr-FR" dirty="0" err="1">
                <a:solidFill>
                  <a:prstClr val="black"/>
                </a:solidFill>
              </a:rPr>
              <a:t>resource</a:t>
            </a:r>
            <a:r>
              <a:rPr lang="fr-FR" dirty="0">
                <a:solidFill>
                  <a:prstClr val="black"/>
                </a:solidFill>
              </a:rPr>
              <a:t> pools and expériences by </a:t>
            </a:r>
            <a:r>
              <a:rPr lang="fr-FR" dirty="0" err="1">
                <a:solidFill>
                  <a:prstClr val="black"/>
                </a:solidFill>
              </a:rPr>
              <a:t>members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 err="1">
                <a:solidFill>
                  <a:prstClr val="black"/>
                </a:solidFill>
              </a:rPr>
              <a:t>Technical</a:t>
            </a:r>
            <a:r>
              <a:rPr lang="fr-FR" dirty="0">
                <a:solidFill>
                  <a:prstClr val="black"/>
                </a:solidFill>
              </a:rPr>
              <a:t> best practices promotion and </a:t>
            </a:r>
            <a:r>
              <a:rPr lang="fr-FR" dirty="0" err="1">
                <a:solidFill>
                  <a:prstClr val="black"/>
                </a:solidFill>
              </a:rPr>
              <a:t>advertisement</a:t>
            </a:r>
            <a:r>
              <a:rPr lang="fr-FR" dirty="0">
                <a:solidFill>
                  <a:prstClr val="black"/>
                </a:solidFill>
              </a:rPr>
              <a:t> has to </a:t>
            </a:r>
            <a:r>
              <a:rPr lang="fr-FR" dirty="0" err="1">
                <a:solidFill>
                  <a:prstClr val="black"/>
                </a:solidFill>
              </a:rPr>
              <a:t>adapted</a:t>
            </a:r>
            <a:r>
              <a:rPr lang="fr-FR" dirty="0">
                <a:solidFill>
                  <a:prstClr val="black"/>
                </a:solidFill>
              </a:rPr>
              <a:t> to local </a:t>
            </a:r>
            <a:r>
              <a:rPr lang="fr-FR" dirty="0" err="1">
                <a:solidFill>
                  <a:prstClr val="black"/>
                </a:solidFill>
              </a:rPr>
              <a:t>needs</a:t>
            </a: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5BAA"/>
                </a:solidFill>
              </a:rPr>
              <a:t>Thank you!</a:t>
            </a:r>
            <a:endParaRPr lang="en-US" b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Objective of </a:t>
            </a:r>
            <a:r>
              <a:rPr lang="fr-FR" err="1"/>
              <a:t>this</a:t>
            </a:r>
            <a:r>
              <a:rPr lang="fr-FR"/>
              <a:t> </a:t>
            </a:r>
            <a:r>
              <a:rPr lang="fr-FR" err="1"/>
              <a:t>exercise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5288" y="238352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err="1">
                <a:latin typeface="Arial"/>
                <a:cs typeface="Arial"/>
              </a:rPr>
              <a:t>Taking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into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consideration</a:t>
            </a:r>
            <a:r>
              <a:rPr lang="fr-FR" sz="2800">
                <a:latin typeface="Arial"/>
                <a:cs typeface="Arial"/>
              </a:rPr>
              <a:t> the global, </a:t>
            </a:r>
            <a:r>
              <a:rPr lang="fr-FR" sz="2800" err="1">
                <a:latin typeface="Arial"/>
                <a:cs typeface="Arial"/>
              </a:rPr>
              <a:t>regional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sub-regional</a:t>
            </a:r>
            <a:r>
              <a:rPr lang="fr-FR" sz="2800">
                <a:latin typeface="Arial"/>
                <a:cs typeface="Arial"/>
              </a:rPr>
              <a:t> trends, the international </a:t>
            </a:r>
            <a:r>
              <a:rPr lang="fr-FR" sz="2800" err="1">
                <a:latin typeface="Arial"/>
                <a:cs typeface="Arial"/>
              </a:rPr>
              <a:t>cooperation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environment</a:t>
            </a:r>
            <a:r>
              <a:rPr lang="fr-FR" sz="2800">
                <a:latin typeface="Arial"/>
                <a:cs typeface="Arial"/>
              </a:rPr>
              <a:t> and </a:t>
            </a:r>
            <a:r>
              <a:rPr lang="fr-FR" sz="2800" err="1">
                <a:latin typeface="Arial"/>
                <a:cs typeface="Arial"/>
              </a:rPr>
              <a:t>other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factors</a:t>
            </a:r>
            <a:r>
              <a:rPr lang="fr-FR" sz="2800">
                <a:latin typeface="Arial"/>
                <a:cs typeface="Arial"/>
              </a:rPr>
              <a:t> at the national </a:t>
            </a:r>
            <a:r>
              <a:rPr lang="fr-FR" sz="2800" err="1">
                <a:latin typeface="Arial"/>
                <a:cs typeface="Arial"/>
              </a:rPr>
              <a:t>level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you</a:t>
            </a:r>
            <a:r>
              <a:rPr lang="fr-FR" sz="2800">
                <a:latin typeface="Arial"/>
                <a:cs typeface="Arial"/>
              </a:rPr>
              <a:t> are </a:t>
            </a:r>
            <a:r>
              <a:rPr lang="fr-FR" sz="2800" err="1">
                <a:latin typeface="Arial"/>
                <a:cs typeface="Arial"/>
              </a:rPr>
              <a:t>experiencing</a:t>
            </a:r>
            <a:r>
              <a:rPr lang="fr-FR" sz="2800">
                <a:latin typeface="Arial"/>
                <a:cs typeface="Arial"/>
              </a:rPr>
              <a:t>, </a:t>
            </a:r>
            <a:r>
              <a:rPr lang="fr-FR" sz="2800" b="1" err="1">
                <a:latin typeface="Arial"/>
                <a:cs typeface="Arial"/>
              </a:rPr>
              <a:t>define</a:t>
            </a:r>
            <a:r>
              <a:rPr lang="fr-FR" sz="2800" b="1">
                <a:latin typeface="Arial"/>
                <a:cs typeface="Arial"/>
              </a:rPr>
              <a:t> in a </a:t>
            </a:r>
            <a:r>
              <a:rPr lang="fr-FR" sz="2800" b="1" u="sng" err="1">
                <a:latin typeface="Arial"/>
                <a:cs typeface="Arial"/>
              </a:rPr>
              <a:t>very</a:t>
            </a:r>
            <a:r>
              <a:rPr lang="fr-FR" sz="2800" b="1" u="sng">
                <a:latin typeface="Arial"/>
                <a:cs typeface="Arial"/>
              </a:rPr>
              <a:t> concise </a:t>
            </a:r>
            <a:r>
              <a:rPr lang="fr-FR" sz="2800" b="1" u="sng" err="1">
                <a:latin typeface="Arial"/>
                <a:cs typeface="Arial"/>
              </a:rPr>
              <a:t>way</a:t>
            </a:r>
            <a:r>
              <a:rPr lang="fr-FR" sz="2800" b="1">
                <a:latin typeface="Arial"/>
                <a:cs typeface="Arial"/>
              </a:rPr>
              <a:t> how </a:t>
            </a:r>
            <a:r>
              <a:rPr lang="fr-FR" sz="2800" b="1" err="1">
                <a:latin typeface="Arial"/>
                <a:cs typeface="Arial"/>
              </a:rPr>
              <a:t>your</a:t>
            </a:r>
            <a:r>
              <a:rPr lang="fr-FR" sz="2800" b="1">
                <a:latin typeface="Arial"/>
                <a:cs typeface="Arial"/>
              </a:rPr>
              <a:t> NMHS </a:t>
            </a:r>
            <a:r>
              <a:rPr lang="fr-FR" sz="2800" b="1" err="1">
                <a:latin typeface="Arial"/>
                <a:cs typeface="Arial"/>
              </a:rPr>
              <a:t>would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be</a:t>
            </a:r>
            <a:r>
              <a:rPr lang="fr-FR" sz="2800" b="1">
                <a:latin typeface="Arial"/>
                <a:cs typeface="Arial"/>
              </a:rPr>
              <a:t> </a:t>
            </a:r>
            <a:r>
              <a:rPr lang="fr-FR" sz="2800" b="1" err="1">
                <a:latin typeface="Arial"/>
                <a:cs typeface="Arial"/>
              </a:rPr>
              <a:t>influenced</a:t>
            </a:r>
            <a:r>
              <a:rPr lang="fr-FR" sz="2800" b="1">
                <a:latin typeface="Arial"/>
                <a:cs typeface="Arial"/>
              </a:rPr>
              <a:t> and/or </a:t>
            </a:r>
            <a:r>
              <a:rPr lang="fr-FR" sz="2800" b="1" err="1">
                <a:latin typeface="Arial"/>
                <a:cs typeface="Arial"/>
              </a:rPr>
              <a:t>impacted</a:t>
            </a:r>
            <a:r>
              <a:rPr lang="fr-FR" sz="2800">
                <a:latin typeface="Arial"/>
                <a:cs typeface="Arial"/>
              </a:rPr>
              <a:t>, and as a consequence,  </a:t>
            </a:r>
            <a:r>
              <a:rPr lang="fr-FR" sz="2800" err="1">
                <a:latin typeface="Arial"/>
                <a:cs typeface="Arial"/>
              </a:rPr>
              <a:t>what</a:t>
            </a:r>
            <a:r>
              <a:rPr lang="fr-FR" sz="2800">
                <a:latin typeface="Arial"/>
                <a:cs typeface="Arial"/>
              </a:rPr>
              <a:t> are the main gaps and </a:t>
            </a:r>
            <a:r>
              <a:rPr lang="fr-FR" sz="2800" err="1">
                <a:latin typeface="Arial"/>
                <a:cs typeface="Arial"/>
              </a:rPr>
              <a:t>remaining</a:t>
            </a:r>
            <a:r>
              <a:rPr lang="fr-FR" sz="2800">
                <a:latin typeface="Arial"/>
                <a:cs typeface="Arial"/>
              </a:rPr>
              <a:t> challenges in the </a:t>
            </a:r>
            <a:r>
              <a:rPr lang="fr-FR" sz="2800" err="1">
                <a:latin typeface="Arial"/>
                <a:cs typeface="Arial"/>
              </a:rPr>
              <a:t>next</a:t>
            </a:r>
            <a:r>
              <a:rPr lang="fr-FR" sz="2800">
                <a:latin typeface="Arial"/>
                <a:cs typeface="Arial"/>
              </a:rPr>
              <a:t> </a:t>
            </a:r>
            <a:r>
              <a:rPr lang="fr-FR" sz="2800" err="1">
                <a:latin typeface="Arial"/>
                <a:cs typeface="Arial"/>
              </a:rPr>
              <a:t>decade</a:t>
            </a:r>
            <a:r>
              <a:rPr lang="fr-FR" sz="280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2033" y="560232"/>
            <a:ext cx="9144000" cy="685172"/>
          </a:xfrm>
        </p:spPr>
        <p:txBody>
          <a:bodyPr/>
          <a:lstStyle/>
          <a:p>
            <a:pPr algn="ctr"/>
            <a:r>
              <a:rPr lang="es-EC" err="1"/>
              <a:t>Guidelines</a:t>
            </a:r>
            <a:r>
              <a:rPr lang="es-EC"/>
              <a:t> for </a:t>
            </a:r>
            <a:r>
              <a:rPr lang="es-EC" err="1"/>
              <a:t>this</a:t>
            </a:r>
            <a:r>
              <a:rPr lang="es-EC"/>
              <a:t> </a:t>
            </a:r>
            <a:r>
              <a:rPr lang="es-EC" err="1"/>
              <a:t>exercise</a:t>
            </a:r>
            <a:r>
              <a:rPr lang="es-EC"/>
              <a:t> (1/2)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exercise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foster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collaborative </a:t>
            </a:r>
            <a:r>
              <a:rPr lang="fr-FR" b="1" err="1">
                <a:latin typeface="Arial"/>
                <a:cs typeface="Arial"/>
              </a:rPr>
              <a:t>learning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based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practical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experience</a:t>
            </a:r>
            <a:r>
              <a:rPr lang="fr-FR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The </a:t>
            </a:r>
            <a:r>
              <a:rPr lang="fr-FR" err="1">
                <a:latin typeface="Arial"/>
                <a:cs typeface="Arial"/>
              </a:rPr>
              <a:t>outcome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should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reflect</a:t>
            </a:r>
            <a:r>
              <a:rPr lang="fr-FR" b="1">
                <a:latin typeface="Arial"/>
                <a:cs typeface="Arial"/>
              </a:rPr>
              <a:t> the </a:t>
            </a:r>
            <a:r>
              <a:rPr lang="fr-FR" b="1" err="1">
                <a:latin typeface="Arial"/>
                <a:cs typeface="Arial"/>
              </a:rPr>
              <a:t>common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views</a:t>
            </a:r>
            <a:r>
              <a:rPr lang="fr-FR" b="1">
                <a:latin typeface="Arial"/>
                <a:cs typeface="Arial"/>
              </a:rPr>
              <a:t> of the group</a:t>
            </a:r>
            <a:r>
              <a:rPr lang="fr-FR">
                <a:latin typeface="Arial"/>
                <a:cs typeface="Arial"/>
              </a:rPr>
              <a:t>, but if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b="1" err="1">
                <a:latin typeface="Arial"/>
                <a:cs typeface="Arial"/>
              </a:rPr>
              <a:t>specific</a:t>
            </a:r>
            <a:r>
              <a:rPr lang="fr-FR" b="1">
                <a:latin typeface="Arial"/>
                <a:cs typeface="Arial"/>
              </a:rPr>
              <a:t> aspects of </a:t>
            </a:r>
            <a:r>
              <a:rPr lang="fr-FR" b="1" err="1">
                <a:latin typeface="Arial"/>
                <a:cs typeface="Arial"/>
              </a:rPr>
              <a:t>each</a:t>
            </a:r>
            <a:r>
              <a:rPr lang="fr-FR" b="1">
                <a:latin typeface="Arial"/>
                <a:cs typeface="Arial"/>
              </a:rPr>
              <a:t> country </a:t>
            </a:r>
            <a:r>
              <a:rPr lang="fr-FR" b="1" err="1">
                <a:latin typeface="Arial"/>
                <a:cs typeface="Arial"/>
              </a:rPr>
              <a:t>could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be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included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intended</a:t>
            </a:r>
            <a:r>
              <a:rPr lang="fr-FR">
                <a:latin typeface="Arial"/>
                <a:cs typeface="Arial"/>
              </a:rPr>
              <a:t> as </a:t>
            </a:r>
            <a:r>
              <a:rPr lang="fr-FR" err="1">
                <a:latin typeface="Arial"/>
                <a:cs typeface="Arial"/>
              </a:rPr>
              <a:t>much</a:t>
            </a:r>
            <a:r>
              <a:rPr lang="fr-FR">
                <a:latin typeface="Arial"/>
                <a:cs typeface="Arial"/>
              </a:rPr>
              <a:t> as possible to have </a:t>
            </a:r>
            <a:r>
              <a:rPr lang="fr-FR" b="1">
                <a:latin typeface="Arial"/>
                <a:cs typeface="Arial"/>
              </a:rPr>
              <a:t>an </a:t>
            </a:r>
            <a:r>
              <a:rPr lang="fr-FR" b="1" err="1">
                <a:latin typeface="Arial"/>
                <a:cs typeface="Arial"/>
              </a:rPr>
              <a:t>integrated</a:t>
            </a:r>
            <a:r>
              <a:rPr lang="fr-FR" b="1">
                <a:latin typeface="Arial"/>
                <a:cs typeface="Arial"/>
              </a:rPr>
              <a:t> and/or </a:t>
            </a:r>
            <a:r>
              <a:rPr lang="fr-FR" b="1" err="1">
                <a:latin typeface="Arial"/>
                <a:cs typeface="Arial"/>
              </a:rPr>
              <a:t>harmonized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view</a:t>
            </a:r>
            <a:r>
              <a:rPr lang="fr-FR" b="1">
                <a:latin typeface="Arial"/>
                <a:cs typeface="Arial"/>
              </a:rPr>
              <a:t> of </a:t>
            </a:r>
            <a:r>
              <a:rPr lang="fr-FR" b="1" err="1">
                <a:latin typeface="Arial"/>
                <a:cs typeface="Arial"/>
              </a:rPr>
              <a:t>NMHSs</a:t>
            </a:r>
            <a:r>
              <a:rPr lang="fr-FR" b="1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It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reccommended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b="1">
                <a:latin typeface="Arial"/>
                <a:cs typeface="Arial"/>
              </a:rPr>
              <a:t>use in </a:t>
            </a:r>
            <a:r>
              <a:rPr lang="fr-FR" b="1" err="1">
                <a:latin typeface="Arial"/>
                <a:cs typeface="Arial"/>
              </a:rPr>
              <a:t>this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template</a:t>
            </a:r>
            <a:r>
              <a:rPr lang="fr-FR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err="1">
                <a:latin typeface="Arial"/>
                <a:cs typeface="Arial"/>
              </a:rPr>
              <a:t>Each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b="1">
                <a:latin typeface="Arial"/>
                <a:cs typeface="Arial"/>
              </a:rPr>
              <a:t>group </a:t>
            </a:r>
            <a:r>
              <a:rPr lang="fr-FR" b="1" err="1">
                <a:latin typeface="Arial"/>
                <a:cs typeface="Arial"/>
              </a:rPr>
              <a:t>will</a:t>
            </a:r>
            <a:r>
              <a:rPr lang="fr-FR" b="1">
                <a:latin typeface="Arial"/>
                <a:cs typeface="Arial"/>
              </a:rPr>
              <a:t> </a:t>
            </a:r>
            <a:r>
              <a:rPr lang="fr-FR" b="1" err="1">
                <a:latin typeface="Arial"/>
                <a:cs typeface="Arial"/>
              </a:rPr>
              <a:t>designate</a:t>
            </a:r>
            <a:r>
              <a:rPr lang="fr-FR" b="1">
                <a:latin typeface="Arial"/>
                <a:cs typeface="Arial"/>
              </a:rPr>
              <a:t> a speaker </a:t>
            </a:r>
            <a:r>
              <a:rPr lang="fr-FR">
                <a:latin typeface="Arial"/>
                <a:cs typeface="Arial"/>
              </a:rPr>
              <a:t>to </a:t>
            </a:r>
            <a:r>
              <a:rPr lang="fr-FR" err="1">
                <a:latin typeface="Arial"/>
                <a:cs typeface="Arial"/>
              </a:rPr>
              <a:t>present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outcomes</a:t>
            </a:r>
            <a:r>
              <a:rPr lang="fr-FR">
                <a:latin typeface="Arial"/>
                <a:cs typeface="Arial"/>
              </a:rPr>
              <a:t>, and all team </a:t>
            </a:r>
            <a:r>
              <a:rPr lang="fr-FR" err="1">
                <a:latin typeface="Arial"/>
                <a:cs typeface="Arial"/>
              </a:rPr>
              <a:t>members</a:t>
            </a:r>
            <a:r>
              <a:rPr lang="fr-FR">
                <a:latin typeface="Arial"/>
                <a:cs typeface="Arial"/>
              </a:rPr>
              <a:t> have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prepared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answer</a:t>
            </a:r>
            <a:r>
              <a:rPr lang="fr-FR">
                <a:latin typeface="Arial"/>
                <a:cs typeface="Arial"/>
              </a:rPr>
              <a:t> to clarification</a:t>
            </a:r>
            <a:endParaRPr lang="fr-FR"/>
          </a:p>
          <a:p>
            <a:pPr marL="457200" indent="-457200">
              <a:buFont typeface="+mj-lt"/>
              <a:buAutoNum type="arabicPeriod"/>
            </a:pPr>
            <a:r>
              <a:rPr lang="fr-FR">
                <a:latin typeface="Arial"/>
                <a:cs typeface="Arial"/>
              </a:rPr>
              <a:t>Time for team </a:t>
            </a:r>
            <a:r>
              <a:rPr lang="fr-FR" err="1">
                <a:latin typeface="Arial"/>
                <a:cs typeface="Arial"/>
              </a:rPr>
              <a:t>work</a:t>
            </a:r>
            <a:r>
              <a:rPr lang="fr-FR">
                <a:latin typeface="Arial"/>
                <a:cs typeface="Arial"/>
              </a:rPr>
              <a:t>: </a:t>
            </a:r>
            <a:r>
              <a:rPr lang="fr-FR" b="1">
                <a:latin typeface="Arial"/>
                <a:cs typeface="Arial"/>
              </a:rPr>
              <a:t>60 minutes, </a:t>
            </a:r>
            <a:r>
              <a:rPr lang="fr-FR" err="1">
                <a:latin typeface="Arial"/>
                <a:cs typeface="Arial"/>
              </a:rPr>
              <a:t>presentation</a:t>
            </a:r>
            <a:r>
              <a:rPr lang="fr-FR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>
                <a:latin typeface="Arial"/>
                <a:cs typeface="Arial"/>
              </a:rPr>
              <a:t>Slides to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sent to Ms Choi echoi@wmo.int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/>
              <a:t>Groups composition for </a:t>
            </a:r>
            <a:r>
              <a:rPr lang="fr-FR" sz="4000" err="1"/>
              <a:t>Practical</a:t>
            </a:r>
            <a:r>
              <a:rPr lang="fr-FR" sz="4000"/>
              <a:t> </a:t>
            </a:r>
            <a:r>
              <a:rPr lang="fr-FR" sz="4000" err="1"/>
              <a:t>Exercise</a:t>
            </a:r>
            <a:r>
              <a:rPr lang="fr-FR" sz="4000"/>
              <a:t> 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579593" cy="3226981"/>
          </a:xfrm>
        </p:spPr>
        <p:txBody>
          <a:bodyPr lIns="91440" tIns="45720" rIns="91440" bIns="45720" anchor="t"/>
          <a:lstStyle/>
          <a:p>
            <a:r>
              <a:rPr lang="fr-FR" sz="2300" b="1" dirty="0"/>
              <a:t>Group 1</a:t>
            </a:r>
            <a:r>
              <a:rPr lang="fr-FR" sz="2300" dirty="0"/>
              <a:t>: Dale Destin, Shakeer Baig, </a:t>
            </a:r>
            <a:r>
              <a:rPr lang="fr-FR" sz="2300" dirty="0">
                <a:solidFill>
                  <a:srgbClr val="0070C0"/>
                </a:solidFill>
              </a:rPr>
              <a:t>Jaime Paul</a:t>
            </a:r>
            <a:r>
              <a:rPr lang="fr-FR" sz="2300" dirty="0"/>
              <a:t>, </a:t>
            </a:r>
            <a:r>
              <a:rPr lang="fr-FR" sz="2300" dirty="0" err="1"/>
              <a:t>Zhuan</a:t>
            </a:r>
            <a:r>
              <a:rPr lang="fr-FR" sz="2300" dirty="0"/>
              <a:t> Sweeney, </a:t>
            </a:r>
            <a:r>
              <a:rPr lang="fr-FR" sz="2300" dirty="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 dirty="0"/>
              <a:t>Group 2</a:t>
            </a:r>
            <a:r>
              <a:rPr lang="fr-FR" sz="2300" dirty="0"/>
              <a:t>: Jeffrey Simmons, Joseph Isaac, </a:t>
            </a:r>
            <a:r>
              <a:rPr lang="fr-FR" sz="2300" dirty="0" err="1"/>
              <a:t>Trevis</a:t>
            </a:r>
            <a:r>
              <a:rPr lang="fr-FR" sz="2300" dirty="0"/>
              <a:t> </a:t>
            </a:r>
            <a:r>
              <a:rPr lang="fr-FR" sz="2300" dirty="0" err="1"/>
              <a:t>Gardener</a:t>
            </a:r>
            <a:r>
              <a:rPr lang="fr-FR" sz="2300" dirty="0"/>
              <a:t>, </a:t>
            </a:r>
            <a:r>
              <a:rPr lang="fr-FR" sz="2300" dirty="0">
                <a:solidFill>
                  <a:srgbClr val="FF0000"/>
                </a:solidFill>
              </a:rPr>
              <a:t>Kenneth Kerr</a:t>
            </a:r>
          </a:p>
          <a:p>
            <a:r>
              <a:rPr lang="fr-FR" sz="2300" b="1" dirty="0"/>
              <a:t>Group 3</a:t>
            </a:r>
            <a:r>
              <a:rPr lang="fr-FR" sz="2300" dirty="0"/>
              <a:t>: Sabu Best, Marshall Alexander, </a:t>
            </a:r>
            <a:r>
              <a:rPr lang="fr-FR" sz="2300" dirty="0" err="1"/>
              <a:t>Denel</a:t>
            </a:r>
            <a:r>
              <a:rPr lang="fr-FR" sz="2300" dirty="0"/>
              <a:t> Dixon, </a:t>
            </a:r>
            <a:r>
              <a:rPr lang="fr-FR" sz="2300" dirty="0">
                <a:solidFill>
                  <a:srgbClr val="0070C0"/>
                </a:solidFill>
              </a:rPr>
              <a:t>Jason Ernest, </a:t>
            </a:r>
            <a:r>
              <a:rPr lang="fr-FR" sz="2300" dirty="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 dirty="0"/>
              <a:t>Group 4</a:t>
            </a:r>
            <a:r>
              <a:rPr lang="fr-FR" sz="2300" dirty="0"/>
              <a:t>: Ronald Gordon, </a:t>
            </a:r>
            <a:r>
              <a:rPr lang="fr-FR" sz="2300" dirty="0">
                <a:solidFill>
                  <a:srgbClr val="0070C0"/>
                </a:solidFill>
              </a:rPr>
              <a:t>Shawn Boyce</a:t>
            </a:r>
            <a:r>
              <a:rPr lang="fr-FR" sz="2300" dirty="0"/>
              <a:t>, Gerard Tamar, Gilbert Miller, </a:t>
            </a:r>
            <a:r>
              <a:rPr lang="fr-FR" sz="2300" dirty="0">
                <a:solidFill>
                  <a:srgbClr val="FF0000"/>
                </a:solidFill>
              </a:rPr>
              <a:t>Haley Anderson</a:t>
            </a:r>
            <a:endParaRPr lang="fr-FR" sz="2300" dirty="0"/>
          </a:p>
          <a:p>
            <a:r>
              <a:rPr lang="fr-FR" sz="2300" b="1" dirty="0"/>
              <a:t>Group 5</a:t>
            </a:r>
            <a:r>
              <a:rPr lang="fr-FR" sz="2300" dirty="0"/>
              <a:t>: Albert Martis, Kerry Powery, </a:t>
            </a:r>
            <a:r>
              <a:rPr lang="fr-FR" sz="2300" dirty="0">
                <a:solidFill>
                  <a:srgbClr val="0070C0"/>
                </a:solidFill>
              </a:rPr>
              <a:t>John </a:t>
            </a:r>
            <a:r>
              <a:rPr lang="fr-FR" sz="2300" dirty="0" err="1">
                <a:solidFill>
                  <a:srgbClr val="0070C0"/>
                </a:solidFill>
              </a:rPr>
              <a:t>Bowleg</a:t>
            </a:r>
            <a:r>
              <a:rPr lang="fr-FR" sz="2300" dirty="0">
                <a:solidFill>
                  <a:srgbClr val="0070C0"/>
                </a:solidFill>
              </a:rPr>
              <a:t>, </a:t>
            </a:r>
            <a:r>
              <a:rPr lang="fr-FR" sz="2300" dirty="0" err="1"/>
              <a:t>Sharlene</a:t>
            </a:r>
            <a:r>
              <a:rPr lang="fr-FR" sz="2300" dirty="0"/>
              <a:t> Smith, </a:t>
            </a:r>
            <a:r>
              <a:rPr lang="fr-FR" sz="2300" dirty="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 dirty="0">
                <a:latin typeface="Arial"/>
                <a:cs typeface="Arial"/>
              </a:rPr>
              <a:t>Group 6</a:t>
            </a:r>
            <a:r>
              <a:rPr lang="fr-FR" sz="2300" dirty="0">
                <a:latin typeface="Arial"/>
                <a:cs typeface="Arial"/>
              </a:rPr>
              <a:t>: Evan Thompson, Jaime Paul, Jeffrey Jennings, </a:t>
            </a:r>
            <a:r>
              <a:rPr lang="fr-FR" sz="2300" dirty="0">
                <a:solidFill>
                  <a:srgbClr val="0070C0"/>
                </a:solidFill>
                <a:latin typeface="Arial"/>
                <a:cs typeface="Arial"/>
              </a:rPr>
              <a:t>Sharon Archie</a:t>
            </a:r>
          </a:p>
          <a:p>
            <a:r>
              <a:rPr lang="fr-FR" sz="2300" b="1" dirty="0"/>
              <a:t>Group 7: </a:t>
            </a:r>
            <a:r>
              <a:rPr lang="fr-FR" sz="2300" dirty="0"/>
              <a:t>Vigil Saltibus, Holly Hamilton, Arlene Aaron-Morrison, </a:t>
            </a:r>
            <a:r>
              <a:rPr lang="fr-FR" sz="2300" dirty="0">
                <a:solidFill>
                  <a:srgbClr val="FF0000"/>
                </a:solidFill>
              </a:rPr>
              <a:t>Arlene Laing</a:t>
            </a:r>
            <a:endParaRPr lang="fr-FR" sz="2300" dirty="0"/>
          </a:p>
          <a:p>
            <a:endParaRPr lang="fr-FR" sz="2300" dirty="0"/>
          </a:p>
          <a:p>
            <a:pPr algn="r"/>
            <a:r>
              <a:rPr lang="fr-FR" sz="2300" dirty="0">
                <a:solidFill>
                  <a:srgbClr val="005BAA"/>
                </a:solidFill>
              </a:rPr>
              <a:t>Hydrological </a:t>
            </a:r>
            <a:r>
              <a:rPr lang="fr-FR" sz="2300" dirty="0" err="1">
                <a:solidFill>
                  <a:srgbClr val="005BAA"/>
                </a:solidFill>
              </a:rPr>
              <a:t>Advisers</a:t>
            </a:r>
            <a:endParaRPr lang="fr-FR" sz="2300" dirty="0">
              <a:solidFill>
                <a:srgbClr val="005BAA"/>
              </a:solidFill>
            </a:endParaRPr>
          </a:p>
          <a:p>
            <a:pPr algn="r"/>
            <a:r>
              <a:rPr lang="fr-FR" sz="2300" dirty="0">
                <a:solidFill>
                  <a:srgbClr val="FF0000"/>
                </a:solidFill>
              </a:rPr>
              <a:t>Resource </a:t>
            </a:r>
            <a:r>
              <a:rPr lang="fr-FR" sz="2300" dirty="0" err="1">
                <a:solidFill>
                  <a:srgbClr val="FF0000"/>
                </a:solidFill>
              </a:rPr>
              <a:t>persons</a:t>
            </a:r>
            <a:endParaRPr lang="fr-FR" sz="2300" dirty="0">
              <a:solidFill>
                <a:srgbClr val="FF0000"/>
              </a:solidFill>
            </a:endParaRPr>
          </a:p>
          <a:p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E6A5E-4451-053E-0D73-22225AAB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55EFF0-050A-7DEF-F6BC-92F3595DE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/>
              <a:t>Regional/</a:t>
            </a:r>
            <a:r>
              <a:rPr lang="es-EC" sz="3600" err="1"/>
              <a:t>national</a:t>
            </a:r>
            <a:r>
              <a:rPr lang="es-EC" sz="3600"/>
              <a:t> </a:t>
            </a:r>
            <a:r>
              <a:rPr lang="es-EC" sz="3600" err="1"/>
              <a:t>trends</a:t>
            </a:r>
            <a:r>
              <a:rPr lang="es-EC" sz="3600"/>
              <a:t> </a:t>
            </a:r>
            <a:r>
              <a:rPr lang="es-EC" sz="3600" err="1"/>
              <a:t>with</a:t>
            </a:r>
            <a:r>
              <a:rPr lang="es-EC" sz="3600"/>
              <a:t> </a:t>
            </a:r>
            <a:r>
              <a:rPr lang="es-EC" sz="3600" err="1"/>
              <a:t>potential</a:t>
            </a:r>
            <a:r>
              <a:rPr lang="es-EC" sz="3600"/>
              <a:t> </a:t>
            </a:r>
            <a:r>
              <a:rPr lang="es-EC" sz="3600" err="1"/>
              <a:t>impact</a:t>
            </a:r>
            <a:r>
              <a:rPr lang="es-EC" sz="3600"/>
              <a:t> in NMHSs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0BF3B26-634F-B5CD-68C6-C49B7B032111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416386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err="1">
                <a:latin typeface="Arial"/>
                <a:cs typeface="Arial"/>
              </a:rPr>
              <a:t>Guiding</a:t>
            </a:r>
            <a:r>
              <a:rPr lang="fr-FR" b="1">
                <a:latin typeface="Arial"/>
                <a:cs typeface="Arial"/>
              </a:rPr>
              <a:t> questions, not </a:t>
            </a:r>
            <a:r>
              <a:rPr lang="fr-FR" b="1" err="1">
                <a:latin typeface="Arial"/>
                <a:cs typeface="Arial"/>
              </a:rPr>
              <a:t>limited</a:t>
            </a:r>
            <a:r>
              <a:rPr lang="fr-FR" b="1">
                <a:latin typeface="Arial"/>
                <a:cs typeface="Arial"/>
              </a:rPr>
              <a:t> to:</a:t>
            </a:r>
            <a:endParaRPr lang="fr-FR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do the National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Plans and </a:t>
            </a:r>
            <a:r>
              <a:rPr lang="fr-FR" err="1">
                <a:latin typeface="Arial"/>
                <a:cs typeface="Arial"/>
              </a:rPr>
              <a:t>planned</a:t>
            </a:r>
            <a:r>
              <a:rPr lang="fr-FR">
                <a:latin typeface="Arial"/>
                <a:cs typeface="Arial"/>
              </a:rPr>
              <a:t> national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impact the </a:t>
            </a:r>
            <a:r>
              <a:rPr lang="fr-FR" err="1">
                <a:latin typeface="Arial"/>
                <a:cs typeface="Arial"/>
              </a:rPr>
              <a:t>development</a:t>
            </a:r>
            <a:r>
              <a:rPr lang="fr-FR">
                <a:latin typeface="Arial"/>
                <a:cs typeface="Arial"/>
              </a:rPr>
              <a:t> of NMHS?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>
                <a:latin typeface="Arial"/>
                <a:cs typeface="Arial"/>
              </a:rPr>
              <a:t>How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emerging</a:t>
            </a:r>
            <a:r>
              <a:rPr lang="fr-FR">
                <a:latin typeface="Arial"/>
                <a:cs typeface="Arial"/>
              </a:rPr>
              <a:t> technologies impact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 </a:t>
            </a:r>
            <a:r>
              <a:rPr lang="fr-FR" err="1">
                <a:latin typeface="Arial"/>
                <a:cs typeface="Arial"/>
              </a:rPr>
              <a:t>operations</a:t>
            </a:r>
            <a:r>
              <a:rPr lang="fr-FR">
                <a:latin typeface="Arial"/>
                <a:cs typeface="Arial"/>
              </a:rPr>
              <a:t>,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sustainability</a:t>
            </a:r>
            <a:r>
              <a:rPr lang="fr-FR">
                <a:latin typeface="Arial"/>
                <a:cs typeface="Arial"/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Would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private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sector's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involvement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weather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enterprise</a:t>
            </a:r>
            <a:r>
              <a:rPr lang="fr-FR">
                <a:latin typeface="Arial"/>
                <a:cs typeface="Arial"/>
              </a:rPr>
              <a:t>, </a:t>
            </a:r>
            <a:r>
              <a:rPr lang="fr-FR" err="1">
                <a:latin typeface="Arial"/>
                <a:cs typeface="Arial"/>
              </a:rPr>
              <a:t>become</a:t>
            </a:r>
            <a:r>
              <a:rPr lang="fr-FR">
                <a:latin typeface="Arial"/>
                <a:cs typeface="Arial"/>
              </a:rPr>
              <a:t> an obstacle or a factor to affect the </a:t>
            </a:r>
            <a:r>
              <a:rPr lang="fr-FR" err="1">
                <a:latin typeface="Arial"/>
                <a:cs typeface="Arial"/>
              </a:rPr>
              <a:t>NMHS's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role</a:t>
            </a:r>
            <a:r>
              <a:rPr lang="fr-FR">
                <a:latin typeface="Arial"/>
                <a:cs typeface="Arial"/>
              </a:rPr>
              <a:t> in the </a:t>
            </a:r>
            <a:r>
              <a:rPr lang="fr-FR" err="1">
                <a:latin typeface="Arial"/>
                <a:cs typeface="Arial"/>
              </a:rPr>
              <a:t>near</a:t>
            </a:r>
            <a:r>
              <a:rPr lang="fr-FR">
                <a:latin typeface="Arial"/>
                <a:cs typeface="Arial"/>
              </a:rPr>
              <a:t> future?</a:t>
            </a:r>
            <a:endParaRPr lang="fr-FR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err="1">
                <a:latin typeface="Arial"/>
                <a:cs typeface="Arial"/>
              </a:rPr>
              <a:t>What</a:t>
            </a:r>
            <a:r>
              <a:rPr lang="fr-FR">
                <a:latin typeface="Arial"/>
                <a:cs typeface="Arial"/>
              </a:rPr>
              <a:t> are the persistent obstacles to </a:t>
            </a:r>
            <a:r>
              <a:rPr lang="fr-FR" err="1">
                <a:latin typeface="Arial"/>
                <a:cs typeface="Arial"/>
              </a:rPr>
              <a:t>securing</a:t>
            </a:r>
            <a:r>
              <a:rPr lang="fr-FR">
                <a:latin typeface="Arial"/>
                <a:cs typeface="Arial"/>
              </a:rPr>
              <a:t> long-</a:t>
            </a:r>
            <a:r>
              <a:rPr lang="fr-FR" err="1">
                <a:latin typeface="Arial"/>
                <a:cs typeface="Arial"/>
              </a:rPr>
              <a:t>term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investments</a:t>
            </a:r>
            <a:r>
              <a:rPr lang="fr-FR">
                <a:latin typeface="Arial"/>
                <a:cs typeface="Arial"/>
              </a:rPr>
              <a:t> in </a:t>
            </a:r>
            <a:r>
              <a:rPr lang="fr-FR" err="1">
                <a:latin typeface="Arial"/>
                <a:cs typeface="Arial"/>
              </a:rPr>
              <a:t>your</a:t>
            </a:r>
            <a:r>
              <a:rPr lang="fr-FR">
                <a:latin typeface="Arial"/>
                <a:cs typeface="Arial"/>
              </a:rPr>
              <a:t> NMHS?</a:t>
            </a:r>
          </a:p>
          <a:p>
            <a:pPr marL="342900" indent="-342900">
              <a:buChar char="•"/>
            </a:pPr>
            <a:endParaRPr lang="fr-FR"/>
          </a:p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25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E24D7-7B11-FDF2-D64B-9DEEF988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004AB-ADAA-9C57-9C1F-DCB672313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569290"/>
            <a:ext cx="11174931" cy="685172"/>
          </a:xfrm>
        </p:spPr>
        <p:txBody>
          <a:bodyPr/>
          <a:lstStyle/>
          <a:p>
            <a:r>
              <a:rPr lang="es-EC" sz="3600" dirty="0"/>
              <a:t>Regional/</a:t>
            </a:r>
            <a:r>
              <a:rPr lang="es-EC" sz="3600" dirty="0" err="1"/>
              <a:t>national</a:t>
            </a:r>
            <a:r>
              <a:rPr lang="es-EC" sz="3600" dirty="0"/>
              <a:t> </a:t>
            </a:r>
            <a:r>
              <a:rPr lang="es-EC" sz="3600" dirty="0" err="1"/>
              <a:t>trends</a:t>
            </a:r>
            <a:r>
              <a:rPr lang="es-EC" sz="3600" dirty="0"/>
              <a:t> </a:t>
            </a:r>
            <a:r>
              <a:rPr lang="es-EC" sz="3600" dirty="0" err="1"/>
              <a:t>with</a:t>
            </a:r>
            <a:r>
              <a:rPr lang="es-EC" sz="3600" dirty="0"/>
              <a:t> </a:t>
            </a:r>
            <a:r>
              <a:rPr lang="es-EC" sz="3600" dirty="0" err="1"/>
              <a:t>potential</a:t>
            </a:r>
            <a:r>
              <a:rPr lang="es-EC" sz="3600" dirty="0"/>
              <a:t> </a:t>
            </a:r>
            <a:r>
              <a:rPr lang="es-EC" sz="3600" dirty="0" err="1"/>
              <a:t>impact</a:t>
            </a:r>
            <a:r>
              <a:rPr lang="es-EC" sz="3600" dirty="0"/>
              <a:t> in </a:t>
            </a:r>
            <a:r>
              <a:rPr lang="es-EC" sz="3600" dirty="0" err="1"/>
              <a:t>NMHSs</a:t>
            </a:r>
            <a:endParaRPr lang="fr-FR" sz="36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4EAD6BA-C1E7-3D7A-5254-B1F243FD58B8}"/>
              </a:ext>
            </a:extLst>
          </p:cNvPr>
          <p:cNvSpPr txBox="1">
            <a:spLocks/>
          </p:cNvSpPr>
          <p:nvPr/>
        </p:nvSpPr>
        <p:spPr>
          <a:xfrm>
            <a:off x="664029" y="1082151"/>
            <a:ext cx="11364685" cy="513358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Limited </a:t>
            </a:r>
            <a:r>
              <a:rPr lang="fr-FR" dirty="0" err="1">
                <a:solidFill>
                  <a:prstClr val="black"/>
                </a:solidFill>
              </a:rPr>
              <a:t>Resources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from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internal</a:t>
            </a:r>
            <a:r>
              <a:rPr lang="fr-FR" dirty="0">
                <a:solidFill>
                  <a:prstClr val="black"/>
                </a:solidFill>
              </a:rPr>
              <a:t> and </a:t>
            </a:r>
            <a:r>
              <a:rPr lang="fr-FR" dirty="0" err="1">
                <a:solidFill>
                  <a:prstClr val="black"/>
                </a:solidFill>
              </a:rPr>
              <a:t>external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dirty="0" err="1">
                <a:solidFill>
                  <a:prstClr val="black"/>
                </a:solidFill>
              </a:rPr>
              <a:t>Development</a:t>
            </a:r>
            <a:r>
              <a:rPr lang="fr-FR" dirty="0">
                <a:solidFill>
                  <a:prstClr val="black"/>
                </a:solidFill>
              </a:rPr>
              <a:t> of </a:t>
            </a:r>
            <a:r>
              <a:rPr lang="fr-FR" dirty="0" err="1">
                <a:solidFill>
                  <a:prstClr val="black"/>
                </a:solidFill>
              </a:rPr>
              <a:t>technology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     - Positive aspect: </a:t>
            </a:r>
            <a:r>
              <a:rPr lang="fr-FR" dirty="0" err="1">
                <a:solidFill>
                  <a:prstClr val="black"/>
                </a:solidFill>
              </a:rPr>
              <a:t>Cost</a:t>
            </a:r>
            <a:r>
              <a:rPr lang="fr-FR" dirty="0">
                <a:solidFill>
                  <a:prstClr val="black"/>
                </a:solidFill>
              </a:rPr>
              <a:t>-effective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     - </a:t>
            </a:r>
            <a:r>
              <a:rPr lang="fr-FR" dirty="0" err="1">
                <a:solidFill>
                  <a:prstClr val="black"/>
                </a:solidFill>
              </a:rPr>
              <a:t>Negative</a:t>
            </a:r>
            <a:r>
              <a:rPr lang="fr-FR" dirty="0">
                <a:solidFill>
                  <a:prstClr val="black"/>
                </a:solidFill>
              </a:rPr>
              <a:t> aspect: </a:t>
            </a:r>
            <a:r>
              <a:rPr lang="fr-FR" dirty="0" err="1">
                <a:solidFill>
                  <a:prstClr val="black"/>
                </a:solidFill>
              </a:rPr>
              <a:t>Vulnerable</a:t>
            </a:r>
            <a:r>
              <a:rPr lang="fr-FR" dirty="0">
                <a:solidFill>
                  <a:prstClr val="black"/>
                </a:solidFill>
              </a:rPr>
              <a:t> to long-</a:t>
            </a:r>
            <a:r>
              <a:rPr lang="fr-FR" dirty="0" err="1">
                <a:solidFill>
                  <a:prstClr val="black"/>
                </a:solidFill>
              </a:rPr>
              <a:t>term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sustainability</a:t>
            </a: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 startAt="3"/>
              <a:tabLst/>
              <a:defRPr/>
            </a:pPr>
            <a:r>
              <a:rPr lang="fr-FR" dirty="0" err="1">
                <a:solidFill>
                  <a:prstClr val="black"/>
                </a:solidFill>
              </a:rPr>
              <a:t>Private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Sector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involvement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     - Positive aspect: Effective to </a:t>
            </a:r>
            <a:r>
              <a:rPr lang="fr-FR" dirty="0" err="1">
                <a:solidFill>
                  <a:prstClr val="black"/>
                </a:solidFill>
              </a:rPr>
              <a:t>existing</a:t>
            </a:r>
            <a:r>
              <a:rPr lang="fr-FR" dirty="0">
                <a:solidFill>
                  <a:prstClr val="black"/>
                </a:solidFill>
              </a:rPr>
              <a:t> gaps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     - </a:t>
            </a:r>
            <a:r>
              <a:rPr lang="fr-FR" dirty="0" err="1">
                <a:solidFill>
                  <a:prstClr val="black"/>
                </a:solidFill>
              </a:rPr>
              <a:t>Negative</a:t>
            </a:r>
            <a:r>
              <a:rPr lang="fr-FR" dirty="0">
                <a:solidFill>
                  <a:prstClr val="black"/>
                </a:solidFill>
              </a:rPr>
              <a:t> aspect: Profit prône </a:t>
            </a:r>
            <a:r>
              <a:rPr lang="fr-FR" dirty="0" err="1">
                <a:solidFill>
                  <a:prstClr val="black"/>
                </a:solidFill>
              </a:rPr>
              <a:t>approach</a:t>
            </a:r>
            <a:r>
              <a:rPr lang="fr-FR" dirty="0">
                <a:solidFill>
                  <a:prstClr val="black"/>
                </a:solidFill>
              </a:rPr>
              <a:t>, </a:t>
            </a:r>
            <a:r>
              <a:rPr lang="fr-FR" dirty="0" err="1">
                <a:solidFill>
                  <a:prstClr val="black"/>
                </a:solidFill>
              </a:rPr>
              <a:t>losing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creditability</a:t>
            </a:r>
            <a:r>
              <a:rPr lang="fr-FR" dirty="0">
                <a:solidFill>
                  <a:prstClr val="black"/>
                </a:solidFill>
              </a:rPr>
              <a:t> and</a:t>
            </a:r>
            <a:br>
              <a:rPr lang="fr-FR" dirty="0">
                <a:solidFill>
                  <a:prstClr val="black"/>
                </a:solidFill>
              </a:rPr>
            </a:br>
            <a:r>
              <a:rPr lang="fr-FR" dirty="0">
                <a:solidFill>
                  <a:prstClr val="black"/>
                </a:solidFill>
              </a:rPr>
              <a:t>       </a:t>
            </a:r>
            <a:r>
              <a:rPr lang="fr-FR" dirty="0" err="1">
                <a:solidFill>
                  <a:prstClr val="black"/>
                </a:solidFill>
              </a:rPr>
              <a:t>accountability</a:t>
            </a: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 startAt="4"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Persistent Obs. for Long-</a:t>
            </a:r>
            <a:r>
              <a:rPr lang="fr-FR" dirty="0" err="1">
                <a:solidFill>
                  <a:prstClr val="black"/>
                </a:solidFill>
              </a:rPr>
              <a:t>term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investment</a:t>
            </a:r>
            <a:endParaRPr lang="fr-FR" dirty="0">
              <a:solidFill>
                <a:prstClr val="black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>
                <a:solidFill>
                  <a:prstClr val="black"/>
                </a:solidFill>
              </a:rPr>
              <a:t>     - Poor Management, </a:t>
            </a:r>
            <a:r>
              <a:rPr lang="fr-FR" dirty="0" err="1">
                <a:solidFill>
                  <a:prstClr val="black"/>
                </a:solidFill>
              </a:rPr>
              <a:t>lack</a:t>
            </a:r>
            <a:r>
              <a:rPr lang="fr-FR" dirty="0">
                <a:solidFill>
                  <a:prstClr val="black"/>
                </a:solidFill>
              </a:rPr>
              <a:t> of </a:t>
            </a:r>
            <a:r>
              <a:rPr lang="fr-FR" dirty="0" err="1">
                <a:solidFill>
                  <a:prstClr val="black"/>
                </a:solidFill>
              </a:rPr>
              <a:t>visibility</a:t>
            </a:r>
            <a:r>
              <a:rPr lang="fr-FR" dirty="0">
                <a:solidFill>
                  <a:prstClr val="black"/>
                </a:solidFill>
              </a:rPr>
              <a:t> and </a:t>
            </a:r>
            <a:r>
              <a:rPr lang="fr-FR" dirty="0" err="1">
                <a:solidFill>
                  <a:prstClr val="black"/>
                </a:solidFill>
              </a:rPr>
              <a:t>sustainability</a:t>
            </a:r>
            <a:r>
              <a:rPr lang="fr-FR" dirty="0">
                <a:solidFill>
                  <a:prstClr val="black"/>
                </a:solidFill>
              </a:rPr>
              <a:t> of </a:t>
            </a:r>
            <a:r>
              <a:rPr lang="fr-FR" dirty="0" err="1">
                <a:solidFill>
                  <a:prstClr val="black"/>
                </a:solidFill>
              </a:rPr>
              <a:t>previous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investment</a:t>
            </a:r>
            <a:endParaRPr lang="fr-FR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9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E5BF0-B6CC-4B88-56B1-69B93DFA6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162B2-EED8-936F-D99F-4670C8B38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313258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DF130C-2464-FADE-2F0D-FE2354631DCD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22698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Guiding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questions: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What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are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fundamental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causes at 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the national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level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which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limit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the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required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strengthening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of the NMHS and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could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even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threaten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its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long-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term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sustainability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and/or existence?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Which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of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these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causes are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inherent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to NMHS structure,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institutional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framework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limited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visibility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operations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); or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external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(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legal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weaknesses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political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influence, corruption, </a:t>
            </a:r>
            <a:r>
              <a:rPr lang="fr-FR" err="1">
                <a:solidFill>
                  <a:prstClr val="black"/>
                </a:solidFill>
                <a:latin typeface="Arial"/>
                <a:cs typeface="Arial"/>
              </a:rPr>
              <a:t>others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)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What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 are the challenges in </a:t>
            </a:r>
            <a:r>
              <a:rPr lang="fr-FR" dirty="0" err="1">
                <a:solidFill>
                  <a:prstClr val="black"/>
                </a:solidFill>
                <a:latin typeface="Arial"/>
                <a:cs typeface="Arial"/>
              </a:rPr>
              <a:t>sustainability</a:t>
            </a:r>
            <a:r>
              <a:rPr lang="fr-FR" dirty="0">
                <a:solidFill>
                  <a:prstClr val="black"/>
                </a:solidFill>
                <a:latin typeface="Arial"/>
                <a:cs typeface="Arial"/>
              </a:rPr>
              <a:t>?</a:t>
            </a:r>
            <a:endParaRPr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>
              <a:defRPr/>
            </a:pP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A854F-8579-7DA0-0C7A-406A4136D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157662-0AB0-9CBB-F2F4-CD114CA7F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534" y="166954"/>
            <a:ext cx="11174931" cy="685172"/>
          </a:xfrm>
        </p:spPr>
        <p:txBody>
          <a:bodyPr/>
          <a:lstStyle/>
          <a:p>
            <a:r>
              <a:rPr lang="es-EC" sz="3600" err="1"/>
              <a:t>Persistent</a:t>
            </a:r>
            <a:r>
              <a:rPr lang="es-EC" sz="3600"/>
              <a:t> gaps and </a:t>
            </a:r>
            <a:r>
              <a:rPr lang="es-EC" sz="3600" err="1"/>
              <a:t>challenges</a:t>
            </a:r>
            <a:r>
              <a:rPr lang="es-EC" sz="3600"/>
              <a:t> </a:t>
            </a:r>
            <a:r>
              <a:rPr lang="es-EC" sz="3600" err="1"/>
              <a:t>ahead</a:t>
            </a:r>
            <a:r>
              <a:rPr lang="es-EC" sz="3600"/>
              <a:t>:</a:t>
            </a:r>
            <a:endParaRPr lang="fr-FR" sz="360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3D55F44-0830-3664-73A5-09D3755056E1}"/>
              </a:ext>
            </a:extLst>
          </p:cNvPr>
          <p:cNvSpPr txBox="1">
            <a:spLocks/>
          </p:cNvSpPr>
          <p:nvPr/>
        </p:nvSpPr>
        <p:spPr>
          <a:xfrm>
            <a:off x="1235180" y="1348202"/>
            <a:ext cx="9868243" cy="322698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b="1" dirty="0" err="1">
                <a:solidFill>
                  <a:prstClr val="black"/>
                </a:solidFill>
              </a:rPr>
              <a:t>Lack</a:t>
            </a:r>
            <a:r>
              <a:rPr lang="fr-FR" b="1" dirty="0">
                <a:solidFill>
                  <a:prstClr val="black"/>
                </a:solidFill>
              </a:rPr>
              <a:t> of </a:t>
            </a:r>
            <a:r>
              <a:rPr lang="fr-FR" b="1" dirty="0" err="1">
                <a:solidFill>
                  <a:prstClr val="black"/>
                </a:solidFill>
              </a:rPr>
              <a:t>incentives</a:t>
            </a:r>
            <a:r>
              <a:rPr lang="fr-FR" b="1" dirty="0">
                <a:solidFill>
                  <a:prstClr val="black"/>
                </a:solidFill>
              </a:rPr>
              <a:t> and recognition (</a:t>
            </a:r>
            <a:r>
              <a:rPr lang="fr-FR" b="1" dirty="0" err="1">
                <a:solidFill>
                  <a:prstClr val="black"/>
                </a:solidFill>
              </a:rPr>
              <a:t>External</a:t>
            </a:r>
            <a:r>
              <a:rPr lang="fr-FR" b="1" dirty="0">
                <a:solidFill>
                  <a:prstClr val="black"/>
                </a:solidFill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Lack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</a:t>
            </a:r>
            <a:r>
              <a:rPr lang="fr-FR" b="1" dirty="0">
                <a:solidFill>
                  <a:prstClr val="black"/>
                </a:solidFill>
              </a:rPr>
              <a:t>public training and </a:t>
            </a:r>
            <a:r>
              <a:rPr lang="fr-FR" b="1" dirty="0" err="1">
                <a:solidFill>
                  <a:prstClr val="black"/>
                </a:solidFill>
              </a:rPr>
              <a:t>education</a:t>
            </a:r>
            <a:r>
              <a:rPr lang="fr-FR" b="1" dirty="0">
                <a:solidFill>
                  <a:prstClr val="black"/>
                </a:solidFill>
              </a:rPr>
              <a:t> (</a:t>
            </a:r>
            <a:r>
              <a:rPr lang="fr-FR" b="1" dirty="0" err="1">
                <a:solidFill>
                  <a:prstClr val="black"/>
                </a:solidFill>
              </a:rPr>
              <a:t>Internal</a:t>
            </a:r>
            <a:r>
              <a:rPr lang="fr-FR" b="1" dirty="0">
                <a:solidFill>
                  <a:prstClr val="black"/>
                </a:solidFill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fr-FR" b="1" dirty="0" err="1">
                <a:solidFill>
                  <a:prstClr val="black"/>
                </a:solidFill>
              </a:rPr>
              <a:t>Political</a:t>
            </a:r>
            <a:r>
              <a:rPr lang="fr-FR" b="1" dirty="0">
                <a:solidFill>
                  <a:prstClr val="black"/>
                </a:solidFill>
              </a:rPr>
              <a:t> and </a:t>
            </a:r>
            <a:r>
              <a:rPr lang="fr-FR" b="1" dirty="0" err="1">
                <a:solidFill>
                  <a:prstClr val="black"/>
                </a:solidFill>
              </a:rPr>
              <a:t>policy</a:t>
            </a:r>
            <a:r>
              <a:rPr lang="fr-FR" b="1" dirty="0">
                <a:solidFill>
                  <a:prstClr val="black"/>
                </a:solidFill>
              </a:rPr>
              <a:t> </a:t>
            </a:r>
            <a:r>
              <a:rPr lang="fr-FR" b="1" dirty="0" err="1">
                <a:solidFill>
                  <a:prstClr val="black"/>
                </a:solidFill>
              </a:rPr>
              <a:t>obsticles</a:t>
            </a:r>
            <a:r>
              <a:rPr lang="fr-FR" b="1" dirty="0">
                <a:solidFill>
                  <a:prstClr val="black"/>
                </a:solidFill>
              </a:rPr>
              <a:t> </a:t>
            </a:r>
            <a:r>
              <a:rPr lang="fr-FR" b="1" dirty="0" err="1">
                <a:solidFill>
                  <a:prstClr val="black"/>
                </a:solidFill>
              </a:rPr>
              <a:t>limit</a:t>
            </a:r>
            <a:r>
              <a:rPr lang="fr-FR" b="1" dirty="0">
                <a:solidFill>
                  <a:prstClr val="black"/>
                </a:solidFill>
              </a:rPr>
              <a:t> the use of </a:t>
            </a:r>
            <a:r>
              <a:rPr lang="fr-FR" b="1" dirty="0" err="1">
                <a:solidFill>
                  <a:prstClr val="black"/>
                </a:solidFill>
              </a:rPr>
              <a:t>implementation</a:t>
            </a:r>
            <a:r>
              <a:rPr lang="fr-FR" b="1" dirty="0">
                <a:solidFill>
                  <a:prstClr val="black"/>
                </a:solidFill>
              </a:rPr>
              <a:t> of </a:t>
            </a:r>
            <a:r>
              <a:rPr lang="fr-FR" b="1" dirty="0" err="1">
                <a:solidFill>
                  <a:prstClr val="black"/>
                </a:solidFill>
              </a:rPr>
              <a:t>emerging</a:t>
            </a:r>
            <a:r>
              <a:rPr lang="fr-FR" b="1" dirty="0">
                <a:solidFill>
                  <a:prstClr val="black"/>
                </a:solidFill>
              </a:rPr>
              <a:t> technologies (</a:t>
            </a:r>
            <a:r>
              <a:rPr lang="fr-FR" b="1" dirty="0" err="1">
                <a:solidFill>
                  <a:prstClr val="black"/>
                </a:solidFill>
              </a:rPr>
              <a:t>Both</a:t>
            </a:r>
            <a:r>
              <a:rPr lang="fr-FR" b="1" dirty="0">
                <a:solidFill>
                  <a:prstClr val="black"/>
                </a:solidFill>
              </a:rPr>
              <a:t>)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 startAt="4"/>
              <a:tabLst/>
              <a:defRPr/>
            </a:pPr>
            <a:r>
              <a:rPr lang="fr-FR" b="1" dirty="0" err="1">
                <a:solidFill>
                  <a:prstClr val="black"/>
                </a:solidFill>
              </a:rPr>
              <a:t>Funding</a:t>
            </a:r>
            <a:r>
              <a:rPr lang="fr-FR" b="1" dirty="0">
                <a:solidFill>
                  <a:prstClr val="black"/>
                </a:solidFill>
              </a:rPr>
              <a:t> limitation and </a:t>
            </a:r>
            <a:r>
              <a:rPr lang="fr-FR" b="1" dirty="0" err="1">
                <a:solidFill>
                  <a:prstClr val="black"/>
                </a:solidFill>
              </a:rPr>
              <a:t>ownership</a:t>
            </a:r>
            <a:endParaRPr lang="fr-FR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 startAt="4"/>
              <a:tabLst/>
              <a:defRPr/>
            </a:pPr>
            <a:endParaRPr lang="fr-FR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fr-FR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960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F9361-B9C5-92C6-25A6-510C51C1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AD013-A39E-0C80-240A-B2E218F85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284" y="381838"/>
            <a:ext cx="11174931" cy="685172"/>
          </a:xfrm>
        </p:spPr>
        <p:txBody>
          <a:bodyPr/>
          <a:lstStyle/>
          <a:p>
            <a:r>
              <a:rPr lang="es-EC" sz="3200" dirty="0" err="1"/>
              <a:t>Pragmatic</a:t>
            </a:r>
            <a:r>
              <a:rPr lang="es-EC" sz="3200" dirty="0"/>
              <a:t> </a:t>
            </a:r>
            <a:r>
              <a:rPr lang="es-EC" sz="3200" dirty="0" err="1"/>
              <a:t>actions</a:t>
            </a:r>
            <a:r>
              <a:rPr lang="es-EC" sz="3200" dirty="0"/>
              <a:t> </a:t>
            </a:r>
            <a:r>
              <a:rPr lang="es-EC" sz="3200" dirty="0" err="1"/>
              <a:t>to</a:t>
            </a:r>
            <a:r>
              <a:rPr lang="es-EC" sz="3200" dirty="0"/>
              <a:t> </a:t>
            </a:r>
            <a:r>
              <a:rPr lang="es-EC" sz="3200" dirty="0" err="1"/>
              <a:t>address</a:t>
            </a:r>
            <a:r>
              <a:rPr lang="es-EC" sz="3200" dirty="0"/>
              <a:t> </a:t>
            </a:r>
            <a:r>
              <a:rPr lang="es-EC" sz="3200" dirty="0" err="1"/>
              <a:t>current</a:t>
            </a:r>
            <a:r>
              <a:rPr lang="es-EC" sz="3200" dirty="0"/>
              <a:t> gaps and </a:t>
            </a:r>
            <a:r>
              <a:rPr lang="es-EC" sz="3200" dirty="0" err="1"/>
              <a:t>face</a:t>
            </a:r>
            <a:r>
              <a:rPr lang="es-EC" sz="3200" dirty="0"/>
              <a:t> </a:t>
            </a:r>
            <a:r>
              <a:rPr lang="es-EC" sz="3200" dirty="0" err="1"/>
              <a:t>challenges</a:t>
            </a:r>
            <a:r>
              <a:rPr lang="es-EC" sz="3200" dirty="0"/>
              <a:t> </a:t>
            </a:r>
            <a:r>
              <a:rPr lang="es-EC" sz="3200" dirty="0" err="1"/>
              <a:t>ahead</a:t>
            </a:r>
            <a:r>
              <a:rPr lang="es-EC" sz="3200" dirty="0"/>
              <a:t>:</a:t>
            </a:r>
            <a:endParaRPr lang="fr-FR" sz="3200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6E0D0B-7556-25E6-0783-B16AF4F6D1B0}"/>
              </a:ext>
            </a:extLst>
          </p:cNvPr>
          <p:cNvSpPr txBox="1">
            <a:spLocks/>
          </p:cNvSpPr>
          <p:nvPr/>
        </p:nvSpPr>
        <p:spPr>
          <a:xfrm>
            <a:off x="1398471" y="1430498"/>
            <a:ext cx="9144000" cy="387655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Guiding</a:t>
            </a:r>
            <a:r>
              <a:rPr kumimoji="0" lang="fr-FR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questions: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NMHS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address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gaps?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What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actions/innovative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approaches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could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implemented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externally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influence in the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framework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policy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makers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long-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investment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secure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institutional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support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Governments</a:t>
            </a:r>
            <a:r>
              <a:rPr kumimoji="0" lang="fr-F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err="1">
                <a:solidFill>
                  <a:prstClr val="black"/>
                </a:solidFill>
              </a:rPr>
              <a:t>What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the </a:t>
            </a:r>
            <a:r>
              <a:rPr lang="fr-FR" err="1">
                <a:solidFill>
                  <a:prstClr val="black"/>
                </a:solidFill>
              </a:rPr>
              <a:t>specific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spaces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where</a:t>
            </a:r>
            <a:r>
              <a:rPr lang="fr-FR">
                <a:solidFill>
                  <a:prstClr val="black"/>
                </a:solidFill>
              </a:rPr>
              <a:t> external </a:t>
            </a:r>
            <a:r>
              <a:rPr lang="fr-FR" err="1">
                <a:solidFill>
                  <a:prstClr val="black"/>
                </a:solidFill>
              </a:rPr>
              <a:t>funding</a:t>
            </a:r>
            <a:r>
              <a:rPr lang="fr-FR">
                <a:solidFill>
                  <a:prstClr val="black"/>
                </a:solidFill>
              </a:rPr>
              <a:t> (</a:t>
            </a:r>
            <a:r>
              <a:rPr lang="fr-FR" err="1">
                <a:solidFill>
                  <a:prstClr val="black"/>
                </a:solidFill>
              </a:rPr>
              <a:t>cooperation</a:t>
            </a:r>
            <a:r>
              <a:rPr lang="fr-FR">
                <a:solidFill>
                  <a:prstClr val="black"/>
                </a:solidFill>
              </a:rPr>
              <a:t>/</a:t>
            </a:r>
            <a:r>
              <a:rPr lang="fr-FR" err="1">
                <a:solidFill>
                  <a:prstClr val="black"/>
                </a:solidFill>
              </a:rPr>
              <a:t>loans</a:t>
            </a:r>
            <a:r>
              <a:rPr lang="fr-FR">
                <a:solidFill>
                  <a:prstClr val="black"/>
                </a:solidFill>
              </a:rPr>
              <a:t>, </a:t>
            </a:r>
            <a:r>
              <a:rPr lang="fr-FR" err="1">
                <a:solidFill>
                  <a:prstClr val="black"/>
                </a:solidFill>
              </a:rPr>
              <a:t>etc</a:t>
            </a:r>
            <a:r>
              <a:rPr lang="fr-FR">
                <a:solidFill>
                  <a:prstClr val="black"/>
                </a:solidFill>
              </a:rPr>
              <a:t>) </a:t>
            </a:r>
            <a:r>
              <a:rPr lang="fr-FR" err="1">
                <a:solidFill>
                  <a:prstClr val="black"/>
                </a:solidFill>
              </a:rPr>
              <a:t>could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be</a:t>
            </a:r>
            <a:r>
              <a:rPr lang="fr-FR">
                <a:solidFill>
                  <a:prstClr val="black"/>
                </a:solidFill>
              </a:rPr>
              <a:t> </a:t>
            </a:r>
            <a:r>
              <a:rPr lang="fr-FR" err="1">
                <a:solidFill>
                  <a:prstClr val="black"/>
                </a:solidFill>
              </a:rPr>
              <a:t>allocated</a:t>
            </a:r>
            <a:r>
              <a:rPr lang="fr-FR">
                <a:solidFill>
                  <a:prstClr val="black"/>
                </a:solidFill>
              </a:rPr>
              <a:t> to support </a:t>
            </a:r>
            <a:r>
              <a:rPr lang="fr-FR" err="1">
                <a:solidFill>
                  <a:prstClr val="black"/>
                </a:solidFill>
              </a:rPr>
              <a:t>these</a:t>
            </a:r>
            <a:r>
              <a:rPr lang="fr-FR">
                <a:solidFill>
                  <a:prstClr val="black"/>
                </a:solidFill>
              </a:rPr>
              <a:t> efforts.</a:t>
            </a: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009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5B0C47-9F72-4D6D-BA0B-1C79BBB1A845}">
  <ds:schemaRefs>
    <ds:schemaRef ds:uri="0238f0ac-9b23-40a1-9bea-3608b3f97744"/>
    <ds:schemaRef ds:uri="9dd362d0-63f2-4e3c-ac06-664d054c7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995722-7EE4-43F0-BFD1-A4A9177742E2}">
  <ds:schemaRefs>
    <ds:schemaRef ds:uri="0238f0ac-9b23-40a1-9bea-3608b3f97744"/>
    <ds:schemaRef ds:uri="9dd362d0-63f2-4e3c-ac06-664d054c738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790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Custom Design</vt:lpstr>
      <vt:lpstr>Leadership and Management Workshop for Senior Management of RA III and IV Caribbean Members  Practical Exercise 1:  “Defining the context of your NMHS” Group No. [ 3 ]   Members: [Sabu Best, Marshall Alexander, Denel Dixon, Eunjin Choi ]  Port of Spain, Trinidad and Tobago 1-5 December 2025</vt:lpstr>
      <vt:lpstr>Objective of this exercise</vt:lpstr>
      <vt:lpstr>Guidelines for this exercise (1/2)</vt:lpstr>
      <vt:lpstr>Groups composition for Practical Exercise 1</vt:lpstr>
      <vt:lpstr>Regional/national trends with potential impact in NMHSs</vt:lpstr>
      <vt:lpstr>Regional/national trends with potential impact in NMHSs</vt:lpstr>
      <vt:lpstr>Persistent gaps and challenges ahead:</vt:lpstr>
      <vt:lpstr>Persistent gaps and challenges ahead:</vt:lpstr>
      <vt:lpstr>Pragmatic actions to address current gaps and face challenges ahead:</vt:lpstr>
      <vt:lpstr>Pragmatic actions to address current gaps and face challenges ahead: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Eunjin Choi</cp:lastModifiedBy>
  <cp:revision>17</cp:revision>
  <dcterms:created xsi:type="dcterms:W3CDTF">2024-04-23T12:25:23Z</dcterms:created>
  <dcterms:modified xsi:type="dcterms:W3CDTF">2025-12-01T19:25:03Z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