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sldIdLst>
    <p:sldId id="256" r:id="rId6"/>
    <p:sldId id="257" r:id="rId7"/>
    <p:sldId id="260" r:id="rId8"/>
    <p:sldId id="258" r:id="rId9"/>
    <p:sldId id="262" r:id="rId10"/>
    <p:sldId id="264" r:id="rId11"/>
    <p:sldId id="265" r:id="rId12"/>
    <p:sldId id="266" r:id="rId13"/>
    <p:sldId id="267" r:id="rId14"/>
    <p:sldId id="268" r:id="rId15"/>
    <p:sldId id="259" r:id="rId16"/>
  </p:sldIdLst>
  <p:sldSz cx="12192000" cy="6858000"/>
  <p:notesSz cx="6858000" cy="9144000"/>
  <p:defaultTextStyle>
    <a:defPPr>
      <a:defRPr lang="en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D53558-1260-40AD-8AF7-B2DB57061C61}" v="19" dt="2025-11-30T14:56:24.454"/>
    <p1510:client id="{DF5067BB-53DC-791C-8B39-5BB9D7316133}" v="448" dt="2025-11-30T16:44:52.1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ACC09337-932E-DF18-5552-8A10A7DDC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005BAA"/>
                </a:solidFill>
              </a:defRPr>
            </a:lvl1pPr>
          </a:lstStyle>
          <a:p>
            <a:r>
              <a:rPr lang="en-GB"/>
              <a:t>Cover – Insert title</a:t>
            </a:r>
            <a:endParaRPr lang="en-FR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0165C1A-53B3-D986-E0E9-DDD54523D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/>
            </a:lvl1pPr>
            <a:lvl2pPr algn="ctr">
              <a:defRPr sz="2800"/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226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with 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3590D3C-988E-2567-60EB-0A4602CD3C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0902"/>
            <a:ext cx="10515600" cy="1325563"/>
          </a:xfrm>
          <a:prstGeom prst="rect">
            <a:avLst/>
          </a:prstGeom>
        </p:spPr>
        <p:txBody>
          <a:bodyPr/>
          <a:lstStyle>
            <a:lvl1pPr algn="l">
              <a:defRPr b="1"/>
            </a:lvl1pPr>
          </a:lstStyle>
          <a:p>
            <a:r>
              <a:rPr lang="en-GB"/>
              <a:t>Lorem Ipsum</a:t>
            </a:r>
            <a:endParaRPr lang="en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0E4EEFA-0995-9CCD-6D7F-70B9EBD45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5584"/>
            <a:ext cx="10515600" cy="15001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911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ientific Slide with Graph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BCD4D1A9-9F6B-C561-7AC4-05C86FF1A4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0112" y="1059400"/>
            <a:ext cx="5664915" cy="45609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7FCF368-AB64-5FEB-A4ED-1837EE8E806B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85197" y="1460093"/>
            <a:ext cx="5240250" cy="8356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33C1AC0-3A73-603A-A859-24A89A5E3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5197" y="2434976"/>
            <a:ext cx="5240250" cy="318541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5126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BC293F6-E8B6-92CA-8DD3-F46267F226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564" y="2103437"/>
            <a:ext cx="121920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GB"/>
              <a:t>Thank you.</a:t>
            </a:r>
            <a:endParaRPr lang="en-FR"/>
          </a:p>
        </p:txBody>
      </p:sp>
      <p:sp>
        <p:nvSpPr>
          <p:cNvPr id="8" name="CuadroTexto 3">
            <a:extLst>
              <a:ext uri="{FF2B5EF4-FFF2-40B4-BE49-F238E27FC236}">
                <a16:creationId xmlns:a16="http://schemas.microsoft.com/office/drawing/2014/main" id="{85E8BFE3-BE3F-06D0-2E51-B1A3E835A55D}"/>
              </a:ext>
            </a:extLst>
          </p:cNvPr>
          <p:cNvSpPr txBox="1"/>
          <p:nvPr userDrawn="1"/>
        </p:nvSpPr>
        <p:spPr>
          <a:xfrm>
            <a:off x="3958443" y="4346049"/>
            <a:ext cx="4542242" cy="523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50000"/>
              </a:lnSpc>
            </a:pPr>
            <a:r>
              <a:rPr lang="en-US" sz="3200" b="0" i="0" u="none" strike="noStrike" baseline="300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wmo.int</a:t>
            </a:r>
          </a:p>
        </p:txBody>
      </p:sp>
    </p:spTree>
    <p:extLst>
      <p:ext uri="{BB962C8B-B14F-4D97-AF65-F5344CB8AC3E}">
        <p14:creationId xmlns:p14="http://schemas.microsoft.com/office/powerpoint/2010/main" val="583930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8122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23C0AB1-DC1A-370D-2DBC-7F636C925F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68517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>
                <a:solidFill>
                  <a:srgbClr val="005BAA"/>
                </a:solidFill>
              </a:defRPr>
            </a:lvl1pPr>
          </a:lstStyle>
          <a:p>
            <a:r>
              <a:rPr lang="en-GB"/>
              <a:t>Content</a:t>
            </a:r>
            <a:endParaRPr lang="en-FR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4E4AFEC8-D7E6-FB46-B2C8-3E1FF51841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41451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064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984C69AE-3299-1F59-997F-1709C1DD7A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0902"/>
            <a:ext cx="10515600" cy="1325563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Lorem Ipsum</a:t>
            </a:r>
            <a:endParaRPr lang="en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EDA0CF7-60D6-4B86-6F50-ECF55C6DB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558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3963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ientific Slide with Graph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E3AAD9ED-75F1-0289-7EF5-74AB2DFDDA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0112" y="1059400"/>
            <a:ext cx="5664915" cy="45609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32C05C5-F63A-53B8-E6BB-6E73E6E7490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85197" y="1460093"/>
            <a:ext cx="5240250" cy="8356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rgbClr val="005BA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59AFEE7-E5E4-8C50-6361-BB9205652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5197" y="2434976"/>
            <a:ext cx="5240250" cy="318541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9712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17684-9640-7B9F-691F-3B5A26663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5BAA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5FF9C-C20C-490B-6F06-81BD2D8FB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569EF0-726B-80A7-9DCD-6896F352D9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l">
              <a:buNone/>
              <a:defRPr sz="2200"/>
            </a:lvl2pPr>
            <a:lvl3pPr marL="914400" indent="0" algn="l">
              <a:buNone/>
              <a:defRPr sz="2200"/>
            </a:lvl3pPr>
            <a:lvl4pPr marL="1371600" indent="0" algn="l">
              <a:buNone/>
              <a:defRPr sz="2200"/>
            </a:lvl4pPr>
            <a:lvl5pPr marL="1828800" indent="0" algn="l">
              <a:buNone/>
              <a:defRPr sz="22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4901CD-B4D9-4C0A-A8C1-D42233A2E2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05A26A-1F4A-80E3-3CF1-B5AF98EE4D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l">
              <a:buNone/>
              <a:defRPr sz="2200"/>
            </a:lvl2pPr>
            <a:lvl3pPr marL="914400" indent="0" algn="l">
              <a:buNone/>
              <a:defRPr sz="2200"/>
            </a:lvl3pPr>
            <a:lvl4pPr marL="1371600" indent="0" algn="l">
              <a:buNone/>
              <a:defRPr sz="2200"/>
            </a:lvl4pPr>
            <a:lvl5pPr marL="1828800" indent="0" algn="l">
              <a:buNone/>
              <a:defRPr sz="22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6854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C3EAE96-DCE0-88A1-D4B1-3E38DC1986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103437"/>
            <a:ext cx="121920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BAA"/>
                </a:solidFill>
              </a:defRPr>
            </a:lvl1pPr>
          </a:lstStyle>
          <a:p>
            <a:r>
              <a:rPr lang="en-GB"/>
              <a:t>Thank you.</a:t>
            </a:r>
            <a:endParaRPr lang="en-FR"/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002E4A1E-1EB0-0593-1C8D-3884AC9BB310}"/>
              </a:ext>
            </a:extLst>
          </p:cNvPr>
          <p:cNvSpPr txBox="1"/>
          <p:nvPr userDrawn="1"/>
        </p:nvSpPr>
        <p:spPr>
          <a:xfrm>
            <a:off x="3824879" y="4572080"/>
            <a:ext cx="4542242" cy="523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50000"/>
              </a:lnSpc>
            </a:pPr>
            <a:r>
              <a:rPr lang="en-US" sz="3200" b="0" i="0" u="none" strike="noStrike" baseline="30000">
                <a:solidFill>
                  <a:srgbClr val="005BA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wmo.int</a:t>
            </a:r>
          </a:p>
        </p:txBody>
      </p:sp>
    </p:spTree>
    <p:extLst>
      <p:ext uri="{BB962C8B-B14F-4D97-AF65-F5344CB8AC3E}">
        <p14:creationId xmlns:p14="http://schemas.microsoft.com/office/powerpoint/2010/main" val="237578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389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/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B796776-E13E-EE70-1024-61D0E5489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GB"/>
              <a:t>Cover – Insert title</a:t>
            </a:r>
            <a:endParaRPr lang="en-FR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3A33BDE-5827-B978-8782-68D8565EB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>
                <a:solidFill>
                  <a:schemeClr val="bg1"/>
                </a:solidFill>
              </a:defRPr>
            </a:lvl1pPr>
            <a:lvl2pPr algn="ctr">
              <a:defRPr sz="2800">
                <a:solidFill>
                  <a:schemeClr val="bg1"/>
                </a:solidFill>
              </a:defRPr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9062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73637AC-ADC8-93B9-85DF-F33A355184C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68517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GB"/>
              <a:t>Content</a:t>
            </a:r>
            <a:endParaRPr lang="en-FR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BA7D7FA-A6C1-15E9-248F-222403659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41451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74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6C007C7-A317-B3BD-4F67-1F0F9741F8A9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rcRect/>
          <a:stretch/>
        </p:blipFill>
        <p:spPr>
          <a:xfrm>
            <a:off x="0" y="3477952"/>
            <a:ext cx="12192000" cy="3380048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B8A9C213-3E26-B848-BF1A-9E6EC69BD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90" y="220419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WMO PPT Style #2</a:t>
            </a:r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933180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9" r:id="rId3"/>
    <p:sldLayoutId id="2147483670" r:id="rId4"/>
    <p:sldLayoutId id="2147483665" r:id="rId5"/>
    <p:sldLayoutId id="2147483671" r:id="rId6"/>
    <p:sldLayoutId id="2147483681" r:id="rId7"/>
    <p:sldLayoutId id="2147483684" r:id="rId8"/>
    <p:sldLayoutId id="2147483651" r:id="rId9"/>
    <p:sldLayoutId id="2147483657" r:id="rId10"/>
    <p:sldLayoutId id="2147483652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5BA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EFE9F23-CEB0-369E-621E-8AD9DD122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511" y="1171567"/>
            <a:ext cx="11686977" cy="5187836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005BAA"/>
                </a:solidFill>
              </a:rPr>
              <a:t>Leadership and Management Workshop</a:t>
            </a:r>
            <a:br>
              <a:rPr lang="en-US" sz="3600" dirty="0">
                <a:solidFill>
                  <a:srgbClr val="005BAA"/>
                </a:solidFill>
              </a:rPr>
            </a:br>
            <a:r>
              <a:rPr lang="en-US" sz="3600" dirty="0">
                <a:solidFill>
                  <a:srgbClr val="005BAA"/>
                </a:solidFill>
              </a:rPr>
              <a:t>for Senior Management of</a:t>
            </a:r>
            <a:br>
              <a:rPr lang="en-US" sz="3600" dirty="0">
                <a:solidFill>
                  <a:srgbClr val="005BAA"/>
                </a:solidFill>
              </a:rPr>
            </a:br>
            <a:r>
              <a:rPr lang="en-US" sz="3600" dirty="0">
                <a:solidFill>
                  <a:srgbClr val="005BAA"/>
                </a:solidFill>
              </a:rPr>
              <a:t>RA III and IV Caribbean Members</a:t>
            </a: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b="0" dirty="0">
                <a:solidFill>
                  <a:srgbClr val="005BAA"/>
                </a:solidFill>
              </a:rPr>
              <a:t>Practical Exercise 1: </a:t>
            </a:r>
            <a:br>
              <a:rPr lang="en-US" b="0" dirty="0">
                <a:solidFill>
                  <a:srgbClr val="005BAA"/>
                </a:solidFill>
              </a:rPr>
            </a:br>
            <a:r>
              <a:rPr lang="en-US" b="0" dirty="0">
                <a:solidFill>
                  <a:srgbClr val="005BAA"/>
                </a:solidFill>
              </a:rPr>
              <a:t>“Defining the context of your NMHS”</a:t>
            </a:r>
            <a:br>
              <a:rPr lang="en-US" dirty="0">
                <a:solidFill>
                  <a:srgbClr val="005BAA"/>
                </a:solidFill>
              </a:rPr>
            </a:br>
            <a:r>
              <a:rPr lang="en-US" b="0" dirty="0">
                <a:solidFill>
                  <a:srgbClr val="005BAA"/>
                </a:solidFill>
              </a:rPr>
              <a:t>Group No. [</a:t>
            </a:r>
            <a:r>
              <a:rPr lang="en-US" dirty="0">
                <a:solidFill>
                  <a:srgbClr val="005BAA"/>
                </a:solidFill>
              </a:rPr>
              <a:t>   </a:t>
            </a:r>
            <a:r>
              <a:rPr lang="en-US" b="0" dirty="0">
                <a:solidFill>
                  <a:srgbClr val="005BAA"/>
                </a:solidFill>
              </a:rPr>
              <a:t>]</a:t>
            </a: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sz="2700" b="0" dirty="0">
                <a:solidFill>
                  <a:srgbClr val="005BAA"/>
                </a:solidFill>
              </a:rPr>
              <a:t>Members</a:t>
            </a:r>
            <a:r>
              <a:rPr lang="es-EC" sz="2700" dirty="0">
                <a:solidFill>
                  <a:srgbClr val="005BAA"/>
                </a:solidFill>
              </a:rPr>
              <a:t>: </a:t>
            </a:r>
            <a:r>
              <a:rPr lang="en-US" sz="2700" b="0" dirty="0">
                <a:solidFill>
                  <a:srgbClr val="005BAA"/>
                </a:solidFill>
              </a:rPr>
              <a:t>[                                                                                                ]</a:t>
            </a: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sz="2400" b="0" dirty="0">
                <a:solidFill>
                  <a:srgbClr val="005BAA"/>
                </a:solidFill>
              </a:rPr>
              <a:t>Port of Spain, Trinidad and Tobago</a:t>
            </a:r>
            <a:br>
              <a:rPr lang="en-US" sz="2400" b="0" dirty="0">
                <a:solidFill>
                  <a:srgbClr val="005BAA"/>
                </a:solidFill>
              </a:rPr>
            </a:br>
            <a:r>
              <a:rPr lang="en-US" sz="2400" b="0" dirty="0">
                <a:solidFill>
                  <a:srgbClr val="005BAA"/>
                </a:solidFill>
              </a:rPr>
              <a:t>1-5 December 2025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835597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7C7E7-EA35-40F7-DF88-C56AEA4EE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1D5A5D-0D32-26B3-FE71-07B5DDD73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4284" y="381838"/>
            <a:ext cx="11174931" cy="685172"/>
          </a:xfrm>
        </p:spPr>
        <p:txBody>
          <a:bodyPr/>
          <a:lstStyle/>
          <a:p>
            <a:r>
              <a:rPr lang="es-EC" sz="3200" err="1"/>
              <a:t>Pragmatic</a:t>
            </a:r>
            <a:r>
              <a:rPr lang="es-EC" sz="3200"/>
              <a:t> </a:t>
            </a:r>
            <a:r>
              <a:rPr lang="es-EC" sz="3200" err="1"/>
              <a:t>actions</a:t>
            </a:r>
            <a:r>
              <a:rPr lang="es-EC" sz="3200"/>
              <a:t> </a:t>
            </a:r>
            <a:r>
              <a:rPr lang="es-EC" sz="3200" err="1"/>
              <a:t>to</a:t>
            </a:r>
            <a:r>
              <a:rPr lang="es-EC" sz="3200"/>
              <a:t> </a:t>
            </a:r>
            <a:r>
              <a:rPr lang="es-EC" sz="3200" err="1"/>
              <a:t>address</a:t>
            </a:r>
            <a:r>
              <a:rPr lang="es-EC" sz="3200"/>
              <a:t> </a:t>
            </a:r>
            <a:r>
              <a:rPr lang="es-EC" sz="3200" err="1"/>
              <a:t>current</a:t>
            </a:r>
            <a:r>
              <a:rPr lang="es-EC" sz="3200"/>
              <a:t> gaps and </a:t>
            </a:r>
            <a:r>
              <a:rPr lang="es-EC" sz="3200" err="1"/>
              <a:t>face</a:t>
            </a:r>
            <a:r>
              <a:rPr lang="es-EC" sz="3200"/>
              <a:t> </a:t>
            </a:r>
            <a:r>
              <a:rPr lang="es-EC" sz="3200" err="1"/>
              <a:t>challenges</a:t>
            </a:r>
            <a:r>
              <a:rPr lang="es-EC" sz="3200"/>
              <a:t> </a:t>
            </a:r>
            <a:r>
              <a:rPr lang="es-EC" sz="3200" err="1"/>
              <a:t>ahead</a:t>
            </a:r>
            <a:r>
              <a:rPr lang="es-EC" sz="3200"/>
              <a:t>:</a:t>
            </a:r>
            <a:endParaRPr lang="fr-FR" sz="320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3F07446-7E49-B259-3F7B-3A222DADAA0A}"/>
              </a:ext>
            </a:extLst>
          </p:cNvPr>
          <p:cNvSpPr txBox="1">
            <a:spLocks/>
          </p:cNvSpPr>
          <p:nvPr/>
        </p:nvSpPr>
        <p:spPr>
          <a:xfrm>
            <a:off x="1398471" y="1430498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Xxx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>
                <a:solidFill>
                  <a:prstClr val="black"/>
                </a:solidFill>
              </a:rPr>
              <a:t>Xx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Xx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>
                <a:solidFill>
                  <a:prstClr val="black"/>
                </a:solidFill>
              </a:rPr>
              <a:t>Xxx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69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44C65-3950-1B55-A7AB-50D742B58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D7F378F-55C7-9B99-A132-A6EC2156A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83205"/>
            <a:ext cx="11906036" cy="3850341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005BAA"/>
                </a:solidFill>
              </a:rPr>
              <a:t>Thank you!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3619934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D50207-895F-14DB-6441-68B4DF08A8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Objective of </a:t>
            </a:r>
            <a:r>
              <a:rPr lang="fr-FR" err="1"/>
              <a:t>this</a:t>
            </a:r>
            <a:r>
              <a:rPr lang="fr-FR"/>
              <a:t> </a:t>
            </a:r>
            <a:r>
              <a:rPr lang="fr-FR" err="1"/>
              <a:t>exercise</a:t>
            </a:r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DCB20A-D5B8-4637-1F10-DA9E3E745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5288" y="2383527"/>
            <a:ext cx="9381423" cy="3226981"/>
          </a:xfrm>
        </p:spPr>
        <p:txBody>
          <a:bodyPr lIns="91440" tIns="45720" rIns="91440" bIns="45720" anchor="t"/>
          <a:lstStyle/>
          <a:p>
            <a:r>
              <a:rPr lang="fr-FR" sz="2800" err="1">
                <a:latin typeface="Arial"/>
                <a:cs typeface="Arial"/>
              </a:rPr>
              <a:t>Taking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into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consideration</a:t>
            </a:r>
            <a:r>
              <a:rPr lang="fr-FR" sz="2800">
                <a:latin typeface="Arial"/>
                <a:cs typeface="Arial"/>
              </a:rPr>
              <a:t> the global, </a:t>
            </a:r>
            <a:r>
              <a:rPr lang="fr-FR" sz="2800" err="1">
                <a:latin typeface="Arial"/>
                <a:cs typeface="Arial"/>
              </a:rPr>
              <a:t>regional</a:t>
            </a:r>
            <a:r>
              <a:rPr lang="fr-FR" sz="2800">
                <a:latin typeface="Arial"/>
                <a:cs typeface="Arial"/>
              </a:rPr>
              <a:t> and </a:t>
            </a:r>
            <a:r>
              <a:rPr lang="fr-FR" sz="2800" err="1">
                <a:latin typeface="Arial"/>
                <a:cs typeface="Arial"/>
              </a:rPr>
              <a:t>sub-regional</a:t>
            </a:r>
            <a:r>
              <a:rPr lang="fr-FR" sz="2800">
                <a:latin typeface="Arial"/>
                <a:cs typeface="Arial"/>
              </a:rPr>
              <a:t> trends, the international </a:t>
            </a:r>
            <a:r>
              <a:rPr lang="fr-FR" sz="2800" err="1">
                <a:latin typeface="Arial"/>
                <a:cs typeface="Arial"/>
              </a:rPr>
              <a:t>cooperation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environment</a:t>
            </a:r>
            <a:r>
              <a:rPr lang="fr-FR" sz="2800">
                <a:latin typeface="Arial"/>
                <a:cs typeface="Arial"/>
              </a:rPr>
              <a:t> and </a:t>
            </a:r>
            <a:r>
              <a:rPr lang="fr-FR" sz="2800" err="1">
                <a:latin typeface="Arial"/>
                <a:cs typeface="Arial"/>
              </a:rPr>
              <a:t>other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factors</a:t>
            </a:r>
            <a:r>
              <a:rPr lang="fr-FR" sz="2800">
                <a:latin typeface="Arial"/>
                <a:cs typeface="Arial"/>
              </a:rPr>
              <a:t> at the national </a:t>
            </a:r>
            <a:r>
              <a:rPr lang="fr-FR" sz="2800" err="1">
                <a:latin typeface="Arial"/>
                <a:cs typeface="Arial"/>
              </a:rPr>
              <a:t>level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you</a:t>
            </a:r>
            <a:r>
              <a:rPr lang="fr-FR" sz="2800">
                <a:latin typeface="Arial"/>
                <a:cs typeface="Arial"/>
              </a:rPr>
              <a:t> are </a:t>
            </a:r>
            <a:r>
              <a:rPr lang="fr-FR" sz="2800" err="1">
                <a:latin typeface="Arial"/>
                <a:cs typeface="Arial"/>
              </a:rPr>
              <a:t>experiencing</a:t>
            </a:r>
            <a:r>
              <a:rPr lang="fr-FR" sz="2800">
                <a:latin typeface="Arial"/>
                <a:cs typeface="Arial"/>
              </a:rPr>
              <a:t>, </a:t>
            </a:r>
            <a:r>
              <a:rPr lang="fr-FR" sz="2800" b="1" err="1">
                <a:latin typeface="Arial"/>
                <a:cs typeface="Arial"/>
              </a:rPr>
              <a:t>define</a:t>
            </a:r>
            <a:r>
              <a:rPr lang="fr-FR" sz="2800" b="1">
                <a:latin typeface="Arial"/>
                <a:cs typeface="Arial"/>
              </a:rPr>
              <a:t> in a </a:t>
            </a:r>
            <a:r>
              <a:rPr lang="fr-FR" sz="2800" b="1" u="sng" err="1">
                <a:latin typeface="Arial"/>
                <a:cs typeface="Arial"/>
              </a:rPr>
              <a:t>very</a:t>
            </a:r>
            <a:r>
              <a:rPr lang="fr-FR" sz="2800" b="1" u="sng">
                <a:latin typeface="Arial"/>
                <a:cs typeface="Arial"/>
              </a:rPr>
              <a:t> concise </a:t>
            </a:r>
            <a:r>
              <a:rPr lang="fr-FR" sz="2800" b="1" u="sng" err="1">
                <a:latin typeface="Arial"/>
                <a:cs typeface="Arial"/>
              </a:rPr>
              <a:t>way</a:t>
            </a:r>
            <a:r>
              <a:rPr lang="fr-FR" sz="2800" b="1">
                <a:latin typeface="Arial"/>
                <a:cs typeface="Arial"/>
              </a:rPr>
              <a:t> how </a:t>
            </a:r>
            <a:r>
              <a:rPr lang="fr-FR" sz="2800" b="1" err="1">
                <a:latin typeface="Arial"/>
                <a:cs typeface="Arial"/>
              </a:rPr>
              <a:t>your</a:t>
            </a:r>
            <a:r>
              <a:rPr lang="fr-FR" sz="2800" b="1">
                <a:latin typeface="Arial"/>
                <a:cs typeface="Arial"/>
              </a:rPr>
              <a:t> NMHS </a:t>
            </a:r>
            <a:r>
              <a:rPr lang="fr-FR" sz="2800" b="1" err="1">
                <a:latin typeface="Arial"/>
                <a:cs typeface="Arial"/>
              </a:rPr>
              <a:t>would</a:t>
            </a:r>
            <a:r>
              <a:rPr lang="fr-FR" sz="2800" b="1">
                <a:latin typeface="Arial"/>
                <a:cs typeface="Arial"/>
              </a:rPr>
              <a:t> </a:t>
            </a:r>
            <a:r>
              <a:rPr lang="fr-FR" sz="2800" b="1" err="1">
                <a:latin typeface="Arial"/>
                <a:cs typeface="Arial"/>
              </a:rPr>
              <a:t>be</a:t>
            </a:r>
            <a:r>
              <a:rPr lang="fr-FR" sz="2800" b="1">
                <a:latin typeface="Arial"/>
                <a:cs typeface="Arial"/>
              </a:rPr>
              <a:t> </a:t>
            </a:r>
            <a:r>
              <a:rPr lang="fr-FR" sz="2800" b="1" err="1">
                <a:latin typeface="Arial"/>
                <a:cs typeface="Arial"/>
              </a:rPr>
              <a:t>influenced</a:t>
            </a:r>
            <a:r>
              <a:rPr lang="fr-FR" sz="2800" b="1">
                <a:latin typeface="Arial"/>
                <a:cs typeface="Arial"/>
              </a:rPr>
              <a:t> and/or </a:t>
            </a:r>
            <a:r>
              <a:rPr lang="fr-FR" sz="2800" b="1" err="1">
                <a:latin typeface="Arial"/>
                <a:cs typeface="Arial"/>
              </a:rPr>
              <a:t>impacted</a:t>
            </a:r>
            <a:r>
              <a:rPr lang="fr-FR" sz="2800">
                <a:latin typeface="Arial"/>
                <a:cs typeface="Arial"/>
              </a:rPr>
              <a:t>, and as a consequence,  </a:t>
            </a:r>
            <a:r>
              <a:rPr lang="fr-FR" sz="2800" err="1">
                <a:latin typeface="Arial"/>
                <a:cs typeface="Arial"/>
              </a:rPr>
              <a:t>what</a:t>
            </a:r>
            <a:r>
              <a:rPr lang="fr-FR" sz="2800">
                <a:latin typeface="Arial"/>
                <a:cs typeface="Arial"/>
              </a:rPr>
              <a:t> are the main gaps and </a:t>
            </a:r>
            <a:r>
              <a:rPr lang="fr-FR" sz="2800" err="1">
                <a:latin typeface="Arial"/>
                <a:cs typeface="Arial"/>
              </a:rPr>
              <a:t>remaining</a:t>
            </a:r>
            <a:r>
              <a:rPr lang="fr-FR" sz="2800">
                <a:latin typeface="Arial"/>
                <a:cs typeface="Arial"/>
              </a:rPr>
              <a:t> challenges in the </a:t>
            </a:r>
            <a:r>
              <a:rPr lang="fr-FR" sz="2800" err="1">
                <a:latin typeface="Arial"/>
                <a:cs typeface="Arial"/>
              </a:rPr>
              <a:t>next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decade</a:t>
            </a:r>
            <a:r>
              <a:rPr lang="fr-FR" sz="2800">
                <a:latin typeface="Arial"/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971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26BC6-0245-3D06-E92E-B9A935764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BBFE70-6BD3-B3B8-91CD-2B6ABD686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2033" y="560232"/>
            <a:ext cx="9144000" cy="685172"/>
          </a:xfrm>
        </p:spPr>
        <p:txBody>
          <a:bodyPr/>
          <a:lstStyle/>
          <a:p>
            <a:pPr algn="ctr"/>
            <a:r>
              <a:rPr lang="es-EC" err="1"/>
              <a:t>Guidelines</a:t>
            </a:r>
            <a:r>
              <a:rPr lang="es-EC"/>
              <a:t> for </a:t>
            </a:r>
            <a:r>
              <a:rPr lang="es-EC" err="1"/>
              <a:t>this</a:t>
            </a:r>
            <a:r>
              <a:rPr lang="es-EC"/>
              <a:t> </a:t>
            </a:r>
            <a:r>
              <a:rPr lang="es-EC" err="1"/>
              <a:t>exercise</a:t>
            </a:r>
            <a:r>
              <a:rPr lang="es-EC"/>
              <a:t> (1/2)</a:t>
            </a:r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14DD6E6-9DF5-0644-9E69-3B8D260FCF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0081" y="1276376"/>
            <a:ext cx="10551181" cy="4638552"/>
          </a:xfrm>
        </p:spPr>
        <p:txBody>
          <a:bodyPr lIns="91440" tIns="45720" rIns="91440" bIns="45720" anchor="t"/>
          <a:lstStyle/>
          <a:p>
            <a:pPr marL="457200" indent="-457200">
              <a:buFont typeface="+mj-lt"/>
              <a:buAutoNum type="arabicPeriod"/>
            </a:pPr>
            <a:r>
              <a:rPr lang="fr-FR">
                <a:latin typeface="Arial"/>
                <a:cs typeface="Arial"/>
              </a:rPr>
              <a:t>The </a:t>
            </a:r>
            <a:r>
              <a:rPr lang="fr-FR" err="1">
                <a:latin typeface="Arial"/>
                <a:cs typeface="Arial"/>
              </a:rPr>
              <a:t>exercise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intended</a:t>
            </a:r>
            <a:r>
              <a:rPr lang="fr-FR">
                <a:latin typeface="Arial"/>
                <a:cs typeface="Arial"/>
              </a:rPr>
              <a:t> to </a:t>
            </a:r>
            <a:r>
              <a:rPr lang="fr-FR" err="1">
                <a:latin typeface="Arial"/>
                <a:cs typeface="Arial"/>
              </a:rPr>
              <a:t>foster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b="1">
                <a:latin typeface="Arial"/>
                <a:cs typeface="Arial"/>
              </a:rPr>
              <a:t>collaborative </a:t>
            </a:r>
            <a:r>
              <a:rPr lang="fr-FR" b="1" err="1">
                <a:latin typeface="Arial"/>
                <a:cs typeface="Arial"/>
              </a:rPr>
              <a:t>learning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based</a:t>
            </a:r>
            <a:r>
              <a:rPr lang="fr-FR">
                <a:latin typeface="Arial"/>
                <a:cs typeface="Arial"/>
              </a:rPr>
              <a:t> in </a:t>
            </a:r>
            <a:r>
              <a:rPr lang="fr-FR" err="1">
                <a:latin typeface="Arial"/>
                <a:cs typeface="Arial"/>
              </a:rPr>
              <a:t>your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practical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experience</a:t>
            </a:r>
            <a:r>
              <a:rPr lang="fr-FR">
                <a:latin typeface="Arial"/>
                <a:cs typeface="Arial"/>
              </a:rPr>
              <a:t>, expertise, and perspectives.</a:t>
            </a:r>
          </a:p>
          <a:p>
            <a:pPr marL="457200" indent="-457200">
              <a:buFont typeface="+mj-lt"/>
              <a:buAutoNum type="arabicPeriod"/>
            </a:pPr>
            <a:r>
              <a:rPr lang="fr-FR">
                <a:latin typeface="Arial"/>
                <a:cs typeface="Arial"/>
              </a:rPr>
              <a:t>The </a:t>
            </a:r>
            <a:r>
              <a:rPr lang="fr-FR" err="1">
                <a:latin typeface="Arial"/>
                <a:cs typeface="Arial"/>
              </a:rPr>
              <a:t>outcome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should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reflect</a:t>
            </a:r>
            <a:r>
              <a:rPr lang="fr-FR" b="1">
                <a:latin typeface="Arial"/>
                <a:cs typeface="Arial"/>
              </a:rPr>
              <a:t> the </a:t>
            </a:r>
            <a:r>
              <a:rPr lang="fr-FR" b="1" err="1">
                <a:latin typeface="Arial"/>
                <a:cs typeface="Arial"/>
              </a:rPr>
              <a:t>common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views</a:t>
            </a:r>
            <a:r>
              <a:rPr lang="fr-FR" b="1">
                <a:latin typeface="Arial"/>
                <a:cs typeface="Arial"/>
              </a:rPr>
              <a:t> of the group</a:t>
            </a:r>
            <a:r>
              <a:rPr lang="fr-FR">
                <a:latin typeface="Arial"/>
                <a:cs typeface="Arial"/>
              </a:rPr>
              <a:t>, but if </a:t>
            </a:r>
            <a:r>
              <a:rPr lang="fr-FR" err="1">
                <a:latin typeface="Arial"/>
                <a:cs typeface="Arial"/>
              </a:rPr>
              <a:t>necessary</a:t>
            </a:r>
            <a:r>
              <a:rPr lang="fr-FR">
                <a:latin typeface="Arial"/>
                <a:cs typeface="Arial"/>
              </a:rPr>
              <a:t>, </a:t>
            </a:r>
            <a:r>
              <a:rPr lang="fr-FR" b="1" err="1">
                <a:latin typeface="Arial"/>
                <a:cs typeface="Arial"/>
              </a:rPr>
              <a:t>specific</a:t>
            </a:r>
            <a:r>
              <a:rPr lang="fr-FR" b="1">
                <a:latin typeface="Arial"/>
                <a:cs typeface="Arial"/>
              </a:rPr>
              <a:t> aspects of </a:t>
            </a:r>
            <a:r>
              <a:rPr lang="fr-FR" b="1" err="1">
                <a:latin typeface="Arial"/>
                <a:cs typeface="Arial"/>
              </a:rPr>
              <a:t>each</a:t>
            </a:r>
            <a:r>
              <a:rPr lang="fr-FR" b="1">
                <a:latin typeface="Arial"/>
                <a:cs typeface="Arial"/>
              </a:rPr>
              <a:t> country </a:t>
            </a:r>
            <a:r>
              <a:rPr lang="fr-FR" b="1" err="1">
                <a:latin typeface="Arial"/>
                <a:cs typeface="Arial"/>
              </a:rPr>
              <a:t>could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be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included</a:t>
            </a:r>
            <a:r>
              <a:rPr lang="fr-FR">
                <a:latin typeface="Arial"/>
                <a:cs typeface="Arial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>
                <a:latin typeface="Arial"/>
                <a:cs typeface="Arial"/>
              </a:rPr>
              <a:t>It </a:t>
            </a:r>
            <a:r>
              <a:rPr lang="fr-FR" err="1">
                <a:latin typeface="Arial"/>
                <a:cs typeface="Arial"/>
              </a:rPr>
              <a:t>is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intended</a:t>
            </a:r>
            <a:r>
              <a:rPr lang="fr-FR">
                <a:latin typeface="Arial"/>
                <a:cs typeface="Arial"/>
              </a:rPr>
              <a:t> as </a:t>
            </a:r>
            <a:r>
              <a:rPr lang="fr-FR" err="1">
                <a:latin typeface="Arial"/>
                <a:cs typeface="Arial"/>
              </a:rPr>
              <a:t>much</a:t>
            </a:r>
            <a:r>
              <a:rPr lang="fr-FR">
                <a:latin typeface="Arial"/>
                <a:cs typeface="Arial"/>
              </a:rPr>
              <a:t> as possible to have </a:t>
            </a:r>
            <a:r>
              <a:rPr lang="fr-FR" b="1">
                <a:latin typeface="Arial"/>
                <a:cs typeface="Arial"/>
              </a:rPr>
              <a:t>an </a:t>
            </a:r>
            <a:r>
              <a:rPr lang="fr-FR" b="1" err="1">
                <a:latin typeface="Arial"/>
                <a:cs typeface="Arial"/>
              </a:rPr>
              <a:t>integrated</a:t>
            </a:r>
            <a:r>
              <a:rPr lang="fr-FR" b="1">
                <a:latin typeface="Arial"/>
                <a:cs typeface="Arial"/>
              </a:rPr>
              <a:t> and/or </a:t>
            </a:r>
            <a:r>
              <a:rPr lang="fr-FR" b="1" err="1">
                <a:latin typeface="Arial"/>
                <a:cs typeface="Arial"/>
              </a:rPr>
              <a:t>harmonized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view</a:t>
            </a:r>
            <a:r>
              <a:rPr lang="fr-FR" b="1">
                <a:latin typeface="Arial"/>
                <a:cs typeface="Arial"/>
              </a:rPr>
              <a:t> of </a:t>
            </a:r>
            <a:r>
              <a:rPr lang="fr-FR" b="1" err="1">
                <a:latin typeface="Arial"/>
                <a:cs typeface="Arial"/>
              </a:rPr>
              <a:t>NMHSs</a:t>
            </a:r>
            <a:r>
              <a:rPr lang="fr-FR" b="1">
                <a:latin typeface="Arial"/>
                <a:cs typeface="Arial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>
                <a:latin typeface="Arial"/>
                <a:cs typeface="Arial"/>
              </a:rPr>
              <a:t>It </a:t>
            </a:r>
            <a:r>
              <a:rPr lang="fr-FR" err="1">
                <a:latin typeface="Arial"/>
                <a:cs typeface="Arial"/>
              </a:rPr>
              <a:t>is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reccommended</a:t>
            </a:r>
            <a:r>
              <a:rPr lang="fr-FR">
                <a:latin typeface="Arial"/>
                <a:cs typeface="Arial"/>
              </a:rPr>
              <a:t> to </a:t>
            </a:r>
            <a:r>
              <a:rPr lang="fr-FR" b="1">
                <a:latin typeface="Arial"/>
                <a:cs typeface="Arial"/>
              </a:rPr>
              <a:t>use in </a:t>
            </a:r>
            <a:r>
              <a:rPr lang="fr-FR" b="1" err="1">
                <a:latin typeface="Arial"/>
                <a:cs typeface="Arial"/>
              </a:rPr>
              <a:t>this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template</a:t>
            </a:r>
            <a:r>
              <a:rPr lang="fr-FR">
                <a:latin typeface="Arial"/>
                <a:cs typeface="Arial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 err="1">
                <a:latin typeface="Arial"/>
                <a:cs typeface="Arial"/>
              </a:rPr>
              <a:t>Each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b="1">
                <a:latin typeface="Arial"/>
                <a:cs typeface="Arial"/>
              </a:rPr>
              <a:t>group </a:t>
            </a:r>
            <a:r>
              <a:rPr lang="fr-FR" b="1" err="1">
                <a:latin typeface="Arial"/>
                <a:cs typeface="Arial"/>
              </a:rPr>
              <a:t>will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designate</a:t>
            </a:r>
            <a:r>
              <a:rPr lang="fr-FR" b="1">
                <a:latin typeface="Arial"/>
                <a:cs typeface="Arial"/>
              </a:rPr>
              <a:t> a speaker </a:t>
            </a:r>
            <a:r>
              <a:rPr lang="fr-FR">
                <a:latin typeface="Arial"/>
                <a:cs typeface="Arial"/>
              </a:rPr>
              <a:t>to </a:t>
            </a:r>
            <a:r>
              <a:rPr lang="fr-FR" err="1">
                <a:latin typeface="Arial"/>
                <a:cs typeface="Arial"/>
              </a:rPr>
              <a:t>present</a:t>
            </a:r>
            <a:r>
              <a:rPr lang="fr-FR">
                <a:latin typeface="Arial"/>
                <a:cs typeface="Arial"/>
              </a:rPr>
              <a:t> the </a:t>
            </a:r>
            <a:r>
              <a:rPr lang="fr-FR" err="1">
                <a:latin typeface="Arial"/>
                <a:cs typeface="Arial"/>
              </a:rPr>
              <a:t>outcomes</a:t>
            </a:r>
            <a:r>
              <a:rPr lang="fr-FR">
                <a:latin typeface="Arial"/>
                <a:cs typeface="Arial"/>
              </a:rPr>
              <a:t>, and all team </a:t>
            </a:r>
            <a:r>
              <a:rPr lang="fr-FR" err="1">
                <a:latin typeface="Arial"/>
                <a:cs typeface="Arial"/>
              </a:rPr>
              <a:t>members</a:t>
            </a:r>
            <a:r>
              <a:rPr lang="fr-FR">
                <a:latin typeface="Arial"/>
                <a:cs typeface="Arial"/>
              </a:rPr>
              <a:t> have to </a:t>
            </a:r>
            <a:r>
              <a:rPr lang="fr-FR" err="1">
                <a:latin typeface="Arial"/>
                <a:cs typeface="Arial"/>
              </a:rPr>
              <a:t>be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prepared</a:t>
            </a:r>
            <a:r>
              <a:rPr lang="fr-FR">
                <a:latin typeface="Arial"/>
                <a:cs typeface="Arial"/>
              </a:rPr>
              <a:t> to </a:t>
            </a:r>
            <a:r>
              <a:rPr lang="fr-FR" err="1">
                <a:latin typeface="Arial"/>
                <a:cs typeface="Arial"/>
              </a:rPr>
              <a:t>answer</a:t>
            </a:r>
            <a:r>
              <a:rPr lang="fr-FR">
                <a:latin typeface="Arial"/>
                <a:cs typeface="Arial"/>
              </a:rPr>
              <a:t> to clarification</a:t>
            </a:r>
            <a:endParaRPr lang="fr-FR"/>
          </a:p>
          <a:p>
            <a:pPr marL="457200" indent="-457200">
              <a:buFont typeface="+mj-lt"/>
              <a:buAutoNum type="arabicPeriod"/>
            </a:pPr>
            <a:r>
              <a:rPr lang="fr-FR">
                <a:latin typeface="Arial"/>
                <a:cs typeface="Arial"/>
              </a:rPr>
              <a:t>Time for team </a:t>
            </a:r>
            <a:r>
              <a:rPr lang="fr-FR" err="1">
                <a:latin typeface="Arial"/>
                <a:cs typeface="Arial"/>
              </a:rPr>
              <a:t>work</a:t>
            </a:r>
            <a:r>
              <a:rPr lang="fr-FR">
                <a:latin typeface="Arial"/>
                <a:cs typeface="Arial"/>
              </a:rPr>
              <a:t>: </a:t>
            </a:r>
            <a:r>
              <a:rPr lang="fr-FR" b="1">
                <a:latin typeface="Arial"/>
                <a:cs typeface="Arial"/>
              </a:rPr>
              <a:t>60 minutes, </a:t>
            </a:r>
            <a:r>
              <a:rPr lang="fr-FR" err="1">
                <a:latin typeface="Arial"/>
                <a:cs typeface="Arial"/>
              </a:rPr>
              <a:t>presentation</a:t>
            </a:r>
            <a:r>
              <a:rPr lang="fr-FR">
                <a:latin typeface="Arial"/>
                <a:cs typeface="Arial"/>
              </a:rPr>
              <a:t> 8 minutes/team</a:t>
            </a:r>
          </a:p>
          <a:p>
            <a:pPr marL="457200" indent="-457200">
              <a:buAutoNum type="arabicPeriod"/>
            </a:pPr>
            <a:r>
              <a:rPr lang="fr-FR">
                <a:latin typeface="Arial"/>
                <a:cs typeface="Arial"/>
              </a:rPr>
              <a:t>Slides to </a:t>
            </a:r>
            <a:r>
              <a:rPr lang="fr-FR" err="1">
                <a:latin typeface="Arial"/>
                <a:cs typeface="Arial"/>
              </a:rPr>
              <a:t>be</a:t>
            </a:r>
            <a:r>
              <a:rPr lang="fr-FR">
                <a:latin typeface="Arial"/>
                <a:cs typeface="Arial"/>
              </a:rPr>
              <a:t> sent to Ms Choi echoi@wmo.int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4073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B245CB-8405-A558-B8C4-124E103C4D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1907" y="246464"/>
            <a:ext cx="11348185" cy="685172"/>
          </a:xfrm>
        </p:spPr>
        <p:txBody>
          <a:bodyPr/>
          <a:lstStyle/>
          <a:p>
            <a:r>
              <a:rPr lang="fr-FR" sz="4000"/>
              <a:t>Groups composition for </a:t>
            </a:r>
            <a:r>
              <a:rPr lang="fr-FR" sz="4000" err="1"/>
              <a:t>Practical</a:t>
            </a:r>
            <a:r>
              <a:rPr lang="fr-FR" sz="4000"/>
              <a:t> </a:t>
            </a:r>
            <a:r>
              <a:rPr lang="fr-FR" sz="4000" err="1"/>
              <a:t>Exercise</a:t>
            </a:r>
            <a:r>
              <a:rPr lang="fr-FR" sz="4000"/>
              <a:t>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A461C0-B484-BE73-47E2-F201D60BA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1907" y="1612016"/>
            <a:ext cx="11579593" cy="3226981"/>
          </a:xfrm>
        </p:spPr>
        <p:txBody>
          <a:bodyPr/>
          <a:lstStyle/>
          <a:p>
            <a:r>
              <a:rPr lang="fr-FR" sz="2300" b="1"/>
              <a:t>Group 1</a:t>
            </a:r>
            <a:r>
              <a:rPr lang="fr-FR" sz="2300"/>
              <a:t>: Dale Destin, Shakeer Baig, </a:t>
            </a:r>
            <a:r>
              <a:rPr lang="fr-FR" sz="2300">
                <a:solidFill>
                  <a:srgbClr val="0070C0"/>
                </a:solidFill>
              </a:rPr>
              <a:t>Jaime Paul</a:t>
            </a:r>
            <a:r>
              <a:rPr lang="fr-FR" sz="2300"/>
              <a:t>, </a:t>
            </a:r>
            <a:r>
              <a:rPr lang="fr-FR" sz="2300" err="1"/>
              <a:t>Zhuan</a:t>
            </a:r>
            <a:r>
              <a:rPr lang="fr-FR" sz="2300"/>
              <a:t> Sweeney, </a:t>
            </a:r>
            <a:r>
              <a:rPr lang="fr-FR" sz="2300">
                <a:solidFill>
                  <a:srgbClr val="FF0000"/>
                </a:solidFill>
              </a:rPr>
              <a:t>Rodney Martinez</a:t>
            </a:r>
          </a:p>
          <a:p>
            <a:r>
              <a:rPr lang="fr-FR" sz="2300" b="1"/>
              <a:t>Group 2</a:t>
            </a:r>
            <a:r>
              <a:rPr lang="fr-FR" sz="2300"/>
              <a:t>: Jeffrey Simmons, Joseph Isaac, </a:t>
            </a:r>
            <a:r>
              <a:rPr lang="fr-FR" sz="2300" err="1"/>
              <a:t>Trevis</a:t>
            </a:r>
            <a:r>
              <a:rPr lang="fr-FR" sz="2300"/>
              <a:t> </a:t>
            </a:r>
            <a:r>
              <a:rPr lang="fr-FR" sz="2300" err="1"/>
              <a:t>Gardener</a:t>
            </a:r>
            <a:r>
              <a:rPr lang="fr-FR" sz="2300"/>
              <a:t>, </a:t>
            </a:r>
            <a:r>
              <a:rPr lang="fr-FR" sz="2300">
                <a:solidFill>
                  <a:srgbClr val="FF0000"/>
                </a:solidFill>
              </a:rPr>
              <a:t>Kenneth Kerr</a:t>
            </a:r>
          </a:p>
          <a:p>
            <a:r>
              <a:rPr lang="fr-FR" sz="2300" b="1"/>
              <a:t>Group 3</a:t>
            </a:r>
            <a:r>
              <a:rPr lang="fr-FR" sz="2300"/>
              <a:t>: Sabu Best, Marshall Alexander, </a:t>
            </a:r>
            <a:r>
              <a:rPr lang="fr-FR" sz="2300" err="1"/>
              <a:t>Denel</a:t>
            </a:r>
            <a:r>
              <a:rPr lang="fr-FR" sz="2300"/>
              <a:t> Dixon, </a:t>
            </a:r>
            <a:r>
              <a:rPr lang="fr-FR" sz="2300">
                <a:solidFill>
                  <a:srgbClr val="0070C0"/>
                </a:solidFill>
              </a:rPr>
              <a:t>Jason Ernest, </a:t>
            </a:r>
            <a:r>
              <a:rPr lang="fr-FR" sz="2300">
                <a:solidFill>
                  <a:srgbClr val="FF0000"/>
                </a:solidFill>
              </a:rPr>
              <a:t>Eunjin Choi</a:t>
            </a:r>
          </a:p>
          <a:p>
            <a:r>
              <a:rPr lang="fr-FR" sz="2300" b="1"/>
              <a:t>Group 4</a:t>
            </a:r>
            <a:r>
              <a:rPr lang="fr-FR" sz="2300"/>
              <a:t>: Ronald Gordon, </a:t>
            </a:r>
            <a:r>
              <a:rPr lang="fr-FR" sz="2300">
                <a:solidFill>
                  <a:srgbClr val="0070C0"/>
                </a:solidFill>
              </a:rPr>
              <a:t>Shawn Boyce</a:t>
            </a:r>
            <a:r>
              <a:rPr lang="fr-FR" sz="2300"/>
              <a:t>, Gerard Tamar, Gilbert Miller, </a:t>
            </a:r>
            <a:r>
              <a:rPr lang="fr-FR" sz="2300">
                <a:solidFill>
                  <a:srgbClr val="FF0000"/>
                </a:solidFill>
              </a:rPr>
              <a:t>Haley Anderson</a:t>
            </a:r>
            <a:endParaRPr lang="fr-FR" sz="2300"/>
          </a:p>
          <a:p>
            <a:r>
              <a:rPr lang="fr-FR" sz="2300" b="1"/>
              <a:t>Group 5</a:t>
            </a:r>
            <a:r>
              <a:rPr lang="fr-FR" sz="2300"/>
              <a:t>: Albert Martis, Kerry Powery, </a:t>
            </a:r>
            <a:r>
              <a:rPr lang="fr-FR" sz="2300">
                <a:solidFill>
                  <a:srgbClr val="0070C0"/>
                </a:solidFill>
              </a:rPr>
              <a:t>John </a:t>
            </a:r>
            <a:r>
              <a:rPr lang="fr-FR" sz="2300" err="1">
                <a:solidFill>
                  <a:srgbClr val="0070C0"/>
                </a:solidFill>
              </a:rPr>
              <a:t>Bowleg</a:t>
            </a:r>
            <a:r>
              <a:rPr lang="fr-FR" sz="2300">
                <a:solidFill>
                  <a:srgbClr val="0070C0"/>
                </a:solidFill>
              </a:rPr>
              <a:t>, </a:t>
            </a:r>
            <a:r>
              <a:rPr lang="fr-FR" sz="2300" err="1"/>
              <a:t>Sharlene</a:t>
            </a:r>
            <a:r>
              <a:rPr lang="fr-FR" sz="2300"/>
              <a:t> Smith, </a:t>
            </a:r>
            <a:r>
              <a:rPr lang="fr-FR" sz="2300">
                <a:solidFill>
                  <a:srgbClr val="FF0000"/>
                </a:solidFill>
              </a:rPr>
              <a:t>Paul Bugeac</a:t>
            </a:r>
          </a:p>
          <a:p>
            <a:r>
              <a:rPr lang="fr-FR" sz="2300" b="1"/>
              <a:t>Group 6</a:t>
            </a:r>
            <a:r>
              <a:rPr lang="fr-FR" sz="2300"/>
              <a:t>: Evan Thompson, Jaime Paul, Jeffrey Jennings, </a:t>
            </a:r>
            <a:r>
              <a:rPr lang="fr-FR" sz="2300">
                <a:solidFill>
                  <a:srgbClr val="0070C0"/>
                </a:solidFill>
              </a:rPr>
              <a:t>Sharon Archie, </a:t>
            </a:r>
          </a:p>
          <a:p>
            <a:r>
              <a:rPr lang="fr-FR" sz="2300" b="1"/>
              <a:t>Group 7: </a:t>
            </a:r>
            <a:r>
              <a:rPr lang="fr-FR" sz="2300"/>
              <a:t>Vigil Saltibus, </a:t>
            </a:r>
            <a:r>
              <a:rPr lang="fr-FR" sz="2300">
                <a:solidFill>
                  <a:srgbClr val="FF0000"/>
                </a:solidFill>
              </a:rPr>
              <a:t>Arlene Laing</a:t>
            </a:r>
            <a:r>
              <a:rPr lang="fr-FR" sz="2300"/>
              <a:t>, Holly Hamilton, Arlene Aaron-Morrison</a:t>
            </a:r>
          </a:p>
          <a:p>
            <a:endParaRPr lang="fr-FR" sz="2300"/>
          </a:p>
          <a:p>
            <a:pPr algn="r"/>
            <a:r>
              <a:rPr lang="fr-FR" sz="2300">
                <a:solidFill>
                  <a:srgbClr val="005BAA"/>
                </a:solidFill>
              </a:rPr>
              <a:t>Hydrological </a:t>
            </a:r>
            <a:r>
              <a:rPr lang="fr-FR" sz="2300" err="1">
                <a:solidFill>
                  <a:srgbClr val="005BAA"/>
                </a:solidFill>
              </a:rPr>
              <a:t>Advisers</a:t>
            </a:r>
            <a:endParaRPr lang="fr-FR" sz="2300">
              <a:solidFill>
                <a:srgbClr val="005BAA"/>
              </a:solidFill>
            </a:endParaRPr>
          </a:p>
          <a:p>
            <a:pPr algn="r"/>
            <a:r>
              <a:rPr lang="fr-FR" sz="2300">
                <a:solidFill>
                  <a:srgbClr val="FF0000"/>
                </a:solidFill>
              </a:rPr>
              <a:t>Resource </a:t>
            </a:r>
            <a:r>
              <a:rPr lang="fr-FR" sz="2300" err="1">
                <a:solidFill>
                  <a:srgbClr val="FF0000"/>
                </a:solidFill>
              </a:rPr>
              <a:t>persons</a:t>
            </a:r>
            <a:endParaRPr lang="fr-FR" sz="2300">
              <a:solidFill>
                <a:srgbClr val="FF0000"/>
              </a:solidFill>
            </a:endParaRPr>
          </a:p>
          <a:p>
            <a:endParaRPr lang="fr-FR" sz="2300"/>
          </a:p>
        </p:txBody>
      </p:sp>
    </p:spTree>
    <p:extLst>
      <p:ext uri="{BB962C8B-B14F-4D97-AF65-F5344CB8AC3E}">
        <p14:creationId xmlns:p14="http://schemas.microsoft.com/office/powerpoint/2010/main" val="3823670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FE6A5E-4451-053E-0D73-22225AABE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55EFF0-050A-7DEF-F6BC-92F3595DE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534" y="569290"/>
            <a:ext cx="11174931" cy="685172"/>
          </a:xfrm>
        </p:spPr>
        <p:txBody>
          <a:bodyPr/>
          <a:lstStyle/>
          <a:p>
            <a:r>
              <a:rPr lang="es-EC" sz="3600"/>
              <a:t>Regional/</a:t>
            </a:r>
            <a:r>
              <a:rPr lang="es-EC" sz="3600" err="1"/>
              <a:t>national</a:t>
            </a:r>
            <a:r>
              <a:rPr lang="es-EC" sz="3600"/>
              <a:t> </a:t>
            </a:r>
            <a:r>
              <a:rPr lang="es-EC" sz="3600" err="1"/>
              <a:t>trends</a:t>
            </a:r>
            <a:r>
              <a:rPr lang="es-EC" sz="3600"/>
              <a:t> </a:t>
            </a:r>
            <a:r>
              <a:rPr lang="es-EC" sz="3600" err="1"/>
              <a:t>with</a:t>
            </a:r>
            <a:r>
              <a:rPr lang="es-EC" sz="3600"/>
              <a:t> </a:t>
            </a:r>
            <a:r>
              <a:rPr lang="es-EC" sz="3600" err="1"/>
              <a:t>potential</a:t>
            </a:r>
            <a:r>
              <a:rPr lang="es-EC" sz="3600"/>
              <a:t> </a:t>
            </a:r>
            <a:r>
              <a:rPr lang="es-EC" sz="3600" err="1"/>
              <a:t>impact</a:t>
            </a:r>
            <a:r>
              <a:rPr lang="es-EC" sz="3600"/>
              <a:t> in NMHSs</a:t>
            </a:r>
            <a:endParaRPr lang="fr-FR" sz="360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0BF3B26-634F-B5CD-68C6-C49B7B032111}"/>
              </a:ext>
            </a:extLst>
          </p:cNvPr>
          <p:cNvSpPr txBox="1">
            <a:spLocks/>
          </p:cNvSpPr>
          <p:nvPr/>
        </p:nvSpPr>
        <p:spPr>
          <a:xfrm>
            <a:off x="1398471" y="1430498"/>
            <a:ext cx="9144000" cy="4163866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err="1">
                <a:latin typeface="Arial"/>
                <a:cs typeface="Arial"/>
              </a:rPr>
              <a:t>Guiding</a:t>
            </a:r>
            <a:r>
              <a:rPr lang="fr-FR" b="1">
                <a:latin typeface="Arial"/>
                <a:cs typeface="Arial"/>
              </a:rPr>
              <a:t> questions, not </a:t>
            </a:r>
            <a:r>
              <a:rPr lang="fr-FR" b="1" err="1">
                <a:latin typeface="Arial"/>
                <a:cs typeface="Arial"/>
              </a:rPr>
              <a:t>limited</a:t>
            </a:r>
            <a:r>
              <a:rPr lang="fr-FR" b="1">
                <a:latin typeface="Arial"/>
                <a:cs typeface="Arial"/>
              </a:rPr>
              <a:t> to:</a:t>
            </a:r>
            <a:endParaRPr lang="fr-FR" b="1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>
                <a:latin typeface="Arial"/>
                <a:cs typeface="Arial"/>
              </a:rPr>
              <a:t>How do the National </a:t>
            </a:r>
            <a:r>
              <a:rPr lang="fr-FR" err="1">
                <a:latin typeface="Arial"/>
                <a:cs typeface="Arial"/>
              </a:rPr>
              <a:t>Development</a:t>
            </a:r>
            <a:r>
              <a:rPr lang="fr-FR">
                <a:latin typeface="Arial"/>
                <a:cs typeface="Arial"/>
              </a:rPr>
              <a:t> Plans and </a:t>
            </a:r>
            <a:r>
              <a:rPr lang="fr-FR" err="1">
                <a:latin typeface="Arial"/>
                <a:cs typeface="Arial"/>
              </a:rPr>
              <a:t>planned</a:t>
            </a:r>
            <a:r>
              <a:rPr lang="fr-FR">
                <a:latin typeface="Arial"/>
                <a:cs typeface="Arial"/>
              </a:rPr>
              <a:t> national </a:t>
            </a:r>
            <a:r>
              <a:rPr lang="fr-FR" err="1">
                <a:latin typeface="Arial"/>
                <a:cs typeface="Arial"/>
              </a:rPr>
              <a:t>investments</a:t>
            </a:r>
            <a:r>
              <a:rPr lang="fr-FR">
                <a:latin typeface="Arial"/>
                <a:cs typeface="Arial"/>
              </a:rPr>
              <a:t> impact the </a:t>
            </a:r>
            <a:r>
              <a:rPr lang="fr-FR" err="1">
                <a:latin typeface="Arial"/>
                <a:cs typeface="Arial"/>
              </a:rPr>
              <a:t>development</a:t>
            </a:r>
            <a:r>
              <a:rPr lang="fr-FR">
                <a:latin typeface="Arial"/>
                <a:cs typeface="Arial"/>
              </a:rPr>
              <a:t> of NMHS?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>
                <a:latin typeface="Arial"/>
                <a:cs typeface="Arial"/>
              </a:rPr>
              <a:t>How </a:t>
            </a:r>
            <a:r>
              <a:rPr lang="fr-FR" err="1">
                <a:latin typeface="Arial"/>
                <a:cs typeface="Arial"/>
              </a:rPr>
              <a:t>will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emerging</a:t>
            </a:r>
            <a:r>
              <a:rPr lang="fr-FR">
                <a:latin typeface="Arial"/>
                <a:cs typeface="Arial"/>
              </a:rPr>
              <a:t> technologies impact </a:t>
            </a:r>
            <a:r>
              <a:rPr lang="fr-FR" err="1">
                <a:latin typeface="Arial"/>
                <a:cs typeface="Arial"/>
              </a:rPr>
              <a:t>your</a:t>
            </a:r>
            <a:r>
              <a:rPr lang="fr-FR">
                <a:latin typeface="Arial"/>
                <a:cs typeface="Arial"/>
              </a:rPr>
              <a:t> NMHS </a:t>
            </a:r>
            <a:r>
              <a:rPr lang="fr-FR" err="1">
                <a:latin typeface="Arial"/>
                <a:cs typeface="Arial"/>
              </a:rPr>
              <a:t>operations</a:t>
            </a:r>
            <a:r>
              <a:rPr lang="fr-FR">
                <a:latin typeface="Arial"/>
                <a:cs typeface="Arial"/>
              </a:rPr>
              <a:t>, long-</a:t>
            </a:r>
            <a:r>
              <a:rPr lang="fr-FR" err="1">
                <a:latin typeface="Arial"/>
                <a:cs typeface="Arial"/>
              </a:rPr>
              <a:t>term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sustainability</a:t>
            </a:r>
            <a:r>
              <a:rPr lang="fr-FR">
                <a:latin typeface="Arial"/>
                <a:cs typeface="Arial"/>
              </a:rPr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err="1">
                <a:latin typeface="Arial"/>
                <a:cs typeface="Arial"/>
              </a:rPr>
              <a:t>Would</a:t>
            </a:r>
            <a:r>
              <a:rPr lang="fr-FR">
                <a:latin typeface="Arial"/>
                <a:cs typeface="Arial"/>
              </a:rPr>
              <a:t> the </a:t>
            </a:r>
            <a:r>
              <a:rPr lang="fr-FR" err="1">
                <a:latin typeface="Arial"/>
                <a:cs typeface="Arial"/>
              </a:rPr>
              <a:t>private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sector's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involvement</a:t>
            </a:r>
            <a:r>
              <a:rPr lang="fr-FR">
                <a:latin typeface="Arial"/>
                <a:cs typeface="Arial"/>
              </a:rPr>
              <a:t> in </a:t>
            </a:r>
            <a:r>
              <a:rPr lang="fr-FR" err="1">
                <a:latin typeface="Arial"/>
                <a:cs typeface="Arial"/>
              </a:rPr>
              <a:t>weather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enterprise</a:t>
            </a:r>
            <a:r>
              <a:rPr lang="fr-FR">
                <a:latin typeface="Arial"/>
                <a:cs typeface="Arial"/>
              </a:rPr>
              <a:t>, </a:t>
            </a:r>
            <a:r>
              <a:rPr lang="fr-FR" err="1">
                <a:latin typeface="Arial"/>
                <a:cs typeface="Arial"/>
              </a:rPr>
              <a:t>become</a:t>
            </a:r>
            <a:r>
              <a:rPr lang="fr-FR">
                <a:latin typeface="Arial"/>
                <a:cs typeface="Arial"/>
              </a:rPr>
              <a:t> an obstacle or a factor to affect the </a:t>
            </a:r>
            <a:r>
              <a:rPr lang="fr-FR" err="1">
                <a:latin typeface="Arial"/>
                <a:cs typeface="Arial"/>
              </a:rPr>
              <a:t>NMHS's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role</a:t>
            </a:r>
            <a:r>
              <a:rPr lang="fr-FR">
                <a:latin typeface="Arial"/>
                <a:cs typeface="Arial"/>
              </a:rPr>
              <a:t> in the </a:t>
            </a:r>
            <a:r>
              <a:rPr lang="fr-FR" err="1">
                <a:latin typeface="Arial"/>
                <a:cs typeface="Arial"/>
              </a:rPr>
              <a:t>near</a:t>
            </a:r>
            <a:r>
              <a:rPr lang="fr-FR">
                <a:latin typeface="Arial"/>
                <a:cs typeface="Arial"/>
              </a:rPr>
              <a:t> future?</a:t>
            </a:r>
            <a:endParaRPr lang="fr-FR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err="1">
                <a:latin typeface="Arial"/>
                <a:cs typeface="Arial"/>
              </a:rPr>
              <a:t>What</a:t>
            </a:r>
            <a:r>
              <a:rPr lang="fr-FR">
                <a:latin typeface="Arial"/>
                <a:cs typeface="Arial"/>
              </a:rPr>
              <a:t> are the persistent obstacles to </a:t>
            </a:r>
            <a:r>
              <a:rPr lang="fr-FR" err="1">
                <a:latin typeface="Arial"/>
                <a:cs typeface="Arial"/>
              </a:rPr>
              <a:t>securing</a:t>
            </a:r>
            <a:r>
              <a:rPr lang="fr-FR">
                <a:latin typeface="Arial"/>
                <a:cs typeface="Arial"/>
              </a:rPr>
              <a:t> long-</a:t>
            </a:r>
            <a:r>
              <a:rPr lang="fr-FR" err="1">
                <a:latin typeface="Arial"/>
                <a:cs typeface="Arial"/>
              </a:rPr>
              <a:t>term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investments</a:t>
            </a:r>
            <a:r>
              <a:rPr lang="fr-FR">
                <a:latin typeface="Arial"/>
                <a:cs typeface="Arial"/>
              </a:rPr>
              <a:t> in </a:t>
            </a:r>
            <a:r>
              <a:rPr lang="fr-FR" err="1">
                <a:latin typeface="Arial"/>
                <a:cs typeface="Arial"/>
              </a:rPr>
              <a:t>your</a:t>
            </a:r>
            <a:r>
              <a:rPr lang="fr-FR">
                <a:latin typeface="Arial"/>
                <a:cs typeface="Arial"/>
              </a:rPr>
              <a:t> NMHS?</a:t>
            </a:r>
          </a:p>
          <a:p>
            <a:pPr marL="342900" indent="-342900">
              <a:buChar char="•"/>
            </a:pPr>
            <a:endParaRPr lang="fr-FR"/>
          </a:p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256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E24D7-7B11-FDF2-D64B-9DEEF9888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004AB-ADAA-9C57-9C1F-DCB6723136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534" y="569290"/>
            <a:ext cx="11174931" cy="685172"/>
          </a:xfrm>
        </p:spPr>
        <p:txBody>
          <a:bodyPr/>
          <a:lstStyle/>
          <a:p>
            <a:r>
              <a:rPr lang="es-EC" sz="3600"/>
              <a:t>Regional/</a:t>
            </a:r>
            <a:r>
              <a:rPr lang="es-EC" sz="3600" err="1"/>
              <a:t>national</a:t>
            </a:r>
            <a:r>
              <a:rPr lang="es-EC" sz="3600"/>
              <a:t> </a:t>
            </a:r>
            <a:r>
              <a:rPr lang="es-EC" sz="3600" err="1"/>
              <a:t>trends</a:t>
            </a:r>
            <a:r>
              <a:rPr lang="es-EC" sz="3600"/>
              <a:t> </a:t>
            </a:r>
            <a:r>
              <a:rPr lang="es-EC" sz="3600" err="1"/>
              <a:t>with</a:t>
            </a:r>
            <a:r>
              <a:rPr lang="es-EC" sz="3600"/>
              <a:t> </a:t>
            </a:r>
            <a:r>
              <a:rPr lang="es-EC" sz="3600" err="1"/>
              <a:t>potential</a:t>
            </a:r>
            <a:r>
              <a:rPr lang="es-EC" sz="3600"/>
              <a:t> </a:t>
            </a:r>
            <a:r>
              <a:rPr lang="es-EC" sz="3600" err="1"/>
              <a:t>impact</a:t>
            </a:r>
            <a:r>
              <a:rPr lang="es-EC" sz="3600"/>
              <a:t> in NMHSs</a:t>
            </a:r>
            <a:endParaRPr lang="fr-FR" sz="360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4EAD6BA-C1E7-3D7A-5254-B1F243FD58B8}"/>
              </a:ext>
            </a:extLst>
          </p:cNvPr>
          <p:cNvSpPr txBox="1">
            <a:spLocks/>
          </p:cNvSpPr>
          <p:nvPr/>
        </p:nvSpPr>
        <p:spPr>
          <a:xfrm>
            <a:off x="1398471" y="1430498"/>
            <a:ext cx="9144000" cy="381527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XX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>
                <a:solidFill>
                  <a:prstClr val="black"/>
                </a:solidFill>
              </a:rPr>
              <a:t>XXX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79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3E5BF0-B6CC-4B88-56B1-69B93DFA6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3162B2-EED8-936F-D99F-4670C8B384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534" y="313258"/>
            <a:ext cx="11174931" cy="685172"/>
          </a:xfrm>
        </p:spPr>
        <p:txBody>
          <a:bodyPr/>
          <a:lstStyle/>
          <a:p>
            <a:r>
              <a:rPr lang="es-EC" sz="3600" err="1"/>
              <a:t>Persistent</a:t>
            </a:r>
            <a:r>
              <a:rPr lang="es-EC" sz="3600"/>
              <a:t> gaps and </a:t>
            </a:r>
            <a:r>
              <a:rPr lang="es-EC" sz="3600" err="1"/>
              <a:t>challenges</a:t>
            </a:r>
            <a:r>
              <a:rPr lang="es-EC" sz="3600"/>
              <a:t> </a:t>
            </a:r>
            <a:r>
              <a:rPr lang="es-EC" sz="3600" err="1"/>
              <a:t>ahead</a:t>
            </a:r>
            <a:r>
              <a:rPr lang="es-EC" sz="3600"/>
              <a:t>:</a:t>
            </a:r>
            <a:endParaRPr lang="fr-FR" sz="360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FDF130C-2464-FADE-2F0D-FE2354631DCD}"/>
              </a:ext>
            </a:extLst>
          </p:cNvPr>
          <p:cNvSpPr txBox="1">
            <a:spLocks/>
          </p:cNvSpPr>
          <p:nvPr/>
        </p:nvSpPr>
        <p:spPr>
          <a:xfrm>
            <a:off x="1398471" y="1430498"/>
            <a:ext cx="9144000" cy="3226981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Guiding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questions: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What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are the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fundamental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causes at 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the national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level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which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limit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the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required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lang="fr-FR" dirty="0" err="1">
                <a:solidFill>
                  <a:prstClr val="black"/>
                </a:solidFill>
                <a:latin typeface="Arial"/>
                <a:cs typeface="Arial"/>
              </a:rPr>
              <a:t>strengthening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of the NMHS and </a:t>
            </a:r>
            <a:r>
              <a:rPr lang="fr-FR" dirty="0" err="1">
                <a:solidFill>
                  <a:prstClr val="black"/>
                </a:solidFill>
                <a:latin typeface="Arial"/>
                <a:cs typeface="Arial"/>
              </a:rPr>
              <a:t>could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lang="fr-FR" dirty="0" err="1">
                <a:solidFill>
                  <a:prstClr val="black"/>
                </a:solidFill>
                <a:latin typeface="Arial"/>
                <a:cs typeface="Arial"/>
              </a:rPr>
              <a:t>even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threaten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its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long-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term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sustainability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and/or existence?</a:t>
            </a:r>
            <a:endParaRPr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Which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of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these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causes are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internal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(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inherent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to NMHS structure,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institutional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framework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,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limited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visibility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,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operations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); or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external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(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legal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weaknesses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,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political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influence, corruption,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others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)</a:t>
            </a:r>
            <a:endParaRPr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r-FR" dirty="0" err="1">
                <a:solidFill>
                  <a:prstClr val="black"/>
                </a:solidFill>
                <a:latin typeface="Arial"/>
                <a:cs typeface="Arial"/>
              </a:rPr>
              <a:t>What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are the challenges in </a:t>
            </a:r>
            <a:r>
              <a:rPr lang="fr-FR" dirty="0" err="1">
                <a:solidFill>
                  <a:prstClr val="black"/>
                </a:solidFill>
                <a:latin typeface="Arial"/>
                <a:cs typeface="Arial"/>
              </a:rPr>
              <a:t>sustainability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?</a:t>
            </a:r>
            <a:endParaRPr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>
              <a:defRPr/>
            </a:pPr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44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A854F-8579-7DA0-0C7A-406A4136D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157662-0AB0-9CBB-F2F4-CD114CA7F7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534" y="166954"/>
            <a:ext cx="11174931" cy="685172"/>
          </a:xfrm>
        </p:spPr>
        <p:txBody>
          <a:bodyPr/>
          <a:lstStyle/>
          <a:p>
            <a:r>
              <a:rPr lang="es-EC" sz="3600" err="1"/>
              <a:t>Persistent</a:t>
            </a:r>
            <a:r>
              <a:rPr lang="es-EC" sz="3600"/>
              <a:t> gaps and </a:t>
            </a:r>
            <a:r>
              <a:rPr lang="es-EC" sz="3600" err="1"/>
              <a:t>challenges</a:t>
            </a:r>
            <a:r>
              <a:rPr lang="es-EC" sz="3600"/>
              <a:t> </a:t>
            </a:r>
            <a:r>
              <a:rPr lang="es-EC" sz="3600" err="1"/>
              <a:t>ahead</a:t>
            </a:r>
            <a:r>
              <a:rPr lang="es-EC" sz="3600"/>
              <a:t>:</a:t>
            </a:r>
            <a:endParaRPr lang="fr-FR" sz="360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3D55F44-0830-3664-73A5-09D3755056E1}"/>
              </a:ext>
            </a:extLst>
          </p:cNvPr>
          <p:cNvSpPr txBox="1">
            <a:spLocks/>
          </p:cNvSpPr>
          <p:nvPr/>
        </p:nvSpPr>
        <p:spPr>
          <a:xfrm>
            <a:off x="1398471" y="1348202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 b="1">
                <a:solidFill>
                  <a:prstClr val="black"/>
                </a:solidFill>
              </a:rPr>
              <a:t>Xxx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Xxx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960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4F9361-B9C5-92C6-25A6-510C51C1B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3AD013-A39E-0C80-240A-B2E218F859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4284" y="381838"/>
            <a:ext cx="11174931" cy="685172"/>
          </a:xfrm>
        </p:spPr>
        <p:txBody>
          <a:bodyPr/>
          <a:lstStyle/>
          <a:p>
            <a:r>
              <a:rPr lang="es-EC" sz="3200" err="1"/>
              <a:t>Pragmatic</a:t>
            </a:r>
            <a:r>
              <a:rPr lang="es-EC" sz="3200"/>
              <a:t> </a:t>
            </a:r>
            <a:r>
              <a:rPr lang="es-EC" sz="3200" err="1"/>
              <a:t>actions</a:t>
            </a:r>
            <a:r>
              <a:rPr lang="es-EC" sz="3200"/>
              <a:t> </a:t>
            </a:r>
            <a:r>
              <a:rPr lang="es-EC" sz="3200" err="1"/>
              <a:t>to</a:t>
            </a:r>
            <a:r>
              <a:rPr lang="es-EC" sz="3200"/>
              <a:t> </a:t>
            </a:r>
            <a:r>
              <a:rPr lang="es-EC" sz="3200" err="1"/>
              <a:t>address</a:t>
            </a:r>
            <a:r>
              <a:rPr lang="es-EC" sz="3200"/>
              <a:t> </a:t>
            </a:r>
            <a:r>
              <a:rPr lang="es-EC" sz="3200" err="1"/>
              <a:t>current</a:t>
            </a:r>
            <a:r>
              <a:rPr lang="es-EC" sz="3200"/>
              <a:t> gaps and </a:t>
            </a:r>
            <a:r>
              <a:rPr lang="es-EC" sz="3200" err="1"/>
              <a:t>face</a:t>
            </a:r>
            <a:r>
              <a:rPr lang="es-EC" sz="3200"/>
              <a:t> </a:t>
            </a:r>
            <a:r>
              <a:rPr lang="es-EC" sz="3200" err="1"/>
              <a:t>challenges</a:t>
            </a:r>
            <a:r>
              <a:rPr lang="es-EC" sz="3200"/>
              <a:t> </a:t>
            </a:r>
            <a:r>
              <a:rPr lang="es-EC" sz="3200" err="1"/>
              <a:t>ahead</a:t>
            </a:r>
            <a:r>
              <a:rPr lang="es-EC" sz="3200"/>
              <a:t>:</a:t>
            </a:r>
            <a:endParaRPr lang="fr-FR" sz="320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D6E0D0B-7556-25E6-0783-B16AF4F6D1B0}"/>
              </a:ext>
            </a:extLst>
          </p:cNvPr>
          <p:cNvSpPr txBox="1">
            <a:spLocks/>
          </p:cNvSpPr>
          <p:nvPr/>
        </p:nvSpPr>
        <p:spPr>
          <a:xfrm>
            <a:off x="1398471" y="1430498"/>
            <a:ext cx="9144000" cy="387655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Guiding</a:t>
            </a:r>
            <a:r>
              <a:rPr kumimoji="0" lang="fr-FR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questions: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actions/innovative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approaches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could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implemented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the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NMHS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to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address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current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gaps?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actions/innovative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approaches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could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implemented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externally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to influence in the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institutional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framework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policy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makers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to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secure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long-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term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investment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and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secure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institutional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and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financial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support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from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Governments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err="1">
                <a:solidFill>
                  <a:prstClr val="black"/>
                </a:solidFill>
              </a:rPr>
              <a:t>What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could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be</a:t>
            </a:r>
            <a:r>
              <a:rPr lang="fr-FR">
                <a:solidFill>
                  <a:prstClr val="black"/>
                </a:solidFill>
              </a:rPr>
              <a:t> the </a:t>
            </a:r>
            <a:r>
              <a:rPr lang="fr-FR" err="1">
                <a:solidFill>
                  <a:prstClr val="black"/>
                </a:solidFill>
              </a:rPr>
              <a:t>specific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spaces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where</a:t>
            </a:r>
            <a:r>
              <a:rPr lang="fr-FR">
                <a:solidFill>
                  <a:prstClr val="black"/>
                </a:solidFill>
              </a:rPr>
              <a:t> external </a:t>
            </a:r>
            <a:r>
              <a:rPr lang="fr-FR" err="1">
                <a:solidFill>
                  <a:prstClr val="black"/>
                </a:solidFill>
              </a:rPr>
              <a:t>funding</a:t>
            </a:r>
            <a:r>
              <a:rPr lang="fr-FR">
                <a:solidFill>
                  <a:prstClr val="black"/>
                </a:solidFill>
              </a:rPr>
              <a:t> (</a:t>
            </a:r>
            <a:r>
              <a:rPr lang="fr-FR" err="1">
                <a:solidFill>
                  <a:prstClr val="black"/>
                </a:solidFill>
              </a:rPr>
              <a:t>cooperation</a:t>
            </a:r>
            <a:r>
              <a:rPr lang="fr-FR">
                <a:solidFill>
                  <a:prstClr val="black"/>
                </a:solidFill>
              </a:rPr>
              <a:t>/</a:t>
            </a:r>
            <a:r>
              <a:rPr lang="fr-FR" err="1">
                <a:solidFill>
                  <a:prstClr val="black"/>
                </a:solidFill>
              </a:rPr>
              <a:t>loans</a:t>
            </a:r>
            <a:r>
              <a:rPr lang="fr-FR">
                <a:solidFill>
                  <a:prstClr val="black"/>
                </a:solidFill>
              </a:rPr>
              <a:t>, </a:t>
            </a:r>
            <a:r>
              <a:rPr lang="fr-FR" err="1">
                <a:solidFill>
                  <a:prstClr val="black"/>
                </a:solidFill>
              </a:rPr>
              <a:t>etc</a:t>
            </a:r>
            <a:r>
              <a:rPr lang="fr-FR">
                <a:solidFill>
                  <a:prstClr val="black"/>
                </a:solidFill>
              </a:rPr>
              <a:t>) </a:t>
            </a:r>
            <a:r>
              <a:rPr lang="fr-FR" err="1">
                <a:solidFill>
                  <a:prstClr val="black"/>
                </a:solidFill>
              </a:rPr>
              <a:t>could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be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allocated</a:t>
            </a:r>
            <a:r>
              <a:rPr lang="fr-FR">
                <a:solidFill>
                  <a:prstClr val="black"/>
                </a:solidFill>
              </a:rPr>
              <a:t> to support </a:t>
            </a:r>
            <a:r>
              <a:rPr lang="fr-FR" err="1">
                <a:solidFill>
                  <a:prstClr val="black"/>
                </a:solidFill>
              </a:rPr>
              <a:t>these</a:t>
            </a:r>
            <a:r>
              <a:rPr lang="fr-FR">
                <a:solidFill>
                  <a:prstClr val="black"/>
                </a:solidFill>
              </a:rPr>
              <a:t> efforts.</a:t>
            </a: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0098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F6497A16C24847AD78F11B87F7D548" ma:contentTypeVersion="17" ma:contentTypeDescription="Create a new document." ma:contentTypeScope="" ma:versionID="a7cc658e7350b5c0a4d111e4cd7357ff">
  <xsd:schema xmlns:xsd="http://www.w3.org/2001/XMLSchema" xmlns:xs="http://www.w3.org/2001/XMLSchema" xmlns:p="http://schemas.microsoft.com/office/2006/metadata/properties" xmlns:ns2="0238f0ac-9b23-40a1-9bea-3608b3f97744" xmlns:ns3="9dd362d0-63f2-4e3c-ac06-664d054c738d" targetNamespace="http://schemas.microsoft.com/office/2006/metadata/properties" ma:root="true" ma:fieldsID="2337762d3ab5dfd3463a974aeef507ce" ns2:_="" ns3:_="">
    <xsd:import namespace="0238f0ac-9b23-40a1-9bea-3608b3f97744"/>
    <xsd:import namespace="9dd362d0-63f2-4e3c-ac06-664d054c738d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_dlc_DocId" minOccurs="0"/>
                <xsd:element ref="ns3:_dlc_DocIdUrl" minOccurs="0"/>
                <xsd:element ref="ns3:_dlc_DocIdPersistId" minOccurs="0"/>
                <xsd:element ref="ns2:ImageMetadataListItemId" minOccurs="0"/>
                <xsd:element ref="ns2:ImageMetadataListFieldId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38f0ac-9b23-40a1-9bea-3608b3f9774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92a3b380-abf6-46f2-87bb-c2c114de1c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mageMetadataListItemId" ma:index="20" nillable="true" ma:displayName="ImageMetadataListItemId" ma:hidden="true" ma:indexed="true" ma:internalName="ImageMetadataListItemId">
      <xsd:simpleType>
        <xsd:restriction base="dms:Unknown"/>
      </xsd:simpleType>
    </xsd:element>
    <xsd:element name="ImageMetadataListFieldId" ma:index="21" nillable="true" ma:displayName="ImageMetadataListFieldId" ma:hidden="true" ma:indexed="true" ma:internalName="ImageMetadataListFieldId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d362d0-63f2-4e3c-ac06-664d054c738d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db17dc8f-c558-43f2-ab9d-5ed955ab729e}" ma:internalName="TaxCatchAll" ma:showField="CatchAllData" ma:web="9dd362d0-63f2-4e3c-ac06-664d054c73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7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9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MetadataListItemId xmlns="0238f0ac-9b23-40a1-9bea-3608b3f97744" xsi:nil="true"/>
    <ImageMetadataListFieldId xmlns="0238f0ac-9b23-40a1-9bea-3608b3f97744" xsi:nil="true"/>
    <lcf76f155ced4ddcb4097134ff3c332f xmlns="0238f0ac-9b23-40a1-9bea-3608b3f97744">
      <Terms xmlns="http://schemas.microsoft.com/office/infopath/2007/PartnerControls"/>
    </lcf76f155ced4ddcb4097134ff3c332f>
    <TaxCatchAll xmlns="9dd362d0-63f2-4e3c-ac06-664d054c738d" xsi:nil="true"/>
    <_dlc_DocId xmlns="9dd362d0-63f2-4e3c-ac06-664d054c738d">WMOREF-1555984692-1374</_dlc_DocId>
    <_dlc_DocIdUrl xmlns="9dd362d0-63f2-4e3c-ac06-664d054c738d">
      <Url>https://wmoomm.sharepoint.com/sites/Hub/_layouts/15/DocIdRedir.aspx?ID=WMOREF-1555984692-1374</Url>
      <Description>WMOREF-1555984692-1374</Description>
    </_dlc_DocIdUrl>
  </documentManagement>
</p:properties>
</file>

<file path=customXml/itemProps1.xml><?xml version="1.0" encoding="utf-8"?>
<ds:datastoreItem xmlns:ds="http://schemas.openxmlformats.org/officeDocument/2006/customXml" ds:itemID="{DF5B0C47-9F72-4D6D-BA0B-1C79BBB1A845}">
  <ds:schemaRefs>
    <ds:schemaRef ds:uri="0238f0ac-9b23-40a1-9bea-3608b3f97744"/>
    <ds:schemaRef ds:uri="9dd362d0-63f2-4e3c-ac06-664d054c738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FEAFFEE-5F5C-4084-82CF-BA64B4593A7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0E82D94-E5A0-45E7-B4D7-7AF5C62331C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9995722-7EE4-43F0-BFD1-A4A9177742E2}">
  <ds:schemaRefs>
    <ds:schemaRef ds:uri="0238f0ac-9b23-40a1-9bea-3608b3f97744"/>
    <ds:schemaRef ds:uri="9dd362d0-63f2-4e3c-ac06-664d054c738d"/>
    <ds:schemaRef ds:uri="http://schemas.microsoft.com/office/2006/metadata/properties"/>
    <ds:schemaRef ds:uri="http://schemas.microsoft.com/office/infopath/2007/PartnerControls"/>
  </ds:schemaRefs>
</ds:datastoreItem>
</file>

<file path=docMetadata/LabelInfo.xml><?xml version="1.0" encoding="utf-8"?>
<clbl:labelList xmlns:clbl="http://schemas.microsoft.com/office/2020/mipLabelMetadata">
  <clbl:label id="{e962d134-526b-49fe-8fc7-dd80537250d0}" enabled="1" method="Standard" siteId="{eaa6be54-4687-40c4-9827-c044bd8e8d3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650</Words>
  <Application>Microsoft Office PowerPoint</Application>
  <PresentationFormat>Widescreen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Arial</vt:lpstr>
      <vt:lpstr>Custom Design</vt:lpstr>
      <vt:lpstr>Leadership and Management Workshop for Senior Management of RA III and IV Caribbean Members  Practical Exercise 1:  “Defining the context of your NMHS” Group No. [   ]  Members: [                                                                                                ]  Port of Spain, Trinidad and Tobago 1-5 December 2025</vt:lpstr>
      <vt:lpstr>Objective of this exercise</vt:lpstr>
      <vt:lpstr>Guidelines for this exercise (1/2)</vt:lpstr>
      <vt:lpstr>Groups composition for Practical Exercise 1</vt:lpstr>
      <vt:lpstr>Regional/national trends with potential impact in NMHSs</vt:lpstr>
      <vt:lpstr>Regional/national trends with potential impact in NMHSs</vt:lpstr>
      <vt:lpstr>Persistent gaps and challenges ahead:</vt:lpstr>
      <vt:lpstr>Persistent gaps and challenges ahead:</vt:lpstr>
      <vt:lpstr>Pragmatic actions to address current gaps and face challenges ahead:</vt:lpstr>
      <vt:lpstr>Pragmatic actions to address current gaps and face challenges ahead: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Klara Josipovic</dc:creator>
  <cp:lastModifiedBy>Eunjin Choi</cp:lastModifiedBy>
  <cp:revision>16</cp:revision>
  <dcterms:created xsi:type="dcterms:W3CDTF">2024-04-23T12:25:23Z</dcterms:created>
  <dcterms:modified xsi:type="dcterms:W3CDTF">2025-12-01T02:18:27Z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0x01010063F6497A16C24847AD78F11B87F7D548</vt:lpwstr>
  </property>
  <property fmtid="{D5CDD505-2E9C-101B-9397-08002B2CF9AE}" pid="3" name="_dlc_DocIdItemGuid">
    <vt:lpwstr>770e6ac8-842c-40d0-bc92-2c589e2b3feb</vt:lpwstr>
  </property>
  <property fmtid="{D5CDD505-2E9C-101B-9397-08002B2CF9AE}" pid="4" name="MediaServiceImageTags">
    <vt:lpwstr/>
  </property>
</Properties>
</file>