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13"/>
  </p:notesMasterIdLst>
  <p:sldIdLst>
    <p:sldId id="256" r:id="rId7"/>
    <p:sldId id="257" r:id="rId8"/>
    <p:sldId id="260" r:id="rId9"/>
    <p:sldId id="261" r:id="rId10"/>
    <p:sldId id="262" r:id="rId11"/>
    <p:sldId id="259" r:id="rId12"/>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341"/>
  </p:normalViewPr>
  <p:slideViewPr>
    <p:cSldViewPr snapToGrid="0">
      <p:cViewPr>
        <p:scale>
          <a:sx n="64" d="100"/>
          <a:sy n="64" d="100"/>
        </p:scale>
        <p:origin x="1192" y="7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A1E1D-A08F-A448-8E72-517719E973E9}" type="datetimeFigureOut">
              <a:rPr lang="en-US" smtClean="0"/>
              <a:t>11/21/25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90BA6-A606-0345-BBAF-5882E168A64B}" type="slidenum">
              <a:rPr lang="en-US" smtClean="0"/>
              <a:t>‹#›</a:t>
            </a:fld>
            <a:endParaRPr lang="en-US"/>
          </a:p>
        </p:txBody>
      </p:sp>
    </p:spTree>
    <p:extLst>
      <p:ext uri="{BB962C8B-B14F-4D97-AF65-F5344CB8AC3E}">
        <p14:creationId xmlns:p14="http://schemas.microsoft.com/office/powerpoint/2010/main" val="248106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Power is dispersing — not just shifting</a:t>
            </a:r>
          </a:p>
          <a:p>
            <a:r>
              <a:rPr lang="en-GB" dirty="0"/>
              <a:t>The U.S.-led unipolar moment is over, but we’re not in a simple U.S.–China bipolar world either.</a:t>
            </a:r>
            <a:br>
              <a:rPr lang="en-GB" dirty="0"/>
            </a:br>
            <a:r>
              <a:rPr lang="en-GB" dirty="0"/>
              <a:t>Instead, we have a </a:t>
            </a:r>
            <a:r>
              <a:rPr lang="en-GB" b="1" dirty="0"/>
              <a:t>“multiplex” world</a:t>
            </a:r>
            <a:r>
              <a:rPr lang="en-GB" dirty="0"/>
              <a:t>, with several consequential powers:</a:t>
            </a:r>
          </a:p>
          <a:p>
            <a:pPr>
              <a:buFont typeface="Arial" panose="020B0604020202020204" pitchFamily="34" charset="0"/>
              <a:buChar char="•"/>
            </a:pPr>
            <a:r>
              <a:rPr lang="en-GB" dirty="0"/>
              <a:t>China (global economic + regional military power)</a:t>
            </a:r>
          </a:p>
          <a:p>
            <a:pPr>
              <a:buFont typeface="Arial" panose="020B0604020202020204" pitchFamily="34" charset="0"/>
              <a:buChar char="•"/>
            </a:pPr>
            <a:r>
              <a:rPr lang="en-GB" dirty="0"/>
              <a:t>India (demographic + economic rise)</a:t>
            </a:r>
          </a:p>
          <a:p>
            <a:pPr>
              <a:buFont typeface="Arial" panose="020B0604020202020204" pitchFamily="34" charset="0"/>
              <a:buChar char="•"/>
            </a:pPr>
            <a:r>
              <a:rPr lang="en-GB" dirty="0"/>
              <a:t>EU (regulatory + economic power, fragmented politically)</a:t>
            </a:r>
          </a:p>
          <a:p>
            <a:pPr>
              <a:buFont typeface="Arial" panose="020B0604020202020204" pitchFamily="34" charset="0"/>
              <a:buChar char="•"/>
            </a:pPr>
            <a:r>
              <a:rPr lang="en-GB" dirty="0"/>
              <a:t>Middle powers (Turkey, Saudi Arabia, UAE, Brazil, South Africa, Indonesia) acting more independently</a:t>
            </a:r>
          </a:p>
          <a:p>
            <a:pPr>
              <a:buFont typeface="Arial" panose="020B0604020202020204" pitchFamily="34" charset="0"/>
              <a:buChar char="•"/>
            </a:pPr>
            <a:r>
              <a:rPr lang="en-GB" dirty="0"/>
              <a:t>Non-state actors (tech giants, cyber groups) influencing global outcomes</a:t>
            </a:r>
          </a:p>
          <a:p>
            <a:r>
              <a:rPr lang="en-GB" dirty="0"/>
              <a:t>This dispersal of power is itself a kind of reset.</a:t>
            </a:r>
          </a:p>
          <a:p>
            <a:r>
              <a:rPr lang="en-GB" b="1" dirty="0"/>
              <a:t>2. Alliances and blocs are being reconfigured</a:t>
            </a:r>
          </a:p>
          <a:p>
            <a:r>
              <a:rPr lang="en-GB" dirty="0"/>
              <a:t>Traditional alliances (NATO, U.S.–Japan, U.S.–Korea) are strengthening, but many regions are realigning:</a:t>
            </a:r>
          </a:p>
          <a:p>
            <a:pPr>
              <a:buFont typeface="Arial" panose="020B0604020202020204" pitchFamily="34" charset="0"/>
              <a:buChar char="•"/>
            </a:pPr>
            <a:r>
              <a:rPr lang="en-GB" b="1" dirty="0"/>
              <a:t>Russia and China</a:t>
            </a:r>
            <a:r>
              <a:rPr lang="en-GB" dirty="0"/>
              <a:t> are closer than at any point since the 1950s.</a:t>
            </a:r>
          </a:p>
          <a:p>
            <a:pPr>
              <a:buFont typeface="Arial" panose="020B0604020202020204" pitchFamily="34" charset="0"/>
              <a:buChar char="•"/>
            </a:pPr>
            <a:r>
              <a:rPr lang="en-GB" b="1" dirty="0"/>
              <a:t>Gulf states</a:t>
            </a:r>
            <a:r>
              <a:rPr lang="en-GB" dirty="0"/>
              <a:t> are pursuing “strategic hedging,” balancing U.S., China, and Russia.</a:t>
            </a:r>
          </a:p>
          <a:p>
            <a:pPr>
              <a:buFont typeface="Arial" panose="020B0604020202020204" pitchFamily="34" charset="0"/>
              <a:buChar char="•"/>
            </a:pPr>
            <a:r>
              <a:rPr lang="en-GB" b="1" dirty="0"/>
              <a:t>Africa</a:t>
            </a:r>
            <a:r>
              <a:rPr lang="en-GB" dirty="0"/>
              <a:t> is seeing a </a:t>
            </a:r>
            <a:r>
              <a:rPr lang="en-GB" dirty="0" err="1"/>
              <a:t>recompetition</a:t>
            </a:r>
            <a:r>
              <a:rPr lang="en-GB" dirty="0"/>
              <a:t> between the West, China, Russia, and increasingly Gulf states.</a:t>
            </a:r>
          </a:p>
          <a:p>
            <a:r>
              <a:rPr lang="en-GB" dirty="0"/>
              <a:t>Countries no longer fit neatly into “aligned” or “non-aligned.” They are acting transactionally.</a:t>
            </a:r>
          </a:p>
          <a:p>
            <a:r>
              <a:rPr lang="en-GB" b="1" dirty="0"/>
              <a:t>3. Economic globalization has fractured into blocs</a:t>
            </a:r>
          </a:p>
          <a:p>
            <a:r>
              <a:rPr lang="en-GB" dirty="0"/>
              <a:t>We are entering an era of </a:t>
            </a:r>
            <a:r>
              <a:rPr lang="en-GB" b="1" dirty="0"/>
              <a:t>geo-economic fragmentation</a:t>
            </a:r>
            <a:r>
              <a:rPr lang="en-GB" dirty="0"/>
              <a:t>:</a:t>
            </a:r>
          </a:p>
          <a:p>
            <a:pPr>
              <a:buFont typeface="Arial" panose="020B0604020202020204" pitchFamily="34" charset="0"/>
              <a:buChar char="•"/>
            </a:pPr>
            <a:r>
              <a:rPr lang="en-GB" dirty="0"/>
              <a:t>Supply chains are being re-shored or “friend-shored.”</a:t>
            </a:r>
          </a:p>
          <a:p>
            <a:pPr>
              <a:buFont typeface="Arial" panose="020B0604020202020204" pitchFamily="34" charset="0"/>
              <a:buChar char="•"/>
            </a:pPr>
            <a:r>
              <a:rPr lang="en-GB" dirty="0"/>
              <a:t>The U.S. and China are decoupling in critical sectors: chips, AI, rare earths, green tech.</a:t>
            </a:r>
          </a:p>
          <a:p>
            <a:pPr>
              <a:buFont typeface="Arial" panose="020B0604020202020204" pitchFamily="34" charset="0"/>
              <a:buChar char="•"/>
            </a:pPr>
            <a:r>
              <a:rPr lang="en-GB" dirty="0"/>
              <a:t>The dollar’s dominance is challenged — not replaced — but diversified around the edges.</a:t>
            </a:r>
          </a:p>
          <a:p>
            <a:r>
              <a:rPr lang="en-GB" dirty="0"/>
              <a:t>This is a reset from “globalization as default” to “globalization if secure.”</a:t>
            </a:r>
          </a:p>
          <a:p>
            <a:r>
              <a:rPr lang="en-GB" b="1" dirty="0"/>
              <a:t>4. Technology is now a geopolitical battlefield</a:t>
            </a:r>
          </a:p>
          <a:p>
            <a:r>
              <a:rPr lang="en-GB" dirty="0"/>
              <a:t>AI, semiconductors, biotech, quantum, and space systems are the new strategic territory.</a:t>
            </a:r>
          </a:p>
          <a:p>
            <a:r>
              <a:rPr lang="en-GB" dirty="0"/>
              <a:t>For the first time, </a:t>
            </a:r>
            <a:r>
              <a:rPr lang="en-GB" b="1" dirty="0"/>
              <a:t>tech companies, not states, own much of the critical infrastructure</a:t>
            </a:r>
            <a:r>
              <a:rPr lang="en-GB" dirty="0"/>
              <a:t> that defines national power.</a:t>
            </a:r>
          </a:p>
          <a:p>
            <a:r>
              <a:rPr lang="en-GB" dirty="0"/>
              <a:t>The AI race is altering alliances, trade, and military planning simultaneously.</a:t>
            </a:r>
          </a:p>
          <a:p>
            <a:r>
              <a:rPr lang="en-GB" b="1" dirty="0"/>
              <a:t>5. Conflict is returning to major-power politics</a:t>
            </a:r>
          </a:p>
          <a:p>
            <a:r>
              <a:rPr lang="en-GB" dirty="0"/>
              <a:t>We see simultaneous, interlinked conflicts — something unusual in the post-Cold-War era:</a:t>
            </a:r>
          </a:p>
          <a:p>
            <a:pPr>
              <a:buFont typeface="Arial" panose="020B0604020202020204" pitchFamily="34" charset="0"/>
              <a:buChar char="•"/>
            </a:pPr>
            <a:r>
              <a:rPr lang="en-GB" dirty="0"/>
              <a:t>Ukraine</a:t>
            </a:r>
          </a:p>
          <a:p>
            <a:pPr>
              <a:buFont typeface="Arial" panose="020B0604020202020204" pitchFamily="34" charset="0"/>
              <a:buChar char="•"/>
            </a:pPr>
            <a:r>
              <a:rPr lang="en-GB" dirty="0"/>
              <a:t>Middle East</a:t>
            </a:r>
          </a:p>
          <a:p>
            <a:pPr>
              <a:buFont typeface="Arial" panose="020B0604020202020204" pitchFamily="34" charset="0"/>
              <a:buChar char="•"/>
            </a:pPr>
            <a:r>
              <a:rPr lang="en-GB" dirty="0"/>
              <a:t>The Red Sea and maritime chokepoints</a:t>
            </a:r>
          </a:p>
          <a:p>
            <a:pPr>
              <a:buFont typeface="Arial" panose="020B0604020202020204" pitchFamily="34" charset="0"/>
              <a:buChar char="•"/>
            </a:pPr>
            <a:r>
              <a:rPr lang="en-GB" dirty="0"/>
              <a:t>South China Sea</a:t>
            </a:r>
          </a:p>
          <a:p>
            <a:pPr>
              <a:buFont typeface="Arial" panose="020B0604020202020204" pitchFamily="34" charset="0"/>
              <a:buChar char="•"/>
            </a:pPr>
            <a:r>
              <a:rPr lang="en-GB" dirty="0"/>
              <a:t>Nagorno-Karabakh, Sudan, Sahel states</a:t>
            </a:r>
          </a:p>
          <a:p>
            <a:pPr>
              <a:buFont typeface="Arial" panose="020B0604020202020204" pitchFamily="34" charset="0"/>
              <a:buChar char="•"/>
            </a:pPr>
            <a:r>
              <a:rPr lang="en-GB" dirty="0"/>
              <a:t>Taiwan tension steadily rising</a:t>
            </a:r>
          </a:p>
          <a:p>
            <a:r>
              <a:rPr lang="en-GB" dirty="0"/>
              <a:t>None is isolated; each interacts with great-power competition.</a:t>
            </a:r>
          </a:p>
          <a:p>
            <a:r>
              <a:rPr lang="en-GB" b="1" dirty="0"/>
              <a:t>6. The global governance system is struggling</a:t>
            </a:r>
          </a:p>
          <a:p>
            <a:r>
              <a:rPr lang="en-GB" dirty="0"/>
              <a:t>UN, WTO, IMF, and World Bank structures reflect the power balance of 1945–1990, not 2025.</a:t>
            </a:r>
            <a:br>
              <a:rPr lang="en-GB" dirty="0"/>
            </a:br>
            <a:r>
              <a:rPr lang="en-GB" dirty="0"/>
              <a:t>Reform has stalled, so parallel systems have emerged:</a:t>
            </a:r>
          </a:p>
          <a:p>
            <a:pPr>
              <a:buFont typeface="Arial" panose="020B0604020202020204" pitchFamily="34" charset="0"/>
              <a:buChar char="•"/>
            </a:pPr>
            <a:r>
              <a:rPr lang="en-GB" dirty="0"/>
              <a:t>BRICS+</a:t>
            </a:r>
          </a:p>
          <a:p>
            <a:pPr>
              <a:buFont typeface="Arial" panose="020B0604020202020204" pitchFamily="34" charset="0"/>
              <a:buChar char="•"/>
            </a:pPr>
            <a:r>
              <a:rPr lang="en-GB" dirty="0"/>
              <a:t>Belt and Road Initiative</a:t>
            </a:r>
          </a:p>
          <a:p>
            <a:pPr>
              <a:buFont typeface="Arial" panose="020B0604020202020204" pitchFamily="34" charset="0"/>
              <a:buChar char="•"/>
            </a:pPr>
            <a:r>
              <a:rPr lang="en-GB" dirty="0"/>
              <a:t>Regional development banks</a:t>
            </a:r>
          </a:p>
          <a:p>
            <a:pPr>
              <a:buFont typeface="Arial" panose="020B0604020202020204" pitchFamily="34" charset="0"/>
              <a:buChar char="•"/>
            </a:pPr>
            <a:r>
              <a:rPr lang="en-GB" dirty="0"/>
              <a:t>Alternative payments systems</a:t>
            </a:r>
          </a:p>
          <a:p>
            <a:r>
              <a:rPr lang="en-GB" dirty="0"/>
              <a:t>This is another sign of systemic reset.</a:t>
            </a:r>
          </a:p>
          <a:p>
            <a:endParaRPr lang="en-GB" dirty="0"/>
          </a:p>
          <a:p>
            <a:endParaRPr lang="en-GB" dirty="0"/>
          </a:p>
          <a:p>
            <a:r>
              <a:rPr lang="en-GB" dirty="0">
                <a:solidFill>
                  <a:srgbClr val="000000"/>
                </a:solidFill>
                <a:effectLst/>
                <a:latin typeface="Menlo" panose="020B0609030804020204" pitchFamily="49" charset="0"/>
              </a:rPr>
              <a:t>war: 1594</a:t>
            </a:r>
          </a:p>
          <a:p>
            <a:r>
              <a:rPr lang="en-GB" dirty="0">
                <a:solidFill>
                  <a:srgbClr val="000000"/>
                </a:solidFill>
                <a:effectLst/>
                <a:latin typeface="Menlo" panose="020B0609030804020204" pitchFamily="49" charset="0"/>
              </a:rPr>
              <a:t>minister: 270</a:t>
            </a:r>
          </a:p>
          <a:p>
            <a:r>
              <a:rPr lang="en-GB" dirty="0">
                <a:solidFill>
                  <a:srgbClr val="000000"/>
                </a:solidFill>
                <a:effectLst/>
                <a:latin typeface="Menlo" panose="020B0609030804020204" pitchFamily="49" charset="0"/>
              </a:rPr>
              <a:t>climate: 689</a:t>
            </a:r>
          </a:p>
          <a:p>
            <a:r>
              <a:rPr lang="en-GB" dirty="0">
                <a:solidFill>
                  <a:srgbClr val="000000"/>
                </a:solidFill>
                <a:effectLst/>
                <a:latin typeface="Menlo" panose="020B0609030804020204" pitchFamily="49" charset="0"/>
              </a:rPr>
              <a:t>development: 1200</a:t>
            </a:r>
          </a:p>
          <a:p>
            <a:r>
              <a:rPr lang="en-GB" dirty="0">
                <a:solidFill>
                  <a:srgbClr val="000000"/>
                </a:solidFill>
                <a:effectLst/>
                <a:latin typeface="Menlo" panose="020B0609030804020204" pitchFamily="49" charset="0"/>
              </a:rPr>
              <a:t>rights: 682</a:t>
            </a:r>
          </a:p>
          <a:p>
            <a:r>
              <a:rPr lang="en-GB" dirty="0">
                <a:solidFill>
                  <a:srgbClr val="000000"/>
                </a:solidFill>
                <a:effectLst/>
                <a:latin typeface="Menlo" panose="020B0609030804020204" pitchFamily="49" charset="0"/>
              </a:rPr>
              <a:t>security: 1288</a:t>
            </a:r>
          </a:p>
          <a:p>
            <a:r>
              <a:rPr lang="en-GB" dirty="0">
                <a:solidFill>
                  <a:srgbClr val="000000"/>
                </a:solidFill>
                <a:effectLst/>
                <a:latin typeface="Menlo" panose="020B0609030804020204" pitchFamily="49" charset="0"/>
              </a:rPr>
              <a:t>environment: 203</a:t>
            </a:r>
          </a:p>
          <a:p>
            <a:endParaRPr lang="en-US" dirty="0"/>
          </a:p>
        </p:txBody>
      </p:sp>
      <p:sp>
        <p:nvSpPr>
          <p:cNvPr id="4" name="Slide Number Placeholder 3"/>
          <p:cNvSpPr>
            <a:spLocks noGrp="1"/>
          </p:cNvSpPr>
          <p:nvPr>
            <p:ph type="sldNum" sz="quarter" idx="5"/>
          </p:nvPr>
        </p:nvSpPr>
        <p:spPr/>
        <p:txBody>
          <a:bodyPr/>
          <a:lstStyle/>
          <a:p>
            <a:fld id="{78790BA6-A606-0345-BBAF-5882E168A64B}" type="slidenum">
              <a:rPr lang="en-US" smtClean="0"/>
              <a:t>2</a:t>
            </a:fld>
            <a:endParaRPr lang="en-US"/>
          </a:p>
        </p:txBody>
      </p:sp>
    </p:spTree>
    <p:extLst>
      <p:ext uri="{BB962C8B-B14F-4D97-AF65-F5344CB8AC3E}">
        <p14:creationId xmlns:p14="http://schemas.microsoft.com/office/powerpoint/2010/main" val="267470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dirty="0">
                <a:solidFill>
                  <a:srgbClr val="000000"/>
                </a:solidFill>
                <a:effectLst/>
                <a:latin typeface="Aptos" panose="020B0004020202020204" pitchFamily="34" charset="0"/>
              </a:rPr>
              <a:t>Climate Dominates: 152 countries referenced climate; Tuvalu (25 mentions), Somalia (17), Kenya and Samoa (15 each) were most vocal. </a:t>
            </a:r>
          </a:p>
          <a:p>
            <a:pPr algn="l" rtl="0" fontAlgn="base">
              <a:buFont typeface="Arial" panose="020B0604020202020204" pitchFamily="34" charset="0"/>
              <a:buChar char="•"/>
            </a:pPr>
            <a:r>
              <a:rPr lang="en-GB" sz="1800" b="0" i="0" dirty="0">
                <a:solidFill>
                  <a:srgbClr val="000000"/>
                </a:solidFill>
                <a:effectLst/>
                <a:latin typeface="Aptos" panose="020B0004020202020204" pitchFamily="34" charset="0"/>
              </a:rPr>
              <a:t>Early Warning Systems Underrepresented: Only 5 countries (Botswana, Malawi, Liberia, Zimbabwe, Saudi Arabia) mentioned early warning systems or early warnings relating to meteorology —highlighting advocacy gaps. </a:t>
            </a:r>
          </a:p>
          <a:p>
            <a:pPr algn="l" rtl="0" fontAlgn="base">
              <a:buFont typeface="Arial" panose="020B0604020202020204" pitchFamily="34" charset="0"/>
              <a:buChar char="•"/>
            </a:pPr>
            <a:r>
              <a:rPr lang="en-GB" sz="1800" b="0" i="0" dirty="0">
                <a:solidFill>
                  <a:srgbClr val="000000"/>
                </a:solidFill>
                <a:effectLst/>
                <a:latin typeface="Aptos" panose="020B0004020202020204" pitchFamily="34" charset="0"/>
              </a:rPr>
              <a:t>Cryosphere Mentions Minimal: 6 countries referenced glaciers or cryosphere (Bhutan, Nepal, Iceland, Peru, Tajikistan, Kyrgyzstan). </a:t>
            </a:r>
          </a:p>
          <a:p>
            <a:pPr algn="l" rtl="0" fontAlgn="base">
              <a:buFont typeface="Arial" panose="020B0604020202020204" pitchFamily="34" charset="0"/>
              <a:buChar char="•"/>
            </a:pPr>
            <a:r>
              <a:rPr lang="en-GB" sz="1800" b="0" i="0" dirty="0">
                <a:solidFill>
                  <a:srgbClr val="000000"/>
                </a:solidFill>
                <a:effectLst/>
                <a:latin typeface="Aptos" panose="020B0004020202020204" pitchFamily="34" charset="0"/>
              </a:rPr>
              <a:t>Extreme Weather Prominent: Heat (41 mentions) and storms (34 mentions) were frequent, especially among SIDS and African nations. Hurricanes (11 mentions) and cyclones (7 mentions) were also evident.  </a:t>
            </a:r>
          </a:p>
          <a:p>
            <a:pPr algn="l" rtl="0" fontAlgn="base">
              <a:buFont typeface="Arial" panose="020B0604020202020204" pitchFamily="34" charset="0"/>
              <a:buChar char="•"/>
            </a:pPr>
            <a:r>
              <a:rPr lang="en-GB" sz="1800" b="0" i="0" dirty="0">
                <a:solidFill>
                  <a:srgbClr val="000000"/>
                </a:solidFill>
                <a:effectLst/>
                <a:latin typeface="Aptos" panose="020B0004020202020204" pitchFamily="34" charset="0"/>
              </a:rPr>
              <a:t>WMO Visibility Low: Direct mentions of WMO or meteorological services were rare. Solomon Islands were the only country to directly mention WMO, quoting our State of the Climate Report. No country referred to their ‘meteorological service’. </a:t>
            </a:r>
          </a:p>
          <a:p>
            <a:endParaRPr lang="en-US" dirty="0"/>
          </a:p>
        </p:txBody>
      </p:sp>
      <p:sp>
        <p:nvSpPr>
          <p:cNvPr id="4" name="Slide Number Placeholder 3"/>
          <p:cNvSpPr>
            <a:spLocks noGrp="1"/>
          </p:cNvSpPr>
          <p:nvPr>
            <p:ph type="sldNum" sz="quarter" idx="5"/>
          </p:nvPr>
        </p:nvSpPr>
        <p:spPr/>
        <p:txBody>
          <a:bodyPr/>
          <a:lstStyle/>
          <a:p>
            <a:fld id="{78790BA6-A606-0345-BBAF-5882E168A64B}" type="slidenum">
              <a:rPr lang="en-US" smtClean="0"/>
              <a:t>3</a:t>
            </a:fld>
            <a:endParaRPr lang="en-US"/>
          </a:p>
        </p:txBody>
      </p:sp>
    </p:spTree>
    <p:extLst>
      <p:ext uri="{BB962C8B-B14F-4D97-AF65-F5344CB8AC3E}">
        <p14:creationId xmlns:p14="http://schemas.microsoft.com/office/powerpoint/2010/main" val="100848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90BA6-A606-0345-BBAF-5882E168A64B}" type="slidenum">
              <a:rPr lang="en-US" smtClean="0"/>
              <a:t>4</a:t>
            </a:fld>
            <a:endParaRPr lang="en-US"/>
          </a:p>
        </p:txBody>
      </p:sp>
    </p:spTree>
    <p:extLst>
      <p:ext uri="{BB962C8B-B14F-4D97-AF65-F5344CB8AC3E}">
        <p14:creationId xmlns:p14="http://schemas.microsoft.com/office/powerpoint/2010/main" val="96773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 budget based on 4,000 mandates</a:t>
            </a:r>
          </a:p>
          <a:p>
            <a:endParaRPr lang="en-US" dirty="0"/>
          </a:p>
        </p:txBody>
      </p:sp>
      <p:sp>
        <p:nvSpPr>
          <p:cNvPr id="4" name="Slide Number Placeholder 3"/>
          <p:cNvSpPr>
            <a:spLocks noGrp="1"/>
          </p:cNvSpPr>
          <p:nvPr>
            <p:ph type="sldNum" sz="quarter" idx="5"/>
          </p:nvPr>
        </p:nvSpPr>
        <p:spPr/>
        <p:txBody>
          <a:bodyPr/>
          <a:lstStyle/>
          <a:p>
            <a:fld id="{78790BA6-A606-0345-BBAF-5882E168A64B}" type="slidenum">
              <a:rPr lang="en-US" smtClean="0"/>
              <a:t>5</a:t>
            </a:fld>
            <a:endParaRPr lang="en-US"/>
          </a:p>
        </p:txBody>
      </p:sp>
    </p:spTree>
    <p:extLst>
      <p:ext uri="{BB962C8B-B14F-4D97-AF65-F5344CB8AC3E}">
        <p14:creationId xmlns:p14="http://schemas.microsoft.com/office/powerpoint/2010/main" val="64647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en-FR" dirty="0"/>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226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dirty="0"/>
              <a:t>Lorem Ipsum</a:t>
            </a:r>
            <a:endParaRPr lang="en-FR" dirty="0"/>
          </a:p>
        </p:txBody>
      </p:sp>
      <p:sp>
        <p:nvSpPr>
          <p:cNvPr id="9" name="Text Placeholder 2">
            <a:extLst>
              <a:ext uri="{FF2B5EF4-FFF2-40B4-BE49-F238E27FC236}">
                <a16:creationId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8891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2">
            <a:extLst>
              <a:ext uri="{FF2B5EF4-FFF2-40B4-BE49-F238E27FC236}">
                <a16:creationId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Content Placeholder 3">
            <a:extLst>
              <a:ext uri="{FF2B5EF4-FFF2-40B4-BE49-F238E27FC236}">
                <a16:creationId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225512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dirty="0"/>
              <a:t>Thank you.</a:t>
            </a:r>
            <a:endParaRPr lang="en-FR" dirty="0"/>
          </a:p>
        </p:txBody>
      </p:sp>
      <p:sp>
        <p:nvSpPr>
          <p:cNvPr id="8" name="CuadroTexto 3">
            <a:extLst>
              <a:ext uri="{FF2B5EF4-FFF2-40B4-BE49-F238E27FC236}">
                <a16:creationId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58393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2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en-FR" dirty="0"/>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63006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en-FR" dirty="0"/>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7539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41297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11668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en-FR" dirty="0"/>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3757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dirty="0"/>
              <a:t>Cover – Insert title</a:t>
            </a:r>
            <a:endParaRPr lang="en-FR" dirty="0"/>
          </a:p>
        </p:txBody>
      </p:sp>
      <p:sp>
        <p:nvSpPr>
          <p:cNvPr id="5" name="Text Placeholder 2">
            <a:extLst>
              <a:ext uri="{FF2B5EF4-FFF2-40B4-BE49-F238E27FC236}">
                <a16:creationId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09062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dirty="0"/>
              <a:t>Content</a:t>
            </a:r>
            <a:endParaRPr lang="en-FR" dirty="0"/>
          </a:p>
        </p:txBody>
      </p:sp>
      <p:sp>
        <p:nvSpPr>
          <p:cNvPr id="5" name="Subtitle 2">
            <a:extLst>
              <a:ext uri="{FF2B5EF4-FFF2-40B4-BE49-F238E27FC236}">
                <a16:creationId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2674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5"/>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en-FR" dirty="0"/>
          </a:p>
        </p:txBody>
      </p:sp>
    </p:spTree>
    <p:extLst>
      <p:ext uri="{BB962C8B-B14F-4D97-AF65-F5344CB8AC3E}">
        <p14:creationId xmlns:p14="http://schemas.microsoft.com/office/powerpoint/2010/main" val="1933180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65" r:id="rId5"/>
    <p:sldLayoutId id="2147483671" r:id="rId6"/>
    <p:sldLayoutId id="2147483681" r:id="rId7"/>
    <p:sldLayoutId id="2147483684" r:id="rId8"/>
    <p:sldLayoutId id="2147483651" r:id="rId9"/>
    <p:sldLayoutId id="2147483657" r:id="rId10"/>
    <p:sldLayoutId id="2147483652" r:id="rId11"/>
    <p:sldLayoutId id="2147483658" r:id="rId12"/>
    <p:sldLayoutId id="2147483659" r:id="rId13"/>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FE9F23-CEB0-369E-621E-8AD9DD122FD7}"/>
              </a:ext>
            </a:extLst>
          </p:cNvPr>
          <p:cNvSpPr>
            <a:spLocks noGrp="1"/>
          </p:cNvSpPr>
          <p:nvPr>
            <p:ph type="title"/>
          </p:nvPr>
        </p:nvSpPr>
        <p:spPr>
          <a:xfrm>
            <a:off x="252511" y="855202"/>
            <a:ext cx="11686977" cy="5187836"/>
          </a:xfrm>
        </p:spPr>
        <p:txBody>
          <a:bodyPr>
            <a:normAutofit fontScale="90000"/>
          </a:bodyPr>
          <a:lstStyle/>
          <a:p>
            <a:r>
              <a:rPr lang="en-US" sz="3600" b="0" dirty="0">
                <a:solidFill>
                  <a:srgbClr val="005BAA"/>
                </a:solidFill>
              </a:rPr>
              <a:t>Leadership and Management Workshop</a:t>
            </a:r>
            <a:br>
              <a:rPr lang="en-US" sz="3600" b="0" dirty="0">
                <a:solidFill>
                  <a:srgbClr val="005BAA"/>
                </a:solidFill>
              </a:rPr>
            </a:br>
            <a:r>
              <a:rPr lang="en-US" sz="3600" b="0" dirty="0">
                <a:solidFill>
                  <a:srgbClr val="005BAA"/>
                </a:solidFill>
              </a:rPr>
              <a:t>for Senior Management of</a:t>
            </a:r>
            <a:br>
              <a:rPr lang="en-US" sz="3600" b="0" dirty="0">
                <a:solidFill>
                  <a:srgbClr val="005BAA"/>
                </a:solidFill>
              </a:rPr>
            </a:br>
            <a:r>
              <a:rPr lang="en-US" sz="3600" b="0" dirty="0">
                <a:solidFill>
                  <a:srgbClr val="005BAA"/>
                </a:solidFill>
              </a:rPr>
              <a:t>RA III and IV Caribbean Members</a:t>
            </a:r>
            <a:br>
              <a:rPr lang="en-US" sz="3600" dirty="0">
                <a:solidFill>
                  <a:srgbClr val="005BAA"/>
                </a:solidFill>
              </a:rPr>
            </a:br>
            <a:br>
              <a:rPr lang="en-US" sz="3600" dirty="0">
                <a:solidFill>
                  <a:srgbClr val="005BAA"/>
                </a:solidFill>
              </a:rPr>
            </a:br>
            <a:br>
              <a:rPr lang="en-US" sz="3600" dirty="0">
                <a:solidFill>
                  <a:srgbClr val="005BAA"/>
                </a:solidFill>
              </a:rPr>
            </a:br>
            <a:r>
              <a:rPr lang="en-US" sz="3600" dirty="0">
                <a:solidFill>
                  <a:srgbClr val="005BAA"/>
                </a:solidFill>
              </a:rPr>
              <a:t>The International Environment: UN80 and trends of cooperation</a:t>
            </a:r>
            <a:br>
              <a:rPr lang="en-US" sz="3600" b="0" dirty="0">
                <a:solidFill>
                  <a:srgbClr val="005BAA"/>
                </a:solidFill>
              </a:rPr>
            </a:br>
            <a:br>
              <a:rPr lang="en-US" sz="3600" b="0" dirty="0">
                <a:solidFill>
                  <a:srgbClr val="005BAA"/>
                </a:solidFill>
              </a:rPr>
            </a:br>
            <a:br>
              <a:rPr lang="en-US" sz="3600" dirty="0">
                <a:solidFill>
                  <a:srgbClr val="005BAA"/>
                </a:solidFill>
              </a:rPr>
            </a:br>
            <a:r>
              <a:rPr lang="en-US" sz="3600" b="0" dirty="0">
                <a:solidFill>
                  <a:srgbClr val="005BAA"/>
                </a:solidFill>
              </a:rPr>
              <a:t>Laura Paterson</a:t>
            </a:r>
            <a:br>
              <a:rPr lang="en-US" dirty="0">
                <a:solidFill>
                  <a:srgbClr val="005BAA"/>
                </a:solidFill>
              </a:rPr>
            </a:br>
            <a:br>
              <a:rPr lang="en-US" dirty="0">
                <a:solidFill>
                  <a:srgbClr val="005BAA"/>
                </a:solidFill>
              </a:rPr>
            </a:br>
            <a:br>
              <a:rPr lang="en-US" dirty="0">
                <a:solidFill>
                  <a:srgbClr val="005BAA"/>
                </a:solidFill>
              </a:rPr>
            </a:br>
            <a:r>
              <a:rPr lang="en-US" sz="2400" b="0" dirty="0">
                <a:solidFill>
                  <a:srgbClr val="005BAA"/>
                </a:solidFill>
              </a:rPr>
              <a:t>Port of Spain, Trinidad and Tobago</a:t>
            </a:r>
            <a:br>
              <a:rPr lang="en-US" sz="2400" b="0" dirty="0">
                <a:solidFill>
                  <a:srgbClr val="005BAA"/>
                </a:solidFill>
              </a:rPr>
            </a:br>
            <a:r>
              <a:rPr lang="en-US" sz="2400" b="0" dirty="0">
                <a:solidFill>
                  <a:srgbClr val="005BAA"/>
                </a:solidFill>
              </a:rPr>
              <a:t>1-5 December 2025</a:t>
            </a:r>
            <a:endParaRPr lang="en-US" b="0" dirty="0"/>
          </a:p>
        </p:txBody>
      </p:sp>
    </p:spTree>
    <p:extLst>
      <p:ext uri="{BB962C8B-B14F-4D97-AF65-F5344CB8AC3E}">
        <p14:creationId xmlns:p14="http://schemas.microsoft.com/office/powerpoint/2010/main" val="28355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0207-895F-14DB-6441-68B4DF08A83C}"/>
              </a:ext>
            </a:extLst>
          </p:cNvPr>
          <p:cNvSpPr>
            <a:spLocks noGrp="1"/>
          </p:cNvSpPr>
          <p:nvPr>
            <p:ph type="ctrTitle"/>
          </p:nvPr>
        </p:nvSpPr>
        <p:spPr>
          <a:xfrm>
            <a:off x="1523999" y="599729"/>
            <a:ext cx="9144000" cy="685172"/>
          </a:xfrm>
        </p:spPr>
        <p:txBody>
          <a:bodyPr/>
          <a:lstStyle/>
          <a:p>
            <a:r>
              <a:rPr lang="fr-FR" sz="3600" dirty="0"/>
              <a:t>International </a:t>
            </a:r>
            <a:r>
              <a:rPr lang="fr-FR" sz="3600" dirty="0" err="1"/>
              <a:t>Environment</a:t>
            </a:r>
            <a:endParaRPr lang="fr-FR" sz="3600" dirty="0"/>
          </a:p>
        </p:txBody>
      </p:sp>
      <p:sp>
        <p:nvSpPr>
          <p:cNvPr id="3" name="Sous-titre 2">
            <a:extLst>
              <a:ext uri="{FF2B5EF4-FFF2-40B4-BE49-F238E27FC236}">
                <a16:creationId xmlns:a16="http://schemas.microsoft.com/office/drawing/2014/main" id="{2CDCB20A-D5B8-4637-1F10-DA9E3E745031}"/>
              </a:ext>
            </a:extLst>
          </p:cNvPr>
          <p:cNvSpPr>
            <a:spLocks noGrp="1"/>
          </p:cNvSpPr>
          <p:nvPr>
            <p:ph type="subTitle" idx="1"/>
          </p:nvPr>
        </p:nvSpPr>
        <p:spPr>
          <a:xfrm>
            <a:off x="1523999" y="1571551"/>
            <a:ext cx="3263901" cy="3226981"/>
          </a:xfrm>
        </p:spPr>
        <p:txBody>
          <a:bodyPr/>
          <a:lstStyle/>
          <a:p>
            <a:pPr marL="342900" indent="-342900">
              <a:buFont typeface="Arial" panose="020B0604020202020204" pitchFamily="34" charset="0"/>
              <a:buChar char="•"/>
            </a:pPr>
            <a:r>
              <a:rPr lang="fr-FR" sz="2000" dirty="0">
                <a:solidFill>
                  <a:srgbClr val="005BAA"/>
                </a:solidFill>
                <a:ea typeface="+mj-ea"/>
              </a:rPr>
              <a:t>Post 1945 </a:t>
            </a:r>
            <a:r>
              <a:rPr lang="fr-FR" sz="2000" dirty="0" err="1">
                <a:solidFill>
                  <a:srgbClr val="005BAA"/>
                </a:solidFill>
                <a:ea typeface="+mj-ea"/>
              </a:rPr>
              <a:t>order</a:t>
            </a:r>
            <a:r>
              <a:rPr lang="fr-FR" sz="2000" dirty="0">
                <a:solidFill>
                  <a:srgbClr val="005BAA"/>
                </a:solidFill>
                <a:ea typeface="+mj-ea"/>
              </a:rPr>
              <a:t> </a:t>
            </a:r>
            <a:r>
              <a:rPr lang="fr-FR" sz="2000" dirty="0" err="1">
                <a:solidFill>
                  <a:srgbClr val="005BAA"/>
                </a:solidFill>
                <a:ea typeface="+mj-ea"/>
              </a:rPr>
              <a:t>is</a:t>
            </a:r>
            <a:r>
              <a:rPr lang="fr-FR" sz="2000" dirty="0">
                <a:solidFill>
                  <a:srgbClr val="005BAA"/>
                </a:solidFill>
                <a:ea typeface="+mj-ea"/>
              </a:rPr>
              <a:t> </a:t>
            </a:r>
            <a:r>
              <a:rPr lang="fr-FR" sz="2000" dirty="0" err="1">
                <a:solidFill>
                  <a:srgbClr val="005BAA"/>
                </a:solidFill>
                <a:ea typeface="+mj-ea"/>
              </a:rPr>
              <a:t>giving</a:t>
            </a:r>
            <a:r>
              <a:rPr lang="fr-FR" sz="2000" dirty="0">
                <a:solidFill>
                  <a:srgbClr val="005BAA"/>
                </a:solidFill>
                <a:ea typeface="+mj-ea"/>
              </a:rPr>
              <a:t> </a:t>
            </a:r>
            <a:r>
              <a:rPr lang="fr-FR" sz="2000" dirty="0" err="1">
                <a:solidFill>
                  <a:srgbClr val="005BAA"/>
                </a:solidFill>
                <a:ea typeface="+mj-ea"/>
              </a:rPr>
              <a:t>way</a:t>
            </a:r>
            <a:r>
              <a:rPr lang="fr-FR" sz="2000" dirty="0">
                <a:solidFill>
                  <a:srgbClr val="005BAA"/>
                </a:solidFill>
                <a:ea typeface="+mj-ea"/>
              </a:rPr>
              <a:t> to a more multi-polar future</a:t>
            </a:r>
          </a:p>
          <a:p>
            <a:pPr marL="342900" indent="-342900">
              <a:buFont typeface="Arial" panose="020B0604020202020204" pitchFamily="34" charset="0"/>
              <a:buChar char="•"/>
            </a:pPr>
            <a:r>
              <a:rPr lang="fr-FR" sz="2000" dirty="0">
                <a:solidFill>
                  <a:srgbClr val="005BAA"/>
                </a:solidFill>
                <a:ea typeface="+mj-ea"/>
              </a:rPr>
              <a:t>Power </a:t>
            </a:r>
            <a:r>
              <a:rPr lang="fr-FR" sz="2000" dirty="0" err="1">
                <a:solidFill>
                  <a:srgbClr val="005BAA"/>
                </a:solidFill>
                <a:ea typeface="+mj-ea"/>
              </a:rPr>
              <a:t>is</a:t>
            </a:r>
            <a:r>
              <a:rPr lang="fr-FR" sz="2000" dirty="0">
                <a:solidFill>
                  <a:srgbClr val="005BAA"/>
                </a:solidFill>
                <a:ea typeface="+mj-ea"/>
              </a:rPr>
              <a:t> </a:t>
            </a:r>
            <a:r>
              <a:rPr lang="fr-FR" sz="2000" dirty="0" err="1">
                <a:solidFill>
                  <a:srgbClr val="005BAA"/>
                </a:solidFill>
                <a:ea typeface="+mj-ea"/>
              </a:rPr>
              <a:t>dispersing</a:t>
            </a:r>
            <a:r>
              <a:rPr lang="fr-FR" sz="2000" dirty="0">
                <a:solidFill>
                  <a:srgbClr val="005BAA"/>
                </a:solidFill>
                <a:ea typeface="+mj-ea"/>
              </a:rPr>
              <a:t>, alliances are </a:t>
            </a:r>
            <a:r>
              <a:rPr lang="fr-FR" sz="2000" dirty="0" err="1">
                <a:solidFill>
                  <a:srgbClr val="005BAA"/>
                </a:solidFill>
                <a:ea typeface="+mj-ea"/>
              </a:rPr>
              <a:t>being</a:t>
            </a:r>
            <a:r>
              <a:rPr lang="fr-FR" sz="2000" dirty="0">
                <a:solidFill>
                  <a:srgbClr val="005BAA"/>
                </a:solidFill>
                <a:ea typeface="+mj-ea"/>
              </a:rPr>
              <a:t> </a:t>
            </a:r>
            <a:r>
              <a:rPr lang="fr-FR" sz="2000" dirty="0" err="1">
                <a:solidFill>
                  <a:srgbClr val="005BAA"/>
                </a:solidFill>
                <a:ea typeface="+mj-ea"/>
              </a:rPr>
              <a:t>reconfigured</a:t>
            </a:r>
            <a:r>
              <a:rPr lang="fr-FR" sz="2000" dirty="0">
                <a:solidFill>
                  <a:srgbClr val="005BAA"/>
                </a:solidFill>
                <a:ea typeface="+mj-ea"/>
              </a:rPr>
              <a:t>, </a:t>
            </a:r>
            <a:r>
              <a:rPr lang="fr-FR" sz="2000" dirty="0" err="1">
                <a:solidFill>
                  <a:srgbClr val="005BAA"/>
                </a:solidFill>
                <a:ea typeface="+mj-ea"/>
              </a:rPr>
              <a:t>priorities</a:t>
            </a:r>
            <a:r>
              <a:rPr lang="fr-FR" sz="2000" dirty="0">
                <a:solidFill>
                  <a:srgbClr val="005BAA"/>
                </a:solidFill>
                <a:ea typeface="+mj-ea"/>
              </a:rPr>
              <a:t> are </a:t>
            </a:r>
            <a:r>
              <a:rPr lang="fr-FR" sz="2000" dirty="0" err="1">
                <a:solidFill>
                  <a:srgbClr val="005BAA"/>
                </a:solidFill>
                <a:ea typeface="+mj-ea"/>
              </a:rPr>
              <a:t>shifting</a:t>
            </a:r>
            <a:endParaRPr lang="fr-FR" sz="2000" dirty="0">
              <a:solidFill>
                <a:srgbClr val="005BAA"/>
              </a:solidFill>
              <a:ea typeface="+mj-ea"/>
            </a:endParaRPr>
          </a:p>
          <a:p>
            <a:pPr marL="342900" indent="-342900">
              <a:buFont typeface="Arial" panose="020B0604020202020204" pitchFamily="34" charset="0"/>
              <a:buChar char="•"/>
            </a:pPr>
            <a:r>
              <a:rPr lang="fr-FR" sz="2000" dirty="0">
                <a:solidFill>
                  <a:srgbClr val="005BAA"/>
                </a:solidFill>
                <a:ea typeface="+mj-ea"/>
              </a:rPr>
              <a:t>Global </a:t>
            </a:r>
            <a:r>
              <a:rPr lang="fr-FR" sz="2000" dirty="0" err="1">
                <a:solidFill>
                  <a:srgbClr val="005BAA"/>
                </a:solidFill>
                <a:ea typeface="+mj-ea"/>
              </a:rPr>
              <a:t>governance</a:t>
            </a:r>
            <a:r>
              <a:rPr lang="fr-FR" sz="2000" dirty="0">
                <a:solidFill>
                  <a:srgbClr val="005BAA"/>
                </a:solidFill>
                <a:ea typeface="+mj-ea"/>
              </a:rPr>
              <a:t> </a:t>
            </a:r>
            <a:r>
              <a:rPr lang="fr-FR" sz="2000" dirty="0" err="1">
                <a:solidFill>
                  <a:srgbClr val="005BAA"/>
                </a:solidFill>
                <a:ea typeface="+mj-ea"/>
              </a:rPr>
              <a:t>questioned</a:t>
            </a:r>
            <a:endParaRPr lang="fr-FR" sz="2000" dirty="0">
              <a:solidFill>
                <a:srgbClr val="005BAA"/>
              </a:solidFill>
              <a:ea typeface="+mj-ea"/>
            </a:endParaRPr>
          </a:p>
          <a:p>
            <a:pPr marL="342900" indent="-342900">
              <a:buFont typeface="Arial" panose="020B0604020202020204" pitchFamily="34" charset="0"/>
              <a:buChar char="•"/>
            </a:pPr>
            <a:r>
              <a:rPr lang="fr-FR" sz="2000" dirty="0" err="1">
                <a:solidFill>
                  <a:srgbClr val="005BAA"/>
                </a:solidFill>
                <a:ea typeface="+mj-ea"/>
              </a:rPr>
              <a:t>Estimated</a:t>
            </a:r>
            <a:r>
              <a:rPr lang="fr-FR" sz="2000" dirty="0">
                <a:solidFill>
                  <a:srgbClr val="005BAA"/>
                </a:solidFill>
                <a:ea typeface="+mj-ea"/>
              </a:rPr>
              <a:t> $4TN </a:t>
            </a:r>
            <a:r>
              <a:rPr lang="fr-FR" sz="2000" dirty="0" err="1">
                <a:solidFill>
                  <a:srgbClr val="005BAA"/>
                </a:solidFill>
                <a:ea typeface="+mj-ea"/>
              </a:rPr>
              <a:t>development</a:t>
            </a:r>
            <a:r>
              <a:rPr lang="fr-FR" sz="2000" dirty="0">
                <a:solidFill>
                  <a:srgbClr val="005BAA"/>
                </a:solidFill>
                <a:ea typeface="+mj-ea"/>
              </a:rPr>
              <a:t> finance gap</a:t>
            </a:r>
          </a:p>
          <a:p>
            <a:pPr marL="342900" indent="-342900">
              <a:buFont typeface="Arial" panose="020B0604020202020204" pitchFamily="34" charset="0"/>
              <a:buChar char="•"/>
            </a:pPr>
            <a:endParaRPr lang="fr-FR" dirty="0"/>
          </a:p>
        </p:txBody>
      </p:sp>
      <p:pic>
        <p:nvPicPr>
          <p:cNvPr id="13" name="Picture 12">
            <a:extLst>
              <a:ext uri="{FF2B5EF4-FFF2-40B4-BE49-F238E27FC236}">
                <a16:creationId xmlns:a16="http://schemas.microsoft.com/office/drawing/2014/main" id="{06DD2EC8-F9B9-9543-8870-96D3226441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9200" y="1443916"/>
            <a:ext cx="6458989" cy="4291722"/>
          </a:xfrm>
          <a:prstGeom prst="rect">
            <a:avLst/>
          </a:prstGeom>
        </p:spPr>
      </p:pic>
      <p:sp>
        <p:nvSpPr>
          <p:cNvPr id="15" name="TextBox 14">
            <a:extLst>
              <a:ext uri="{FF2B5EF4-FFF2-40B4-BE49-F238E27FC236}">
                <a16:creationId xmlns:a16="http://schemas.microsoft.com/office/drawing/2014/main" id="{2E465AB7-7810-6E4A-BDBF-142464DBFF95}"/>
              </a:ext>
            </a:extLst>
          </p:cNvPr>
          <p:cNvSpPr txBox="1"/>
          <p:nvPr/>
        </p:nvSpPr>
        <p:spPr>
          <a:xfrm>
            <a:off x="5029200" y="5740764"/>
            <a:ext cx="6101542" cy="307777"/>
          </a:xfrm>
          <a:prstGeom prst="rect">
            <a:avLst/>
          </a:prstGeom>
          <a:noFill/>
        </p:spPr>
        <p:txBody>
          <a:bodyPr wrap="square">
            <a:spAutoFit/>
          </a:bodyPr>
          <a:lstStyle/>
          <a:p>
            <a:r>
              <a:rPr lang="fr-FR" sz="1400" dirty="0">
                <a:solidFill>
                  <a:srgbClr val="005BAA"/>
                </a:solidFill>
                <a:ea typeface="+mj-ea"/>
              </a:rPr>
              <a:t>UNGA80 General </a:t>
            </a:r>
            <a:r>
              <a:rPr lang="fr-FR" sz="1400" dirty="0" err="1">
                <a:solidFill>
                  <a:srgbClr val="005BAA"/>
                </a:solidFill>
                <a:ea typeface="+mj-ea"/>
              </a:rPr>
              <a:t>Debate</a:t>
            </a:r>
            <a:r>
              <a:rPr lang="fr-FR" sz="1400" dirty="0">
                <a:solidFill>
                  <a:srgbClr val="005BAA"/>
                </a:solidFill>
                <a:ea typeface="+mj-ea"/>
              </a:rPr>
              <a:t> Speech Word Cloud</a:t>
            </a:r>
            <a:endParaRPr lang="en-US" sz="1400" dirty="0"/>
          </a:p>
        </p:txBody>
      </p:sp>
    </p:spTree>
    <p:extLst>
      <p:ext uri="{BB962C8B-B14F-4D97-AF65-F5344CB8AC3E}">
        <p14:creationId xmlns:p14="http://schemas.microsoft.com/office/powerpoint/2010/main" val="318971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0207-895F-14DB-6441-68B4DF08A83C}"/>
              </a:ext>
            </a:extLst>
          </p:cNvPr>
          <p:cNvSpPr>
            <a:spLocks noGrp="1"/>
          </p:cNvSpPr>
          <p:nvPr>
            <p:ph type="ctrTitle"/>
          </p:nvPr>
        </p:nvSpPr>
        <p:spPr>
          <a:xfrm>
            <a:off x="1524000" y="424094"/>
            <a:ext cx="9144000" cy="685172"/>
          </a:xfrm>
        </p:spPr>
        <p:txBody>
          <a:bodyPr/>
          <a:lstStyle/>
          <a:p>
            <a:r>
              <a:rPr lang="fr-FR" sz="3200" dirty="0"/>
              <a:t>WMO UN80 General </a:t>
            </a:r>
            <a:r>
              <a:rPr lang="fr-FR" sz="3200" dirty="0" err="1"/>
              <a:t>Debate</a:t>
            </a:r>
            <a:r>
              <a:rPr lang="fr-FR" sz="3200" dirty="0"/>
              <a:t> Speech </a:t>
            </a:r>
            <a:r>
              <a:rPr lang="fr-FR" sz="3200" dirty="0" err="1"/>
              <a:t>Analysis</a:t>
            </a:r>
            <a:endParaRPr lang="fr-FR" sz="3200" dirty="0"/>
          </a:p>
        </p:txBody>
      </p:sp>
      <p:sp>
        <p:nvSpPr>
          <p:cNvPr id="5" name="Subtitle 4">
            <a:extLst>
              <a:ext uri="{FF2B5EF4-FFF2-40B4-BE49-F238E27FC236}">
                <a16:creationId xmlns:a16="http://schemas.microsoft.com/office/drawing/2014/main" id="{658A2503-5F2A-1F40-9B1E-030109C129BA}"/>
              </a:ext>
            </a:extLst>
          </p:cNvPr>
          <p:cNvSpPr>
            <a:spLocks noGrp="1"/>
          </p:cNvSpPr>
          <p:nvPr>
            <p:ph type="subTitle" idx="1"/>
          </p:nvPr>
        </p:nvSpPr>
        <p:spPr>
          <a:xfrm>
            <a:off x="1330382" y="1309255"/>
            <a:ext cx="5438718" cy="4239490"/>
          </a:xfrm>
        </p:spPr>
        <p:txBody>
          <a:bodyPr/>
          <a:lstStyle/>
          <a:p>
            <a:pPr marL="342900" indent="-342900">
              <a:buFont typeface="Arial" panose="020B0604020202020204" pitchFamily="34" charset="0"/>
              <a:buChar char="•"/>
            </a:pPr>
            <a:r>
              <a:rPr lang="en-US" sz="2000" dirty="0">
                <a:solidFill>
                  <a:srgbClr val="005BAA"/>
                </a:solidFill>
              </a:rPr>
              <a:t>Global AI-enabled analysis of UNGA80 General Debate speeches for WMO themes</a:t>
            </a:r>
          </a:p>
          <a:p>
            <a:pPr marL="342900" indent="-342900">
              <a:buFont typeface="Arial" panose="020B0604020202020204" pitchFamily="34" charset="0"/>
              <a:buChar char="•"/>
            </a:pPr>
            <a:r>
              <a:rPr lang="en-US" sz="2000" dirty="0">
                <a:solidFill>
                  <a:srgbClr val="005BAA"/>
                </a:solidFill>
              </a:rPr>
              <a:t>Key findings</a:t>
            </a:r>
          </a:p>
          <a:p>
            <a:pPr marL="800100" lvl="1" indent="-342900" algn="l">
              <a:buFont typeface="Wingdings" pitchFamily="2" charset="2"/>
              <a:buChar char="Ø"/>
            </a:pPr>
            <a:r>
              <a:rPr lang="en-US" sz="1800" dirty="0">
                <a:solidFill>
                  <a:srgbClr val="005BAA"/>
                </a:solidFill>
              </a:rPr>
              <a:t>Climate dominates, but stronger for developing countries (G20 2.5, SIDS, 7.7, LDCs 5.15)</a:t>
            </a:r>
          </a:p>
          <a:p>
            <a:pPr marL="800100" lvl="1" indent="-342900" algn="l">
              <a:buFont typeface="Wingdings" pitchFamily="2" charset="2"/>
              <a:buChar char="Ø"/>
            </a:pPr>
            <a:r>
              <a:rPr lang="en-US" sz="1800" dirty="0">
                <a:solidFill>
                  <a:srgbClr val="005BAA"/>
                </a:solidFill>
              </a:rPr>
              <a:t>Extreme weather prominent (heat and storms of various types)</a:t>
            </a:r>
          </a:p>
          <a:p>
            <a:pPr marL="800100" lvl="1" indent="-342900" algn="l">
              <a:buFont typeface="Wingdings" pitchFamily="2" charset="2"/>
              <a:buChar char="Ø"/>
            </a:pPr>
            <a:r>
              <a:rPr lang="en-US" sz="1800" dirty="0">
                <a:solidFill>
                  <a:srgbClr val="005BAA"/>
                </a:solidFill>
              </a:rPr>
              <a:t>Early Warnings under-represented</a:t>
            </a:r>
          </a:p>
          <a:p>
            <a:pPr marL="800100" lvl="1" indent="-342900" algn="l">
              <a:buFont typeface="Wingdings" pitchFamily="2" charset="2"/>
              <a:buChar char="Ø"/>
            </a:pPr>
            <a:r>
              <a:rPr lang="en-US" sz="1800" dirty="0">
                <a:solidFill>
                  <a:srgbClr val="005BAA"/>
                </a:solidFill>
              </a:rPr>
              <a:t>Low visibility of WMO and Meteorological Services </a:t>
            </a:r>
          </a:p>
          <a:p>
            <a:pPr marL="342900" indent="-342900">
              <a:buFont typeface="Arial" panose="020B0604020202020204" pitchFamily="34" charset="0"/>
              <a:buChar char="•"/>
            </a:pPr>
            <a:r>
              <a:rPr lang="en-US" sz="2000" dirty="0">
                <a:solidFill>
                  <a:srgbClr val="005BAA"/>
                </a:solidFill>
              </a:rPr>
              <a:t>Further similar exercises planned for more climate relevant fora</a:t>
            </a:r>
          </a:p>
        </p:txBody>
      </p:sp>
      <p:graphicFrame>
        <p:nvGraphicFramePr>
          <p:cNvPr id="6" name="Table 5">
            <a:extLst>
              <a:ext uri="{FF2B5EF4-FFF2-40B4-BE49-F238E27FC236}">
                <a16:creationId xmlns:a16="http://schemas.microsoft.com/office/drawing/2014/main" id="{1433F1D7-6F85-0A4C-9BB6-23D0EE08DFC1}"/>
              </a:ext>
            </a:extLst>
          </p:cNvPr>
          <p:cNvGraphicFramePr>
            <a:graphicFrameLocks noGrp="1"/>
          </p:cNvGraphicFramePr>
          <p:nvPr>
            <p:extLst>
              <p:ext uri="{D42A27DB-BD31-4B8C-83A1-F6EECF244321}">
                <p14:modId xmlns:p14="http://schemas.microsoft.com/office/powerpoint/2010/main" val="398588899"/>
              </p:ext>
            </p:extLst>
          </p:nvPr>
        </p:nvGraphicFramePr>
        <p:xfrm>
          <a:off x="6972300" y="1309255"/>
          <a:ext cx="4217730" cy="5029200"/>
        </p:xfrm>
        <a:graphic>
          <a:graphicData uri="http://schemas.openxmlformats.org/drawingml/2006/table">
            <a:tbl>
              <a:tblPr/>
              <a:tblGrid>
                <a:gridCol w="3059336">
                  <a:extLst>
                    <a:ext uri="{9D8B030D-6E8A-4147-A177-3AD203B41FA5}">
                      <a16:colId xmlns:a16="http://schemas.microsoft.com/office/drawing/2014/main" val="1172068502"/>
                    </a:ext>
                  </a:extLst>
                </a:gridCol>
                <a:gridCol w="1158394">
                  <a:extLst>
                    <a:ext uri="{9D8B030D-6E8A-4147-A177-3AD203B41FA5}">
                      <a16:colId xmlns:a16="http://schemas.microsoft.com/office/drawing/2014/main" val="3361710181"/>
                    </a:ext>
                  </a:extLst>
                </a:gridCol>
              </a:tblGrid>
              <a:tr h="159568">
                <a:tc>
                  <a:txBody>
                    <a:bodyPr/>
                    <a:lstStyle/>
                    <a:p>
                      <a:pPr algn="ctr" rtl="0" fontAlgn="base"/>
                      <a:r>
                        <a:rPr lang="en-GB" sz="1500" b="0" i="0" dirty="0">
                          <a:effectLst/>
                          <a:latin typeface="Aptos" panose="020B0004020202020204" pitchFamily="34" charset="0"/>
                        </a:rPr>
                        <a:t>Key word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F5F7"/>
                    </a:solidFill>
                  </a:tcPr>
                </a:tc>
                <a:tc>
                  <a:txBody>
                    <a:bodyPr/>
                    <a:lstStyle/>
                    <a:p>
                      <a:pPr algn="ctr" rtl="0" fontAlgn="base"/>
                      <a:r>
                        <a:rPr lang="en-GB" sz="1500" b="0" i="0" dirty="0">
                          <a:effectLst/>
                          <a:latin typeface="Aptos" panose="020B0004020202020204" pitchFamily="34" charset="0"/>
                        </a:rPr>
                        <a:t>Mentions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F5F7"/>
                    </a:solidFill>
                  </a:tcPr>
                </a:tc>
                <a:extLst>
                  <a:ext uri="{0D108BD9-81ED-4DB2-BD59-A6C34878D82A}">
                    <a16:rowId xmlns:a16="http://schemas.microsoft.com/office/drawing/2014/main" val="2728911133"/>
                  </a:ext>
                </a:extLst>
              </a:tr>
              <a:tr h="190500">
                <a:tc>
                  <a:txBody>
                    <a:bodyPr/>
                    <a:lstStyle/>
                    <a:p>
                      <a:pPr algn="ctr" rtl="0" fontAlgn="base"/>
                      <a:r>
                        <a:rPr lang="en-GB" sz="1500" b="0" i="0" dirty="0">
                          <a:effectLst/>
                          <a:latin typeface="Aptos" panose="020B0004020202020204" pitchFamily="34" charset="0"/>
                        </a:rPr>
                        <a:t>Climate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a:effectLst/>
                          <a:latin typeface="Aptos" panose="020B0004020202020204" pitchFamily="34" charset="0"/>
                        </a:rPr>
                        <a:t>689 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16772379"/>
                  </a:ext>
                </a:extLst>
              </a:tr>
              <a:tr h="190500">
                <a:tc>
                  <a:txBody>
                    <a:bodyPr/>
                    <a:lstStyle/>
                    <a:p>
                      <a:pPr algn="ctr" rtl="0" fontAlgn="base"/>
                      <a:r>
                        <a:rPr lang="en-GB" sz="1500" b="0" i="0" dirty="0">
                          <a:effectLst/>
                          <a:latin typeface="Aptos" panose="020B0004020202020204" pitchFamily="34" charset="0"/>
                        </a:rPr>
                        <a:t>Early Warning Systems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4 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8512906"/>
                  </a:ext>
                </a:extLst>
              </a:tr>
              <a:tr h="190500">
                <a:tc>
                  <a:txBody>
                    <a:bodyPr/>
                    <a:lstStyle/>
                    <a:p>
                      <a:pPr algn="ctr" rtl="0" fontAlgn="base"/>
                      <a:r>
                        <a:rPr lang="en-GB" sz="1500" b="0" i="0" dirty="0">
                          <a:effectLst/>
                          <a:latin typeface="Aptos" panose="020B0004020202020204" pitchFamily="34" charset="0"/>
                        </a:rPr>
                        <a:t>Early Warning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7 (2 non-climate)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9377374"/>
                  </a:ext>
                </a:extLst>
              </a:tr>
              <a:tr h="190500">
                <a:tc>
                  <a:txBody>
                    <a:bodyPr/>
                    <a:lstStyle/>
                    <a:p>
                      <a:pPr algn="ctr" rtl="0" fontAlgn="base"/>
                      <a:r>
                        <a:rPr lang="en-GB" sz="1500" b="0" i="0" dirty="0">
                          <a:effectLst/>
                          <a:latin typeface="Aptos" panose="020B0004020202020204" pitchFamily="34" charset="0"/>
                        </a:rPr>
                        <a:t>Weather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16 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6313668"/>
                  </a:ext>
                </a:extLst>
              </a:tr>
              <a:tr h="190500">
                <a:tc>
                  <a:txBody>
                    <a:bodyPr/>
                    <a:lstStyle/>
                    <a:p>
                      <a:pPr algn="ctr" rtl="0" fontAlgn="base"/>
                      <a:r>
                        <a:rPr lang="en-GB" sz="1500" b="0" i="0" dirty="0">
                          <a:effectLst/>
                          <a:latin typeface="Aptos" panose="020B0004020202020204" pitchFamily="34" charset="0"/>
                        </a:rPr>
                        <a:t>Heat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a:effectLst/>
                          <a:latin typeface="Aptos" panose="020B0004020202020204" pitchFamily="34" charset="0"/>
                        </a:rPr>
                        <a:t>41 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6363515"/>
                  </a:ext>
                </a:extLst>
              </a:tr>
              <a:tr h="190500">
                <a:tc>
                  <a:txBody>
                    <a:bodyPr/>
                    <a:lstStyle/>
                    <a:p>
                      <a:pPr algn="ctr" rtl="0" fontAlgn="base"/>
                      <a:r>
                        <a:rPr lang="en-GB" sz="1500" b="0" i="0" dirty="0">
                          <a:effectLst/>
                          <a:latin typeface="Aptos" panose="020B0004020202020204" pitchFamily="34" charset="0"/>
                        </a:rPr>
                        <a:t>Storms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a:effectLst/>
                          <a:latin typeface="Aptos" panose="020B0004020202020204" pitchFamily="34" charset="0"/>
                        </a:rPr>
                        <a:t>34 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8413620"/>
                  </a:ext>
                </a:extLst>
              </a:tr>
              <a:tr h="190500">
                <a:tc>
                  <a:txBody>
                    <a:bodyPr/>
                    <a:lstStyle/>
                    <a:p>
                      <a:pPr algn="ctr" rtl="0" fontAlgn="base"/>
                      <a:r>
                        <a:rPr lang="en-GB" sz="1500" b="0" i="0" dirty="0">
                          <a:effectLst/>
                          <a:latin typeface="Aptos" panose="020B0004020202020204" pitchFamily="34" charset="0"/>
                        </a:rPr>
                        <a:t>Hurricane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11 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0729953"/>
                  </a:ext>
                </a:extLst>
              </a:tr>
              <a:tr h="190500">
                <a:tc>
                  <a:txBody>
                    <a:bodyPr/>
                    <a:lstStyle/>
                    <a:p>
                      <a:pPr algn="ctr" rtl="0" fontAlgn="base"/>
                      <a:r>
                        <a:rPr lang="en-GB" sz="1500" b="0" i="0">
                          <a:effectLst/>
                          <a:latin typeface="Aptos" panose="020B0004020202020204" pitchFamily="34" charset="0"/>
                        </a:rPr>
                        <a:t>Cyclone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7 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7646609"/>
                  </a:ext>
                </a:extLst>
              </a:tr>
              <a:tr h="190500">
                <a:tc>
                  <a:txBody>
                    <a:bodyPr/>
                    <a:lstStyle/>
                    <a:p>
                      <a:pPr algn="ctr" rtl="0" fontAlgn="base"/>
                      <a:r>
                        <a:rPr lang="en-GB" sz="1500" b="0" i="0">
                          <a:effectLst/>
                          <a:latin typeface="Aptos" panose="020B0004020202020204" pitchFamily="34" charset="0"/>
                        </a:rPr>
                        <a:t>World Meteorological Organization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1 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454290"/>
                  </a:ext>
                </a:extLst>
              </a:tr>
              <a:tr h="190500">
                <a:tc>
                  <a:txBody>
                    <a:bodyPr/>
                    <a:lstStyle/>
                    <a:p>
                      <a:pPr algn="ctr" rtl="0" fontAlgn="base"/>
                      <a:r>
                        <a:rPr lang="en-GB" sz="1500" b="0" i="0" dirty="0">
                          <a:effectLst/>
                          <a:latin typeface="Aptos" panose="020B0004020202020204" pitchFamily="34" charset="0"/>
                        </a:rPr>
                        <a:t>Cryosphere of Glaciers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6</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9896712"/>
                  </a:ext>
                </a:extLst>
              </a:tr>
              <a:tr h="190500">
                <a:tc>
                  <a:txBody>
                    <a:bodyPr/>
                    <a:lstStyle/>
                    <a:p>
                      <a:pPr algn="ctr" rtl="0" fontAlgn="base"/>
                      <a:r>
                        <a:rPr lang="en-GB" sz="1500" b="0" i="0">
                          <a:effectLst/>
                          <a:latin typeface="Aptos" panose="020B0004020202020204" pitchFamily="34" charset="0"/>
                        </a:rPr>
                        <a:t>Climate Information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1 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5733318"/>
                  </a:ext>
                </a:extLst>
              </a:tr>
              <a:tr h="190500">
                <a:tc>
                  <a:txBody>
                    <a:bodyPr/>
                    <a:lstStyle/>
                    <a:p>
                      <a:pPr algn="ctr" rtl="0" fontAlgn="base"/>
                      <a:r>
                        <a:rPr lang="en-GB" sz="1500" b="0" i="0" dirty="0">
                          <a:effectLst/>
                          <a:latin typeface="Aptos" panose="020B0004020202020204" pitchFamily="34" charset="0"/>
                        </a:rPr>
                        <a:t>Meteorological Service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0 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4036454"/>
                  </a:ext>
                </a:extLst>
              </a:tr>
              <a:tr h="190500">
                <a:tc>
                  <a:txBody>
                    <a:bodyPr/>
                    <a:lstStyle/>
                    <a:p>
                      <a:pPr algn="ctr" rtl="0" fontAlgn="base"/>
                      <a:r>
                        <a:rPr lang="en-GB" sz="1500" b="0" i="0">
                          <a:effectLst/>
                          <a:latin typeface="Aptos" panose="020B0004020202020204" pitchFamily="34" charset="0"/>
                        </a:rPr>
                        <a:t>Hydrological Service </a:t>
                      </a:r>
                      <a:endParaRPr lang="en-GB" sz="15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0 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90191882"/>
                  </a:ext>
                </a:extLst>
              </a:tr>
              <a:tr h="0">
                <a:tc>
                  <a:txBody>
                    <a:bodyPr/>
                    <a:lstStyle/>
                    <a:p>
                      <a:pPr algn="ctr" rtl="0" fontAlgn="base"/>
                      <a:r>
                        <a:rPr lang="en-GB" sz="1500" b="0" i="0" dirty="0">
                          <a:effectLst/>
                          <a:latin typeface="Aptos" panose="020B0004020202020204" pitchFamily="34" charset="0"/>
                        </a:rPr>
                        <a:t>Systematic Observation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rtl="0" fontAlgn="base"/>
                      <a:r>
                        <a:rPr lang="en-GB" sz="1500" b="0" i="0" dirty="0">
                          <a:effectLst/>
                          <a:latin typeface="Aptos" panose="020B0004020202020204" pitchFamily="34" charset="0"/>
                        </a:rPr>
                        <a:t>0 </a:t>
                      </a:r>
                      <a:endParaRPr lang="en-GB" sz="15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0076405"/>
                  </a:ext>
                </a:extLst>
              </a:tr>
            </a:tbl>
          </a:graphicData>
        </a:graphic>
      </p:graphicFrame>
    </p:spTree>
    <p:extLst>
      <p:ext uri="{BB962C8B-B14F-4D97-AF65-F5344CB8AC3E}">
        <p14:creationId xmlns:p14="http://schemas.microsoft.com/office/powerpoint/2010/main" val="43100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0207-895F-14DB-6441-68B4DF08A83C}"/>
              </a:ext>
            </a:extLst>
          </p:cNvPr>
          <p:cNvSpPr>
            <a:spLocks noGrp="1"/>
          </p:cNvSpPr>
          <p:nvPr>
            <p:ph type="ctrTitle"/>
          </p:nvPr>
        </p:nvSpPr>
        <p:spPr>
          <a:xfrm>
            <a:off x="1524000" y="424094"/>
            <a:ext cx="9144000" cy="685172"/>
          </a:xfrm>
        </p:spPr>
        <p:txBody>
          <a:bodyPr/>
          <a:lstStyle/>
          <a:p>
            <a:r>
              <a:rPr lang="fr-FR" sz="3200" dirty="0"/>
              <a:t>COP30</a:t>
            </a:r>
          </a:p>
        </p:txBody>
      </p:sp>
      <p:sp>
        <p:nvSpPr>
          <p:cNvPr id="5" name="Subtitle 4">
            <a:extLst>
              <a:ext uri="{FF2B5EF4-FFF2-40B4-BE49-F238E27FC236}">
                <a16:creationId xmlns:a16="http://schemas.microsoft.com/office/drawing/2014/main" id="{658A2503-5F2A-1F40-9B1E-030109C129BA}"/>
              </a:ext>
            </a:extLst>
          </p:cNvPr>
          <p:cNvSpPr>
            <a:spLocks noGrp="1"/>
          </p:cNvSpPr>
          <p:nvPr>
            <p:ph type="subTitle" idx="1"/>
          </p:nvPr>
        </p:nvSpPr>
        <p:spPr>
          <a:xfrm>
            <a:off x="1330382" y="1131455"/>
            <a:ext cx="5438718" cy="4239490"/>
          </a:xfrm>
        </p:spPr>
        <p:txBody>
          <a:bodyPr/>
          <a:lstStyle/>
          <a:p>
            <a:pPr marL="342900" indent="-342900">
              <a:buFont typeface="Arial" panose="020B0604020202020204" pitchFamily="34" charset="0"/>
              <a:buChar char="•"/>
            </a:pPr>
            <a:r>
              <a:rPr lang="en-US" sz="1900" dirty="0">
                <a:solidFill>
                  <a:srgbClr val="005BAA"/>
                </a:solidFill>
              </a:rPr>
              <a:t>1.5 °C overshoot recognition – more severe weather and climate events coming</a:t>
            </a:r>
          </a:p>
          <a:p>
            <a:pPr marL="342900" indent="-342900">
              <a:buFont typeface="Arial" panose="020B0604020202020204" pitchFamily="34" charset="0"/>
              <a:buChar char="•"/>
            </a:pPr>
            <a:r>
              <a:rPr lang="en-US" sz="1900" dirty="0">
                <a:solidFill>
                  <a:srgbClr val="005BAA"/>
                </a:solidFill>
              </a:rPr>
              <a:t>Building on 1</a:t>
            </a:r>
            <a:r>
              <a:rPr lang="en-US" sz="1900" baseline="30000" dirty="0">
                <a:solidFill>
                  <a:srgbClr val="005BAA"/>
                </a:solidFill>
              </a:rPr>
              <a:t>st</a:t>
            </a:r>
            <a:r>
              <a:rPr lang="en-US" sz="1900" dirty="0">
                <a:solidFill>
                  <a:srgbClr val="005BAA"/>
                </a:solidFill>
              </a:rPr>
              <a:t> Global </a:t>
            </a:r>
            <a:r>
              <a:rPr lang="en-US" sz="1900" dirty="0" err="1">
                <a:solidFill>
                  <a:srgbClr val="005BAA"/>
                </a:solidFill>
              </a:rPr>
              <a:t>Stocktake</a:t>
            </a:r>
            <a:r>
              <a:rPr lang="en-US" sz="1900" dirty="0">
                <a:solidFill>
                  <a:srgbClr val="005BAA"/>
                </a:solidFill>
              </a:rPr>
              <a:t> which recognized importance of early warning systems, science, systematic observations, SOFF and CREWS.</a:t>
            </a:r>
          </a:p>
          <a:p>
            <a:pPr marL="342900" indent="-342900">
              <a:buFont typeface="Arial" panose="020B0604020202020204" pitchFamily="34" charset="0"/>
              <a:buChar char="•"/>
            </a:pPr>
            <a:r>
              <a:rPr lang="en-US" sz="1900" dirty="0">
                <a:solidFill>
                  <a:srgbClr val="005BAA"/>
                </a:solidFill>
              </a:rPr>
              <a:t>COP “Global </a:t>
            </a:r>
            <a:r>
              <a:rPr lang="en-US" sz="1900" dirty="0" err="1">
                <a:solidFill>
                  <a:srgbClr val="005BAA"/>
                </a:solidFill>
              </a:rPr>
              <a:t>Mutirão</a:t>
            </a:r>
            <a:r>
              <a:rPr lang="en-US" sz="1900" dirty="0">
                <a:solidFill>
                  <a:srgbClr val="005BAA"/>
                </a:solidFill>
              </a:rPr>
              <a:t>” calls for efforts to at least triple adaptation finance by 2035</a:t>
            </a:r>
          </a:p>
          <a:p>
            <a:pPr marL="342900" indent="-342900">
              <a:buFont typeface="Arial" panose="020B0604020202020204" pitchFamily="34" charset="0"/>
              <a:buChar char="•"/>
            </a:pPr>
            <a:r>
              <a:rPr lang="en-US" sz="1900" dirty="0">
                <a:solidFill>
                  <a:srgbClr val="005BAA"/>
                </a:solidFill>
              </a:rPr>
              <a:t>IPCC AR6 WG2 </a:t>
            </a:r>
            <a:r>
              <a:rPr lang="en-US" sz="1900" dirty="0" err="1">
                <a:solidFill>
                  <a:srgbClr val="005BAA"/>
                </a:solidFill>
              </a:rPr>
              <a:t>recognises</a:t>
            </a:r>
            <a:r>
              <a:rPr lang="en-US" sz="1900" dirty="0">
                <a:solidFill>
                  <a:srgbClr val="005BAA"/>
                </a:solidFill>
              </a:rPr>
              <a:t> EWS as adaptation options that have broad applicability across sectors and provider greater benefits to other adaptation options when combined.</a:t>
            </a:r>
          </a:p>
          <a:p>
            <a:pPr marL="342900" indent="-342900">
              <a:buFont typeface="Arial" panose="020B0604020202020204" pitchFamily="34" charset="0"/>
              <a:buChar char="•"/>
            </a:pPr>
            <a:r>
              <a:rPr lang="en-US" sz="1900" dirty="0">
                <a:solidFill>
                  <a:srgbClr val="005BAA"/>
                </a:solidFill>
              </a:rPr>
              <a:t>COP30 Agreed Global Goal on Adaptation indicators – formally ties our activities to adaptation efforts</a:t>
            </a:r>
          </a:p>
        </p:txBody>
      </p:sp>
      <p:pic>
        <p:nvPicPr>
          <p:cNvPr id="4" name="Picture 3" descr="A document with text on it&#10;&#10;Description automatically generated">
            <a:extLst>
              <a:ext uri="{FF2B5EF4-FFF2-40B4-BE49-F238E27FC236}">
                <a16:creationId xmlns:a16="http://schemas.microsoft.com/office/drawing/2014/main" id="{F6304D31-7B34-EA48-9689-315EA3423861}"/>
              </a:ext>
            </a:extLst>
          </p:cNvPr>
          <p:cNvPicPr>
            <a:picLocks noChangeAspect="1"/>
          </p:cNvPicPr>
          <p:nvPr/>
        </p:nvPicPr>
        <p:blipFill>
          <a:blip r:embed="rId3"/>
          <a:stretch>
            <a:fillRect/>
          </a:stretch>
        </p:blipFill>
        <p:spPr>
          <a:xfrm>
            <a:off x="6651625" y="1132610"/>
            <a:ext cx="3346450" cy="4732682"/>
          </a:xfrm>
          <a:prstGeom prst="rect">
            <a:avLst/>
          </a:prstGeom>
          <a:ln>
            <a:solidFill>
              <a:schemeClr val="accent1"/>
            </a:solidFill>
          </a:ln>
        </p:spPr>
      </p:pic>
      <p:sp>
        <p:nvSpPr>
          <p:cNvPr id="7" name="Subtitle 4">
            <a:extLst>
              <a:ext uri="{FF2B5EF4-FFF2-40B4-BE49-F238E27FC236}">
                <a16:creationId xmlns:a16="http://schemas.microsoft.com/office/drawing/2014/main" id="{F0137AC8-ABBB-F241-8A51-6C2D3EAEA825}"/>
              </a:ext>
            </a:extLst>
          </p:cNvPr>
          <p:cNvSpPr txBox="1">
            <a:spLocks/>
          </p:cNvSpPr>
          <p:nvPr/>
        </p:nvSpPr>
        <p:spPr>
          <a:xfrm>
            <a:off x="9950393" y="1109266"/>
            <a:ext cx="2181168" cy="42394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itchFamily="2" charset="2"/>
              <a:buChar char="Ø"/>
            </a:pPr>
            <a:r>
              <a:rPr lang="en-US" sz="1800" dirty="0">
                <a:solidFill>
                  <a:schemeClr val="accent2"/>
                </a:solidFill>
              </a:rPr>
              <a:t>Level of establishment of MHEWS</a:t>
            </a:r>
          </a:p>
          <a:p>
            <a:pPr marL="342900" indent="-342900">
              <a:buFont typeface="Wingdings" pitchFamily="2" charset="2"/>
              <a:buChar char="Ø"/>
            </a:pPr>
            <a:r>
              <a:rPr lang="en-US" sz="1800" dirty="0">
                <a:solidFill>
                  <a:schemeClr val="accent2"/>
                </a:solidFill>
              </a:rPr>
              <a:t>Level of climate services</a:t>
            </a:r>
          </a:p>
          <a:p>
            <a:pPr marL="342900" indent="-342900">
              <a:buFont typeface="Wingdings" pitchFamily="2" charset="2"/>
              <a:buChar char="Ø"/>
            </a:pPr>
            <a:r>
              <a:rPr lang="en-US" sz="1800" dirty="0">
                <a:solidFill>
                  <a:schemeClr val="accent2"/>
                </a:solidFill>
              </a:rPr>
              <a:t>Level of MH monitoring and impact-based fc systems, </a:t>
            </a:r>
            <a:r>
              <a:rPr lang="en-US" sz="1800" dirty="0" err="1">
                <a:solidFill>
                  <a:schemeClr val="accent2"/>
                </a:solidFill>
              </a:rPr>
              <a:t>inclu</a:t>
            </a:r>
            <a:r>
              <a:rPr lang="en-US" sz="1800" dirty="0">
                <a:solidFill>
                  <a:schemeClr val="accent2"/>
                </a:solidFill>
              </a:rPr>
              <a:t> monitoring stations</a:t>
            </a:r>
          </a:p>
          <a:p>
            <a:pPr marL="342900" indent="-342900">
              <a:buFont typeface="Wingdings" pitchFamily="2" charset="2"/>
              <a:buChar char="Ø"/>
            </a:pPr>
            <a:r>
              <a:rPr lang="en-US" sz="1800" dirty="0">
                <a:solidFill>
                  <a:schemeClr val="accent2"/>
                </a:solidFill>
              </a:rPr>
              <a:t># of people covered</a:t>
            </a:r>
          </a:p>
          <a:p>
            <a:pPr marL="342900" indent="-342900">
              <a:buFont typeface="Wingdings" pitchFamily="2" charset="2"/>
              <a:buChar char="Ø"/>
            </a:pPr>
            <a:r>
              <a:rPr lang="en-US" sz="1800" dirty="0">
                <a:solidFill>
                  <a:schemeClr val="accent2"/>
                </a:solidFill>
              </a:rPr>
              <a:t>Level of systematic </a:t>
            </a:r>
            <a:r>
              <a:rPr lang="en-US" sz="2000" dirty="0">
                <a:solidFill>
                  <a:schemeClr val="accent2"/>
                </a:solidFill>
              </a:rPr>
              <a:t>observation</a:t>
            </a:r>
          </a:p>
          <a:p>
            <a:r>
              <a:rPr lang="en-US" sz="1200" dirty="0">
                <a:solidFill>
                  <a:schemeClr val="accent2"/>
                </a:solidFill>
              </a:rPr>
              <a:t>(FCCC/PA/CMA/2025/L.25)</a:t>
            </a:r>
          </a:p>
          <a:p>
            <a:endParaRPr lang="en-US" sz="2000" dirty="0">
              <a:solidFill>
                <a:srgbClr val="005BAA"/>
              </a:solidFill>
            </a:endParaRPr>
          </a:p>
          <a:p>
            <a:pPr marL="342900" indent="-342900">
              <a:buFont typeface="Wingdings" pitchFamily="2" charset="2"/>
              <a:buChar char="Ø"/>
            </a:pPr>
            <a:endParaRPr lang="en-US" sz="2000" dirty="0">
              <a:solidFill>
                <a:srgbClr val="005BAA"/>
              </a:solidFill>
            </a:endParaRPr>
          </a:p>
        </p:txBody>
      </p:sp>
      <p:sp>
        <p:nvSpPr>
          <p:cNvPr id="8" name="Subtitle 4">
            <a:extLst>
              <a:ext uri="{FF2B5EF4-FFF2-40B4-BE49-F238E27FC236}">
                <a16:creationId xmlns:a16="http://schemas.microsoft.com/office/drawing/2014/main" id="{46FC1C7F-D0D9-6C46-80AD-426C915F7001}"/>
              </a:ext>
            </a:extLst>
          </p:cNvPr>
          <p:cNvSpPr txBox="1">
            <a:spLocks/>
          </p:cNvSpPr>
          <p:nvPr/>
        </p:nvSpPr>
        <p:spPr>
          <a:xfrm>
            <a:off x="10331393" y="1158010"/>
            <a:ext cx="2147916" cy="42394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en-US" sz="1200" dirty="0">
              <a:solidFill>
                <a:srgbClr val="005BAA"/>
              </a:solidFill>
            </a:endParaRPr>
          </a:p>
        </p:txBody>
      </p:sp>
    </p:spTree>
    <p:extLst>
      <p:ext uri="{BB962C8B-B14F-4D97-AF65-F5344CB8AC3E}">
        <p14:creationId xmlns:p14="http://schemas.microsoft.com/office/powerpoint/2010/main" val="9198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0207-895F-14DB-6441-68B4DF08A83C}"/>
              </a:ext>
            </a:extLst>
          </p:cNvPr>
          <p:cNvSpPr>
            <a:spLocks noGrp="1"/>
          </p:cNvSpPr>
          <p:nvPr>
            <p:ph type="ctrTitle"/>
          </p:nvPr>
        </p:nvSpPr>
        <p:spPr>
          <a:xfrm>
            <a:off x="1524000" y="424094"/>
            <a:ext cx="9144000" cy="685172"/>
          </a:xfrm>
        </p:spPr>
        <p:txBody>
          <a:bodyPr/>
          <a:lstStyle/>
          <a:p>
            <a:r>
              <a:rPr lang="fr-FR" sz="3200" dirty="0"/>
              <a:t>UN80 Initiative</a:t>
            </a:r>
          </a:p>
        </p:txBody>
      </p:sp>
      <p:sp>
        <p:nvSpPr>
          <p:cNvPr id="5" name="Subtitle 4">
            <a:extLst>
              <a:ext uri="{FF2B5EF4-FFF2-40B4-BE49-F238E27FC236}">
                <a16:creationId xmlns:a16="http://schemas.microsoft.com/office/drawing/2014/main" id="{658A2503-5F2A-1F40-9B1E-030109C129BA}"/>
              </a:ext>
            </a:extLst>
          </p:cNvPr>
          <p:cNvSpPr>
            <a:spLocks noGrp="1"/>
          </p:cNvSpPr>
          <p:nvPr>
            <p:ph type="subTitle" idx="1"/>
          </p:nvPr>
        </p:nvSpPr>
        <p:spPr>
          <a:xfrm>
            <a:off x="1330382" y="1131455"/>
            <a:ext cx="5438718" cy="4239490"/>
          </a:xfrm>
        </p:spPr>
        <p:txBody>
          <a:bodyPr/>
          <a:lstStyle/>
          <a:p>
            <a:pPr marL="342900" indent="-342900">
              <a:buFont typeface="Arial" panose="020B0604020202020204" pitchFamily="34" charset="0"/>
              <a:buChar char="•"/>
            </a:pPr>
            <a:r>
              <a:rPr lang="en-US" sz="1900" dirty="0">
                <a:solidFill>
                  <a:srgbClr val="005BAA"/>
                </a:solidFill>
              </a:rPr>
              <a:t>The UN’s system-wide reform effort, launched by UNSG in March 2025</a:t>
            </a:r>
          </a:p>
          <a:p>
            <a:pPr marL="342900" indent="-342900">
              <a:buFont typeface="Arial" panose="020B0604020202020204" pitchFamily="34" charset="0"/>
              <a:buChar char="•"/>
            </a:pPr>
            <a:r>
              <a:rPr lang="en-US" sz="1900" dirty="0">
                <a:solidFill>
                  <a:srgbClr val="005BAA"/>
                </a:solidFill>
              </a:rPr>
              <a:t>How can UN become more agile, integrated, and able to respond to global challenges and tightening resources</a:t>
            </a:r>
          </a:p>
          <a:p>
            <a:pPr marL="342900" indent="-342900">
              <a:buFont typeface="Arial" panose="020B0604020202020204" pitchFamily="34" charset="0"/>
              <a:buChar char="•"/>
            </a:pPr>
            <a:r>
              <a:rPr lang="en-US" sz="1900" dirty="0">
                <a:solidFill>
                  <a:srgbClr val="005BAA"/>
                </a:solidFill>
              </a:rPr>
              <a:t>Three workstreams 1) efficiencies, 2) mandate review, 3) structural changes</a:t>
            </a:r>
          </a:p>
          <a:p>
            <a:pPr marL="342900" indent="-342900">
              <a:buFont typeface="Arial" panose="020B0604020202020204" pitchFamily="34" charset="0"/>
              <a:buChar char="•"/>
            </a:pPr>
            <a:r>
              <a:rPr lang="en-US" sz="1900" dirty="0">
                <a:solidFill>
                  <a:srgbClr val="005BAA"/>
                </a:solidFill>
              </a:rPr>
              <a:t>30 work packages. WMO engaging with  #27 on Environment, #8 Expertise-on-demand, #7 Joint Knowledge Hubs, #16 System-wide data commons, and potentially #5 and #6 on Regional Reset and UNCT reconfiguration</a:t>
            </a:r>
            <a:endParaRPr lang="en-US" sz="1500" dirty="0">
              <a:solidFill>
                <a:srgbClr val="005BAA"/>
              </a:solidFill>
            </a:endParaRPr>
          </a:p>
          <a:p>
            <a:pPr marL="342900" indent="-342900">
              <a:buFont typeface="Arial" panose="020B0604020202020204" pitchFamily="34" charset="0"/>
              <a:buChar char="•"/>
            </a:pPr>
            <a:r>
              <a:rPr lang="en-US" sz="1900" dirty="0">
                <a:solidFill>
                  <a:srgbClr val="005BAA"/>
                </a:solidFill>
              </a:rPr>
              <a:t>More to come on Wednesday on leveraging WMO, other UN agencies, and evolving UN cooperation modalities to foster international cooperation and development assistance. </a:t>
            </a:r>
          </a:p>
        </p:txBody>
      </p:sp>
      <p:sp>
        <p:nvSpPr>
          <p:cNvPr id="8" name="Subtitle 4">
            <a:extLst>
              <a:ext uri="{FF2B5EF4-FFF2-40B4-BE49-F238E27FC236}">
                <a16:creationId xmlns:a16="http://schemas.microsoft.com/office/drawing/2014/main" id="{46FC1C7F-D0D9-6C46-80AD-426C915F7001}"/>
              </a:ext>
            </a:extLst>
          </p:cNvPr>
          <p:cNvSpPr txBox="1">
            <a:spLocks/>
          </p:cNvSpPr>
          <p:nvPr/>
        </p:nvSpPr>
        <p:spPr>
          <a:xfrm>
            <a:off x="10331393" y="1158010"/>
            <a:ext cx="2147916" cy="42394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en-US" sz="1200" dirty="0">
              <a:solidFill>
                <a:srgbClr val="005BAA"/>
              </a:solidFill>
            </a:endParaRPr>
          </a:p>
        </p:txBody>
      </p:sp>
      <p:pic>
        <p:nvPicPr>
          <p:cNvPr id="9" name="Picture 8" descr="A screen shot of a chart&#10;&#10;Description automatically generated">
            <a:extLst>
              <a:ext uri="{FF2B5EF4-FFF2-40B4-BE49-F238E27FC236}">
                <a16:creationId xmlns:a16="http://schemas.microsoft.com/office/drawing/2014/main" id="{45CB19BD-C2DF-234F-9F86-44E412BACA3D}"/>
              </a:ext>
            </a:extLst>
          </p:cNvPr>
          <p:cNvPicPr>
            <a:picLocks noChangeAspect="1"/>
          </p:cNvPicPr>
          <p:nvPr/>
        </p:nvPicPr>
        <p:blipFill rotWithShape="1">
          <a:blip r:embed="rId3"/>
          <a:srcRect t="4804" r="3490"/>
          <a:stretch/>
        </p:blipFill>
        <p:spPr>
          <a:xfrm>
            <a:off x="6769100" y="3337663"/>
            <a:ext cx="4092518" cy="3012762"/>
          </a:xfrm>
          <a:prstGeom prst="rect">
            <a:avLst/>
          </a:prstGeom>
        </p:spPr>
      </p:pic>
      <p:pic>
        <p:nvPicPr>
          <p:cNvPr id="11" name="Picture 10" descr="A book open to the side&#10;&#10;Description automatically generated">
            <a:extLst>
              <a:ext uri="{FF2B5EF4-FFF2-40B4-BE49-F238E27FC236}">
                <a16:creationId xmlns:a16="http://schemas.microsoft.com/office/drawing/2014/main" id="{47B7AD22-506E-034D-BEFC-5F7E8E617678}"/>
              </a:ext>
            </a:extLst>
          </p:cNvPr>
          <p:cNvPicPr>
            <a:picLocks noChangeAspect="1"/>
          </p:cNvPicPr>
          <p:nvPr/>
        </p:nvPicPr>
        <p:blipFill>
          <a:blip r:embed="rId4"/>
          <a:stretch>
            <a:fillRect/>
          </a:stretch>
        </p:blipFill>
        <p:spPr>
          <a:xfrm>
            <a:off x="6858000" y="507575"/>
            <a:ext cx="3974524" cy="2642025"/>
          </a:xfrm>
          <a:prstGeom prst="rect">
            <a:avLst/>
          </a:prstGeom>
        </p:spPr>
      </p:pic>
      <p:sp>
        <p:nvSpPr>
          <p:cNvPr id="12" name="TextBox 11">
            <a:extLst>
              <a:ext uri="{FF2B5EF4-FFF2-40B4-BE49-F238E27FC236}">
                <a16:creationId xmlns:a16="http://schemas.microsoft.com/office/drawing/2014/main" id="{6E5A9E2C-9975-F94B-B65F-1864C8BF632C}"/>
              </a:ext>
            </a:extLst>
          </p:cNvPr>
          <p:cNvSpPr txBox="1"/>
          <p:nvPr/>
        </p:nvSpPr>
        <p:spPr>
          <a:xfrm>
            <a:off x="6769100" y="6280017"/>
            <a:ext cx="6101542" cy="307777"/>
          </a:xfrm>
          <a:prstGeom prst="rect">
            <a:avLst/>
          </a:prstGeom>
          <a:noFill/>
        </p:spPr>
        <p:txBody>
          <a:bodyPr wrap="square">
            <a:spAutoFit/>
          </a:bodyPr>
          <a:lstStyle/>
          <a:p>
            <a:r>
              <a:rPr lang="fr-FR" sz="1400" dirty="0">
                <a:solidFill>
                  <a:srgbClr val="005BAA"/>
                </a:solidFill>
                <a:ea typeface="+mj-ea"/>
              </a:rPr>
              <a:t>UN80 Initiative Action Plan (https://</a:t>
            </a:r>
            <a:r>
              <a:rPr lang="fr-FR" sz="1400" dirty="0" err="1">
                <a:solidFill>
                  <a:srgbClr val="005BAA"/>
                </a:solidFill>
                <a:ea typeface="+mj-ea"/>
              </a:rPr>
              <a:t>www.un.org</a:t>
            </a:r>
            <a:r>
              <a:rPr lang="fr-FR" sz="1400" dirty="0">
                <a:solidFill>
                  <a:srgbClr val="005BAA"/>
                </a:solidFill>
                <a:ea typeface="+mj-ea"/>
              </a:rPr>
              <a:t>/un80-initiative/en)</a:t>
            </a:r>
            <a:endParaRPr lang="en-US" sz="1400" dirty="0"/>
          </a:p>
        </p:txBody>
      </p:sp>
    </p:spTree>
    <p:extLst>
      <p:ext uri="{BB962C8B-B14F-4D97-AF65-F5344CB8AC3E}">
        <p14:creationId xmlns:p14="http://schemas.microsoft.com/office/powerpoint/2010/main" val="224669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44C65-3950-1B55-A7AB-50D742B582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D7F378F-55C7-9B99-A132-A6EC2156ACE0}"/>
              </a:ext>
            </a:extLst>
          </p:cNvPr>
          <p:cNvSpPr>
            <a:spLocks noGrp="1"/>
          </p:cNvSpPr>
          <p:nvPr>
            <p:ph type="title"/>
          </p:nvPr>
        </p:nvSpPr>
        <p:spPr>
          <a:xfrm>
            <a:off x="133564" y="1703295"/>
            <a:ext cx="11906036" cy="3850341"/>
          </a:xfrm>
        </p:spPr>
        <p:txBody>
          <a:bodyPr>
            <a:normAutofit/>
          </a:bodyPr>
          <a:lstStyle/>
          <a:p>
            <a:r>
              <a:rPr lang="en-US" dirty="0">
                <a:solidFill>
                  <a:srgbClr val="005BAA"/>
                </a:solidFill>
              </a:rPr>
              <a:t>Thank you!</a:t>
            </a:r>
            <a:endParaRPr lang="en-US" b="0" dirty="0"/>
          </a:p>
        </p:txBody>
      </p:sp>
    </p:spTree>
    <p:extLst>
      <p:ext uri="{BB962C8B-B14F-4D97-AF65-F5344CB8AC3E}">
        <p14:creationId xmlns:p14="http://schemas.microsoft.com/office/powerpoint/2010/main" val="36199346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25" ma:contentTypeDescription="Create a new document." ma:contentTypeScope="" ma:versionID="121b51eaa6b8a0541b902a9734b8f966">
  <xsd:schema xmlns:xsd="http://www.w3.org/2001/XMLSchema" xmlns:xs="http://www.w3.org/2001/XMLSchema" xmlns:p="http://schemas.microsoft.com/office/2006/metadata/properties" xmlns:ns2="715fcdb6-58ff-4d84-993c-bb26a5b54815" xmlns:ns3="2c63548e-e22e-43cb-a415-9193d4d80a38" xmlns:ns4="9d2c9005-3129-4719-81ca-2fc8d806cf37" targetNamespace="http://schemas.microsoft.com/office/2006/metadata/properties" ma:root="true" ma:fieldsID="6bb3e11970e2ea7aa34e33c5f9ca73d1" ns2:_="" ns3:_="" ns4:_="">
    <xsd:import namespace="715fcdb6-58ff-4d84-993c-bb26a5b54815"/>
    <xsd:import namespace="2c63548e-e22e-43cb-a415-9193d4d80a38"/>
    <xsd:import namespace="9d2c9005-3129-4719-81ca-2fc8d806cf37"/>
    <xsd:element name="properties">
      <xsd:complexType>
        <xsd:sequence>
          <xsd:element name="documentManagement">
            <xsd:complexType>
              <xsd:all>
                <xsd:element ref="ns2:WMOWFApprovalStatu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Number" minOccurs="0"/>
                <xsd:element ref="ns3:MediaServiceBillingMetadata" minOccurs="0"/>
                <xsd:element ref="ns4:_dlc_DocId" minOccurs="0"/>
                <xsd:element ref="ns4:_dlc_DocIdUrl" minOccurs="0"/>
                <xsd:element ref="ns4:_dlc_DocIdPersistId" minOccurs="0"/>
                <xsd:element ref="ns3:_ApprovalAssignedTo" minOccurs="0"/>
                <xsd:element ref="ns3:_ApprovalRespondedBy" minOccurs="0"/>
                <xsd:element ref="ns3:_ApprovalSentBy" minOccurs="0"/>
                <xsd:element ref="ns3:_ApprovalStatu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fcdb6-58ff-4d84-993c-bb26a5b54815" elementFormDefault="qualified">
    <xsd:import namespace="http://schemas.microsoft.com/office/2006/documentManagement/types"/>
    <xsd:import namespace="http://schemas.microsoft.com/office/infopath/2007/PartnerControls"/>
    <xsd:element name="WMOWFApprovalStatus" ma:index="2" nillable="true" ma:displayName="Workflow Approval Status" ma:default="Not Submitted" ma:format="Dropdown" ma:internalName="WMOWFApprovalStatus">
      <xsd:simpleType>
        <xsd:restriction base="dms:Choice">
          <xsd:enumeration value="Not Submitted"/>
          <xsd:enumeration value="Pending for Review"/>
          <xsd:enumeration value="Pending for Consolidation"/>
          <xsd:enumeration value="Pending for Approval"/>
          <xsd:enumeration value="Approved"/>
          <xsd:enumeration value="Rejected by Approver"/>
          <xsd:enumeration value="Cancelled by Requestor"/>
          <xsd:enumeration value="In Progress"/>
        </xsd:restriction>
      </xsd:simple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Number" ma:index="25" nillable="true" ma:displayName="Number" ma:format="Dropdown" ma:internalName="Number"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_ApprovalAssignedTo" ma:index="31"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32"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33"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4" nillable="true" ma:displayName="Approval status" ma:internalName="_ApprovalStatus" ma:readOnly="true">
      <xsd:simpleType>
        <xsd:restriction base="dms:Unknown"/>
      </xsd:simpleType>
    </xsd:element>
    <xsd:element name="_Flow_SignoffStatus" ma:index="36"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f8e72c2-3be2-4c69-a9a3-0592c9f3eb49}"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2a3b380-abf6-46f2-87bb-c2c114de1c9e" ContentTypeId="0x01" PreviousValue="false"/>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2c63548e-e22e-43cb-a415-9193d4d80a38">
      <Terms xmlns="http://schemas.microsoft.com/office/infopath/2007/PartnerControls"/>
    </lcf76f155ced4ddcb4097134ff3c332f>
    <TaxCatchAll xmlns="9d2c9005-3129-4719-81ca-2fc8d806cf37" xsi:nil="true"/>
    <_dlc_DocId xmlns="9d2c9005-3129-4719-81ca-2fc8d806cf37">WMOSI-597960436-6478551</_dlc_DocId>
    <_dlc_DocIdUrl xmlns="9d2c9005-3129-4719-81ca-2fc8d806cf37">
      <Url>https://wmoomm.sharepoint.com/sites/SI/_layouts/15/DocIdRedir.aspx?ID=WMOSI-597960436-6478551</Url>
      <Description>WMOSI-597960436-6478551</Description>
    </_dlc_DocIdUrl>
    <_Flow_SignoffStatus xmlns="2c63548e-e22e-43cb-a415-9193d4d80a38" xsi:nil="true"/>
    <Number xmlns="2c63548e-e22e-43cb-a415-9193d4d80a38" xsi:nil="true"/>
    <WMOWFApprovalStatus xmlns="715fcdb6-58ff-4d84-993c-bb26a5b54815">Not Submitted</WMOWFApprovalStatus>
    <_ApprovalAssignedTo xmlns="2c63548e-e22e-43cb-a415-9193d4d80a38">
      <UserInfo>
        <DisplayName/>
        <AccountId xsi:nil="true"/>
        <AccountType/>
      </UserInfo>
    </_ApprovalAssignedTo>
    <_ApprovalStatus xmlns="2c63548e-e22e-43cb-a415-9193d4d80a38">0</_ApprovalStatus>
    <_ApprovalRespondedBy xmlns="2c63548e-e22e-43cb-a415-9193d4d80a38">
      <UserInfo>
        <DisplayName/>
        <AccountId xsi:nil="true"/>
        <AccountType/>
      </UserInfo>
    </_ApprovalRespondedBy>
    <_ApprovalSentBy xmlns="2c63548e-e22e-43cb-a415-9193d4d80a38">
      <UserInfo>
        <DisplayName/>
        <AccountId xsi:nil="true"/>
        <AccountType/>
      </UserInfo>
    </_ApprovalSentBy>
  </documentManagement>
</p:properties>
</file>

<file path=customXml/itemProps1.xml><?xml version="1.0" encoding="utf-8"?>
<ds:datastoreItem xmlns:ds="http://schemas.openxmlformats.org/officeDocument/2006/customXml" ds:itemID="{BFEAFFEE-5F5C-4084-82CF-BA64B4593A72}">
  <ds:schemaRefs>
    <ds:schemaRef ds:uri="http://schemas.microsoft.com/sharepoint/v3/contenttype/forms"/>
  </ds:schemaRefs>
</ds:datastoreItem>
</file>

<file path=customXml/itemProps2.xml><?xml version="1.0" encoding="utf-8"?>
<ds:datastoreItem xmlns:ds="http://schemas.openxmlformats.org/officeDocument/2006/customXml" ds:itemID="{80E82D94-E5A0-45E7-B4D7-7AF5C62331C5}">
  <ds:schemaRefs>
    <ds:schemaRef ds:uri="http://schemas.microsoft.com/sharepoint/events"/>
  </ds:schemaRefs>
</ds:datastoreItem>
</file>

<file path=customXml/itemProps3.xml><?xml version="1.0" encoding="utf-8"?>
<ds:datastoreItem xmlns:ds="http://schemas.openxmlformats.org/officeDocument/2006/customXml" ds:itemID="{568CCD7E-4094-4A04-B9FC-197F15F8C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fcdb6-58ff-4d84-993c-bb26a5b54815"/>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B2E0306-7D13-407A-8024-C6C087F4E11B}">
  <ds:schemaRefs>
    <ds:schemaRef ds:uri="Microsoft.SharePoint.Taxonomy.ContentTypeSync"/>
  </ds:schemaRefs>
</ds:datastoreItem>
</file>

<file path=customXml/itemProps5.xml><?xml version="1.0" encoding="utf-8"?>
<ds:datastoreItem xmlns:ds="http://schemas.openxmlformats.org/officeDocument/2006/customXml" ds:itemID="{F9995722-7EE4-43F0-BFD1-A4A9177742E2}">
  <ds:schemaRefs>
    <ds:schemaRef ds:uri="http://schemas.microsoft.com/office/2006/metadata/properties"/>
    <ds:schemaRef ds:uri="http://schemas.microsoft.com/office/infopath/2007/PartnerControls"/>
    <ds:schemaRef ds:uri="0238f0ac-9b23-40a1-9bea-3608b3f97744"/>
    <ds:schemaRef ds:uri="9dd362d0-63f2-4e3c-ac06-664d054c738d"/>
    <ds:schemaRef ds:uri="2c63548e-e22e-43cb-a415-9193d4d80a38"/>
    <ds:schemaRef ds:uri="9d2c9005-3129-4719-81ca-2fc8d806cf37"/>
    <ds:schemaRef ds:uri="715fcdb6-58ff-4d84-993c-bb26a5b54815"/>
  </ds:schemaRefs>
</ds:datastoreItem>
</file>

<file path=docMetadata/LabelInfo.xml><?xml version="1.0" encoding="utf-8"?>
<clbl:labelList xmlns:clbl="http://schemas.microsoft.com/office/2020/mipLabelMetadata">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TotalTime>7280</TotalTime>
  <Words>1144</Words>
  <Application>Microsoft Macintosh PowerPoint</Application>
  <PresentationFormat>Widescreen</PresentationFormat>
  <Paragraphs>124</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Menlo</vt:lpstr>
      <vt:lpstr>Wingdings</vt:lpstr>
      <vt:lpstr>Custom Design</vt:lpstr>
      <vt:lpstr>Leadership and Management Workshop for Senior Management of RA III and IV Caribbean Members   The International Environment: UN80 and trends of cooperation   Laura Paterson   Port of Spain, Trinidad and Tobago 1-5 December 2025</vt:lpstr>
      <vt:lpstr>International Environment</vt:lpstr>
      <vt:lpstr>WMO UN80 General Debate Speech Analysis</vt:lpstr>
      <vt:lpstr>COP30</vt:lpstr>
      <vt:lpstr>UN80 Initiative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Laura Paterson</cp:lastModifiedBy>
  <cp:revision>18</cp:revision>
  <dcterms:created xsi:type="dcterms:W3CDTF">2024-04-23T12:25:23Z</dcterms:created>
  <dcterms:modified xsi:type="dcterms:W3CDTF">2025-11-26T17:56:56Z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y fmtid="{D5CDD505-2E9C-101B-9397-08002B2CF9AE}" pid="3" name="_dlc_DocIdItemGuid">
    <vt:lpwstr>fdddebfc-cce7-47c6-8728-df92bcbff28d</vt:lpwstr>
  </property>
  <property fmtid="{D5CDD505-2E9C-101B-9397-08002B2CF9AE}" pid="4" name="MediaServiceImageTags">
    <vt:lpwstr/>
  </property>
</Properties>
</file>