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5"/>
  </p:sldMasterIdLst>
  <p:notesMasterIdLst>
    <p:notesMasterId r:id="rId22"/>
  </p:notesMasterIdLst>
  <p:sldIdLst>
    <p:sldId id="274"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5" r:id="rId21"/>
  </p:sldIdLst>
  <p:sldSz cx="12192000" cy="6858000"/>
  <p:notesSz cx="6858000" cy="9144000"/>
  <p:defaultTextStyle>
    <a:defPPr>
      <a:defRPr lang="en-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5BAA"/>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8E716EB-3FBC-4CE5-9685-3331266136C1}" v="1" dt="2025-11-11T15:50:02.21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1"/>
    <p:restoredTop sz="94694"/>
  </p:normalViewPr>
  <p:slideViewPr>
    <p:cSldViewPr snapToGrid="0">
      <p:cViewPr varScale="1">
        <p:scale>
          <a:sx n="59" d="100"/>
          <a:sy n="59" d="100"/>
        </p:scale>
        <p:origin x="940" y="5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tableStyles" Target="tableStyles.xml"/><Relationship Id="rId3" Type="http://schemas.openxmlformats.org/officeDocument/2006/relationships/customXml" Target="../customXml/item3.xml"/><Relationship Id="rId21" Type="http://schemas.openxmlformats.org/officeDocument/2006/relationships/slide" Target="slides/slide16.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viewProps" Target="viewProps.xml"/><Relationship Id="rId5" Type="http://schemas.openxmlformats.org/officeDocument/2006/relationships/slideMaster" Target="slideMasters/slideMaster1.xml"/><Relationship Id="rId15" Type="http://schemas.openxmlformats.org/officeDocument/2006/relationships/slide" Target="slides/slide10.xml"/><Relationship Id="rId23" Type="http://schemas.openxmlformats.org/officeDocument/2006/relationships/presProps" Target="presProps.xml"/><Relationship Id="rId10" Type="http://schemas.openxmlformats.org/officeDocument/2006/relationships/slide" Target="slides/slide5.xml"/><Relationship Id="rId19" Type="http://schemas.openxmlformats.org/officeDocument/2006/relationships/slide" Target="slides/slide14.xml"/><Relationship Id="rId4" Type="http://schemas.openxmlformats.org/officeDocument/2006/relationships/customXml" Target="../customXml/item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notesMaster" Target="notesMasters/notesMaster1.xml"/><Relationship Id="rId27" Type="http://schemas.microsoft.com/office/2015/10/relationships/revisionInfo" Target="revisionInfo.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7AEA9FF-E355-4818-9842-E0677A434888}" type="datetimeFigureOut">
              <a:rPr lang="en-US" smtClean="0"/>
              <a:t>12/1/2025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0127DD8-9551-4B50-B9AC-6330D3130F48}" type="slidenum">
              <a:rPr lang="en-US" smtClean="0"/>
              <a:t>‹#›</a:t>
            </a:fld>
            <a:endParaRPr lang="en-US"/>
          </a:p>
        </p:txBody>
      </p:sp>
    </p:spTree>
    <p:extLst>
      <p:ext uri="{BB962C8B-B14F-4D97-AF65-F5344CB8AC3E}">
        <p14:creationId xmlns:p14="http://schemas.microsoft.com/office/powerpoint/2010/main" val="29125081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6" name="Title Placeholder 1">
            <a:extLst>
              <a:ext uri="{FF2B5EF4-FFF2-40B4-BE49-F238E27FC236}">
                <a16:creationId xmlns:a16="http://schemas.microsoft.com/office/drawing/2014/main" id="{ACC09337-932E-DF18-5552-8A10A7DDC8CC}"/>
              </a:ext>
            </a:extLst>
          </p:cNvPr>
          <p:cNvSpPr>
            <a:spLocks noGrp="1"/>
          </p:cNvSpPr>
          <p:nvPr>
            <p:ph type="title"/>
          </p:nvPr>
        </p:nvSpPr>
        <p:spPr>
          <a:xfrm>
            <a:off x="838200" y="755543"/>
            <a:ext cx="10515600" cy="1325563"/>
          </a:xfrm>
          <a:prstGeom prst="rect">
            <a:avLst/>
          </a:prstGeom>
        </p:spPr>
        <p:txBody>
          <a:bodyPr vert="horz" lIns="91440" tIns="45720" rIns="91440" bIns="45720" rtlCol="0" anchor="ctr">
            <a:normAutofit/>
          </a:bodyPr>
          <a:lstStyle>
            <a:lvl1pPr>
              <a:defRPr b="1">
                <a:solidFill>
                  <a:srgbClr val="005BAA"/>
                </a:solidFill>
              </a:defRPr>
            </a:lvl1pPr>
          </a:lstStyle>
          <a:p>
            <a:r>
              <a:rPr lang="en-GB" dirty="0"/>
              <a:t>Cover – Insert title</a:t>
            </a:r>
            <a:endParaRPr lang="en-FR" dirty="0"/>
          </a:p>
        </p:txBody>
      </p:sp>
      <p:sp>
        <p:nvSpPr>
          <p:cNvPr id="7" name="Text Placeholder 2">
            <a:extLst>
              <a:ext uri="{FF2B5EF4-FFF2-40B4-BE49-F238E27FC236}">
                <a16:creationId xmlns:a16="http://schemas.microsoft.com/office/drawing/2014/main" id="{A0165C1A-53B3-D986-E0E9-DDD54523D08E}"/>
              </a:ext>
            </a:extLst>
          </p:cNvPr>
          <p:cNvSpPr>
            <a:spLocks noGrp="1"/>
          </p:cNvSpPr>
          <p:nvPr>
            <p:ph idx="1"/>
          </p:nvPr>
        </p:nvSpPr>
        <p:spPr>
          <a:xfrm>
            <a:off x="838200" y="2216043"/>
            <a:ext cx="10515600" cy="4351338"/>
          </a:xfrm>
          <a:prstGeom prst="rect">
            <a:avLst/>
          </a:prstGeom>
        </p:spPr>
        <p:txBody>
          <a:bodyPr vert="horz" lIns="91440" tIns="45720" rIns="91440" bIns="45720" rtlCol="0">
            <a:normAutofit/>
          </a:bodyPr>
          <a:lstStyle>
            <a:lvl1pPr algn="ctr">
              <a:defRPr sz="2800"/>
            </a:lvl1pPr>
            <a:lvl2pPr algn="ctr">
              <a:defRPr sz="2800"/>
            </a:lvl2pPr>
          </a:lstStyle>
          <a:p>
            <a:pPr lvl="0"/>
            <a:r>
              <a:rPr lang="en-GB" dirty="0"/>
              <a:t>Click to edit Master text styles</a:t>
            </a:r>
          </a:p>
          <a:p>
            <a:pPr lvl="1"/>
            <a:r>
              <a:rPr lang="en-GB" dirty="0"/>
              <a:t>Second level</a:t>
            </a:r>
          </a:p>
        </p:txBody>
      </p:sp>
    </p:spTree>
    <p:extLst>
      <p:ext uri="{BB962C8B-B14F-4D97-AF65-F5344CB8AC3E}">
        <p14:creationId xmlns:p14="http://schemas.microsoft.com/office/powerpoint/2010/main" val="2822644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1_Text with bullet points slide">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03590D3C-988E-2567-60EB-0A4602CD3C1B}"/>
              </a:ext>
            </a:extLst>
          </p:cNvPr>
          <p:cNvSpPr>
            <a:spLocks noGrp="1"/>
          </p:cNvSpPr>
          <p:nvPr>
            <p:ph type="title" hasCustomPrompt="1"/>
          </p:nvPr>
        </p:nvSpPr>
        <p:spPr>
          <a:xfrm>
            <a:off x="838200" y="660902"/>
            <a:ext cx="10515600" cy="1325563"/>
          </a:xfrm>
          <a:prstGeom prst="rect">
            <a:avLst/>
          </a:prstGeom>
        </p:spPr>
        <p:txBody>
          <a:bodyPr/>
          <a:lstStyle>
            <a:lvl1pPr algn="l">
              <a:defRPr b="1"/>
            </a:lvl1pPr>
          </a:lstStyle>
          <a:p>
            <a:r>
              <a:rPr lang="en-GB" dirty="0"/>
              <a:t>Lorem Ipsum</a:t>
            </a:r>
            <a:endParaRPr lang="en-FR" dirty="0"/>
          </a:p>
        </p:txBody>
      </p:sp>
      <p:sp>
        <p:nvSpPr>
          <p:cNvPr id="9" name="Text Placeholder 2">
            <a:extLst>
              <a:ext uri="{FF2B5EF4-FFF2-40B4-BE49-F238E27FC236}">
                <a16:creationId xmlns:a16="http://schemas.microsoft.com/office/drawing/2014/main" id="{40E4EEFA-0995-9CCD-6D7F-70B9EBD45C0E}"/>
              </a:ext>
            </a:extLst>
          </p:cNvPr>
          <p:cNvSpPr>
            <a:spLocks noGrp="1"/>
          </p:cNvSpPr>
          <p:nvPr>
            <p:ph type="body" idx="1"/>
          </p:nvPr>
        </p:nvSpPr>
        <p:spPr>
          <a:xfrm>
            <a:off x="838200" y="2195584"/>
            <a:ext cx="10515600" cy="1500187"/>
          </a:xfrm>
          <a:prstGeom prst="rect">
            <a:avLst/>
          </a:prstGeom>
        </p:spPr>
        <p:txBody>
          <a:bodyPr/>
          <a:lstStyle>
            <a:lvl1pPr marL="0" indent="0" algn="l">
              <a:buNone/>
              <a:defRPr sz="2200">
                <a:solidFill>
                  <a:schemeClr val="bg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dirty="0"/>
              <a:t>Click to edit Master text styles</a:t>
            </a:r>
          </a:p>
        </p:txBody>
      </p:sp>
    </p:spTree>
    <p:extLst>
      <p:ext uri="{BB962C8B-B14F-4D97-AF65-F5344CB8AC3E}">
        <p14:creationId xmlns:p14="http://schemas.microsoft.com/office/powerpoint/2010/main" val="188911485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1_Scientific Slide with Graph/Image">
    <p:spTree>
      <p:nvGrpSpPr>
        <p:cNvPr id="1" name=""/>
        <p:cNvGrpSpPr/>
        <p:nvPr/>
      </p:nvGrpSpPr>
      <p:grpSpPr>
        <a:xfrm>
          <a:off x="0" y="0"/>
          <a:ext cx="0" cy="0"/>
          <a:chOff x="0" y="0"/>
          <a:chExt cx="0" cy="0"/>
        </a:xfrm>
      </p:grpSpPr>
      <p:sp>
        <p:nvSpPr>
          <p:cNvPr id="8" name="Picture Placeholder 2">
            <a:extLst>
              <a:ext uri="{FF2B5EF4-FFF2-40B4-BE49-F238E27FC236}">
                <a16:creationId xmlns:a16="http://schemas.microsoft.com/office/drawing/2014/main" id="{BCD4D1A9-9F6B-C561-7AC4-05C86FF1A42B}"/>
              </a:ext>
            </a:extLst>
          </p:cNvPr>
          <p:cNvSpPr>
            <a:spLocks noGrp="1"/>
          </p:cNvSpPr>
          <p:nvPr>
            <p:ph type="pic" idx="1"/>
          </p:nvPr>
        </p:nvSpPr>
        <p:spPr>
          <a:xfrm>
            <a:off x="6250112" y="1059400"/>
            <a:ext cx="5664915" cy="4560994"/>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FR"/>
          </a:p>
        </p:txBody>
      </p:sp>
      <p:sp>
        <p:nvSpPr>
          <p:cNvPr id="9" name="Text Placeholder 2">
            <a:extLst>
              <a:ext uri="{FF2B5EF4-FFF2-40B4-BE49-F238E27FC236}">
                <a16:creationId xmlns:a16="http://schemas.microsoft.com/office/drawing/2014/main" id="{F7FCF368-AB64-5FEB-A4ED-1837EE8E806B}"/>
              </a:ext>
            </a:extLst>
          </p:cNvPr>
          <p:cNvSpPr>
            <a:spLocks noGrp="1"/>
          </p:cNvSpPr>
          <p:nvPr>
            <p:ph type="body" idx="10"/>
          </p:nvPr>
        </p:nvSpPr>
        <p:spPr>
          <a:xfrm>
            <a:off x="585197" y="1460093"/>
            <a:ext cx="5240250" cy="835650"/>
          </a:xfrm>
          <a:prstGeom prst="rect">
            <a:avLst/>
          </a:prstGeom>
        </p:spPr>
        <p:txBody>
          <a:bodyPr anchor="b">
            <a:noAutofit/>
          </a:bodyPr>
          <a:lstStyle>
            <a:lvl1pPr marL="0" indent="0">
              <a:buNone/>
              <a:defRPr sz="4400" b="1">
                <a:solidFill>
                  <a:schemeClr val="bg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dirty="0"/>
              <a:t>Click to edit Master text styles</a:t>
            </a:r>
          </a:p>
        </p:txBody>
      </p:sp>
      <p:sp>
        <p:nvSpPr>
          <p:cNvPr id="10" name="Content Placeholder 3">
            <a:extLst>
              <a:ext uri="{FF2B5EF4-FFF2-40B4-BE49-F238E27FC236}">
                <a16:creationId xmlns:a16="http://schemas.microsoft.com/office/drawing/2014/main" id="{633C1AC0-3A73-603A-A859-24A89A5E3991}"/>
              </a:ext>
            </a:extLst>
          </p:cNvPr>
          <p:cNvSpPr>
            <a:spLocks noGrp="1"/>
          </p:cNvSpPr>
          <p:nvPr>
            <p:ph sz="half" idx="2"/>
          </p:nvPr>
        </p:nvSpPr>
        <p:spPr>
          <a:xfrm>
            <a:off x="585197" y="2434976"/>
            <a:ext cx="5240250" cy="3185418"/>
          </a:xfrm>
          <a:prstGeom prst="rect">
            <a:avLst/>
          </a:prstGeom>
        </p:spPr>
        <p:txBody>
          <a:bodyPr/>
          <a:lstStyle>
            <a:lvl1pPr>
              <a:defRPr sz="2200"/>
            </a:lvl1pPr>
            <a:lvl2pPr>
              <a:defRPr sz="2200"/>
            </a:lvl2pPr>
            <a:lvl3pPr>
              <a:defRPr sz="2200"/>
            </a:lvl3pPr>
            <a:lvl4pPr>
              <a:defRPr sz="2200"/>
            </a:lvl4pPr>
            <a:lvl5pPr>
              <a:defRPr sz="2200"/>
            </a:lvl5pPr>
          </a:lstStyle>
          <a:p>
            <a:pPr lvl="0"/>
            <a:r>
              <a:rPr lang="en-GB" dirty="0"/>
              <a:t>Click to edit Master text styles</a:t>
            </a:r>
          </a:p>
        </p:txBody>
      </p:sp>
    </p:spTree>
    <p:extLst>
      <p:ext uri="{BB962C8B-B14F-4D97-AF65-F5344CB8AC3E}">
        <p14:creationId xmlns:p14="http://schemas.microsoft.com/office/powerpoint/2010/main" val="225512686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1_Thank you Slide">
    <p:spTree>
      <p:nvGrpSpPr>
        <p:cNvPr id="1" name=""/>
        <p:cNvGrpSpPr/>
        <p:nvPr/>
      </p:nvGrpSpPr>
      <p:grpSpPr>
        <a:xfrm>
          <a:off x="0" y="0"/>
          <a:ext cx="0" cy="0"/>
          <a:chOff x="0" y="0"/>
          <a:chExt cx="0" cy="0"/>
        </a:xfrm>
      </p:grpSpPr>
      <p:sp>
        <p:nvSpPr>
          <p:cNvPr id="7" name="Title 1">
            <a:extLst>
              <a:ext uri="{FF2B5EF4-FFF2-40B4-BE49-F238E27FC236}">
                <a16:creationId xmlns:a16="http://schemas.microsoft.com/office/drawing/2014/main" id="{FBC293F6-E8B6-92CA-8DD3-F46267F22654}"/>
              </a:ext>
            </a:extLst>
          </p:cNvPr>
          <p:cNvSpPr>
            <a:spLocks noGrp="1"/>
          </p:cNvSpPr>
          <p:nvPr>
            <p:ph type="title" hasCustomPrompt="1"/>
          </p:nvPr>
        </p:nvSpPr>
        <p:spPr>
          <a:xfrm>
            <a:off x="133564" y="2103437"/>
            <a:ext cx="12192000" cy="1325563"/>
          </a:xfrm>
          <a:prstGeom prst="rect">
            <a:avLst/>
          </a:prstGeom>
        </p:spPr>
        <p:txBody>
          <a:bodyPr/>
          <a:lstStyle>
            <a:lvl1pPr>
              <a:defRPr b="1">
                <a:solidFill>
                  <a:schemeClr val="bg1"/>
                </a:solidFill>
              </a:defRPr>
            </a:lvl1pPr>
          </a:lstStyle>
          <a:p>
            <a:r>
              <a:rPr lang="en-GB" dirty="0"/>
              <a:t>Thank you.</a:t>
            </a:r>
            <a:endParaRPr lang="en-FR" dirty="0"/>
          </a:p>
        </p:txBody>
      </p:sp>
      <p:sp>
        <p:nvSpPr>
          <p:cNvPr id="8" name="CuadroTexto 3">
            <a:extLst>
              <a:ext uri="{FF2B5EF4-FFF2-40B4-BE49-F238E27FC236}">
                <a16:creationId xmlns:a16="http://schemas.microsoft.com/office/drawing/2014/main" id="{85E8BFE3-BE3F-06D0-2E51-B1A3E835A55D}"/>
              </a:ext>
            </a:extLst>
          </p:cNvPr>
          <p:cNvSpPr txBox="1"/>
          <p:nvPr userDrawn="1"/>
        </p:nvSpPr>
        <p:spPr>
          <a:xfrm>
            <a:off x="3958443" y="4346049"/>
            <a:ext cx="4542242" cy="523926"/>
          </a:xfrm>
          <a:prstGeom prst="rect">
            <a:avLst/>
          </a:prstGeom>
          <a:noFill/>
        </p:spPr>
        <p:txBody>
          <a:bodyPr wrap="square" rtlCol="0">
            <a:spAutoFit/>
          </a:bodyPr>
          <a:lstStyle/>
          <a:p>
            <a:pPr marR="0" algn="ctr" rtl="0">
              <a:lnSpc>
                <a:spcPct val="150000"/>
              </a:lnSpc>
            </a:pPr>
            <a:r>
              <a:rPr lang="en-US" sz="3200" b="0" i="0" u="none" strike="noStrike" baseline="30000" dirty="0">
                <a:solidFill>
                  <a:schemeClr val="bg1"/>
                </a:solidFill>
                <a:latin typeface="Arial" panose="020B0604020202020204" pitchFamily="34" charset="0"/>
                <a:ea typeface="Verdana" panose="020B0604030504040204" pitchFamily="34" charset="0"/>
                <a:cs typeface="Arial" panose="020B0604020202020204" pitchFamily="34" charset="0"/>
              </a:rPr>
              <a:t>wmo.int</a:t>
            </a:r>
          </a:p>
        </p:txBody>
      </p:sp>
    </p:spTree>
    <p:extLst>
      <p:ext uri="{BB962C8B-B14F-4D97-AF65-F5344CB8AC3E}">
        <p14:creationId xmlns:p14="http://schemas.microsoft.com/office/powerpoint/2010/main" val="58393002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1_Blank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10581226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ontent Slide">
    <p:spTree>
      <p:nvGrpSpPr>
        <p:cNvPr id="1" name=""/>
        <p:cNvGrpSpPr/>
        <p:nvPr/>
      </p:nvGrpSpPr>
      <p:grpSpPr>
        <a:xfrm>
          <a:off x="0" y="0"/>
          <a:ext cx="0" cy="0"/>
          <a:chOff x="0" y="0"/>
          <a:chExt cx="0" cy="0"/>
        </a:xfrm>
      </p:grpSpPr>
      <p:sp>
        <p:nvSpPr>
          <p:cNvPr id="5" name="Title 1">
            <a:extLst>
              <a:ext uri="{FF2B5EF4-FFF2-40B4-BE49-F238E27FC236}">
                <a16:creationId xmlns:a16="http://schemas.microsoft.com/office/drawing/2014/main" id="{A23C0AB1-DC1A-370D-2DBC-7F636C925F8D}"/>
              </a:ext>
            </a:extLst>
          </p:cNvPr>
          <p:cNvSpPr>
            <a:spLocks noGrp="1"/>
          </p:cNvSpPr>
          <p:nvPr>
            <p:ph type="ctrTitle" hasCustomPrompt="1"/>
          </p:nvPr>
        </p:nvSpPr>
        <p:spPr>
          <a:xfrm>
            <a:off x="1524000" y="1122363"/>
            <a:ext cx="9144000" cy="685172"/>
          </a:xfrm>
          <a:prstGeom prst="rect">
            <a:avLst/>
          </a:prstGeom>
        </p:spPr>
        <p:txBody>
          <a:bodyPr anchor="b">
            <a:noAutofit/>
          </a:bodyPr>
          <a:lstStyle>
            <a:lvl1pPr algn="l">
              <a:defRPr sz="4400">
                <a:solidFill>
                  <a:srgbClr val="005BAA"/>
                </a:solidFill>
              </a:defRPr>
            </a:lvl1pPr>
          </a:lstStyle>
          <a:p>
            <a:r>
              <a:rPr lang="en-GB" dirty="0"/>
              <a:t>Content</a:t>
            </a:r>
            <a:endParaRPr lang="en-FR" dirty="0"/>
          </a:p>
        </p:txBody>
      </p:sp>
      <p:sp>
        <p:nvSpPr>
          <p:cNvPr id="6" name="Subtitle 2">
            <a:extLst>
              <a:ext uri="{FF2B5EF4-FFF2-40B4-BE49-F238E27FC236}">
                <a16:creationId xmlns:a16="http://schemas.microsoft.com/office/drawing/2014/main" id="{4E4AFEC8-D7E6-FB46-B2C8-3E1FF5184111}"/>
              </a:ext>
            </a:extLst>
          </p:cNvPr>
          <p:cNvSpPr>
            <a:spLocks noGrp="1"/>
          </p:cNvSpPr>
          <p:nvPr>
            <p:ph type="subTitle" idx="1"/>
          </p:nvPr>
        </p:nvSpPr>
        <p:spPr>
          <a:xfrm>
            <a:off x="1524000" y="2041451"/>
            <a:ext cx="9144000" cy="3226981"/>
          </a:xfrm>
          <a:prstGeom prst="rect">
            <a:avLst/>
          </a:prstGeom>
        </p:spPr>
        <p:txBody>
          <a:bodyPr/>
          <a:lstStyle>
            <a:lvl1pPr marL="0" indent="0" algn="l">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endParaRPr lang="en-GB" dirty="0"/>
          </a:p>
        </p:txBody>
      </p:sp>
    </p:spTree>
    <p:extLst>
      <p:ext uri="{BB962C8B-B14F-4D97-AF65-F5344CB8AC3E}">
        <p14:creationId xmlns:p14="http://schemas.microsoft.com/office/powerpoint/2010/main" val="26300647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ext with bullet points slide">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984C69AE-3299-1F59-997F-1709C1DD7A81}"/>
              </a:ext>
            </a:extLst>
          </p:cNvPr>
          <p:cNvSpPr>
            <a:spLocks noGrp="1"/>
          </p:cNvSpPr>
          <p:nvPr>
            <p:ph type="title" hasCustomPrompt="1"/>
          </p:nvPr>
        </p:nvSpPr>
        <p:spPr>
          <a:xfrm>
            <a:off x="838200" y="660902"/>
            <a:ext cx="10515600" cy="1325563"/>
          </a:xfrm>
          <a:prstGeom prst="rect">
            <a:avLst/>
          </a:prstGeom>
        </p:spPr>
        <p:txBody>
          <a:bodyPr/>
          <a:lstStyle>
            <a:lvl1pPr algn="l">
              <a:defRPr/>
            </a:lvl1pPr>
          </a:lstStyle>
          <a:p>
            <a:r>
              <a:rPr lang="en-GB" dirty="0"/>
              <a:t>Lorem Ipsum</a:t>
            </a:r>
            <a:endParaRPr lang="en-FR" dirty="0"/>
          </a:p>
        </p:txBody>
      </p:sp>
      <p:sp>
        <p:nvSpPr>
          <p:cNvPr id="9" name="Text Placeholder 2">
            <a:extLst>
              <a:ext uri="{FF2B5EF4-FFF2-40B4-BE49-F238E27FC236}">
                <a16:creationId xmlns:a16="http://schemas.microsoft.com/office/drawing/2014/main" id="{4EDA0CF7-60D6-4B86-6F50-ECF55C6DBF3C}"/>
              </a:ext>
            </a:extLst>
          </p:cNvPr>
          <p:cNvSpPr>
            <a:spLocks noGrp="1"/>
          </p:cNvSpPr>
          <p:nvPr>
            <p:ph type="body" idx="1"/>
          </p:nvPr>
        </p:nvSpPr>
        <p:spPr>
          <a:xfrm>
            <a:off x="838200" y="2195584"/>
            <a:ext cx="10515600" cy="1500187"/>
          </a:xfrm>
          <a:prstGeom prst="rect">
            <a:avLst/>
          </a:prstGeom>
        </p:spPr>
        <p:txBody>
          <a:bodyPr/>
          <a:lstStyle>
            <a:lvl1pPr marL="0" indent="0">
              <a:buNone/>
              <a:defRPr sz="2200">
                <a:solidFill>
                  <a:schemeClr val="tx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dirty="0"/>
              <a:t>Click to edit Master text styles</a:t>
            </a:r>
          </a:p>
        </p:txBody>
      </p:sp>
    </p:spTree>
    <p:extLst>
      <p:ext uri="{BB962C8B-B14F-4D97-AF65-F5344CB8AC3E}">
        <p14:creationId xmlns:p14="http://schemas.microsoft.com/office/powerpoint/2010/main" val="175396342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Scientific Slide with Graph/Image">
    <p:spTree>
      <p:nvGrpSpPr>
        <p:cNvPr id="1" name=""/>
        <p:cNvGrpSpPr/>
        <p:nvPr/>
      </p:nvGrpSpPr>
      <p:grpSpPr>
        <a:xfrm>
          <a:off x="0" y="0"/>
          <a:ext cx="0" cy="0"/>
          <a:chOff x="0" y="0"/>
          <a:chExt cx="0" cy="0"/>
        </a:xfrm>
      </p:grpSpPr>
      <p:sp>
        <p:nvSpPr>
          <p:cNvPr id="7" name="Picture Placeholder 2">
            <a:extLst>
              <a:ext uri="{FF2B5EF4-FFF2-40B4-BE49-F238E27FC236}">
                <a16:creationId xmlns:a16="http://schemas.microsoft.com/office/drawing/2014/main" id="{E3AAD9ED-75F1-0289-7EF5-74AB2DFDDAFE}"/>
              </a:ext>
            </a:extLst>
          </p:cNvPr>
          <p:cNvSpPr>
            <a:spLocks noGrp="1"/>
          </p:cNvSpPr>
          <p:nvPr>
            <p:ph type="pic" idx="1"/>
          </p:nvPr>
        </p:nvSpPr>
        <p:spPr>
          <a:xfrm>
            <a:off x="6250112" y="1059400"/>
            <a:ext cx="5664915" cy="4560994"/>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FR"/>
          </a:p>
        </p:txBody>
      </p:sp>
      <p:sp>
        <p:nvSpPr>
          <p:cNvPr id="8" name="Text Placeholder 2">
            <a:extLst>
              <a:ext uri="{FF2B5EF4-FFF2-40B4-BE49-F238E27FC236}">
                <a16:creationId xmlns:a16="http://schemas.microsoft.com/office/drawing/2014/main" id="{332C05C5-F63A-53B8-E6BB-6E73E6E74904}"/>
              </a:ext>
            </a:extLst>
          </p:cNvPr>
          <p:cNvSpPr>
            <a:spLocks noGrp="1"/>
          </p:cNvSpPr>
          <p:nvPr>
            <p:ph type="body" idx="10"/>
          </p:nvPr>
        </p:nvSpPr>
        <p:spPr>
          <a:xfrm>
            <a:off x="585197" y="1460093"/>
            <a:ext cx="5240250" cy="835650"/>
          </a:xfrm>
          <a:prstGeom prst="rect">
            <a:avLst/>
          </a:prstGeom>
        </p:spPr>
        <p:txBody>
          <a:bodyPr anchor="b">
            <a:noAutofit/>
          </a:bodyPr>
          <a:lstStyle>
            <a:lvl1pPr marL="0" indent="0">
              <a:buNone/>
              <a:defRPr sz="4400" b="1">
                <a:solidFill>
                  <a:srgbClr val="005BAA"/>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dirty="0"/>
              <a:t>Click to edit Master text styles</a:t>
            </a:r>
          </a:p>
        </p:txBody>
      </p:sp>
      <p:sp>
        <p:nvSpPr>
          <p:cNvPr id="9" name="Content Placeholder 3">
            <a:extLst>
              <a:ext uri="{FF2B5EF4-FFF2-40B4-BE49-F238E27FC236}">
                <a16:creationId xmlns:a16="http://schemas.microsoft.com/office/drawing/2014/main" id="{759AFEE7-E5E4-8C50-6361-BB9205652ADC}"/>
              </a:ext>
            </a:extLst>
          </p:cNvPr>
          <p:cNvSpPr>
            <a:spLocks noGrp="1"/>
          </p:cNvSpPr>
          <p:nvPr>
            <p:ph sz="half" idx="2"/>
          </p:nvPr>
        </p:nvSpPr>
        <p:spPr>
          <a:xfrm>
            <a:off x="585197" y="2434976"/>
            <a:ext cx="5240250" cy="3185418"/>
          </a:xfrm>
          <a:prstGeom prst="rect">
            <a:avLst/>
          </a:prstGeom>
        </p:spPr>
        <p:txBody>
          <a:bodyPr/>
          <a:lstStyle>
            <a:lvl1pPr>
              <a:defRPr sz="2200"/>
            </a:lvl1pPr>
            <a:lvl2pPr>
              <a:defRPr sz="2200"/>
            </a:lvl2pPr>
            <a:lvl3pPr>
              <a:defRPr sz="2200"/>
            </a:lvl3pPr>
            <a:lvl4pPr>
              <a:defRPr sz="2200"/>
            </a:lvl4pPr>
            <a:lvl5pPr>
              <a:defRPr sz="2200"/>
            </a:lvl5pPr>
          </a:lstStyle>
          <a:p>
            <a:pPr lvl="0"/>
            <a:r>
              <a:rPr lang="en-GB" dirty="0"/>
              <a:t>Click to edit Master text styles</a:t>
            </a:r>
          </a:p>
        </p:txBody>
      </p:sp>
    </p:spTree>
    <p:extLst>
      <p:ext uri="{BB962C8B-B14F-4D97-AF65-F5344CB8AC3E}">
        <p14:creationId xmlns:p14="http://schemas.microsoft.com/office/powerpoint/2010/main" val="412971263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217684-9640-7B9F-691F-3B5A26663162}"/>
              </a:ext>
            </a:extLst>
          </p:cNvPr>
          <p:cNvSpPr>
            <a:spLocks noGrp="1"/>
          </p:cNvSpPr>
          <p:nvPr>
            <p:ph type="title"/>
          </p:nvPr>
        </p:nvSpPr>
        <p:spPr>
          <a:xfrm>
            <a:off x="839788" y="365125"/>
            <a:ext cx="10515600" cy="1325563"/>
          </a:xfrm>
          <a:prstGeom prst="rect">
            <a:avLst/>
          </a:prstGeom>
        </p:spPr>
        <p:txBody>
          <a:bodyPr/>
          <a:lstStyle>
            <a:lvl1pPr>
              <a:defRPr b="1">
                <a:solidFill>
                  <a:srgbClr val="005BAA"/>
                </a:solidFill>
              </a:defRPr>
            </a:lvl1pPr>
          </a:lstStyle>
          <a:p>
            <a:r>
              <a:rPr lang="en-GB" dirty="0"/>
              <a:t>Click to edit Master title style</a:t>
            </a:r>
            <a:endParaRPr lang="en-FR" dirty="0"/>
          </a:p>
        </p:txBody>
      </p:sp>
      <p:sp>
        <p:nvSpPr>
          <p:cNvPr id="3" name="Text Placeholder 2">
            <a:extLst>
              <a:ext uri="{FF2B5EF4-FFF2-40B4-BE49-F238E27FC236}">
                <a16:creationId xmlns:a16="http://schemas.microsoft.com/office/drawing/2014/main" id="{5E45FF9C-C20C-490B-6F06-81BD2D8FB7A6}"/>
              </a:ext>
            </a:extLst>
          </p:cNvPr>
          <p:cNvSpPr>
            <a:spLocks noGrp="1"/>
          </p:cNvSpPr>
          <p:nvPr>
            <p:ph type="body" idx="1"/>
          </p:nvPr>
        </p:nvSpPr>
        <p:spPr>
          <a:xfrm>
            <a:off x="839788" y="1681163"/>
            <a:ext cx="5157787" cy="823912"/>
          </a:xfrm>
          <a:prstGeom prst="rect">
            <a:avLst/>
          </a:prstGeom>
        </p:spPr>
        <p:txBody>
          <a:bodyPr anchor="b">
            <a:noAutofit/>
          </a:bodyPr>
          <a:lstStyle>
            <a:lvl1pPr marL="0" indent="0">
              <a:buNone/>
              <a:defRPr sz="28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dirty="0"/>
              <a:t>Click to edit Master text styles</a:t>
            </a:r>
          </a:p>
        </p:txBody>
      </p:sp>
      <p:sp>
        <p:nvSpPr>
          <p:cNvPr id="4" name="Content Placeholder 3">
            <a:extLst>
              <a:ext uri="{FF2B5EF4-FFF2-40B4-BE49-F238E27FC236}">
                <a16:creationId xmlns:a16="http://schemas.microsoft.com/office/drawing/2014/main" id="{64569EF0-726B-80A7-9DCD-6896F352D9AE}"/>
              </a:ext>
            </a:extLst>
          </p:cNvPr>
          <p:cNvSpPr>
            <a:spLocks noGrp="1"/>
          </p:cNvSpPr>
          <p:nvPr>
            <p:ph sz="half" idx="2"/>
          </p:nvPr>
        </p:nvSpPr>
        <p:spPr>
          <a:xfrm>
            <a:off x="839788" y="2505075"/>
            <a:ext cx="5157787" cy="3684588"/>
          </a:xfrm>
          <a:prstGeom prst="rect">
            <a:avLst/>
          </a:prstGeom>
        </p:spPr>
        <p:txBody>
          <a:bodyPr>
            <a:normAutofit/>
          </a:bodyPr>
          <a:lstStyle>
            <a:lvl1pPr marL="0" indent="0" algn="l">
              <a:buNone/>
              <a:defRPr sz="2200"/>
            </a:lvl1pPr>
            <a:lvl2pPr marL="457200" indent="0" algn="l">
              <a:buNone/>
              <a:defRPr sz="2200"/>
            </a:lvl2pPr>
            <a:lvl3pPr marL="914400" indent="0" algn="l">
              <a:buNone/>
              <a:defRPr sz="2200"/>
            </a:lvl3pPr>
            <a:lvl4pPr marL="1371600" indent="0" algn="l">
              <a:buNone/>
              <a:defRPr sz="2200"/>
            </a:lvl4pPr>
            <a:lvl5pPr marL="1828800" indent="0" algn="l">
              <a:buNone/>
              <a:defRPr sz="2200"/>
            </a:lvl5pPr>
          </a:lstStyle>
          <a:p>
            <a:pPr lvl="0"/>
            <a:r>
              <a:rPr lang="en-GB" dirty="0"/>
              <a:t>Click to edit Master text styles</a:t>
            </a:r>
          </a:p>
        </p:txBody>
      </p:sp>
      <p:sp>
        <p:nvSpPr>
          <p:cNvPr id="5" name="Text Placeholder 4">
            <a:extLst>
              <a:ext uri="{FF2B5EF4-FFF2-40B4-BE49-F238E27FC236}">
                <a16:creationId xmlns:a16="http://schemas.microsoft.com/office/drawing/2014/main" id="{614901CD-B4D9-4C0A-A8C1-D42233A2E284}"/>
              </a:ext>
            </a:extLst>
          </p:cNvPr>
          <p:cNvSpPr>
            <a:spLocks noGrp="1"/>
          </p:cNvSpPr>
          <p:nvPr>
            <p:ph type="body" sz="quarter" idx="3"/>
          </p:nvPr>
        </p:nvSpPr>
        <p:spPr>
          <a:xfrm>
            <a:off x="6172200" y="1681163"/>
            <a:ext cx="5183188" cy="823912"/>
          </a:xfrm>
          <a:prstGeom prst="rect">
            <a:avLst/>
          </a:prstGeom>
        </p:spPr>
        <p:txBody>
          <a:bodyPr anchor="b">
            <a:noAutofit/>
          </a:bodyPr>
          <a:lstStyle>
            <a:lvl1pPr marL="0" indent="0">
              <a:buNone/>
              <a:defRPr sz="28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dirty="0"/>
              <a:t>Click to edit Master text styles</a:t>
            </a:r>
          </a:p>
        </p:txBody>
      </p:sp>
      <p:sp>
        <p:nvSpPr>
          <p:cNvPr id="6" name="Content Placeholder 5">
            <a:extLst>
              <a:ext uri="{FF2B5EF4-FFF2-40B4-BE49-F238E27FC236}">
                <a16:creationId xmlns:a16="http://schemas.microsoft.com/office/drawing/2014/main" id="{BD05A26A-1F4A-80E3-3CF1-B5AF98EE4D3C}"/>
              </a:ext>
            </a:extLst>
          </p:cNvPr>
          <p:cNvSpPr>
            <a:spLocks noGrp="1"/>
          </p:cNvSpPr>
          <p:nvPr>
            <p:ph sz="quarter" idx="4"/>
          </p:nvPr>
        </p:nvSpPr>
        <p:spPr>
          <a:xfrm>
            <a:off x="6172200" y="2505075"/>
            <a:ext cx="5183188" cy="3684588"/>
          </a:xfrm>
          <a:prstGeom prst="rect">
            <a:avLst/>
          </a:prstGeom>
        </p:spPr>
        <p:txBody>
          <a:bodyPr>
            <a:normAutofit/>
          </a:bodyPr>
          <a:lstStyle>
            <a:lvl1pPr marL="0" indent="0" algn="l">
              <a:buNone/>
              <a:defRPr sz="2200"/>
            </a:lvl1pPr>
            <a:lvl2pPr marL="457200" indent="0" algn="l">
              <a:buNone/>
              <a:defRPr sz="2200"/>
            </a:lvl2pPr>
            <a:lvl3pPr marL="914400" indent="0" algn="l">
              <a:buNone/>
              <a:defRPr sz="2200"/>
            </a:lvl3pPr>
            <a:lvl4pPr marL="1371600" indent="0" algn="l">
              <a:buNone/>
              <a:defRPr sz="2200"/>
            </a:lvl4pPr>
            <a:lvl5pPr marL="1828800" indent="0" algn="l">
              <a:buNone/>
              <a:defRPr sz="2200"/>
            </a:lvl5pPr>
          </a:lstStyle>
          <a:p>
            <a:pPr lvl="0"/>
            <a:r>
              <a:rPr lang="en-GB" dirty="0"/>
              <a:t>Click to edit Master text styles</a:t>
            </a:r>
          </a:p>
        </p:txBody>
      </p:sp>
    </p:spTree>
    <p:extLst>
      <p:ext uri="{BB962C8B-B14F-4D97-AF65-F5344CB8AC3E}">
        <p14:creationId xmlns:p14="http://schemas.microsoft.com/office/powerpoint/2010/main" val="11668542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hank you Slide">
    <p:spTree>
      <p:nvGrpSpPr>
        <p:cNvPr id="1" name=""/>
        <p:cNvGrpSpPr/>
        <p:nvPr/>
      </p:nvGrpSpPr>
      <p:grpSpPr>
        <a:xfrm>
          <a:off x="0" y="0"/>
          <a:ext cx="0" cy="0"/>
          <a:chOff x="0" y="0"/>
          <a:chExt cx="0" cy="0"/>
        </a:xfrm>
      </p:grpSpPr>
      <p:sp>
        <p:nvSpPr>
          <p:cNvPr id="7" name="Title 1">
            <a:extLst>
              <a:ext uri="{FF2B5EF4-FFF2-40B4-BE49-F238E27FC236}">
                <a16:creationId xmlns:a16="http://schemas.microsoft.com/office/drawing/2014/main" id="{4C3EAE96-DCE0-88A1-D4B1-3E38DC1986D1}"/>
              </a:ext>
            </a:extLst>
          </p:cNvPr>
          <p:cNvSpPr>
            <a:spLocks noGrp="1"/>
          </p:cNvSpPr>
          <p:nvPr>
            <p:ph type="title" hasCustomPrompt="1"/>
          </p:nvPr>
        </p:nvSpPr>
        <p:spPr>
          <a:xfrm>
            <a:off x="0" y="2103437"/>
            <a:ext cx="12192000" cy="1325563"/>
          </a:xfrm>
          <a:prstGeom prst="rect">
            <a:avLst/>
          </a:prstGeom>
        </p:spPr>
        <p:txBody>
          <a:bodyPr/>
          <a:lstStyle>
            <a:lvl1pPr>
              <a:defRPr>
                <a:solidFill>
                  <a:srgbClr val="005BAA"/>
                </a:solidFill>
              </a:defRPr>
            </a:lvl1pPr>
          </a:lstStyle>
          <a:p>
            <a:r>
              <a:rPr lang="en-GB" dirty="0"/>
              <a:t>Thank you.</a:t>
            </a:r>
            <a:endParaRPr lang="en-FR" dirty="0"/>
          </a:p>
        </p:txBody>
      </p:sp>
      <p:sp>
        <p:nvSpPr>
          <p:cNvPr id="9" name="CuadroTexto 3">
            <a:extLst>
              <a:ext uri="{FF2B5EF4-FFF2-40B4-BE49-F238E27FC236}">
                <a16:creationId xmlns:a16="http://schemas.microsoft.com/office/drawing/2014/main" id="{002E4A1E-1EB0-0593-1C8D-3884AC9BB310}"/>
              </a:ext>
            </a:extLst>
          </p:cNvPr>
          <p:cNvSpPr txBox="1"/>
          <p:nvPr userDrawn="1"/>
        </p:nvSpPr>
        <p:spPr>
          <a:xfrm>
            <a:off x="3824879" y="4572080"/>
            <a:ext cx="4542242" cy="523926"/>
          </a:xfrm>
          <a:prstGeom prst="rect">
            <a:avLst/>
          </a:prstGeom>
          <a:noFill/>
        </p:spPr>
        <p:txBody>
          <a:bodyPr wrap="square" rtlCol="0">
            <a:spAutoFit/>
          </a:bodyPr>
          <a:lstStyle/>
          <a:p>
            <a:pPr marR="0" algn="ctr" rtl="0">
              <a:lnSpc>
                <a:spcPct val="150000"/>
              </a:lnSpc>
            </a:pPr>
            <a:r>
              <a:rPr lang="en-US" sz="3200" b="0" i="0" u="none" strike="noStrike" baseline="30000" dirty="0">
                <a:solidFill>
                  <a:srgbClr val="005BAA"/>
                </a:solidFill>
                <a:latin typeface="Arial" panose="020B0604020202020204" pitchFamily="34" charset="0"/>
                <a:ea typeface="Verdana" panose="020B0604030504040204" pitchFamily="34" charset="0"/>
                <a:cs typeface="Arial" panose="020B0604020202020204" pitchFamily="34" charset="0"/>
              </a:rPr>
              <a:t>wmo.int</a:t>
            </a:r>
          </a:p>
        </p:txBody>
      </p:sp>
    </p:spTree>
    <p:extLst>
      <p:ext uri="{BB962C8B-B14F-4D97-AF65-F5344CB8AC3E}">
        <p14:creationId xmlns:p14="http://schemas.microsoft.com/office/powerpoint/2010/main" val="23757814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lank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255938997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userDrawn="1">
  <p:cSld name="Cover/Title Slide">
    <p:spTree>
      <p:nvGrpSpPr>
        <p:cNvPr id="1" name=""/>
        <p:cNvGrpSpPr/>
        <p:nvPr/>
      </p:nvGrpSpPr>
      <p:grpSpPr>
        <a:xfrm>
          <a:off x="0" y="0"/>
          <a:ext cx="0" cy="0"/>
          <a:chOff x="0" y="0"/>
          <a:chExt cx="0" cy="0"/>
        </a:xfrm>
      </p:grpSpPr>
      <p:sp>
        <p:nvSpPr>
          <p:cNvPr id="4" name="Title Placeholder 1">
            <a:extLst>
              <a:ext uri="{FF2B5EF4-FFF2-40B4-BE49-F238E27FC236}">
                <a16:creationId xmlns:a16="http://schemas.microsoft.com/office/drawing/2014/main" id="{1B796776-E13E-EE70-1024-61D0E54893B0}"/>
              </a:ext>
            </a:extLst>
          </p:cNvPr>
          <p:cNvSpPr>
            <a:spLocks noGrp="1"/>
          </p:cNvSpPr>
          <p:nvPr>
            <p:ph type="title"/>
          </p:nvPr>
        </p:nvSpPr>
        <p:spPr>
          <a:xfrm>
            <a:off x="838200" y="755543"/>
            <a:ext cx="10515600" cy="1325563"/>
          </a:xfrm>
          <a:prstGeom prst="rect">
            <a:avLst/>
          </a:prstGeom>
        </p:spPr>
        <p:txBody>
          <a:bodyPr vert="horz" lIns="91440" tIns="45720" rIns="91440" bIns="45720" rtlCol="0" anchor="ctr">
            <a:normAutofit/>
          </a:bodyPr>
          <a:lstStyle>
            <a:lvl1pPr>
              <a:defRPr b="1">
                <a:solidFill>
                  <a:schemeClr val="bg1"/>
                </a:solidFill>
              </a:defRPr>
            </a:lvl1pPr>
          </a:lstStyle>
          <a:p>
            <a:r>
              <a:rPr lang="en-GB" dirty="0"/>
              <a:t>Cover – Insert title</a:t>
            </a:r>
            <a:endParaRPr lang="en-FR" dirty="0"/>
          </a:p>
        </p:txBody>
      </p:sp>
      <p:sp>
        <p:nvSpPr>
          <p:cNvPr id="5" name="Text Placeholder 2">
            <a:extLst>
              <a:ext uri="{FF2B5EF4-FFF2-40B4-BE49-F238E27FC236}">
                <a16:creationId xmlns:a16="http://schemas.microsoft.com/office/drawing/2014/main" id="{93A33BDE-5827-B978-8782-68D8565EB7BF}"/>
              </a:ext>
            </a:extLst>
          </p:cNvPr>
          <p:cNvSpPr>
            <a:spLocks noGrp="1"/>
          </p:cNvSpPr>
          <p:nvPr>
            <p:ph idx="1"/>
          </p:nvPr>
        </p:nvSpPr>
        <p:spPr>
          <a:xfrm>
            <a:off x="838200" y="2216043"/>
            <a:ext cx="10515600" cy="4351338"/>
          </a:xfrm>
          <a:prstGeom prst="rect">
            <a:avLst/>
          </a:prstGeom>
        </p:spPr>
        <p:txBody>
          <a:bodyPr vert="horz" lIns="91440" tIns="45720" rIns="91440" bIns="45720" rtlCol="0">
            <a:normAutofit/>
          </a:bodyPr>
          <a:lstStyle>
            <a:lvl1pPr algn="ctr">
              <a:defRPr sz="2800">
                <a:solidFill>
                  <a:schemeClr val="bg1"/>
                </a:solidFill>
              </a:defRPr>
            </a:lvl1pPr>
            <a:lvl2pPr algn="ctr">
              <a:defRPr sz="2800">
                <a:solidFill>
                  <a:schemeClr val="bg1"/>
                </a:solidFill>
              </a:defRPr>
            </a:lvl2pPr>
          </a:lstStyle>
          <a:p>
            <a:pPr lvl="0"/>
            <a:r>
              <a:rPr lang="en-GB" dirty="0"/>
              <a:t>Click to edit Master text styles</a:t>
            </a:r>
          </a:p>
          <a:p>
            <a:pPr lvl="1"/>
            <a:r>
              <a:rPr lang="en-GB" dirty="0"/>
              <a:t>Second level</a:t>
            </a:r>
          </a:p>
        </p:txBody>
      </p:sp>
    </p:spTree>
    <p:extLst>
      <p:ext uri="{BB962C8B-B14F-4D97-AF65-F5344CB8AC3E}">
        <p14:creationId xmlns:p14="http://schemas.microsoft.com/office/powerpoint/2010/main" val="209062438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1_Content Slide">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773637AC-ADC8-93B9-85DF-F33A355184CA}"/>
              </a:ext>
            </a:extLst>
          </p:cNvPr>
          <p:cNvSpPr>
            <a:spLocks noGrp="1"/>
          </p:cNvSpPr>
          <p:nvPr>
            <p:ph type="ctrTitle" hasCustomPrompt="1"/>
          </p:nvPr>
        </p:nvSpPr>
        <p:spPr>
          <a:xfrm>
            <a:off x="1524000" y="1122363"/>
            <a:ext cx="9144000" cy="685172"/>
          </a:xfrm>
          <a:prstGeom prst="rect">
            <a:avLst/>
          </a:prstGeom>
        </p:spPr>
        <p:txBody>
          <a:bodyPr anchor="b">
            <a:noAutofit/>
          </a:bodyPr>
          <a:lstStyle>
            <a:lvl1pPr algn="l">
              <a:defRPr sz="4400" b="1">
                <a:solidFill>
                  <a:schemeClr val="bg1"/>
                </a:solidFill>
              </a:defRPr>
            </a:lvl1pPr>
          </a:lstStyle>
          <a:p>
            <a:r>
              <a:rPr lang="en-GB" dirty="0"/>
              <a:t>Content</a:t>
            </a:r>
            <a:endParaRPr lang="en-FR" dirty="0"/>
          </a:p>
        </p:txBody>
      </p:sp>
      <p:sp>
        <p:nvSpPr>
          <p:cNvPr id="5" name="Subtitle 2">
            <a:extLst>
              <a:ext uri="{FF2B5EF4-FFF2-40B4-BE49-F238E27FC236}">
                <a16:creationId xmlns:a16="http://schemas.microsoft.com/office/drawing/2014/main" id="{7BA7D7FA-A6C1-15E9-248F-222403659FBB}"/>
              </a:ext>
            </a:extLst>
          </p:cNvPr>
          <p:cNvSpPr>
            <a:spLocks noGrp="1"/>
          </p:cNvSpPr>
          <p:nvPr>
            <p:ph type="subTitle" idx="1"/>
          </p:nvPr>
        </p:nvSpPr>
        <p:spPr>
          <a:xfrm>
            <a:off x="1524000" y="2041451"/>
            <a:ext cx="9144000" cy="3226981"/>
          </a:xfrm>
          <a:prstGeom prst="rect">
            <a:avLst/>
          </a:prstGeom>
        </p:spPr>
        <p:txBody>
          <a:bodyPr/>
          <a:lstStyle>
            <a:lvl1pPr marL="0" indent="0" algn="l">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endParaRPr lang="en-GB" dirty="0"/>
          </a:p>
        </p:txBody>
      </p:sp>
    </p:spTree>
    <p:extLst>
      <p:ext uri="{BB962C8B-B14F-4D97-AF65-F5344CB8AC3E}">
        <p14:creationId xmlns:p14="http://schemas.microsoft.com/office/powerpoint/2010/main" val="29267457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C6C007C7-A317-B3BD-4F67-1F0F9741F8A9}"/>
              </a:ext>
            </a:extLst>
          </p:cNvPr>
          <p:cNvPicPr>
            <a:picLocks noChangeAspect="1"/>
          </p:cNvPicPr>
          <p:nvPr userDrawn="1"/>
        </p:nvPicPr>
        <p:blipFill>
          <a:blip r:embed="rId15"/>
          <a:srcRect/>
          <a:stretch/>
        </p:blipFill>
        <p:spPr>
          <a:xfrm>
            <a:off x="0" y="3477952"/>
            <a:ext cx="12192000" cy="3380048"/>
          </a:xfrm>
          <a:prstGeom prst="rect">
            <a:avLst/>
          </a:prstGeom>
        </p:spPr>
      </p:pic>
      <p:sp>
        <p:nvSpPr>
          <p:cNvPr id="7" name="Title Placeholder 1">
            <a:extLst>
              <a:ext uri="{FF2B5EF4-FFF2-40B4-BE49-F238E27FC236}">
                <a16:creationId xmlns:a16="http://schemas.microsoft.com/office/drawing/2014/main" id="{B8A9C213-3E26-B848-BF1A-9E6EC69BD9F8}"/>
              </a:ext>
            </a:extLst>
          </p:cNvPr>
          <p:cNvSpPr>
            <a:spLocks noGrp="1"/>
          </p:cNvSpPr>
          <p:nvPr>
            <p:ph type="title"/>
          </p:nvPr>
        </p:nvSpPr>
        <p:spPr>
          <a:xfrm>
            <a:off x="836690" y="2204199"/>
            <a:ext cx="10515600" cy="1325563"/>
          </a:xfrm>
          <a:prstGeom prst="rect">
            <a:avLst/>
          </a:prstGeom>
        </p:spPr>
        <p:txBody>
          <a:bodyPr vert="horz" lIns="91440" tIns="45720" rIns="91440" bIns="45720" rtlCol="0" anchor="ctr">
            <a:normAutofit/>
          </a:bodyPr>
          <a:lstStyle/>
          <a:p>
            <a:r>
              <a:rPr lang="en-GB" dirty="0"/>
              <a:t>WMO PPT Style #2</a:t>
            </a:r>
            <a:endParaRPr lang="en-FR" dirty="0"/>
          </a:p>
        </p:txBody>
      </p:sp>
    </p:spTree>
    <p:extLst>
      <p:ext uri="{BB962C8B-B14F-4D97-AF65-F5344CB8AC3E}">
        <p14:creationId xmlns:p14="http://schemas.microsoft.com/office/powerpoint/2010/main" val="1933180123"/>
      </p:ext>
    </p:extLst>
  </p:cSld>
  <p:clrMap bg1="lt1" tx1="dk1" bg2="lt2" tx2="dk2" accent1="accent1" accent2="accent2" accent3="accent3" accent4="accent4" accent5="accent5" accent6="accent6" hlink="hlink" folHlink="folHlink"/>
  <p:sldLayoutIdLst>
    <p:sldLayoutId id="2147483666" r:id="rId1"/>
    <p:sldLayoutId id="2147483667" r:id="rId2"/>
    <p:sldLayoutId id="2147483669" r:id="rId3"/>
    <p:sldLayoutId id="2147483670" r:id="rId4"/>
    <p:sldLayoutId id="2147483665" r:id="rId5"/>
    <p:sldLayoutId id="2147483671" r:id="rId6"/>
    <p:sldLayoutId id="2147483681" r:id="rId7"/>
    <p:sldLayoutId id="2147483684" r:id="rId8"/>
    <p:sldLayoutId id="2147483651" r:id="rId9"/>
    <p:sldLayoutId id="2147483657" r:id="rId10"/>
    <p:sldLayoutId id="2147483652" r:id="rId11"/>
    <p:sldLayoutId id="2147483658" r:id="rId12"/>
    <p:sldLayoutId id="2147483659" r:id="rId13"/>
  </p:sldLayoutIdLst>
  <p:txStyles>
    <p:titleStyle>
      <a:lvl1pPr algn="ctr" defTabSz="914400" rtl="0" eaLnBrk="1" latinLnBrk="0" hangingPunct="1">
        <a:lnSpc>
          <a:spcPct val="90000"/>
        </a:lnSpc>
        <a:spcBef>
          <a:spcPct val="0"/>
        </a:spcBef>
        <a:buNone/>
        <a:defRPr sz="4400" b="1" kern="1200">
          <a:solidFill>
            <a:srgbClr val="005BAA"/>
          </a:solidFill>
          <a:latin typeface="Arial" panose="020B0604020202020204" pitchFamily="34" charset="0"/>
          <a:ea typeface="+mj-ea"/>
          <a:cs typeface="Arial" panose="020B0604020202020204" pitchFamily="34" charset="0"/>
        </a:defRPr>
      </a:lvl1pPr>
    </p:titleStyle>
    <p:bodyStyle>
      <a:lvl1pPr marL="228600" indent="-228600" algn="ctr"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1pPr>
      <a:lvl2pPr marL="685800" indent="-228600" algn="ctr"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ctr"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ctr"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4pPr>
      <a:lvl5pPr marL="2057400" indent="-228600" algn="ctr"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FEFE9F23-CEB0-369E-621E-8AD9DD122FD7}"/>
              </a:ext>
            </a:extLst>
          </p:cNvPr>
          <p:cNvSpPr>
            <a:spLocks noGrp="1"/>
          </p:cNvSpPr>
          <p:nvPr>
            <p:ph type="title"/>
          </p:nvPr>
        </p:nvSpPr>
        <p:spPr>
          <a:xfrm>
            <a:off x="252511" y="341745"/>
            <a:ext cx="11686977" cy="5429826"/>
          </a:xfrm>
        </p:spPr>
        <p:txBody>
          <a:bodyPr>
            <a:normAutofit fontScale="90000"/>
          </a:bodyPr>
          <a:lstStyle/>
          <a:p>
            <a:br>
              <a:rPr lang="en-US" sz="3600" dirty="0">
                <a:solidFill>
                  <a:srgbClr val="005BAA"/>
                </a:solidFill>
              </a:rPr>
            </a:br>
            <a:br>
              <a:rPr lang="en-US" sz="3600" dirty="0">
                <a:solidFill>
                  <a:srgbClr val="005BAA"/>
                </a:solidFill>
              </a:rPr>
            </a:br>
            <a:r>
              <a:rPr lang="en-US" sz="3600" dirty="0">
                <a:solidFill>
                  <a:srgbClr val="005BAA"/>
                </a:solidFill>
              </a:rPr>
              <a:t>Leadership and Management Workshop</a:t>
            </a:r>
            <a:br>
              <a:rPr lang="en-US" sz="3600" dirty="0">
                <a:solidFill>
                  <a:srgbClr val="005BAA"/>
                </a:solidFill>
              </a:rPr>
            </a:br>
            <a:r>
              <a:rPr lang="en-US" sz="3600" dirty="0">
                <a:solidFill>
                  <a:srgbClr val="005BAA"/>
                </a:solidFill>
              </a:rPr>
              <a:t>for Senior Management of</a:t>
            </a:r>
            <a:br>
              <a:rPr lang="en-US" sz="3600" dirty="0">
                <a:solidFill>
                  <a:srgbClr val="005BAA"/>
                </a:solidFill>
              </a:rPr>
            </a:br>
            <a:r>
              <a:rPr lang="en-US" sz="3600" dirty="0">
                <a:solidFill>
                  <a:srgbClr val="005BAA"/>
                </a:solidFill>
              </a:rPr>
              <a:t>RA III and IV Caribbean Members</a:t>
            </a:r>
            <a:br>
              <a:rPr lang="en-US" dirty="0">
                <a:solidFill>
                  <a:srgbClr val="005BAA"/>
                </a:solidFill>
              </a:rPr>
            </a:br>
            <a:br>
              <a:rPr lang="en-US" dirty="0">
                <a:solidFill>
                  <a:srgbClr val="005BAA"/>
                </a:solidFill>
              </a:rPr>
            </a:br>
            <a:r>
              <a:rPr lang="en-US" sz="3600" i="1" dirty="0">
                <a:solidFill>
                  <a:srgbClr val="005BAA"/>
                </a:solidFill>
              </a:rPr>
              <a:t>Gaps and challenges that NMHS’s face in</a:t>
            </a:r>
            <a:br>
              <a:rPr lang="en-US" sz="3600" i="1" dirty="0">
                <a:solidFill>
                  <a:srgbClr val="005BAA"/>
                </a:solidFill>
              </a:rPr>
            </a:br>
            <a:r>
              <a:rPr lang="en-US" sz="3600" i="1" dirty="0">
                <a:solidFill>
                  <a:srgbClr val="005BAA"/>
                </a:solidFill>
              </a:rPr>
              <a:t>preparing for the vision of the future. </a:t>
            </a:r>
            <a:br>
              <a:rPr lang="en-US" sz="3600" i="1" dirty="0">
                <a:solidFill>
                  <a:srgbClr val="005BAA"/>
                </a:solidFill>
              </a:rPr>
            </a:br>
            <a:br>
              <a:rPr lang="en-US" i="1" dirty="0">
                <a:solidFill>
                  <a:srgbClr val="005BAA"/>
                </a:solidFill>
              </a:rPr>
            </a:br>
            <a:r>
              <a:rPr lang="en-US" b="0" dirty="0">
                <a:solidFill>
                  <a:srgbClr val="005BAA"/>
                </a:solidFill>
              </a:rPr>
              <a:t>Shakeer Baig.</a:t>
            </a:r>
            <a:br>
              <a:rPr lang="en-US" dirty="0">
                <a:solidFill>
                  <a:srgbClr val="005BAA"/>
                </a:solidFill>
              </a:rPr>
            </a:br>
            <a:br>
              <a:rPr lang="en-US" dirty="0">
                <a:solidFill>
                  <a:srgbClr val="005BAA"/>
                </a:solidFill>
              </a:rPr>
            </a:br>
            <a:r>
              <a:rPr lang="en-US" sz="2400" b="0" dirty="0">
                <a:solidFill>
                  <a:srgbClr val="005BAA"/>
                </a:solidFill>
              </a:rPr>
              <a:t>Port of Spain, Trinidad and Tobago</a:t>
            </a:r>
            <a:br>
              <a:rPr lang="en-US" sz="2400" b="0" dirty="0">
                <a:solidFill>
                  <a:srgbClr val="005BAA"/>
                </a:solidFill>
              </a:rPr>
            </a:br>
            <a:r>
              <a:rPr lang="en-US" sz="2400" b="0" dirty="0">
                <a:solidFill>
                  <a:srgbClr val="005BAA"/>
                </a:solidFill>
              </a:rPr>
              <a:t>1-5 December 2025</a:t>
            </a:r>
            <a:endParaRPr lang="en-US" b="0" dirty="0"/>
          </a:p>
        </p:txBody>
      </p:sp>
    </p:spTree>
    <p:extLst>
      <p:ext uri="{BB962C8B-B14F-4D97-AF65-F5344CB8AC3E}">
        <p14:creationId xmlns:p14="http://schemas.microsoft.com/office/powerpoint/2010/main" val="371481869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t>Development Cooperation Challenges</a:t>
            </a:r>
          </a:p>
        </p:txBody>
      </p:sp>
      <p:sp>
        <p:nvSpPr>
          <p:cNvPr id="3" name="Subtitle 2"/>
          <p:cNvSpPr>
            <a:spLocks noGrp="1"/>
          </p:cNvSpPr>
          <p:nvPr>
            <p:ph type="subTitle" idx="1"/>
          </p:nvPr>
        </p:nvSpPr>
        <p:spPr/>
        <p:txBody>
          <a:bodyPr/>
          <a:lstStyle/>
          <a:p>
            <a:pPr>
              <a:spcBef>
                <a:spcPts val="600"/>
              </a:spcBef>
            </a:pPr>
            <a:r>
              <a:rPr dirty="0"/>
              <a:t>• Difficulty navigating development partners</a:t>
            </a:r>
            <a:r>
              <a:rPr lang="en-US" dirty="0"/>
              <a:t>.</a:t>
            </a:r>
          </a:p>
          <a:p>
            <a:pPr>
              <a:spcBef>
                <a:spcPts val="600"/>
              </a:spcBef>
            </a:pPr>
            <a:endParaRPr dirty="0"/>
          </a:p>
          <a:p>
            <a:pPr>
              <a:spcBef>
                <a:spcPts val="600"/>
              </a:spcBef>
            </a:pPr>
            <a:r>
              <a:rPr dirty="0"/>
              <a:t>• Limited project proposal-writing capacity</a:t>
            </a:r>
            <a:r>
              <a:rPr lang="en-US" dirty="0"/>
              <a:t>.</a:t>
            </a:r>
          </a:p>
          <a:p>
            <a:pPr>
              <a:spcBef>
                <a:spcPts val="600"/>
              </a:spcBef>
            </a:pPr>
            <a:endParaRPr dirty="0"/>
          </a:p>
          <a:p>
            <a:pPr>
              <a:spcBef>
                <a:spcPts val="600"/>
              </a:spcBef>
            </a:pPr>
            <a:r>
              <a:rPr dirty="0"/>
              <a:t>• Fragmented project implementation</a:t>
            </a:r>
            <a:r>
              <a:rPr lang="en-US" dirty="0"/>
              <a:t>.</a:t>
            </a:r>
          </a:p>
          <a:p>
            <a:pPr>
              <a:spcBef>
                <a:spcPts val="600"/>
              </a:spcBef>
            </a:pPr>
            <a:endParaRPr dirty="0"/>
          </a:p>
          <a:p>
            <a:pPr>
              <a:spcBef>
                <a:spcPts val="600"/>
              </a:spcBef>
            </a:pPr>
            <a:r>
              <a:rPr dirty="0"/>
              <a:t>• Sustainability issues once projects end</a:t>
            </a:r>
            <a:r>
              <a:rPr lang="en-US" dirty="0"/>
              <a:t>.</a:t>
            </a:r>
            <a:endParaRPr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dirty="0"/>
              <a:t>Main Threats to NMHS</a:t>
            </a:r>
            <a:r>
              <a:rPr lang="en-US" dirty="0"/>
              <a:t>'</a:t>
            </a:r>
            <a:r>
              <a:rPr dirty="0"/>
              <a:t>s</a:t>
            </a:r>
          </a:p>
        </p:txBody>
      </p:sp>
      <p:sp>
        <p:nvSpPr>
          <p:cNvPr id="3" name="Subtitle 2"/>
          <p:cNvSpPr>
            <a:spLocks noGrp="1"/>
          </p:cNvSpPr>
          <p:nvPr>
            <p:ph type="subTitle" idx="1"/>
          </p:nvPr>
        </p:nvSpPr>
        <p:spPr/>
        <p:txBody>
          <a:bodyPr/>
          <a:lstStyle/>
          <a:p>
            <a:pPr marL="342900" indent="-342900">
              <a:spcBef>
                <a:spcPts val="600"/>
              </a:spcBef>
              <a:buFont typeface="Arial" panose="020B0604020202020204" pitchFamily="34" charset="0"/>
              <a:buChar char="•"/>
            </a:pPr>
            <a:r>
              <a:rPr dirty="0"/>
              <a:t>External: Climate extremes, cyber threats, private sector competition</a:t>
            </a:r>
            <a:r>
              <a:rPr lang="en-US" dirty="0"/>
              <a:t>.</a:t>
            </a:r>
          </a:p>
          <a:p>
            <a:pPr marL="342900" indent="-342900">
              <a:spcBef>
                <a:spcPts val="600"/>
              </a:spcBef>
              <a:buFont typeface="Arial" panose="020B0604020202020204" pitchFamily="34" charset="0"/>
              <a:buChar char="•"/>
            </a:pPr>
            <a:endParaRPr dirty="0"/>
          </a:p>
          <a:p>
            <a:pPr marL="342900" indent="-342900">
              <a:spcBef>
                <a:spcPts val="600"/>
              </a:spcBef>
              <a:buFont typeface="Arial" panose="020B0604020202020204" pitchFamily="34" charset="0"/>
              <a:buChar char="•"/>
            </a:pPr>
            <a:r>
              <a:rPr dirty="0"/>
              <a:t>Internal: Ageing workforce, legacy systems, weak hydrology integration</a:t>
            </a:r>
            <a:r>
              <a:rPr lang="en-US" dirty="0"/>
              <a:t>.</a:t>
            </a:r>
            <a:endParaRPr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t>How NMHSs Are Preparing</a:t>
            </a:r>
          </a:p>
        </p:txBody>
      </p:sp>
      <p:sp>
        <p:nvSpPr>
          <p:cNvPr id="3" name="Subtitle 2"/>
          <p:cNvSpPr>
            <a:spLocks noGrp="1"/>
          </p:cNvSpPr>
          <p:nvPr>
            <p:ph type="subTitle" idx="1"/>
          </p:nvPr>
        </p:nvSpPr>
        <p:spPr/>
        <p:txBody>
          <a:bodyPr/>
          <a:lstStyle/>
          <a:p>
            <a:pPr>
              <a:spcBef>
                <a:spcPts val="600"/>
              </a:spcBef>
            </a:pPr>
            <a:r>
              <a:rPr dirty="0"/>
              <a:t>• Shift to impact-based forecasting</a:t>
            </a:r>
            <a:r>
              <a:rPr lang="en-US" dirty="0"/>
              <a:t>.</a:t>
            </a:r>
          </a:p>
          <a:p>
            <a:pPr>
              <a:spcBef>
                <a:spcPts val="600"/>
              </a:spcBef>
            </a:pPr>
            <a:endParaRPr dirty="0"/>
          </a:p>
          <a:p>
            <a:pPr>
              <a:spcBef>
                <a:spcPts val="600"/>
              </a:spcBef>
            </a:pPr>
            <a:r>
              <a:rPr dirty="0"/>
              <a:t>• Regional collaboration through CIMH, CMO, CREWS, SOFF</a:t>
            </a:r>
            <a:r>
              <a:rPr lang="en-US" dirty="0"/>
              <a:t>.</a:t>
            </a:r>
          </a:p>
          <a:p>
            <a:pPr>
              <a:spcBef>
                <a:spcPts val="600"/>
              </a:spcBef>
            </a:pPr>
            <a:endParaRPr dirty="0"/>
          </a:p>
          <a:p>
            <a:pPr>
              <a:spcBef>
                <a:spcPts val="600"/>
              </a:spcBef>
            </a:pPr>
            <a:r>
              <a:rPr dirty="0"/>
              <a:t>• Gradual expansion of QMS</a:t>
            </a:r>
            <a:r>
              <a:rPr lang="en-US" dirty="0"/>
              <a:t>.</a:t>
            </a:r>
          </a:p>
          <a:p>
            <a:pPr>
              <a:spcBef>
                <a:spcPts val="600"/>
              </a:spcBef>
            </a:pPr>
            <a:endParaRPr dirty="0"/>
          </a:p>
          <a:p>
            <a:pPr>
              <a:spcBef>
                <a:spcPts val="600"/>
              </a:spcBef>
            </a:pPr>
            <a:r>
              <a:rPr dirty="0"/>
              <a:t>• Investments in AWS, radar, NWP</a:t>
            </a:r>
            <a:r>
              <a:rPr lang="en-US" dirty="0"/>
              <a:t>.</a:t>
            </a:r>
            <a:endParaRPr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t>What Is Missing</a:t>
            </a:r>
          </a:p>
        </p:txBody>
      </p:sp>
      <p:sp>
        <p:nvSpPr>
          <p:cNvPr id="3" name="Subtitle 2"/>
          <p:cNvSpPr>
            <a:spLocks noGrp="1"/>
          </p:cNvSpPr>
          <p:nvPr>
            <p:ph type="subTitle" idx="1"/>
          </p:nvPr>
        </p:nvSpPr>
        <p:spPr/>
        <p:txBody>
          <a:bodyPr/>
          <a:lstStyle/>
          <a:p>
            <a:pPr>
              <a:spcBef>
                <a:spcPts val="600"/>
              </a:spcBef>
            </a:pPr>
            <a:r>
              <a:rPr dirty="0"/>
              <a:t>• Long-term financing strategies</a:t>
            </a:r>
            <a:r>
              <a:rPr lang="en-US" dirty="0"/>
              <a:t>.</a:t>
            </a:r>
          </a:p>
          <a:p>
            <a:pPr>
              <a:spcBef>
                <a:spcPts val="600"/>
              </a:spcBef>
            </a:pPr>
            <a:endParaRPr dirty="0"/>
          </a:p>
          <a:p>
            <a:pPr>
              <a:spcBef>
                <a:spcPts val="600"/>
              </a:spcBef>
            </a:pPr>
            <a:r>
              <a:rPr dirty="0"/>
              <a:t>• Succession planning systems</a:t>
            </a:r>
            <a:r>
              <a:rPr lang="en-US" dirty="0"/>
              <a:t>.</a:t>
            </a:r>
          </a:p>
          <a:p>
            <a:pPr>
              <a:spcBef>
                <a:spcPts val="600"/>
              </a:spcBef>
            </a:pPr>
            <a:endParaRPr dirty="0"/>
          </a:p>
          <a:p>
            <a:pPr>
              <a:spcBef>
                <a:spcPts val="600"/>
              </a:spcBef>
            </a:pPr>
            <a:r>
              <a:rPr dirty="0"/>
              <a:t>• Modernization masterplans</a:t>
            </a:r>
            <a:r>
              <a:rPr lang="en-US" dirty="0"/>
              <a:t>.</a:t>
            </a:r>
          </a:p>
          <a:p>
            <a:pPr>
              <a:spcBef>
                <a:spcPts val="600"/>
              </a:spcBef>
            </a:pPr>
            <a:endParaRPr dirty="0"/>
          </a:p>
          <a:p>
            <a:pPr>
              <a:spcBef>
                <a:spcPts val="600"/>
              </a:spcBef>
            </a:pPr>
            <a:r>
              <a:rPr dirty="0"/>
              <a:t>• Private-sector/academia partnerships</a:t>
            </a:r>
            <a:r>
              <a:rPr lang="en-US" dirty="0"/>
              <a:t>.</a:t>
            </a:r>
          </a:p>
          <a:p>
            <a:pPr>
              <a:spcBef>
                <a:spcPts val="600"/>
              </a:spcBef>
            </a:pPr>
            <a:endParaRPr dirty="0"/>
          </a:p>
          <a:p>
            <a:pPr>
              <a:spcBef>
                <a:spcPts val="600"/>
              </a:spcBef>
            </a:pPr>
            <a:r>
              <a:rPr dirty="0"/>
              <a:t>• Strong communication and engagement function</a:t>
            </a:r>
            <a:r>
              <a:rPr lang="en-US" dirty="0"/>
              <a:t>.</a:t>
            </a:r>
            <a:endParaRPr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t>Priority Actions (Next 5 Years)</a:t>
            </a:r>
          </a:p>
        </p:txBody>
      </p:sp>
      <p:sp>
        <p:nvSpPr>
          <p:cNvPr id="3" name="Subtitle 2"/>
          <p:cNvSpPr>
            <a:spLocks noGrp="1"/>
          </p:cNvSpPr>
          <p:nvPr>
            <p:ph type="subTitle" idx="1"/>
          </p:nvPr>
        </p:nvSpPr>
        <p:spPr>
          <a:xfrm>
            <a:off x="1524000" y="1807535"/>
            <a:ext cx="9144000" cy="3460897"/>
          </a:xfrm>
        </p:spPr>
        <p:txBody>
          <a:bodyPr/>
          <a:lstStyle/>
          <a:p>
            <a:pPr>
              <a:spcBef>
                <a:spcPts val="400"/>
              </a:spcBef>
            </a:pPr>
            <a:r>
              <a:rPr dirty="0"/>
              <a:t>1. Strengthen leadership &amp; talent management</a:t>
            </a:r>
            <a:r>
              <a:rPr lang="en-US" dirty="0"/>
              <a:t>.</a:t>
            </a:r>
          </a:p>
          <a:p>
            <a:pPr>
              <a:spcBef>
                <a:spcPts val="400"/>
              </a:spcBef>
            </a:pPr>
            <a:endParaRPr dirty="0"/>
          </a:p>
          <a:p>
            <a:pPr>
              <a:spcBef>
                <a:spcPts val="400"/>
              </a:spcBef>
            </a:pPr>
            <a:r>
              <a:rPr dirty="0"/>
              <a:t>2. Expand QMS &amp; competencies system-wide</a:t>
            </a:r>
            <a:r>
              <a:rPr lang="en-US" dirty="0"/>
              <a:t>.</a:t>
            </a:r>
          </a:p>
          <a:p>
            <a:pPr>
              <a:spcBef>
                <a:spcPts val="400"/>
              </a:spcBef>
            </a:pPr>
            <a:endParaRPr dirty="0"/>
          </a:p>
          <a:p>
            <a:pPr>
              <a:spcBef>
                <a:spcPts val="400"/>
              </a:spcBef>
            </a:pPr>
            <a:r>
              <a:rPr dirty="0"/>
              <a:t>3. Secure multi-year financing</a:t>
            </a:r>
            <a:r>
              <a:rPr lang="en-US" dirty="0"/>
              <a:t>.</a:t>
            </a:r>
          </a:p>
          <a:p>
            <a:pPr>
              <a:spcBef>
                <a:spcPts val="400"/>
              </a:spcBef>
            </a:pPr>
            <a:endParaRPr dirty="0"/>
          </a:p>
          <a:p>
            <a:pPr>
              <a:spcBef>
                <a:spcPts val="400"/>
              </a:spcBef>
            </a:pPr>
            <a:r>
              <a:rPr dirty="0"/>
              <a:t>4. Advance digital transformation</a:t>
            </a:r>
            <a:r>
              <a:rPr lang="en-US" dirty="0"/>
              <a:t>.</a:t>
            </a:r>
          </a:p>
          <a:p>
            <a:pPr>
              <a:spcBef>
                <a:spcPts val="400"/>
              </a:spcBef>
            </a:pPr>
            <a:endParaRPr dirty="0"/>
          </a:p>
          <a:p>
            <a:pPr>
              <a:spcBef>
                <a:spcPts val="400"/>
              </a:spcBef>
            </a:pPr>
            <a:r>
              <a:rPr dirty="0"/>
              <a:t>5. Build communication capacity</a:t>
            </a:r>
            <a:r>
              <a:rPr lang="en-US" dirty="0"/>
              <a:t>.</a:t>
            </a:r>
          </a:p>
          <a:p>
            <a:pPr>
              <a:spcBef>
                <a:spcPts val="400"/>
              </a:spcBef>
            </a:pPr>
            <a:endParaRPr dirty="0"/>
          </a:p>
          <a:p>
            <a:pPr>
              <a:spcBef>
                <a:spcPts val="400"/>
              </a:spcBef>
            </a:pPr>
            <a:r>
              <a:rPr dirty="0"/>
              <a:t>6. Improve donor coordination and project management</a:t>
            </a:r>
            <a:r>
              <a:rPr lang="en-US" dirty="0"/>
              <a:t>.</a:t>
            </a:r>
            <a:endParaRPr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t>Closing</a:t>
            </a:r>
          </a:p>
        </p:txBody>
      </p:sp>
      <p:sp>
        <p:nvSpPr>
          <p:cNvPr id="3" name="Subtitle 2"/>
          <p:cNvSpPr>
            <a:spLocks noGrp="1"/>
          </p:cNvSpPr>
          <p:nvPr>
            <p:ph type="subTitle" idx="1"/>
          </p:nvPr>
        </p:nvSpPr>
        <p:spPr/>
        <p:txBody>
          <a:bodyPr/>
          <a:lstStyle/>
          <a:p>
            <a:pPr marL="342900" indent="-342900">
              <a:spcBef>
                <a:spcPts val="600"/>
              </a:spcBef>
              <a:buFont typeface="Arial" panose="020B0604020202020204" pitchFamily="34" charset="0"/>
              <a:buChar char="•"/>
            </a:pPr>
            <a:r>
              <a:rPr dirty="0"/>
              <a:t>Caribbean NMHSs are progressing, but structural gaps remain.</a:t>
            </a:r>
            <a:endParaRPr lang="en-US" dirty="0"/>
          </a:p>
          <a:p>
            <a:pPr marL="342900" indent="-342900">
              <a:spcBef>
                <a:spcPts val="600"/>
              </a:spcBef>
              <a:buFont typeface="Arial" panose="020B0604020202020204" pitchFamily="34" charset="0"/>
              <a:buChar char="•"/>
            </a:pPr>
            <a:endParaRPr dirty="0"/>
          </a:p>
          <a:p>
            <a:pPr marL="342900" indent="-342900">
              <a:spcBef>
                <a:spcPts val="600"/>
              </a:spcBef>
              <a:buFont typeface="Arial" panose="020B0604020202020204" pitchFamily="34" charset="0"/>
              <a:buChar char="•"/>
            </a:pPr>
            <a:r>
              <a:rPr dirty="0"/>
              <a:t>Addressing leadership, funding, modernization, and HR issues is essential</a:t>
            </a:r>
            <a:r>
              <a:rPr lang="en-US" dirty="0"/>
              <a:t> </a:t>
            </a:r>
            <a:r>
              <a:rPr dirty="0"/>
              <a:t>to achieve future-ready, people-</a:t>
            </a:r>
            <a:r>
              <a:rPr dirty="0" err="1"/>
              <a:t>centred</a:t>
            </a:r>
            <a:r>
              <a:rPr dirty="0"/>
              <a:t> meteorological and hydrological services.</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E144C65-3950-1B55-A7AB-50D742B582D5}"/>
            </a:ext>
          </a:extLst>
        </p:cNvPr>
        <p:cNvGrpSpPr/>
        <p:nvPr/>
      </p:nvGrpSpPr>
      <p:grpSpPr>
        <a:xfrm>
          <a:off x="0" y="0"/>
          <a:ext cx="0" cy="0"/>
          <a:chOff x="0" y="0"/>
          <a:chExt cx="0" cy="0"/>
        </a:xfrm>
      </p:grpSpPr>
      <p:sp>
        <p:nvSpPr>
          <p:cNvPr id="6" name="Title 5">
            <a:extLst>
              <a:ext uri="{FF2B5EF4-FFF2-40B4-BE49-F238E27FC236}">
                <a16:creationId xmlns:a16="http://schemas.microsoft.com/office/drawing/2014/main" id="{CD7F378F-55C7-9B99-A132-A6EC2156ACE0}"/>
              </a:ext>
            </a:extLst>
          </p:cNvPr>
          <p:cNvSpPr>
            <a:spLocks noGrp="1"/>
          </p:cNvSpPr>
          <p:nvPr>
            <p:ph type="title"/>
          </p:nvPr>
        </p:nvSpPr>
        <p:spPr>
          <a:xfrm>
            <a:off x="133564" y="1071419"/>
            <a:ext cx="11906036" cy="4482218"/>
          </a:xfrm>
        </p:spPr>
        <p:txBody>
          <a:bodyPr>
            <a:normAutofit/>
          </a:bodyPr>
          <a:lstStyle/>
          <a:p>
            <a:r>
              <a:rPr lang="en-US" dirty="0">
                <a:solidFill>
                  <a:srgbClr val="005BAA"/>
                </a:solidFill>
              </a:rPr>
              <a:t>Thank you!</a:t>
            </a:r>
            <a:br>
              <a:rPr lang="en-US" dirty="0">
                <a:solidFill>
                  <a:srgbClr val="005BAA"/>
                </a:solidFill>
              </a:rPr>
            </a:br>
            <a:r>
              <a:rPr lang="en-US" dirty="0">
                <a:solidFill>
                  <a:srgbClr val="005BAA"/>
                </a:solidFill>
              </a:rPr>
              <a:t>Merci!</a:t>
            </a:r>
            <a:br>
              <a:rPr lang="en-US" dirty="0">
                <a:solidFill>
                  <a:srgbClr val="005BAA"/>
                </a:solidFill>
              </a:rPr>
            </a:br>
            <a:r>
              <a:rPr lang="en-US" dirty="0">
                <a:solidFill>
                  <a:srgbClr val="005BAA"/>
                </a:solidFill>
              </a:rPr>
              <a:t>Muchas Gracias!</a:t>
            </a:r>
            <a:endParaRPr lang="en-US" b="0" dirty="0"/>
          </a:p>
        </p:txBody>
      </p:sp>
    </p:spTree>
    <p:extLst>
      <p:ext uri="{BB962C8B-B14F-4D97-AF65-F5344CB8AC3E}">
        <p14:creationId xmlns:p14="http://schemas.microsoft.com/office/powerpoint/2010/main" val="183719006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t>Setting the Stage</a:t>
            </a:r>
          </a:p>
        </p:txBody>
      </p:sp>
      <p:sp>
        <p:nvSpPr>
          <p:cNvPr id="3" name="Subtitle 2"/>
          <p:cNvSpPr>
            <a:spLocks noGrp="1"/>
          </p:cNvSpPr>
          <p:nvPr>
            <p:ph type="subTitle" idx="1"/>
          </p:nvPr>
        </p:nvSpPr>
        <p:spPr/>
        <p:txBody>
          <a:bodyPr/>
          <a:lstStyle/>
          <a:p>
            <a:pPr marL="342900" indent="-342900">
              <a:spcBef>
                <a:spcPts val="600"/>
              </a:spcBef>
              <a:buFont typeface="Arial" panose="020B0604020202020204" pitchFamily="34" charset="0"/>
              <a:buChar char="•"/>
            </a:pPr>
            <a:r>
              <a:rPr dirty="0"/>
              <a:t>Caribbean NMHSs face rapid climate and socio-economic change.</a:t>
            </a:r>
            <a:endParaRPr lang="en-US" dirty="0"/>
          </a:p>
          <a:p>
            <a:pPr marL="342900" indent="-342900">
              <a:spcBef>
                <a:spcPts val="600"/>
              </a:spcBef>
              <a:buFont typeface="Arial" panose="020B0604020202020204" pitchFamily="34" charset="0"/>
              <a:buChar char="•"/>
            </a:pPr>
            <a:endParaRPr dirty="0"/>
          </a:p>
          <a:p>
            <a:pPr marL="342900" indent="-342900">
              <a:spcBef>
                <a:spcPts val="600"/>
              </a:spcBef>
              <a:buFont typeface="Arial" panose="020B0604020202020204" pitchFamily="34" charset="0"/>
              <a:buChar char="•"/>
            </a:pPr>
            <a:r>
              <a:rPr dirty="0"/>
              <a:t>The future requires impact-based, people-</a:t>
            </a:r>
            <a:r>
              <a:rPr dirty="0" err="1"/>
              <a:t>centred</a:t>
            </a:r>
            <a:r>
              <a:rPr dirty="0"/>
              <a:t> early warning services.</a:t>
            </a:r>
            <a:endParaRPr lang="en-US" dirty="0"/>
          </a:p>
          <a:p>
            <a:pPr marL="342900" indent="-342900">
              <a:spcBef>
                <a:spcPts val="600"/>
              </a:spcBef>
              <a:buFont typeface="Arial" panose="020B0604020202020204" pitchFamily="34" charset="0"/>
              <a:buChar char="•"/>
            </a:pPr>
            <a:endParaRPr dirty="0"/>
          </a:p>
          <a:p>
            <a:pPr marL="342900" indent="-342900">
              <a:spcBef>
                <a:spcPts val="600"/>
              </a:spcBef>
              <a:buFont typeface="Arial" panose="020B0604020202020204" pitchFamily="34" charset="0"/>
              <a:buChar char="•"/>
            </a:pPr>
            <a:r>
              <a:rPr dirty="0"/>
              <a:t>But significant structural gaps remain.</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t>Leadership &amp; Strategic Management Gaps</a:t>
            </a:r>
          </a:p>
        </p:txBody>
      </p:sp>
      <p:sp>
        <p:nvSpPr>
          <p:cNvPr id="3" name="Subtitle 2"/>
          <p:cNvSpPr>
            <a:spLocks noGrp="1"/>
          </p:cNvSpPr>
          <p:nvPr>
            <p:ph type="subTitle" idx="1"/>
          </p:nvPr>
        </p:nvSpPr>
        <p:spPr>
          <a:xfrm>
            <a:off x="1524000" y="2041451"/>
            <a:ext cx="9144000" cy="3703567"/>
          </a:xfrm>
        </p:spPr>
        <p:txBody>
          <a:bodyPr/>
          <a:lstStyle/>
          <a:p>
            <a:pPr>
              <a:spcBef>
                <a:spcPts val="600"/>
              </a:spcBef>
            </a:pPr>
            <a:r>
              <a:rPr dirty="0"/>
              <a:t>• Weak leadership pipelines and limited succession planning</a:t>
            </a:r>
            <a:r>
              <a:rPr lang="en-US" dirty="0"/>
              <a:t>.</a:t>
            </a:r>
          </a:p>
          <a:p>
            <a:pPr>
              <a:spcBef>
                <a:spcPts val="600"/>
              </a:spcBef>
            </a:pPr>
            <a:endParaRPr dirty="0"/>
          </a:p>
          <a:p>
            <a:pPr>
              <a:spcBef>
                <a:spcPts val="600"/>
              </a:spcBef>
            </a:pPr>
            <a:r>
              <a:rPr dirty="0"/>
              <a:t>• Under-resourced strategic plans</a:t>
            </a:r>
            <a:r>
              <a:rPr lang="en-US" dirty="0"/>
              <a:t>.</a:t>
            </a:r>
          </a:p>
          <a:p>
            <a:pPr>
              <a:spcBef>
                <a:spcPts val="600"/>
              </a:spcBef>
            </a:pPr>
            <a:endParaRPr dirty="0"/>
          </a:p>
          <a:p>
            <a:pPr>
              <a:spcBef>
                <a:spcPts val="600"/>
              </a:spcBef>
            </a:pPr>
            <a:r>
              <a:rPr dirty="0"/>
              <a:t>• Directors overwhelmed with operational workload</a:t>
            </a:r>
            <a:r>
              <a:rPr lang="en-US" dirty="0"/>
              <a:t>.</a:t>
            </a:r>
          </a:p>
          <a:p>
            <a:pPr>
              <a:spcBef>
                <a:spcPts val="600"/>
              </a:spcBef>
            </a:pPr>
            <a:endParaRPr dirty="0"/>
          </a:p>
          <a:p>
            <a:pPr>
              <a:lnSpc>
                <a:spcPct val="100000"/>
              </a:lnSpc>
              <a:spcBef>
                <a:spcPts val="600"/>
              </a:spcBef>
            </a:pPr>
            <a:r>
              <a:rPr dirty="0"/>
              <a:t>• Limited change management and strategic communication </a:t>
            </a:r>
            <a:r>
              <a:rPr lang="en-US" dirty="0"/>
              <a:t> </a:t>
            </a:r>
          </a:p>
          <a:p>
            <a:pPr>
              <a:lnSpc>
                <a:spcPct val="100000"/>
              </a:lnSpc>
              <a:spcBef>
                <a:spcPts val="600"/>
              </a:spcBef>
            </a:pPr>
            <a:r>
              <a:rPr lang="en-US" dirty="0"/>
              <a:t>  </a:t>
            </a:r>
            <a:r>
              <a:rPr dirty="0"/>
              <a:t>training</a:t>
            </a:r>
            <a:r>
              <a:rPr lang="en-US" dirty="0"/>
              <a:t>.</a:t>
            </a:r>
            <a:endParaRP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t>Strategic Communication Challenges</a:t>
            </a:r>
          </a:p>
        </p:txBody>
      </p:sp>
      <p:sp>
        <p:nvSpPr>
          <p:cNvPr id="3" name="Subtitle 2"/>
          <p:cNvSpPr>
            <a:spLocks noGrp="1"/>
          </p:cNvSpPr>
          <p:nvPr>
            <p:ph type="subTitle" idx="1"/>
          </p:nvPr>
        </p:nvSpPr>
        <p:spPr/>
        <p:txBody>
          <a:bodyPr/>
          <a:lstStyle/>
          <a:p>
            <a:pPr>
              <a:spcBef>
                <a:spcPts val="600"/>
              </a:spcBef>
            </a:pPr>
            <a:r>
              <a:rPr dirty="0"/>
              <a:t>• Difficulty communicating value to governments and partners</a:t>
            </a:r>
            <a:r>
              <a:rPr lang="en-US" dirty="0"/>
              <a:t>.</a:t>
            </a:r>
          </a:p>
          <a:p>
            <a:pPr>
              <a:spcBef>
                <a:spcPts val="600"/>
              </a:spcBef>
            </a:pPr>
            <a:endParaRPr lang="en-US" dirty="0"/>
          </a:p>
          <a:p>
            <a:pPr>
              <a:spcBef>
                <a:spcPts val="600"/>
              </a:spcBef>
            </a:pPr>
            <a:r>
              <a:rPr dirty="0"/>
              <a:t>• Technical language rather than impact-driven messaging</a:t>
            </a:r>
            <a:r>
              <a:rPr lang="en-US" dirty="0"/>
              <a:t>.</a:t>
            </a:r>
          </a:p>
          <a:p>
            <a:pPr>
              <a:spcBef>
                <a:spcPts val="600"/>
              </a:spcBef>
            </a:pPr>
            <a:endParaRPr dirty="0"/>
          </a:p>
          <a:p>
            <a:pPr>
              <a:spcBef>
                <a:spcPts val="600"/>
              </a:spcBef>
            </a:pPr>
            <a:r>
              <a:rPr dirty="0"/>
              <a:t>• Lack of communication officers</a:t>
            </a:r>
            <a:r>
              <a:rPr lang="en-US" dirty="0"/>
              <a:t>.</a:t>
            </a:r>
          </a:p>
          <a:p>
            <a:pPr>
              <a:spcBef>
                <a:spcPts val="600"/>
              </a:spcBef>
            </a:pPr>
            <a:endParaRPr dirty="0"/>
          </a:p>
          <a:p>
            <a:pPr>
              <a:spcBef>
                <a:spcPts val="600"/>
              </a:spcBef>
            </a:pPr>
            <a:r>
              <a:rPr dirty="0"/>
              <a:t>• Weak budget advocacy capabilities</a:t>
            </a:r>
            <a:r>
              <a:rPr lang="en-US" dirty="0"/>
              <a:t>.</a:t>
            </a:r>
            <a:endParaRP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t>QMS &amp; Competency Framework Gaps</a:t>
            </a:r>
          </a:p>
        </p:txBody>
      </p:sp>
      <p:sp>
        <p:nvSpPr>
          <p:cNvPr id="3" name="Subtitle 2"/>
          <p:cNvSpPr>
            <a:spLocks noGrp="1"/>
          </p:cNvSpPr>
          <p:nvPr>
            <p:ph type="subTitle" idx="1"/>
          </p:nvPr>
        </p:nvSpPr>
        <p:spPr/>
        <p:txBody>
          <a:bodyPr/>
          <a:lstStyle/>
          <a:p>
            <a:pPr>
              <a:spcBef>
                <a:spcPts val="600"/>
              </a:spcBef>
            </a:pPr>
            <a:r>
              <a:rPr dirty="0"/>
              <a:t>• QMS limited mostly to aviation services</a:t>
            </a:r>
            <a:r>
              <a:rPr lang="en-US" dirty="0"/>
              <a:t>.</a:t>
            </a:r>
          </a:p>
          <a:p>
            <a:pPr>
              <a:spcBef>
                <a:spcPts val="600"/>
              </a:spcBef>
            </a:pPr>
            <a:endParaRPr dirty="0"/>
          </a:p>
          <a:p>
            <a:pPr>
              <a:spcBef>
                <a:spcPts val="600"/>
              </a:spcBef>
            </a:pPr>
            <a:r>
              <a:rPr dirty="0"/>
              <a:t>• Partial implementation of competency frameworks</a:t>
            </a:r>
            <a:r>
              <a:rPr lang="en-US" dirty="0"/>
              <a:t>.</a:t>
            </a:r>
          </a:p>
          <a:p>
            <a:pPr>
              <a:spcBef>
                <a:spcPts val="600"/>
              </a:spcBef>
            </a:pPr>
            <a:endParaRPr dirty="0"/>
          </a:p>
          <a:p>
            <a:pPr>
              <a:spcBef>
                <a:spcPts val="600"/>
              </a:spcBef>
            </a:pPr>
            <a:r>
              <a:rPr dirty="0"/>
              <a:t>• Staff shortages hinder sustained QMS upkeep</a:t>
            </a:r>
            <a:r>
              <a:rPr lang="en-US" dirty="0"/>
              <a:t>.</a:t>
            </a:r>
          </a:p>
          <a:p>
            <a:pPr>
              <a:spcBef>
                <a:spcPts val="600"/>
              </a:spcBef>
            </a:pPr>
            <a:endParaRPr dirty="0"/>
          </a:p>
          <a:p>
            <a:pPr>
              <a:spcBef>
                <a:spcPts val="600"/>
              </a:spcBef>
            </a:pPr>
            <a:r>
              <a:rPr dirty="0"/>
              <a:t>• Inconsistent process documentation</a:t>
            </a:r>
            <a:r>
              <a:rPr lang="en-US" dirty="0"/>
              <a:t>.</a:t>
            </a:r>
            <a:endParaRP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t>Technological &amp; Infrastructure Challenges</a:t>
            </a:r>
          </a:p>
        </p:txBody>
      </p:sp>
      <p:sp>
        <p:nvSpPr>
          <p:cNvPr id="3" name="Subtitle 2"/>
          <p:cNvSpPr>
            <a:spLocks noGrp="1"/>
          </p:cNvSpPr>
          <p:nvPr>
            <p:ph type="subTitle" idx="1"/>
          </p:nvPr>
        </p:nvSpPr>
        <p:spPr>
          <a:xfrm>
            <a:off x="1524000" y="1807535"/>
            <a:ext cx="9144000" cy="3460897"/>
          </a:xfrm>
        </p:spPr>
        <p:txBody>
          <a:bodyPr/>
          <a:lstStyle/>
          <a:p>
            <a:pPr>
              <a:spcBef>
                <a:spcPts val="600"/>
              </a:spcBef>
            </a:pPr>
            <a:r>
              <a:rPr dirty="0"/>
              <a:t>• Ageing observation networks</a:t>
            </a:r>
            <a:r>
              <a:rPr lang="en-US" dirty="0"/>
              <a:t>.</a:t>
            </a:r>
          </a:p>
          <a:p>
            <a:pPr>
              <a:spcBef>
                <a:spcPts val="600"/>
              </a:spcBef>
            </a:pPr>
            <a:endParaRPr dirty="0"/>
          </a:p>
          <a:p>
            <a:pPr>
              <a:spcBef>
                <a:spcPts val="600"/>
              </a:spcBef>
            </a:pPr>
            <a:r>
              <a:rPr dirty="0"/>
              <a:t>• Limited redundancy in critical systems</a:t>
            </a:r>
            <a:r>
              <a:rPr lang="en-US" dirty="0"/>
              <a:t>.</a:t>
            </a:r>
          </a:p>
          <a:p>
            <a:pPr>
              <a:spcBef>
                <a:spcPts val="600"/>
              </a:spcBef>
            </a:pPr>
            <a:endParaRPr dirty="0"/>
          </a:p>
          <a:p>
            <a:pPr>
              <a:spcBef>
                <a:spcPts val="600"/>
              </a:spcBef>
            </a:pPr>
            <a:r>
              <a:rPr dirty="0"/>
              <a:t>• Weak cybersecurity readiness</a:t>
            </a:r>
            <a:r>
              <a:rPr lang="en-US" dirty="0"/>
              <a:t>.</a:t>
            </a:r>
          </a:p>
          <a:p>
            <a:pPr>
              <a:spcBef>
                <a:spcPts val="600"/>
              </a:spcBef>
            </a:pPr>
            <a:endParaRPr dirty="0"/>
          </a:p>
          <a:p>
            <a:pPr>
              <a:spcBef>
                <a:spcPts val="600"/>
              </a:spcBef>
            </a:pPr>
            <a:r>
              <a:rPr dirty="0"/>
              <a:t>• Limited integration of AI/ML</a:t>
            </a:r>
            <a:r>
              <a:rPr lang="en-US" dirty="0"/>
              <a:t>.</a:t>
            </a:r>
          </a:p>
          <a:p>
            <a:pPr>
              <a:spcBef>
                <a:spcPts val="600"/>
              </a:spcBef>
            </a:pPr>
            <a:endParaRPr dirty="0"/>
          </a:p>
          <a:p>
            <a:pPr>
              <a:spcBef>
                <a:spcPts val="600"/>
              </a:spcBef>
            </a:pPr>
            <a:r>
              <a:rPr dirty="0"/>
              <a:t>• Maintenance difficulties due to procurement/budget constraints</a:t>
            </a:r>
            <a:r>
              <a:rPr lang="en-US" dirty="0"/>
              <a:t>.</a:t>
            </a:r>
            <a:endParaRP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t>Human Resource &amp; Workforce Constraints</a:t>
            </a:r>
          </a:p>
        </p:txBody>
      </p:sp>
      <p:sp>
        <p:nvSpPr>
          <p:cNvPr id="3" name="Subtitle 2"/>
          <p:cNvSpPr>
            <a:spLocks noGrp="1"/>
          </p:cNvSpPr>
          <p:nvPr>
            <p:ph type="subTitle" idx="1"/>
          </p:nvPr>
        </p:nvSpPr>
        <p:spPr/>
        <p:txBody>
          <a:bodyPr/>
          <a:lstStyle/>
          <a:p>
            <a:pPr>
              <a:spcBef>
                <a:spcPts val="600"/>
              </a:spcBef>
            </a:pPr>
            <a:r>
              <a:rPr dirty="0"/>
              <a:t>• Low staffing and single points of failure</a:t>
            </a:r>
            <a:r>
              <a:rPr lang="en-US" dirty="0"/>
              <a:t>.</a:t>
            </a:r>
          </a:p>
          <a:p>
            <a:pPr>
              <a:spcBef>
                <a:spcPts val="600"/>
              </a:spcBef>
            </a:pPr>
            <a:endParaRPr dirty="0"/>
          </a:p>
          <a:p>
            <a:pPr>
              <a:spcBef>
                <a:spcPts val="600"/>
              </a:spcBef>
            </a:pPr>
            <a:r>
              <a:rPr dirty="0"/>
              <a:t>• Limited professional development</a:t>
            </a:r>
            <a:r>
              <a:rPr lang="en-US" dirty="0"/>
              <a:t>.</a:t>
            </a:r>
          </a:p>
          <a:p>
            <a:pPr>
              <a:spcBef>
                <a:spcPts val="600"/>
              </a:spcBef>
            </a:pPr>
            <a:endParaRPr dirty="0"/>
          </a:p>
          <a:p>
            <a:pPr>
              <a:spcBef>
                <a:spcPts val="600"/>
              </a:spcBef>
            </a:pPr>
            <a:r>
              <a:rPr dirty="0"/>
              <a:t>• Non-competitive salaries → high turnover</a:t>
            </a:r>
            <a:r>
              <a:rPr lang="en-US" dirty="0"/>
              <a:t>.</a:t>
            </a:r>
          </a:p>
          <a:p>
            <a:pPr>
              <a:spcBef>
                <a:spcPts val="600"/>
              </a:spcBef>
            </a:pPr>
            <a:endParaRPr dirty="0"/>
          </a:p>
          <a:p>
            <a:pPr>
              <a:spcBef>
                <a:spcPts val="600"/>
              </a:spcBef>
            </a:pPr>
            <a:r>
              <a:rPr dirty="0"/>
              <a:t>• Lack of specialists in ICT, hydrology, instrumentation</a:t>
            </a:r>
            <a:r>
              <a:rPr lang="en-US" dirty="0"/>
              <a:t>.</a:t>
            </a:r>
            <a:endParaRP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t>Budget &amp; Resource Limitations</a:t>
            </a:r>
          </a:p>
        </p:txBody>
      </p:sp>
      <p:sp>
        <p:nvSpPr>
          <p:cNvPr id="3" name="Subtitle 2"/>
          <p:cNvSpPr>
            <a:spLocks noGrp="1"/>
          </p:cNvSpPr>
          <p:nvPr>
            <p:ph type="subTitle" idx="1"/>
          </p:nvPr>
        </p:nvSpPr>
        <p:spPr>
          <a:xfrm>
            <a:off x="1597891" y="2050687"/>
            <a:ext cx="9144000" cy="3226981"/>
          </a:xfrm>
        </p:spPr>
        <p:txBody>
          <a:bodyPr/>
          <a:lstStyle/>
          <a:p>
            <a:pPr>
              <a:spcBef>
                <a:spcPts val="600"/>
              </a:spcBef>
            </a:pPr>
            <a:r>
              <a:rPr dirty="0"/>
              <a:t>• Heavy dependence on annual government budget cycles</a:t>
            </a:r>
            <a:r>
              <a:rPr lang="en-US" dirty="0"/>
              <a:t>.</a:t>
            </a:r>
          </a:p>
          <a:p>
            <a:pPr>
              <a:spcBef>
                <a:spcPts val="600"/>
              </a:spcBef>
            </a:pPr>
            <a:endParaRPr dirty="0"/>
          </a:p>
          <a:p>
            <a:pPr>
              <a:spcBef>
                <a:spcPts val="600"/>
              </a:spcBef>
            </a:pPr>
            <a:r>
              <a:rPr dirty="0"/>
              <a:t>• No multi-year funding for modernization</a:t>
            </a:r>
            <a:r>
              <a:rPr lang="en-US" dirty="0"/>
              <a:t>.</a:t>
            </a:r>
          </a:p>
          <a:p>
            <a:pPr>
              <a:spcBef>
                <a:spcPts val="600"/>
              </a:spcBef>
            </a:pPr>
            <a:endParaRPr dirty="0"/>
          </a:p>
          <a:p>
            <a:pPr>
              <a:spcBef>
                <a:spcPts val="600"/>
              </a:spcBef>
            </a:pPr>
            <a:r>
              <a:rPr dirty="0"/>
              <a:t>• Difficulty making economic cases for NMHS investment</a:t>
            </a:r>
            <a:r>
              <a:rPr lang="en-US" dirty="0"/>
              <a:t>.</a:t>
            </a:r>
          </a:p>
          <a:p>
            <a:pPr>
              <a:spcBef>
                <a:spcPts val="600"/>
              </a:spcBef>
            </a:pPr>
            <a:endParaRPr dirty="0"/>
          </a:p>
          <a:p>
            <a:pPr>
              <a:spcBef>
                <a:spcPts val="600"/>
              </a:spcBef>
            </a:pPr>
            <a:r>
              <a:rPr dirty="0"/>
              <a:t>• Limited co-financing for donor projects</a:t>
            </a:r>
            <a:r>
              <a:rPr lang="en-US" dirty="0"/>
              <a:t>.</a:t>
            </a:r>
            <a:endParaRP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t>Integration into National Policy</a:t>
            </a:r>
          </a:p>
        </p:txBody>
      </p:sp>
      <p:sp>
        <p:nvSpPr>
          <p:cNvPr id="3" name="Subtitle 2"/>
          <p:cNvSpPr>
            <a:spLocks noGrp="1"/>
          </p:cNvSpPr>
          <p:nvPr>
            <p:ph type="subTitle" idx="1"/>
          </p:nvPr>
        </p:nvSpPr>
        <p:spPr/>
        <p:txBody>
          <a:bodyPr/>
          <a:lstStyle/>
          <a:p>
            <a:pPr>
              <a:spcBef>
                <a:spcPts val="600"/>
              </a:spcBef>
            </a:pPr>
            <a:r>
              <a:rPr dirty="0"/>
              <a:t>• Limited embedding of NMHSs into national climate/DRR plans</a:t>
            </a:r>
            <a:r>
              <a:rPr lang="en-US" dirty="0"/>
              <a:t>.</a:t>
            </a:r>
          </a:p>
          <a:p>
            <a:pPr>
              <a:spcBef>
                <a:spcPts val="600"/>
              </a:spcBef>
            </a:pPr>
            <a:endParaRPr dirty="0"/>
          </a:p>
          <a:p>
            <a:pPr>
              <a:spcBef>
                <a:spcPts val="600"/>
              </a:spcBef>
            </a:pPr>
            <a:r>
              <a:rPr dirty="0"/>
              <a:t>• Political cycles disrupt long-term planning</a:t>
            </a:r>
            <a:r>
              <a:rPr lang="en-US" dirty="0"/>
              <a:t>.</a:t>
            </a:r>
          </a:p>
          <a:p>
            <a:pPr>
              <a:spcBef>
                <a:spcPts val="600"/>
              </a:spcBef>
            </a:pPr>
            <a:endParaRPr dirty="0"/>
          </a:p>
          <a:p>
            <a:pPr>
              <a:spcBef>
                <a:spcPts val="600"/>
              </a:spcBef>
            </a:pPr>
            <a:r>
              <a:rPr dirty="0"/>
              <a:t>• Weak participation in national investment decision-making</a:t>
            </a:r>
            <a:r>
              <a:rPr lang="en-US" dirty="0"/>
              <a:t>.</a:t>
            </a:r>
            <a:endParaRPr dirty="0"/>
          </a:p>
        </p:txBody>
      </p:sp>
    </p:spTree>
  </p:cSld>
  <p:clrMapOvr>
    <a:masterClrMapping/>
  </p:clrMapOvr>
</p:sld>
</file>

<file path=ppt/theme/theme1.xml><?xml version="1.0" encoding="utf-8"?>
<a:theme xmlns:a="http://schemas.openxmlformats.org/drawingml/2006/main" name="Custom Design">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Version=16.0.0.0, Culture=neutral, PublicKeyToken=71e9bce111e9429c</Assembly>
    <Class>Microsoft.Office.DocumentManagement.Internal.DocIdHandler</Class>
    <Data/>
    <Filter/>
  </Receiver>
</spe:Receivers>
</file>

<file path=customXml/item2.xml><?xml version="1.0" encoding="utf-8"?>
<ct:contentTypeSchema xmlns:ct="http://schemas.microsoft.com/office/2006/metadata/contentType" xmlns:ma="http://schemas.microsoft.com/office/2006/metadata/properties/metaAttributes" ct:_="" ma:_="" ma:contentTypeName="Document" ma:contentTypeID="0x01010063F6497A16C24847AD78F11B87F7D548" ma:contentTypeVersion="17" ma:contentTypeDescription="Create a new document." ma:contentTypeScope="" ma:versionID="a7cc658e7350b5c0a4d111e4cd7357ff">
  <xsd:schema xmlns:xsd="http://www.w3.org/2001/XMLSchema" xmlns:xs="http://www.w3.org/2001/XMLSchema" xmlns:p="http://schemas.microsoft.com/office/2006/metadata/properties" xmlns:ns2="0238f0ac-9b23-40a1-9bea-3608b3f97744" xmlns:ns3="9dd362d0-63f2-4e3c-ac06-664d054c738d" targetNamespace="http://schemas.microsoft.com/office/2006/metadata/properties" ma:root="true" ma:fieldsID="2337762d3ab5dfd3463a974aeef507ce" ns2:_="" ns3:_="">
    <xsd:import namespace="0238f0ac-9b23-40a1-9bea-3608b3f97744"/>
    <xsd:import namespace="9dd362d0-63f2-4e3c-ac06-664d054c738d"/>
    <xsd:element name="properties">
      <xsd:complexType>
        <xsd:sequence>
          <xsd:element name="documentManagement">
            <xsd:complexType>
              <xsd:all>
                <xsd:element ref="ns2:lcf76f155ced4ddcb4097134ff3c332f" minOccurs="0"/>
                <xsd:element ref="ns3:TaxCatchAll" minOccurs="0"/>
                <xsd:element ref="ns2:MediaServiceMetadata" minOccurs="0"/>
                <xsd:element ref="ns2:MediaServiceFastMetadata" minOccurs="0"/>
                <xsd:element ref="ns2:MediaServiceGenerationTime" minOccurs="0"/>
                <xsd:element ref="ns2:MediaServiceEventHashCode" minOccurs="0"/>
                <xsd:element ref="ns2:MediaServiceDateTaken" minOccurs="0"/>
                <xsd:element ref="ns2:MediaServiceOCR" minOccurs="0"/>
                <xsd:element ref="ns3:_dlc_DocId" minOccurs="0"/>
                <xsd:element ref="ns3:_dlc_DocIdUrl" minOccurs="0"/>
                <xsd:element ref="ns3:_dlc_DocIdPersistId" minOccurs="0"/>
                <xsd:element ref="ns2:ImageMetadataListItemId" minOccurs="0"/>
                <xsd:element ref="ns2:ImageMetadataListFieldId" minOccurs="0"/>
                <xsd:element ref="ns2:MediaServiceObjectDetectorVersions" minOccurs="0"/>
                <xsd:element ref="ns2:MediaLengthInSeconds" minOccurs="0"/>
                <xsd:element ref="ns2:MediaServiceLocation" minOccurs="0"/>
                <xsd:element ref="ns3:SharedWithUsers" minOccurs="0"/>
                <xsd:element ref="ns3:SharedWithDetail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238f0ac-9b23-40a1-9bea-3608b3f97744" elementFormDefault="qualified">
    <xsd:import namespace="http://schemas.microsoft.com/office/2006/documentManagement/types"/>
    <xsd:import namespace="http://schemas.microsoft.com/office/infopath/2007/PartnerControls"/>
    <xsd:element name="lcf76f155ced4ddcb4097134ff3c332f" ma:index="9" nillable="true" ma:taxonomy="true" ma:internalName="lcf76f155ced4ddcb4097134ff3c332f" ma:taxonomyFieldName="MediaServiceImageTags" ma:displayName="Image Tags" ma:readOnly="false" ma:fieldId="{5cf76f15-5ced-4ddc-b409-7134ff3c332f}" ma:taxonomyMulti="true" ma:sspId="92a3b380-abf6-46f2-87bb-c2c114de1c9e" ma:termSetId="09814cd3-568e-fe90-9814-8d621ff8fb84" ma:anchorId="fba54fb3-c3e1-fe81-a776-ca4b69148c4d" ma:open="true" ma:isKeyword="false">
      <xsd:complexType>
        <xsd:sequence>
          <xsd:element ref="pc:Terms" minOccurs="0" maxOccurs="1"/>
        </xsd:sequence>
      </xsd:complexType>
    </xsd:element>
    <xsd:element name="MediaServiceMetadata" ma:index="11" nillable="true" ma:displayName="MediaServiceMetadata" ma:hidden="true" ma:internalName="MediaServiceMetadata" ma:readOnly="true">
      <xsd:simpleType>
        <xsd:restriction base="dms:Note"/>
      </xsd:simpleType>
    </xsd:element>
    <xsd:element name="MediaServiceFastMetadata" ma:index="12" nillable="true" ma:displayName="MediaServiceFastMetadata" ma:hidden="true" ma:internalName="MediaServiceFastMetadata" ma:readOnly="true">
      <xsd:simpleType>
        <xsd:restriction base="dms:Note"/>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DateTaken" ma:index="15" nillable="true" ma:displayName="MediaServiceDateTaken" ma:hidden="true" ma:indexed="true" ma:internalName="MediaServiceDateTaken"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ImageMetadataListItemId" ma:index="20" nillable="true" ma:displayName="ImageMetadataListItemId" ma:hidden="true" ma:indexed="true" ma:internalName="ImageMetadataListItemId">
      <xsd:simpleType>
        <xsd:restriction base="dms:Unknown"/>
      </xsd:simpleType>
    </xsd:element>
    <xsd:element name="ImageMetadataListFieldId" ma:index="21" nillable="true" ma:displayName="ImageMetadataListFieldId" ma:hidden="true" ma:indexed="true" ma:internalName="ImageMetadataListFieldId">
      <xsd:simpleType>
        <xsd:restriction base="dms:Unknown"/>
      </xsd:simpleType>
    </xsd:element>
    <xsd:element name="MediaServiceObjectDetectorVersions" ma:index="22" nillable="true" ma:displayName="MediaServiceObjectDetectorVersions" ma:hidden="true" ma:indexed="true" ma:internalName="MediaServiceObjectDetectorVersions" ma:readOnly="true">
      <xsd:simpleType>
        <xsd:restriction base="dms:Text"/>
      </xsd:simpleType>
    </xsd:element>
    <xsd:element name="MediaLengthInSeconds" ma:index="23" nillable="true" ma:displayName="MediaLengthInSeconds" ma:hidden="true" ma:internalName="MediaLengthInSeconds" ma:readOnly="true">
      <xsd:simpleType>
        <xsd:restriction base="dms:Unknown"/>
      </xsd:simpleType>
    </xsd:element>
    <xsd:element name="MediaServiceLocation" ma:index="24" nillable="true" ma:displayName="Location" ma:indexed="true" ma:internalName="MediaServiceLocation" ma:readOnly="true">
      <xsd:simpleType>
        <xsd:restriction base="dms:Text"/>
      </xsd:simpleType>
    </xsd:element>
    <xsd:element name="MediaServiceSearchProperties" ma:index="27"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9dd362d0-63f2-4e3c-ac06-664d054c738d" elementFormDefault="qualified">
    <xsd:import namespace="http://schemas.microsoft.com/office/2006/documentManagement/types"/>
    <xsd:import namespace="http://schemas.microsoft.com/office/infopath/2007/PartnerControls"/>
    <xsd:element name="TaxCatchAll" ma:index="10" nillable="true" ma:displayName="Taxonomy Catch All Column" ma:hidden="true" ma:list="{db17dc8f-c558-43f2-ab9d-5ed955ab729e}" ma:internalName="TaxCatchAll" ma:showField="CatchAllData" ma:web="9dd362d0-63f2-4e3c-ac06-664d054c738d">
      <xsd:complexType>
        <xsd:complexContent>
          <xsd:extension base="dms:MultiChoiceLookup">
            <xsd:sequence>
              <xsd:element name="Value" type="dms:Lookup" maxOccurs="unbounded" minOccurs="0" nillable="true"/>
            </xsd:sequence>
          </xsd:extension>
        </xsd:complexContent>
      </xsd:complexType>
    </xsd:element>
    <xsd:element name="_dlc_DocId" ma:index="17" nillable="true" ma:displayName="Document ID Value" ma:description="The value of the document ID assigned to this item." ma:indexed="true" ma:internalName="_dlc_DocId" ma:readOnly="true">
      <xsd:simpleType>
        <xsd:restriction base="dms:Text"/>
      </xsd:simpleType>
    </xsd:element>
    <xsd:element name="_dlc_DocIdUrl" ma:index="18"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9" nillable="true" ma:displayName="Persist ID" ma:description="Keep ID on add." ma:hidden="true" ma:internalName="_dlc_DocIdPersistId" ma:readOnly="true">
      <xsd:simpleType>
        <xsd:restriction base="dms:Boolean"/>
      </xsd:simpleType>
    </xsd:element>
    <xsd:element name="SharedWithUsers" ma:index="25"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6"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ImageMetadataListItemId xmlns="0238f0ac-9b23-40a1-9bea-3608b3f97744" xsi:nil="true"/>
    <ImageMetadataListFieldId xmlns="0238f0ac-9b23-40a1-9bea-3608b3f97744" xsi:nil="true"/>
    <lcf76f155ced4ddcb4097134ff3c332f xmlns="0238f0ac-9b23-40a1-9bea-3608b3f97744">
      <Terms xmlns="http://schemas.microsoft.com/office/infopath/2007/PartnerControls"/>
    </lcf76f155ced4ddcb4097134ff3c332f>
    <TaxCatchAll xmlns="9dd362d0-63f2-4e3c-ac06-664d054c738d" xsi:nil="true"/>
    <_dlc_DocId xmlns="9dd362d0-63f2-4e3c-ac06-664d054c738d">WMOREF-1555984692-1374</_dlc_DocId>
    <_dlc_DocIdUrl xmlns="9dd362d0-63f2-4e3c-ac06-664d054c738d">
      <Url>https://wmoomm.sharepoint.com/sites/Hub/_layouts/15/DocIdRedir.aspx?ID=WMOREF-1555984692-1374</Url>
      <Description>WMOREF-1555984692-1374</Description>
    </_dlc_DocIdUrl>
  </documentManagement>
</p:properties>
</file>

<file path=customXml/item4.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80E82D94-E5A0-45E7-B4D7-7AF5C62331C5}">
  <ds:schemaRefs>
    <ds:schemaRef ds:uri="http://schemas.microsoft.com/sharepoint/events"/>
  </ds:schemaRefs>
</ds:datastoreItem>
</file>

<file path=customXml/itemProps2.xml><?xml version="1.0" encoding="utf-8"?>
<ds:datastoreItem xmlns:ds="http://schemas.openxmlformats.org/officeDocument/2006/customXml" ds:itemID="{DF5B0C47-9F72-4D6D-BA0B-1C79BBB1A84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0238f0ac-9b23-40a1-9bea-3608b3f97744"/>
    <ds:schemaRef ds:uri="9dd362d0-63f2-4e3c-ac06-664d054c738d"/>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F9995722-7EE4-43F0-BFD1-A4A9177742E2}">
  <ds:schemaRefs>
    <ds:schemaRef ds:uri="http://schemas.microsoft.com/office/infopath/2007/PartnerControls"/>
    <ds:schemaRef ds:uri="http://schemas.microsoft.com/office/2006/metadata/properties"/>
    <ds:schemaRef ds:uri="0238f0ac-9b23-40a1-9bea-3608b3f97744"/>
    <ds:schemaRef ds:uri="http://www.w3.org/XML/1998/namespace"/>
    <ds:schemaRef ds:uri="http://purl.org/dc/elements/1.1/"/>
    <ds:schemaRef ds:uri="9dd362d0-63f2-4e3c-ac06-664d054c738d"/>
    <ds:schemaRef ds:uri="http://schemas.openxmlformats.org/package/2006/metadata/core-properties"/>
    <ds:schemaRef ds:uri="http://schemas.microsoft.com/office/2006/documentManagement/types"/>
    <ds:schemaRef ds:uri="http://purl.org/dc/dcmitype/"/>
    <ds:schemaRef ds:uri="http://purl.org/dc/terms/"/>
  </ds:schemaRefs>
</ds:datastoreItem>
</file>

<file path=customXml/itemProps4.xml><?xml version="1.0" encoding="utf-8"?>
<ds:datastoreItem xmlns:ds="http://schemas.openxmlformats.org/officeDocument/2006/customXml" ds:itemID="{BFEAFFEE-5F5C-4084-82CF-BA64B4593A72}">
  <ds:schemaRefs>
    <ds:schemaRef ds:uri="http://schemas.microsoft.com/sharepoint/v3/contenttype/forms"/>
  </ds:schemaRefs>
</ds:datastoreItem>
</file>

<file path=docMetadata/LabelInfo.xml><?xml version="1.0" encoding="utf-8"?>
<clbl:labelList xmlns:clbl="http://schemas.microsoft.com/office/2020/mipLabelMetadata">
  <clbl:label id="{e962d134-526b-49fe-8fc7-dd80537250d0}" enabled="1" method="Standard" siteId="{eaa6be54-4687-40c4-9827-c044bd8e8d3c}" removed="0"/>
</clbl:labelList>
</file>

<file path=docProps/app.xml><?xml version="1.0" encoding="utf-8"?>
<Properties xmlns="http://schemas.openxmlformats.org/officeDocument/2006/extended-properties" xmlns:vt="http://schemas.openxmlformats.org/officeDocument/2006/docPropsVTypes">
  <TotalTime>253</TotalTime>
  <Words>543</Words>
  <Application>Microsoft Office PowerPoint</Application>
  <PresentationFormat>Widescreen</PresentationFormat>
  <Paragraphs>111</Paragraphs>
  <Slides>16</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16</vt:i4>
      </vt:variant>
    </vt:vector>
  </HeadingPairs>
  <TitlesOfParts>
    <vt:vector size="19" baseType="lpstr">
      <vt:lpstr>Arial</vt:lpstr>
      <vt:lpstr>Calibri</vt:lpstr>
      <vt:lpstr>Custom Design</vt:lpstr>
      <vt:lpstr>  Leadership and Management Workshop for Senior Management of RA III and IV Caribbean Members  Gaps and challenges that NMHS’s face in preparing for the vision of the future.   Shakeer Baig.  Port of Spain, Trinidad and Tobago 1-5 December 2025</vt:lpstr>
      <vt:lpstr>Setting the Stage</vt:lpstr>
      <vt:lpstr>Leadership &amp; Strategic Management Gaps</vt:lpstr>
      <vt:lpstr>Strategic Communication Challenges</vt:lpstr>
      <vt:lpstr>QMS &amp; Competency Framework Gaps</vt:lpstr>
      <vt:lpstr>Technological &amp; Infrastructure Challenges</vt:lpstr>
      <vt:lpstr>Human Resource &amp; Workforce Constraints</vt:lpstr>
      <vt:lpstr>Budget &amp; Resource Limitations</vt:lpstr>
      <vt:lpstr>Integration into National Policy</vt:lpstr>
      <vt:lpstr>Development Cooperation Challenges</vt:lpstr>
      <vt:lpstr>Main Threats to NMHS's</vt:lpstr>
      <vt:lpstr>How NMHSs Are Preparing</vt:lpstr>
      <vt:lpstr>What Is Missing</vt:lpstr>
      <vt:lpstr>Priority Actions (Next 5 Years)</vt:lpstr>
      <vt:lpstr>Closing</vt:lpstr>
      <vt:lpstr>Thank you! Merci! Muchas Gracias!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Klara Josipovic</dc:creator>
  <cp:lastModifiedBy>Eunjin Choi</cp:lastModifiedBy>
  <cp:revision>21</cp:revision>
  <dcterms:created xsi:type="dcterms:W3CDTF">2024-04-23T12:25:23Z</dcterms:created>
  <dcterms:modified xsi:type="dcterms:W3CDTF">2025-12-01T02:17:55Z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0x01010063F6497A16C24847AD78F11B87F7D548</vt:lpwstr>
  </property>
  <property fmtid="{D5CDD505-2E9C-101B-9397-08002B2CF9AE}" pid="3" name="_dlc_DocIdItemGuid">
    <vt:lpwstr>770e6ac8-842c-40d0-bc92-2c589e2b3feb</vt:lpwstr>
  </property>
  <property fmtid="{D5CDD505-2E9C-101B-9397-08002B2CF9AE}" pid="4" name="MediaServiceImageTags">
    <vt:lpwstr/>
  </property>
</Properties>
</file>