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9" r:id="rId2"/>
    <p:sldId id="268" r:id="rId3"/>
    <p:sldId id="274" r:id="rId4"/>
    <p:sldId id="270" r:id="rId5"/>
    <p:sldId id="271" r:id="rId6"/>
    <p:sldId id="272" r:id="rId7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71"/>
    <p:restoredTop sz="69148"/>
  </p:normalViewPr>
  <p:slideViewPr>
    <p:cSldViewPr snapToGrid="0" snapToObjects="1">
      <p:cViewPr varScale="1">
        <p:scale>
          <a:sx n="111" d="100"/>
          <a:sy n="111" d="100"/>
        </p:scale>
        <p:origin x="176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85CAD9-2D79-F640-9C10-0B9AAF3A4255}" type="datetimeFigureOut">
              <a:rPr lang="nl-NL" smtClean="0"/>
              <a:t>24-11-2025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EF58FD-A5DF-2E4B-BBDD-973B9F4C08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658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Wish</a:t>
            </a:r>
            <a:r>
              <a:rPr lang="nl-NL" dirty="0"/>
              <a:t> </a:t>
            </a:r>
            <a:r>
              <a:rPr lang="nl-NL" dirty="0" err="1"/>
              <a:t>you</a:t>
            </a:r>
            <a:r>
              <a:rPr lang="nl-NL" dirty="0"/>
              <a:t> a warm </a:t>
            </a:r>
            <a:r>
              <a:rPr lang="nl-NL" dirty="0" err="1"/>
              <a:t>welcome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joint </a:t>
            </a:r>
            <a:r>
              <a:rPr lang="nl-NL" dirty="0" err="1"/>
              <a:t>CALmet</a:t>
            </a:r>
            <a:r>
              <a:rPr lang="nl-NL" dirty="0"/>
              <a:t> 16 – CONECT 3 conference in a hybride format </a:t>
            </a:r>
            <a:r>
              <a:rPr lang="nl-NL" dirty="0" err="1"/>
              <a:t>with</a:t>
            </a:r>
            <a:r>
              <a:rPr lang="nl-NL" dirty="0"/>
              <a:t> a programme in 3 different time zones.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F58FD-A5DF-2E4B-BBDD-973B9F4C08CF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4830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DDA279-1217-0906-AA3C-0EFA92C922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CDD9604B-349C-5CA3-624E-66569042C8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6A875E9F-C2FD-6A96-C877-233FF39582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 of </a:t>
            </a:r>
            <a:r>
              <a:rPr lang="nl-NL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</a:t>
            </a: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</a:t>
            </a:r>
            <a:r>
              <a:rPr lang="nl-NL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would</a:t>
            </a: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like </a:t>
            </a:r>
            <a:r>
              <a:rPr lang="nl-NL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thank</a:t>
            </a: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rtl="0"/>
            <a:r>
              <a:rPr lang="nl-NL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Roro</a:t>
            </a: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</a:p>
          <a:p>
            <a:pPr rtl="0"/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Marina,</a:t>
            </a:r>
          </a:p>
          <a:p>
            <a:pPr rtl="0"/>
            <a:r>
              <a:rPr lang="nl-NL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Vieri</a:t>
            </a: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rtl="0"/>
            <a:r>
              <a:rPr lang="nl-NL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Lucianne</a:t>
            </a: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rtl="0"/>
            <a:r>
              <a:rPr lang="nl-NL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their</a:t>
            </a: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very</a:t>
            </a: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hard </a:t>
            </a:r>
            <a:r>
              <a:rPr lang="nl-NL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</a:t>
            </a: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make </a:t>
            </a:r>
            <a:r>
              <a:rPr lang="nl-NL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Joint Conference happening</a:t>
            </a:r>
          </a:p>
          <a:p>
            <a:pPr rtl="0"/>
            <a:endParaRPr lang="nl-NL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#klik#</a:t>
            </a:r>
          </a:p>
          <a:p>
            <a:pPr rtl="0"/>
            <a:endParaRPr lang="nl-NL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 </a:t>
            </a:r>
            <a:r>
              <a:rPr lang="nl-NL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like </a:t>
            </a:r>
            <a:r>
              <a:rPr lang="nl-NL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thank</a:t>
            </a: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Members of </a:t>
            </a:r>
            <a:r>
              <a:rPr lang="nl-NL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Conference </a:t>
            </a:r>
            <a:r>
              <a:rPr lang="nl-NL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Working</a:t>
            </a: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</a:t>
            </a:r>
            <a:r>
              <a:rPr lang="nl-NL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being</a:t>
            </a:r>
            <a:endParaRPr lang="nl-NL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Barbara </a:t>
            </a:r>
            <a:r>
              <a:rPr lang="nl-NL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Bourdelles</a:t>
            </a: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(ENM </a:t>
            </a:r>
            <a:r>
              <a:rPr lang="nl-NL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MeteoFrance</a:t>
            </a: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Nacéra</a:t>
            </a: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Chergui</a:t>
            </a: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(MSC)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Tsvetomir</a:t>
            </a: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Ross-</a:t>
            </a:r>
            <a:r>
              <a:rPr lang="nl-NL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Lazarov</a:t>
            </a: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(COMET)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Stephen Kerr (ECCC)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Markus </a:t>
            </a:r>
            <a:r>
              <a:rPr lang="nl-NL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Zygmuntowski</a:t>
            </a: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(DWD) </a:t>
            </a:r>
          </a:p>
          <a:p>
            <a:pPr rtl="0"/>
            <a:r>
              <a:rPr lang="nl-NL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Vesa</a:t>
            </a: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Nietosvaara</a:t>
            </a: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(EUMETSAT) </a:t>
            </a:r>
          </a:p>
          <a:p>
            <a:pPr rtl="0"/>
            <a:r>
              <a:rPr lang="nl-NL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Winifred</a:t>
            </a: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Jordaan (CONECT )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Mick Pope (</a:t>
            </a:r>
            <a:r>
              <a:rPr lang="nl-NL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BoM</a:t>
            </a: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rtl="0"/>
            <a:r>
              <a:rPr lang="nl-NL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Jingrong</a:t>
            </a: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SUN (CMATC) </a:t>
            </a:r>
          </a:p>
          <a:p>
            <a:pPr rtl="0"/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Felipe </a:t>
            </a:r>
            <a:r>
              <a:rPr lang="nl-NL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Vannucci</a:t>
            </a: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(SMN) </a:t>
            </a:r>
          </a:p>
          <a:p>
            <a:pPr rtl="0"/>
            <a:r>
              <a:rPr lang="nl-NL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Romina</a:t>
            </a: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Mezher</a:t>
            </a: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(SMN)</a:t>
            </a:r>
          </a:p>
          <a:p>
            <a:pPr rtl="0"/>
            <a:r>
              <a:rPr lang="nl-NL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Vagner</a:t>
            </a: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Anabor</a:t>
            </a: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(USM)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their</a:t>
            </a: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support actions </a:t>
            </a:r>
            <a:r>
              <a:rPr lang="nl-NL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make </a:t>
            </a:r>
            <a:r>
              <a:rPr lang="nl-NL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</a:t>
            </a: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nl-NL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Roro</a:t>
            </a: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Lu, Marina en </a:t>
            </a:r>
            <a:r>
              <a:rPr lang="nl-NL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vieri</a:t>
            </a: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a bit </a:t>
            </a:r>
            <a:r>
              <a:rPr lang="nl-NL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easier</a:t>
            </a: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are </a:t>
            </a:r>
            <a:r>
              <a:rPr lang="nl-NL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</a:t>
            </a: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</a:t>
            </a: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official conference </a:t>
            </a:r>
            <a:r>
              <a:rPr lang="nl-NL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organising</a:t>
            </a: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organisation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we do </a:t>
            </a:r>
            <a:r>
              <a:rPr lang="nl-NL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nl-NL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</a:t>
            </a: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</a:t>
            </a:r>
            <a:r>
              <a:rPr lang="nl-NL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volontairy</a:t>
            </a: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basis </a:t>
            </a:r>
            <a:r>
              <a:rPr lang="nl-NL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every</a:t>
            </a: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two</a:t>
            </a: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years</a:t>
            </a: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next </a:t>
            </a:r>
            <a:r>
              <a:rPr lang="nl-NL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</a:t>
            </a: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regular</a:t>
            </a: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jobs.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Everytime</a:t>
            </a: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</a:t>
            </a:r>
            <a:r>
              <a:rPr lang="nl-NL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</a:t>
            </a: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really</a:t>
            </a: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proud</a:t>
            </a: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see</a:t>
            </a: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</a:t>
            </a: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 have </a:t>
            </a:r>
            <a:r>
              <a:rPr lang="nl-NL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accomplished</a:t>
            </a: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time we </a:t>
            </a:r>
            <a:r>
              <a:rPr lang="nl-NL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started</a:t>
            </a: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together</a:t>
            </a: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</a:t>
            </a: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</a:t>
            </a: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easy </a:t>
            </a:r>
            <a:r>
              <a:rPr lang="nl-NL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task</a:t>
            </a: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organise</a:t>
            </a: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conference as a </a:t>
            </a:r>
            <a:r>
              <a:rPr lang="nl-NL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hybrid</a:t>
            </a: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conference </a:t>
            </a:r>
            <a:r>
              <a:rPr lang="nl-NL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across</a:t>
            </a: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multiple time zones!</a:t>
            </a:r>
          </a:p>
          <a:p>
            <a:pPr rtl="0"/>
            <a:endParaRPr lang="nl-NL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nl-NL" dirty="0"/>
            </a:br>
            <a:br>
              <a:rPr lang="nl-NL" dirty="0"/>
            </a:b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BA58BAE-92C1-CCB5-E60F-7A37E58B73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F58FD-A5DF-2E4B-BBDD-973B9F4C08CF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1179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during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conference we </a:t>
            </a:r>
            <a:r>
              <a:rPr lang="nl-NL" dirty="0" err="1"/>
              <a:t>will</a:t>
            </a:r>
            <a:r>
              <a:rPr lang="nl-NL" dirty="0"/>
              <a:t> have 219 </a:t>
            </a:r>
            <a:r>
              <a:rPr lang="nl-NL" dirty="0" err="1"/>
              <a:t>paticipants</a:t>
            </a:r>
            <a:r>
              <a:rPr lang="nl-NL" dirty="0"/>
              <a:t> </a:t>
            </a:r>
            <a:r>
              <a:rPr lang="nl-NL" dirty="0" err="1"/>
              <a:t>from</a:t>
            </a:r>
            <a:r>
              <a:rPr lang="nl-NL" dirty="0"/>
              <a:t> </a:t>
            </a:r>
            <a:r>
              <a:rPr lang="nl-NL" dirty="0" err="1"/>
              <a:t>all</a:t>
            </a:r>
            <a:r>
              <a:rPr lang="nl-NL" dirty="0"/>
              <a:t> over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world</a:t>
            </a:r>
            <a:r>
              <a:rPr lang="nl-NL" dirty="0"/>
              <a:t> </a:t>
            </a:r>
            <a:r>
              <a:rPr lang="nl-NL" dirty="0" err="1"/>
              <a:t>joining</a:t>
            </a:r>
            <a:r>
              <a:rPr lang="nl-NL" dirty="0"/>
              <a:t> </a:t>
            </a:r>
            <a:r>
              <a:rPr lang="nl-NL" dirty="0" err="1"/>
              <a:t>us</a:t>
            </a:r>
            <a:r>
              <a:rPr lang="nl-NL" dirty="0"/>
              <a:t> </a:t>
            </a:r>
            <a:r>
              <a:rPr lang="nl-NL" dirty="0" err="1"/>
              <a:t>from</a:t>
            </a:r>
            <a:r>
              <a:rPr lang="nl-NL" dirty="0"/>
              <a:t> 62 </a:t>
            </a:r>
            <a:r>
              <a:rPr lang="nl-NL" dirty="0" err="1"/>
              <a:t>countries</a:t>
            </a:r>
            <a:r>
              <a:rPr lang="nl-NL" dirty="0"/>
              <a:t>...</a:t>
            </a:r>
          </a:p>
          <a:p>
            <a:r>
              <a:rPr lang="nl-NL" dirty="0"/>
              <a:t>look at </a:t>
            </a:r>
            <a:r>
              <a:rPr lang="nl-NL" dirty="0" err="1"/>
              <a:t>this</a:t>
            </a:r>
            <a:r>
              <a:rPr lang="nl-NL" dirty="0"/>
              <a:t> picture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see</a:t>
            </a:r>
            <a:r>
              <a:rPr lang="nl-NL" dirty="0"/>
              <a:t> </a:t>
            </a:r>
            <a:r>
              <a:rPr lang="nl-NL" dirty="0" err="1"/>
              <a:t>where</a:t>
            </a:r>
            <a:r>
              <a:rPr lang="nl-NL" dirty="0"/>
              <a:t> </a:t>
            </a:r>
            <a:r>
              <a:rPr lang="nl-NL" dirty="0" err="1"/>
              <a:t>they</a:t>
            </a:r>
            <a:r>
              <a:rPr lang="nl-NL" dirty="0"/>
              <a:t> </a:t>
            </a:r>
            <a:r>
              <a:rPr lang="nl-NL" dirty="0" err="1"/>
              <a:t>all</a:t>
            </a:r>
            <a:r>
              <a:rPr lang="nl-NL" dirty="0"/>
              <a:t> </a:t>
            </a:r>
            <a:r>
              <a:rPr lang="nl-NL" dirty="0" err="1"/>
              <a:t>come</a:t>
            </a:r>
            <a:r>
              <a:rPr lang="nl-NL" dirty="0"/>
              <a:t> </a:t>
            </a:r>
            <a:r>
              <a:rPr lang="nl-NL" dirty="0" err="1"/>
              <a:t>from</a:t>
            </a:r>
            <a:endParaRPr lang="nl-NL" dirty="0"/>
          </a:p>
          <a:p>
            <a:endParaRPr lang="nl-NL" dirty="0"/>
          </a:p>
          <a:p>
            <a:r>
              <a:rPr lang="nl-NL" dirty="0"/>
              <a:t>163 </a:t>
            </a:r>
            <a:r>
              <a:rPr lang="nl-NL" dirty="0" err="1"/>
              <a:t>participants</a:t>
            </a:r>
            <a:r>
              <a:rPr lang="nl-NL" dirty="0"/>
              <a:t> </a:t>
            </a:r>
            <a:r>
              <a:rPr lang="nl-NL" dirty="0" err="1"/>
              <a:t>will</a:t>
            </a:r>
            <a:r>
              <a:rPr lang="nl-NL" dirty="0"/>
              <a:t> </a:t>
            </a:r>
            <a:r>
              <a:rPr lang="nl-NL" dirty="0" err="1"/>
              <a:t>join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conference online in </a:t>
            </a:r>
            <a:r>
              <a:rPr lang="nl-NL" dirty="0" err="1"/>
              <a:t>one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time zones </a:t>
            </a:r>
            <a:r>
              <a:rPr lang="nl-NL" dirty="0" err="1"/>
              <a:t>and</a:t>
            </a:r>
            <a:r>
              <a:rPr lang="nl-NL" dirty="0"/>
              <a:t> 56 </a:t>
            </a:r>
            <a:r>
              <a:rPr lang="nl-NL" dirty="0" err="1"/>
              <a:t>will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present in Florence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EF58FD-A5DF-2E4B-BBDD-973B9F4C08CF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8772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E38362-1941-83DA-7BBE-853FE8AED7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301C61BB-0ECB-8B77-09C1-1D2A754CCD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F72EE976-5A75-A6BA-E8A9-9B87D222DE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#klik#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The first 3 </a:t>
            </a:r>
            <a:r>
              <a:rPr lang="nl-NL" dirty="0" err="1"/>
              <a:t>days</a:t>
            </a:r>
            <a:r>
              <a:rPr lang="nl-NL" dirty="0"/>
              <a:t> </a:t>
            </a:r>
            <a:r>
              <a:rPr lang="nl-NL" dirty="0" err="1"/>
              <a:t>will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en-GB" dirty="0"/>
              <a:t>an inspiring forum for sharing experiences, expectations, and bold new ideas that advance (technology-driven) meteorology and hydrology education.</a:t>
            </a:r>
          </a:p>
          <a:p>
            <a:endParaRPr lang="nl-NL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#klik#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err="1"/>
              <a:t>During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last </a:t>
            </a:r>
            <a:r>
              <a:rPr lang="nl-NL" dirty="0" err="1"/>
              <a:t>two</a:t>
            </a:r>
            <a:r>
              <a:rPr lang="nl-NL" dirty="0"/>
              <a:t> </a:t>
            </a:r>
            <a:r>
              <a:rPr lang="nl-NL" dirty="0" err="1"/>
              <a:t>days</a:t>
            </a:r>
            <a:r>
              <a:rPr lang="nl-NL" dirty="0"/>
              <a:t> </a:t>
            </a:r>
            <a:r>
              <a:rPr lang="nl-NL" dirty="0" err="1"/>
              <a:t>also</a:t>
            </a:r>
            <a:r>
              <a:rPr lang="nl-NL" dirty="0"/>
              <a:t>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knowledge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best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practices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innovative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strategies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shared,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more focus on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strengthen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coordination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sustainable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capacity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-development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efforts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collaboration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within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community.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7C5B356-826F-C470-C7E8-7B4411AB77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F58FD-A5DF-2E4B-BBDD-973B9F4C08CF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3200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66788D-E275-873A-58F0-407605B33D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AF9FEBE3-AD9F-1ECF-5E79-5B00F06C26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7FFFA10D-EE47-CD22-D69F-D4437AE796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For me </a:t>
            </a:r>
            <a:r>
              <a:rPr lang="nl-NL" dirty="0" err="1"/>
              <a:t>the</a:t>
            </a:r>
            <a:r>
              <a:rPr lang="nl-NL" dirty="0"/>
              <a:t> print of </a:t>
            </a:r>
            <a:r>
              <a:rPr lang="nl-NL" dirty="0" err="1"/>
              <a:t>this</a:t>
            </a:r>
            <a:r>
              <a:rPr lang="nl-NL" dirty="0"/>
              <a:t> </a:t>
            </a:r>
            <a:r>
              <a:rPr lang="nl-NL" baseline="0" dirty="0" err="1"/>
              <a:t>pillow</a:t>
            </a:r>
            <a:r>
              <a:rPr lang="nl-NL" baseline="0" dirty="0"/>
              <a:t> case is </a:t>
            </a:r>
            <a:r>
              <a:rPr lang="nl-NL" baseline="0" dirty="0" err="1"/>
              <a:t>very</a:t>
            </a:r>
            <a:r>
              <a:rPr lang="nl-NL" baseline="0" dirty="0"/>
              <a:t> </a:t>
            </a:r>
            <a:r>
              <a:rPr lang="nl-NL" baseline="0" dirty="0" err="1"/>
              <a:t>applicable</a:t>
            </a:r>
            <a:r>
              <a:rPr lang="nl-NL" baseline="0" dirty="0"/>
              <a:t> </a:t>
            </a:r>
            <a:r>
              <a:rPr lang="nl-NL" baseline="0" dirty="0" err="1"/>
              <a:t>for</a:t>
            </a:r>
            <a:r>
              <a:rPr lang="nl-NL" baseline="0" dirty="0"/>
              <a:t> </a:t>
            </a:r>
            <a:r>
              <a:rPr lang="nl-NL" baseline="0" dirty="0" err="1"/>
              <a:t>this</a:t>
            </a:r>
            <a:r>
              <a:rPr lang="nl-NL" baseline="0" dirty="0"/>
              <a:t> conference </a:t>
            </a:r>
            <a:r>
              <a:rPr lang="nl-NL" baseline="0" dirty="0" err="1"/>
              <a:t>and</a:t>
            </a:r>
            <a:r>
              <a:rPr lang="nl-NL" baseline="0" dirty="0"/>
              <a:t> </a:t>
            </a:r>
            <a:r>
              <a:rPr lang="nl-NL" baseline="0" dirty="0" err="1"/>
              <a:t>the</a:t>
            </a:r>
            <a:r>
              <a:rPr lang="nl-NL" baseline="0" dirty="0"/>
              <a:t> </a:t>
            </a:r>
            <a:r>
              <a:rPr lang="nl-NL" baseline="0" dirty="0" err="1"/>
              <a:t>work</a:t>
            </a:r>
            <a:r>
              <a:rPr lang="nl-NL" baseline="0" dirty="0"/>
              <a:t> we </a:t>
            </a:r>
            <a:r>
              <a:rPr lang="nl-NL" baseline="0" dirty="0" err="1"/>
              <a:t>jointly</a:t>
            </a:r>
            <a:r>
              <a:rPr lang="nl-NL" baseline="0" dirty="0"/>
              <a:t> do  </a:t>
            </a:r>
            <a:r>
              <a:rPr lang="nl-NL" baseline="0" dirty="0" err="1"/>
              <a:t>for</a:t>
            </a:r>
            <a:r>
              <a:rPr lang="nl-NL" baseline="0" dirty="0"/>
              <a:t> </a:t>
            </a:r>
            <a:r>
              <a:rPr lang="nl-NL" baseline="0" dirty="0" err="1"/>
              <a:t>it</a:t>
            </a:r>
            <a:r>
              <a:rPr lang="nl-NL" baseline="0" dirty="0"/>
              <a:t> </a:t>
            </a:r>
            <a:r>
              <a:rPr lang="nl-NL" baseline="0" dirty="0" err="1"/>
              <a:t>simply</a:t>
            </a:r>
            <a:r>
              <a:rPr lang="nl-NL" baseline="0" dirty="0"/>
              <a:t> </a:t>
            </a:r>
            <a:r>
              <a:rPr lang="nl-NL" baseline="0" dirty="0" err="1"/>
              <a:t>because</a:t>
            </a:r>
            <a:r>
              <a:rPr lang="nl-NL" baseline="0" dirty="0"/>
              <a:t> </a:t>
            </a:r>
            <a:r>
              <a:rPr lang="nl-NL" baseline="0" dirty="0" err="1"/>
              <a:t>for</a:t>
            </a:r>
            <a:r>
              <a:rPr lang="nl-NL" baseline="0" dirty="0"/>
              <a:t> me </a:t>
            </a:r>
            <a:r>
              <a:rPr lang="nl-NL" baseline="0" dirty="0" err="1"/>
              <a:t>this</a:t>
            </a:r>
            <a:r>
              <a:rPr lang="nl-NL" baseline="0" dirty="0"/>
              <a:t> community is </a:t>
            </a:r>
            <a:r>
              <a:rPr lang="nl-NL" baseline="0" dirty="0" err="1"/>
              <a:t>very</a:t>
            </a:r>
            <a:r>
              <a:rPr lang="nl-NL" baseline="0" dirty="0"/>
              <a:t> </a:t>
            </a:r>
            <a:r>
              <a:rPr lang="nl-NL" baseline="0" dirty="0" err="1"/>
              <a:t>much</a:t>
            </a:r>
            <a:r>
              <a:rPr lang="nl-NL" baseline="0" dirty="0"/>
              <a:t> </a:t>
            </a:r>
            <a:r>
              <a:rPr lang="nl-NL" baseline="0" dirty="0" err="1"/>
              <a:t>about</a:t>
            </a:r>
            <a:r>
              <a:rPr lang="nl-NL" baseline="0" dirty="0"/>
              <a:t> love, </a:t>
            </a:r>
            <a:r>
              <a:rPr lang="nl-NL" baseline="0" dirty="0" err="1"/>
              <a:t>friendship</a:t>
            </a:r>
            <a:r>
              <a:rPr lang="nl-NL" baseline="0" dirty="0"/>
              <a:t> </a:t>
            </a:r>
            <a:r>
              <a:rPr lang="nl-NL" baseline="0" dirty="0" err="1"/>
              <a:t>and</a:t>
            </a:r>
            <a:r>
              <a:rPr lang="nl-NL" baseline="0" dirty="0"/>
              <a:t> a </a:t>
            </a:r>
            <a:r>
              <a:rPr lang="nl-NL" baseline="0" dirty="0" err="1"/>
              <a:t>playground</a:t>
            </a:r>
            <a:r>
              <a:rPr lang="nl-NL" baseline="0" dirty="0"/>
              <a:t> </a:t>
            </a:r>
            <a:r>
              <a:rPr lang="nl-NL" baseline="0" dirty="0" err="1"/>
              <a:t>were</a:t>
            </a:r>
            <a:r>
              <a:rPr lang="nl-NL" baseline="0" dirty="0"/>
              <a:t> we </a:t>
            </a:r>
            <a:r>
              <a:rPr lang="nl-NL" baseline="0" dirty="0" err="1"/>
              <a:t>jointly</a:t>
            </a:r>
            <a:r>
              <a:rPr lang="nl-NL" baseline="0" dirty="0"/>
              <a:t> experiment </a:t>
            </a:r>
            <a:r>
              <a:rPr lang="nl-NL" baseline="0" dirty="0" err="1"/>
              <a:t>and</a:t>
            </a:r>
            <a:r>
              <a:rPr lang="nl-NL" baseline="0" dirty="0"/>
              <a:t> get </a:t>
            </a:r>
            <a:r>
              <a:rPr lang="nl-NL" baseline="0" dirty="0" err="1"/>
              <a:t>the</a:t>
            </a:r>
            <a:r>
              <a:rPr lang="nl-NL" baseline="0" dirty="0"/>
              <a:t> best out of </a:t>
            </a:r>
            <a:r>
              <a:rPr lang="nl-NL" baseline="0" dirty="0" err="1"/>
              <a:t>our</a:t>
            </a:r>
            <a:r>
              <a:rPr lang="nl-NL" baseline="0" dirty="0"/>
              <a:t> </a:t>
            </a:r>
            <a:r>
              <a:rPr lang="nl-NL" baseline="0" dirty="0" err="1"/>
              <a:t>global</a:t>
            </a:r>
            <a:r>
              <a:rPr lang="nl-NL" baseline="0" dirty="0"/>
              <a:t> </a:t>
            </a:r>
            <a:r>
              <a:rPr lang="nl-NL" baseline="0" dirty="0" err="1"/>
              <a:t>collaboration</a:t>
            </a:r>
            <a:r>
              <a:rPr lang="nl-NL" baseline="0" dirty="0"/>
              <a:t> in </a:t>
            </a:r>
            <a:r>
              <a:rPr lang="nl-NL" baseline="0" dirty="0" err="1"/>
              <a:t>the</a:t>
            </a:r>
            <a:r>
              <a:rPr lang="nl-NL" baseline="0" dirty="0"/>
              <a:t> meteorological </a:t>
            </a:r>
            <a:r>
              <a:rPr lang="nl-NL" baseline="0" dirty="0" err="1"/>
              <a:t>and</a:t>
            </a:r>
            <a:r>
              <a:rPr lang="nl-NL" baseline="0" dirty="0"/>
              <a:t> </a:t>
            </a:r>
            <a:r>
              <a:rPr lang="nl-NL" baseline="0" dirty="0" err="1"/>
              <a:t>hydrological</a:t>
            </a:r>
            <a:r>
              <a:rPr lang="nl-NL" baseline="0" dirty="0"/>
              <a:t> training.</a:t>
            </a:r>
          </a:p>
          <a:p>
            <a:endParaRPr lang="nl-NL" baseline="0" dirty="0"/>
          </a:p>
          <a:p>
            <a:r>
              <a:rPr lang="nl-NL" baseline="0" dirty="0"/>
              <a:t>I </a:t>
            </a:r>
            <a:r>
              <a:rPr lang="nl-NL" baseline="0" dirty="0" err="1"/>
              <a:t>am</a:t>
            </a:r>
            <a:r>
              <a:rPr lang="nl-NL" baseline="0" dirty="0"/>
              <a:t> </a:t>
            </a:r>
            <a:r>
              <a:rPr lang="nl-NL" baseline="0" dirty="0" err="1"/>
              <a:t>really</a:t>
            </a:r>
            <a:r>
              <a:rPr lang="nl-NL" baseline="0" dirty="0"/>
              <a:t> </a:t>
            </a:r>
            <a:r>
              <a:rPr lang="nl-NL" baseline="0" dirty="0" err="1"/>
              <a:t>hoping</a:t>
            </a:r>
            <a:r>
              <a:rPr lang="nl-NL" baseline="0" dirty="0"/>
              <a:t> </a:t>
            </a:r>
            <a:r>
              <a:rPr lang="nl-NL" baseline="0" dirty="0" err="1"/>
              <a:t>that</a:t>
            </a:r>
            <a:r>
              <a:rPr lang="nl-NL" baseline="0" dirty="0"/>
              <a:t> </a:t>
            </a:r>
            <a:r>
              <a:rPr lang="nl-NL" baseline="0" dirty="0" err="1"/>
              <a:t>you</a:t>
            </a:r>
            <a:r>
              <a:rPr lang="nl-NL" baseline="0" dirty="0"/>
              <a:t> </a:t>
            </a:r>
            <a:r>
              <a:rPr lang="nl-NL" baseline="0" dirty="0" err="1"/>
              <a:t>will</a:t>
            </a:r>
            <a:r>
              <a:rPr lang="nl-NL" baseline="0" dirty="0"/>
              <a:t> </a:t>
            </a:r>
            <a:r>
              <a:rPr lang="nl-NL" baseline="0" dirty="0" err="1"/>
              <a:t>enjoy</a:t>
            </a:r>
            <a:r>
              <a:rPr lang="nl-NL" baseline="0" dirty="0"/>
              <a:t> </a:t>
            </a:r>
            <a:r>
              <a:rPr lang="nl-NL" baseline="0" dirty="0" err="1"/>
              <a:t>this</a:t>
            </a:r>
            <a:r>
              <a:rPr lang="nl-NL" baseline="0" dirty="0"/>
              <a:t> Conference </a:t>
            </a:r>
            <a:r>
              <a:rPr lang="nl-NL" baseline="0" dirty="0" err="1"/>
              <a:t>and</a:t>
            </a:r>
            <a:r>
              <a:rPr lang="nl-NL" baseline="0" dirty="0"/>
              <a:t> </a:t>
            </a:r>
            <a:r>
              <a:rPr lang="nl-NL" baseline="0" dirty="0" err="1"/>
              <a:t>find</a:t>
            </a:r>
            <a:r>
              <a:rPr lang="nl-NL" baseline="0" dirty="0"/>
              <a:t> </a:t>
            </a:r>
            <a:r>
              <a:rPr lang="nl-NL" baseline="0" dirty="0" err="1"/>
              <a:t>it</a:t>
            </a:r>
            <a:r>
              <a:rPr lang="nl-NL" baseline="0" dirty="0"/>
              <a:t> </a:t>
            </a:r>
            <a:r>
              <a:rPr lang="nl-NL" baseline="0" dirty="0" err="1"/>
              <a:t>useful</a:t>
            </a:r>
            <a:r>
              <a:rPr lang="nl-NL" baseline="0" dirty="0"/>
              <a:t>. </a:t>
            </a:r>
          </a:p>
          <a:p>
            <a:r>
              <a:rPr lang="nl-NL" baseline="0" dirty="0" err="1"/>
              <a:t>Please</a:t>
            </a:r>
            <a:r>
              <a:rPr lang="nl-NL" baseline="0" dirty="0"/>
              <a:t> let </a:t>
            </a:r>
            <a:r>
              <a:rPr lang="nl-NL" baseline="0" dirty="0" err="1"/>
              <a:t>us</a:t>
            </a:r>
            <a:r>
              <a:rPr lang="nl-NL" baseline="0" dirty="0"/>
              <a:t> </a:t>
            </a:r>
            <a:r>
              <a:rPr lang="nl-NL" baseline="0" dirty="0" err="1"/>
              <a:t>know</a:t>
            </a:r>
            <a:r>
              <a:rPr lang="nl-NL" baseline="0" dirty="0"/>
              <a:t> </a:t>
            </a:r>
            <a:r>
              <a:rPr lang="nl-NL" baseline="0" dirty="0" err="1"/>
              <a:t>during</a:t>
            </a:r>
            <a:r>
              <a:rPr lang="nl-NL" baseline="0" dirty="0"/>
              <a:t> </a:t>
            </a:r>
            <a:r>
              <a:rPr lang="nl-NL" baseline="0" dirty="0" err="1"/>
              <a:t>the</a:t>
            </a:r>
            <a:r>
              <a:rPr lang="nl-NL" baseline="0" dirty="0"/>
              <a:t> week </a:t>
            </a:r>
            <a:r>
              <a:rPr lang="nl-NL" baseline="0" dirty="0" err="1"/>
              <a:t>how</a:t>
            </a:r>
            <a:r>
              <a:rPr lang="nl-NL" baseline="0" dirty="0"/>
              <a:t> </a:t>
            </a:r>
            <a:r>
              <a:rPr lang="nl-NL" baseline="0" dirty="0" err="1"/>
              <a:t>it</a:t>
            </a:r>
            <a:r>
              <a:rPr lang="nl-NL" baseline="0" dirty="0"/>
              <a:t> </a:t>
            </a:r>
            <a:r>
              <a:rPr lang="nl-NL" baseline="0" dirty="0" err="1"/>
              <a:t>works</a:t>
            </a:r>
            <a:r>
              <a:rPr lang="nl-NL" baseline="0" dirty="0"/>
              <a:t> out </a:t>
            </a:r>
            <a:r>
              <a:rPr lang="nl-NL" baseline="0" dirty="0" err="1"/>
              <a:t>for</a:t>
            </a:r>
            <a:r>
              <a:rPr lang="nl-NL" baseline="0" dirty="0"/>
              <a:t> </a:t>
            </a:r>
            <a:r>
              <a:rPr lang="nl-NL" baseline="0" dirty="0" err="1"/>
              <a:t>you</a:t>
            </a:r>
            <a:r>
              <a:rPr lang="nl-NL" baseline="0" dirty="0"/>
              <a:t>.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14624AE-B6EF-729E-0678-18EDEA5955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F58FD-A5DF-2E4B-BBDD-973B9F4C08CF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0390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D65E29-89D6-E3B7-96A2-1BE0A3C500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67775109-2016-2D5F-9F5E-5053F99967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F4C7FF66-CEE1-1CED-34AC-AF15EAD116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This</a:t>
            </a:r>
            <a:r>
              <a:rPr lang="nl-NL" dirty="0"/>
              <a:t> </a:t>
            </a:r>
            <a:r>
              <a:rPr lang="nl-NL" dirty="0" err="1"/>
              <a:t>leaves</a:t>
            </a:r>
            <a:r>
              <a:rPr lang="nl-NL" dirty="0"/>
              <a:t> me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wish</a:t>
            </a:r>
            <a:r>
              <a:rPr lang="nl-NL" dirty="0"/>
              <a:t> </a:t>
            </a:r>
            <a:r>
              <a:rPr lang="nl-NL" dirty="0" err="1"/>
              <a:t>you</a:t>
            </a:r>
            <a:r>
              <a:rPr lang="nl-NL" dirty="0"/>
              <a:t> </a:t>
            </a:r>
            <a:r>
              <a:rPr lang="nl-NL" dirty="0" err="1"/>
              <a:t>all</a:t>
            </a:r>
            <a:r>
              <a:rPr lang="nl-NL" dirty="0"/>
              <a:t> a </a:t>
            </a:r>
            <a:r>
              <a:rPr lang="nl-NL" dirty="0" err="1"/>
              <a:t>great</a:t>
            </a:r>
            <a:r>
              <a:rPr lang="nl-NL" dirty="0"/>
              <a:t> conference!</a:t>
            </a:r>
          </a:p>
          <a:p>
            <a:endParaRPr lang="nl-NL" dirty="0"/>
          </a:p>
          <a:p>
            <a:r>
              <a:rPr lang="nl-NL" dirty="0" err="1"/>
              <a:t>Enjoy</a:t>
            </a:r>
            <a:r>
              <a:rPr lang="nl-NL" dirty="0"/>
              <a:t>!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A393BBA-D5AA-47C7-80C0-6695FA4010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F58FD-A5DF-2E4B-BBDD-973B9F4C08CF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444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20491-CDA9-064A-AA72-CFEF1800C266}" type="datetimeFigureOut">
              <a:rPr lang="nl-NL" smtClean="0"/>
              <a:t>24-11-2025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B7989-1B68-1341-8A0C-43F72009C7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9215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20491-CDA9-064A-AA72-CFEF1800C266}" type="datetimeFigureOut">
              <a:rPr lang="nl-NL" smtClean="0"/>
              <a:t>24-11-2025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B7989-1B68-1341-8A0C-43F72009C7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3816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20491-CDA9-064A-AA72-CFEF1800C266}" type="datetimeFigureOut">
              <a:rPr lang="nl-NL" smtClean="0"/>
              <a:t>24-11-2025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B7989-1B68-1341-8A0C-43F72009C7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7904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20491-CDA9-064A-AA72-CFEF1800C266}" type="datetimeFigureOut">
              <a:rPr lang="nl-NL" smtClean="0"/>
              <a:t>24-11-2025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B7989-1B68-1341-8A0C-43F72009C7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4191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20491-CDA9-064A-AA72-CFEF1800C266}" type="datetimeFigureOut">
              <a:rPr lang="nl-NL" smtClean="0"/>
              <a:t>24-11-2025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B7989-1B68-1341-8A0C-43F72009C7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3579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20491-CDA9-064A-AA72-CFEF1800C266}" type="datetimeFigureOut">
              <a:rPr lang="nl-NL" smtClean="0"/>
              <a:t>24-11-2025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B7989-1B68-1341-8A0C-43F72009C7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360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20491-CDA9-064A-AA72-CFEF1800C266}" type="datetimeFigureOut">
              <a:rPr lang="nl-NL" smtClean="0"/>
              <a:t>24-11-2025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B7989-1B68-1341-8A0C-43F72009C7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3288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20491-CDA9-064A-AA72-CFEF1800C266}" type="datetimeFigureOut">
              <a:rPr lang="nl-NL" smtClean="0"/>
              <a:t>24-11-2025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B7989-1B68-1341-8A0C-43F72009C7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5916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20491-CDA9-064A-AA72-CFEF1800C266}" type="datetimeFigureOut">
              <a:rPr lang="nl-NL" smtClean="0"/>
              <a:t>24-11-2025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B7989-1B68-1341-8A0C-43F72009C7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2795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20491-CDA9-064A-AA72-CFEF1800C266}" type="datetimeFigureOut">
              <a:rPr lang="nl-NL" smtClean="0"/>
              <a:t>24-11-2025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B7989-1B68-1341-8A0C-43F72009C7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4796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20491-CDA9-064A-AA72-CFEF1800C266}" type="datetimeFigureOut">
              <a:rPr lang="nl-NL" smtClean="0"/>
              <a:t>24-11-2025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B7989-1B68-1341-8A0C-43F72009C7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8260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20491-CDA9-064A-AA72-CFEF1800C266}" type="datetimeFigureOut">
              <a:rPr lang="nl-NL" smtClean="0"/>
              <a:t>24-11-2025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B7989-1B68-1341-8A0C-43F72009C7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2512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1385805" y="3682580"/>
            <a:ext cx="61443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Welcome!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B8A12DD-37C6-FE0C-317A-AA84B3028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58" y="427175"/>
            <a:ext cx="25273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4A07793-DE1A-D178-6844-F329D4E38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204" y="118984"/>
            <a:ext cx="34671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451B345F-1BBC-44D1-4925-529D7BABD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642" y="427175"/>
            <a:ext cx="19431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3C18755E-C98A-E5A8-FB38-81A9B9C025A5}"/>
              </a:ext>
            </a:extLst>
          </p:cNvPr>
          <p:cNvSpPr txBox="1"/>
          <p:nvPr/>
        </p:nvSpPr>
        <p:spPr>
          <a:xfrm>
            <a:off x="400258" y="2281142"/>
            <a:ext cx="83434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b="1" i="0" u="none" strike="noStrike" dirty="0">
                <a:solidFill>
                  <a:srgbClr val="0D6FB4"/>
                </a:solidFill>
                <a:effectLst/>
                <a:latin typeface="Calibri" panose="020F0502020204030204" pitchFamily="34" charset="0"/>
              </a:rPr>
              <a:t>Joint CALMet XVI - CONECT 3 Conference</a:t>
            </a:r>
            <a:endParaRPr lang="nl-NL" sz="3600" b="1" dirty="0"/>
          </a:p>
        </p:txBody>
      </p:sp>
    </p:spTree>
    <p:extLst>
      <p:ext uri="{BB962C8B-B14F-4D97-AF65-F5344CB8AC3E}">
        <p14:creationId xmlns:p14="http://schemas.microsoft.com/office/powerpoint/2010/main" val="167666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A0E2B1-6A81-5A03-3975-1FBF53B458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9EDE453-4404-97E4-ACD5-ECF794AAF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58" y="427175"/>
            <a:ext cx="25273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71D4F11-A645-6F2E-CCC3-3754F6C01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204" y="118984"/>
            <a:ext cx="34671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041EF6BC-267D-718B-1556-67729793B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642" y="427175"/>
            <a:ext cx="19431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9BEB1149-6049-7306-F2F6-6865E25CA0CF}"/>
              </a:ext>
            </a:extLst>
          </p:cNvPr>
          <p:cNvSpPr txBox="1"/>
          <p:nvPr/>
        </p:nvSpPr>
        <p:spPr>
          <a:xfrm>
            <a:off x="400258" y="2281142"/>
            <a:ext cx="83434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b="1" i="0" u="none" strike="noStrike" dirty="0" err="1">
                <a:solidFill>
                  <a:srgbClr val="0D6FB4"/>
                </a:solidFill>
                <a:effectLst/>
                <a:latin typeface="Calibri" panose="020F0502020204030204" pitchFamily="34" charset="0"/>
              </a:rPr>
              <a:t>Thank</a:t>
            </a:r>
            <a:r>
              <a:rPr lang="nl-NL" sz="3600" b="1" i="0" u="none" strike="noStrike" dirty="0">
                <a:solidFill>
                  <a:srgbClr val="0D6FB4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nl-NL" sz="3600" b="1" i="0" u="none" strike="noStrike" dirty="0" err="1">
                <a:solidFill>
                  <a:srgbClr val="0D6FB4"/>
                </a:solidFill>
                <a:effectLst/>
                <a:latin typeface="Calibri" panose="020F0502020204030204" pitchFamily="34" charset="0"/>
              </a:rPr>
              <a:t>you</a:t>
            </a:r>
            <a:r>
              <a:rPr lang="nl-NL" sz="3600" b="1" i="0" u="none" strike="noStrike" dirty="0">
                <a:solidFill>
                  <a:srgbClr val="0D6FB4"/>
                </a:solidFill>
                <a:effectLst/>
                <a:latin typeface="Calibri" panose="020F0502020204030204" pitchFamily="34" charset="0"/>
              </a:rPr>
              <a:t>!</a:t>
            </a:r>
            <a:endParaRPr lang="nl-NL" sz="3600" b="1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27F239D8-31E8-6B5E-0414-EEC451933FF8}"/>
              </a:ext>
            </a:extLst>
          </p:cNvPr>
          <p:cNvSpPr txBox="1"/>
          <p:nvPr/>
        </p:nvSpPr>
        <p:spPr>
          <a:xfrm>
            <a:off x="400258" y="3052451"/>
            <a:ext cx="760449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charset="2"/>
              <a:buChar char="ü"/>
            </a:pPr>
            <a:r>
              <a:rPr lang="en-GB" dirty="0"/>
              <a:t>Roro </a:t>
            </a:r>
            <a:r>
              <a:rPr lang="en-GB" dirty="0" err="1"/>
              <a:t>Purwanti</a:t>
            </a:r>
            <a:endParaRPr lang="en-GB" dirty="0"/>
          </a:p>
          <a:p>
            <a:pPr>
              <a:buFont typeface="Wingdings" charset="2"/>
              <a:buChar char="ü"/>
            </a:pPr>
            <a:r>
              <a:rPr lang="en-GB" dirty="0"/>
              <a:t> Marina Baldi</a:t>
            </a:r>
          </a:p>
          <a:p>
            <a:pPr>
              <a:buFont typeface="Wingdings" charset="2"/>
              <a:buChar char="ü"/>
            </a:pPr>
            <a:r>
              <a:rPr lang="en-GB" dirty="0"/>
              <a:t> Vieri </a:t>
            </a:r>
            <a:r>
              <a:rPr lang="en-GB" dirty="0" err="1"/>
              <a:t>Tarchiani</a:t>
            </a:r>
            <a:r>
              <a:rPr lang="en-GB" dirty="0"/>
              <a:t> </a:t>
            </a:r>
          </a:p>
          <a:p>
            <a:pPr>
              <a:buFont typeface="Wingdings" charset="2"/>
              <a:buChar char="ü"/>
            </a:pPr>
            <a:r>
              <a:rPr lang="en-GB" dirty="0"/>
              <a:t> Lucianne Veeck </a:t>
            </a:r>
          </a:p>
          <a:p>
            <a:endParaRPr lang="en-GB" dirty="0"/>
          </a:p>
          <a:p>
            <a:r>
              <a:rPr lang="en-GB" dirty="0"/>
              <a:t>AND</a:t>
            </a:r>
          </a:p>
          <a:p>
            <a:pPr>
              <a:buFont typeface="Wingdings" charset="2"/>
              <a:buChar char="ü"/>
            </a:pPr>
            <a:r>
              <a:rPr lang="en-GB" dirty="0"/>
              <a:t> Members of the Conference Organizing Committee</a:t>
            </a:r>
            <a:br>
              <a:rPr lang="en-GB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66778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D30C4E1E-3C2A-1C97-63D0-C5D0A932B7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750" y="2676218"/>
            <a:ext cx="7113978" cy="4181782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34CF274F-5C15-5C20-24C9-007B4FF543A6}"/>
              </a:ext>
            </a:extLst>
          </p:cNvPr>
          <p:cNvSpPr txBox="1"/>
          <p:nvPr/>
        </p:nvSpPr>
        <p:spPr>
          <a:xfrm>
            <a:off x="400258" y="1726508"/>
            <a:ext cx="83434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ü"/>
            </a:pPr>
            <a:r>
              <a:rPr lang="nl-NL" sz="3600" i="0" u="none" strike="noStrike" dirty="0">
                <a:solidFill>
                  <a:srgbClr val="0D6FB4"/>
                </a:solidFill>
                <a:effectLst/>
                <a:latin typeface="Calibri" panose="020F0502020204030204" pitchFamily="34" charset="0"/>
              </a:rPr>
              <a:t>219 </a:t>
            </a:r>
            <a:r>
              <a:rPr lang="nl-NL" sz="3600" i="0" u="none" strike="noStrike" dirty="0" err="1">
                <a:solidFill>
                  <a:srgbClr val="0D6FB4"/>
                </a:solidFill>
                <a:effectLst/>
                <a:latin typeface="Calibri" panose="020F0502020204030204" pitchFamily="34" charset="0"/>
              </a:rPr>
              <a:t>registered</a:t>
            </a:r>
            <a:r>
              <a:rPr lang="nl-NL" sz="3600" i="0" u="none" strike="noStrike" dirty="0">
                <a:solidFill>
                  <a:srgbClr val="0D6FB4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nl-NL" sz="3600" i="0" u="none" strike="noStrike" dirty="0" err="1">
                <a:solidFill>
                  <a:srgbClr val="0D6FB4"/>
                </a:solidFill>
                <a:effectLst/>
                <a:latin typeface="Calibri" panose="020F0502020204030204" pitchFamily="34" charset="0"/>
              </a:rPr>
              <a:t>participants</a:t>
            </a:r>
            <a:r>
              <a:rPr lang="nl-NL" sz="3600" i="0" u="none" strike="noStrike" dirty="0">
                <a:solidFill>
                  <a:srgbClr val="0D6FB4"/>
                </a:solidFill>
                <a:effectLst/>
                <a:latin typeface="Calibri" panose="020F0502020204030204" pitchFamily="34" charset="0"/>
              </a:rPr>
              <a:t> 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nl-NL" sz="3600" i="0" u="none" strike="noStrike" dirty="0" err="1">
                <a:solidFill>
                  <a:srgbClr val="0D6FB4"/>
                </a:solidFill>
                <a:effectLst/>
                <a:latin typeface="Calibri" panose="020F0502020204030204" pitchFamily="34" charset="0"/>
              </a:rPr>
              <a:t>from</a:t>
            </a:r>
            <a:r>
              <a:rPr lang="nl-NL" sz="3600" i="0" u="none" strike="noStrike" dirty="0">
                <a:solidFill>
                  <a:srgbClr val="0D6FB4"/>
                </a:solidFill>
                <a:effectLst/>
                <a:latin typeface="Calibri" panose="020F0502020204030204" pitchFamily="34" charset="0"/>
              </a:rPr>
              <a:t> 62 </a:t>
            </a:r>
            <a:r>
              <a:rPr lang="nl-NL" sz="3600" i="0" u="none" strike="noStrike" dirty="0" err="1">
                <a:solidFill>
                  <a:srgbClr val="0D6FB4"/>
                </a:solidFill>
                <a:effectLst/>
                <a:latin typeface="Calibri" panose="020F0502020204030204" pitchFamily="34" charset="0"/>
              </a:rPr>
              <a:t>countries</a:t>
            </a:r>
            <a:endParaRPr lang="nl-NL" sz="36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000F035-B9F6-7424-91D4-7B450D493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58" y="427175"/>
            <a:ext cx="25273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B341B0-A708-FD19-FA1D-C2B7BAFEB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204" y="118984"/>
            <a:ext cx="34671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C5D8E6D4-0B5D-9188-9DA2-2B3FB4EDD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642" y="427175"/>
            <a:ext cx="19431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775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1FC95A-F958-3BD3-9506-838AC622DA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C4A9C07-8B45-FAB0-674F-B1B49E982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58" y="427175"/>
            <a:ext cx="25273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F1458FF-721D-492A-B889-4603B98C8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204" y="118984"/>
            <a:ext cx="34671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EA2C5C52-558D-6F4E-B8DF-F32A4340C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642" y="427175"/>
            <a:ext cx="19431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D05BE4D2-2F9B-4CCD-EBAF-77F7E10DFC8A}"/>
              </a:ext>
            </a:extLst>
          </p:cNvPr>
          <p:cNvSpPr txBox="1"/>
          <p:nvPr/>
        </p:nvSpPr>
        <p:spPr>
          <a:xfrm>
            <a:off x="400258" y="2281142"/>
            <a:ext cx="83434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b="1" i="0" u="none" strike="noStrike" dirty="0">
                <a:solidFill>
                  <a:srgbClr val="0D6FB4"/>
                </a:solidFill>
                <a:effectLst/>
                <a:latin typeface="Calibri" panose="020F0502020204030204" pitchFamily="34" charset="0"/>
              </a:rPr>
              <a:t>Joint CALMet XVI - CONECT 3 Conference</a:t>
            </a:r>
            <a:endParaRPr lang="nl-NL" sz="3600" b="1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3F58270A-9B70-1AEB-CEB9-57E6480C6509}"/>
              </a:ext>
            </a:extLst>
          </p:cNvPr>
          <p:cNvSpPr txBox="1"/>
          <p:nvPr/>
        </p:nvSpPr>
        <p:spPr>
          <a:xfrm>
            <a:off x="400258" y="3052451"/>
            <a:ext cx="760449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CALMet XVI</a:t>
            </a:r>
          </a:p>
          <a:p>
            <a:r>
              <a:rPr lang="en-GB" dirty="0"/>
              <a:t>An inspiring forum for sharing experiences, expectations, and bold new ideas that advance (technology-driven) meteorology and hydrology education.</a:t>
            </a:r>
          </a:p>
          <a:p>
            <a:endParaRPr lang="en-GB" dirty="0"/>
          </a:p>
          <a:p>
            <a:r>
              <a:rPr lang="en-GB" b="1" dirty="0"/>
              <a:t>CONECT-3</a:t>
            </a:r>
          </a:p>
          <a:p>
            <a:r>
              <a:rPr lang="en-GB" dirty="0"/>
              <a:t>Shaping the future of global collaboration in meteorological education and training — together.</a:t>
            </a:r>
            <a:endParaRPr lang="en-GB" dirty="0">
              <a:sym typeface="Wingdings" pitchFamily="2" charset="2"/>
            </a:endParaRPr>
          </a:p>
          <a:p>
            <a:br>
              <a:rPr lang="en-GB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4198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4386F4-B062-66E5-8BD4-6626828505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92055FF-BFC1-1371-1617-D754B8B20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58" y="427175"/>
            <a:ext cx="25273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3589CC2-326D-D7C3-A18F-7AF0F35BD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204" y="118984"/>
            <a:ext cx="34671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E682CC94-9993-1A7B-8092-4CEA42C7D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642" y="427175"/>
            <a:ext cx="19431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3ED8D6C5-124D-F4FC-4E16-AA50E903E25E}"/>
              </a:ext>
            </a:extLst>
          </p:cNvPr>
          <p:cNvSpPr txBox="1"/>
          <p:nvPr/>
        </p:nvSpPr>
        <p:spPr>
          <a:xfrm>
            <a:off x="400258" y="2281142"/>
            <a:ext cx="83434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b="1" i="0" u="none" strike="noStrike" dirty="0">
                <a:solidFill>
                  <a:srgbClr val="0D6FB4"/>
                </a:solidFill>
                <a:effectLst/>
                <a:latin typeface="Calibri" panose="020F0502020204030204" pitchFamily="34" charset="0"/>
              </a:rPr>
              <a:t>Joint CALMet XVI - CONECT 3 Conference</a:t>
            </a:r>
            <a:endParaRPr lang="nl-NL" sz="3600" b="1" dirty="0"/>
          </a:p>
        </p:txBody>
      </p:sp>
      <p:pic>
        <p:nvPicPr>
          <p:cNvPr id="4" name="Tijdelijke aanduiding voor inhoud 3" descr="MijnBeeldBijCALMet.jpg">
            <a:extLst>
              <a:ext uri="{FF2B5EF4-FFF2-40B4-BE49-F238E27FC236}">
                <a16:creationId xmlns:a16="http://schemas.microsoft.com/office/drawing/2014/main" id="{E346AD59-6011-F889-B694-EA36BB29BC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6452"/>
          <a:stretch/>
        </p:blipFill>
        <p:spPr>
          <a:xfrm>
            <a:off x="1386590" y="3146531"/>
            <a:ext cx="5823679" cy="3503494"/>
          </a:xfrm>
        </p:spPr>
      </p:pic>
    </p:spTree>
    <p:extLst>
      <p:ext uri="{BB962C8B-B14F-4D97-AF65-F5344CB8AC3E}">
        <p14:creationId xmlns:p14="http://schemas.microsoft.com/office/powerpoint/2010/main" val="1119365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2948FD-7A20-76A8-5996-DFFFD9C61F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58F0DAF4-3920-402D-568A-06FD1B955291}"/>
              </a:ext>
            </a:extLst>
          </p:cNvPr>
          <p:cNvSpPr txBox="1"/>
          <p:nvPr/>
        </p:nvSpPr>
        <p:spPr>
          <a:xfrm>
            <a:off x="2525055" y="3682580"/>
            <a:ext cx="61443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Enjoy!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8694381-E592-738F-5238-69120834F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58" y="427175"/>
            <a:ext cx="25273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C65AF61-C64C-68E1-6AD0-591E4A2F7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204" y="118984"/>
            <a:ext cx="34671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FD77DC33-7A1C-ACF6-D442-0DFB50753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642" y="427175"/>
            <a:ext cx="19431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CA6970A6-A60A-E829-A187-2928587BF19E}"/>
              </a:ext>
            </a:extLst>
          </p:cNvPr>
          <p:cNvSpPr txBox="1"/>
          <p:nvPr/>
        </p:nvSpPr>
        <p:spPr>
          <a:xfrm>
            <a:off x="400258" y="2281142"/>
            <a:ext cx="83434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b="1" i="0" u="none" strike="noStrike" dirty="0">
                <a:solidFill>
                  <a:srgbClr val="0D6FB4"/>
                </a:solidFill>
                <a:effectLst/>
                <a:latin typeface="Calibri" panose="020F0502020204030204" pitchFamily="34" charset="0"/>
              </a:rPr>
              <a:t>Joint CALMet XVI - CONECT 3 Conference</a:t>
            </a:r>
            <a:endParaRPr lang="nl-NL" sz="3600" b="1" dirty="0"/>
          </a:p>
        </p:txBody>
      </p:sp>
    </p:spTree>
    <p:extLst>
      <p:ext uri="{BB962C8B-B14F-4D97-AF65-F5344CB8AC3E}">
        <p14:creationId xmlns:p14="http://schemas.microsoft.com/office/powerpoint/2010/main" val="40293726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2134</TotalTime>
  <Words>546</Words>
  <Application>Microsoft Macintosh PowerPoint</Application>
  <PresentationFormat>Diavoorstelling (4:3)</PresentationFormat>
  <Paragraphs>80</Paragraphs>
  <Slides>6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Arial</vt:lpstr>
      <vt:lpstr>Calibri</vt:lpstr>
      <vt:lpstr>Wingdings</vt:lpstr>
      <vt:lpstr>Office-thema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Heleen ter Pelkwijk</dc:creator>
  <cp:lastModifiedBy>Pelkwijk ter, Heleen (KNMI)</cp:lastModifiedBy>
  <cp:revision>27</cp:revision>
  <dcterms:created xsi:type="dcterms:W3CDTF">2015-09-04T09:01:37Z</dcterms:created>
  <dcterms:modified xsi:type="dcterms:W3CDTF">2025-11-24T17:24:22Z</dcterms:modified>
</cp:coreProperties>
</file>