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2" r:id="rId4"/>
    <p:sldId id="273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58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0" autoAdjust="0"/>
    <p:restoredTop sz="98335" autoAdjust="0"/>
  </p:normalViewPr>
  <p:slideViewPr>
    <p:cSldViewPr snapToGrid="0" snapToObjects="1">
      <p:cViewPr>
        <p:scale>
          <a:sx n="75" d="100"/>
          <a:sy n="75" d="100"/>
        </p:scale>
        <p:origin x="-1522" y="-374"/>
      </p:cViewPr>
      <p:guideLst>
        <p:guide orient="horz" pos="2160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25/09/2019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1238" y="5898887"/>
            <a:ext cx="417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0090"/>
                </a:solidFill>
              </a:rPr>
              <a:t>OSCAR/Surface </a:t>
            </a:r>
            <a:r>
              <a:rPr lang="de-DE" sz="2000" dirty="0" err="1" smtClean="0">
                <a:solidFill>
                  <a:srgbClr val="000090"/>
                </a:solidFill>
              </a:rPr>
              <a:t>course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for</a:t>
            </a:r>
            <a:r>
              <a:rPr lang="de-DE" sz="2000" dirty="0" smtClean="0">
                <a:solidFill>
                  <a:srgbClr val="000090"/>
                </a:solidFill>
              </a:rPr>
              <a:t> RA-V </a:t>
            </a:r>
          </a:p>
          <a:p>
            <a:pPr algn="ctr"/>
            <a:r>
              <a:rPr lang="de-DE" sz="2000" smtClean="0">
                <a:solidFill>
                  <a:srgbClr val="000090"/>
                </a:solidFill>
              </a:rPr>
              <a:t>Jakarta 18-20 </a:t>
            </a:r>
            <a:r>
              <a:rPr lang="de-DE" sz="2000" dirty="0" smtClean="0">
                <a:solidFill>
                  <a:srgbClr val="000090"/>
                </a:solidFill>
              </a:rPr>
              <a:t>September 2018</a:t>
            </a:r>
          </a:p>
        </p:txBody>
      </p:sp>
      <p:sp>
        <p:nvSpPr>
          <p:cNvPr id="7" name="Shape 231"/>
          <p:cNvSpPr txBox="1"/>
          <p:nvPr/>
        </p:nvSpPr>
        <p:spPr>
          <a:xfrm>
            <a:off x="350554" y="2098109"/>
            <a:ext cx="8865446" cy="11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CH" sz="4000" b="1" dirty="0" smtClean="0">
                <a:solidFill>
                  <a:srgbClr val="000090"/>
                </a:solidFill>
              </a:rPr>
              <a:t>FIJI – </a:t>
            </a:r>
            <a:r>
              <a:rPr lang="de-CH" sz="4000" b="1" dirty="0" err="1" smtClean="0">
                <a:solidFill>
                  <a:srgbClr val="000090"/>
                </a:solidFill>
              </a:rPr>
              <a:t>Example</a:t>
            </a:r>
            <a:r>
              <a:rPr lang="de-CH" sz="4000" b="1" dirty="0" smtClean="0">
                <a:solidFill>
                  <a:srgbClr val="000090"/>
                </a:solidFill>
              </a:rPr>
              <a:t> </a:t>
            </a:r>
            <a:r>
              <a:rPr lang="de-CH" sz="4000" b="1" dirty="0" err="1" smtClean="0">
                <a:solidFill>
                  <a:srgbClr val="000090"/>
                </a:solidFill>
              </a:rPr>
              <a:t>presentation</a:t>
            </a:r>
            <a:endParaRPr lang="en-US" sz="40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90"/>
                </a:solidFill>
              </a:rPr>
              <a:t> </a:t>
            </a:r>
            <a:endParaRPr lang="en-US" sz="40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9459"/>
          <p:cNvSpPr/>
          <p:nvPr/>
        </p:nvSpPr>
        <p:spPr>
          <a:xfrm>
            <a:off x="381000" y="384810"/>
            <a:ext cx="8345488" cy="914400"/>
          </a:xfrm>
          <a:prstGeom prst="rect">
            <a:avLst/>
          </a:prstGeom>
          <a:solidFill>
            <a:srgbClr val="CCFFCC"/>
          </a:solidFill>
          <a:ln w="9525">
            <a:noFill/>
            <a:miter/>
          </a:ln>
        </p:spPr>
        <p:txBody>
          <a:bodyPr lIns="61120" tIns="30560" rIns="61120" bIns="30560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x-none"/>
              <a:t>TIDE GAUGES</a:t>
            </a:r>
          </a:p>
        </p:txBody>
      </p:sp>
      <p:pic>
        <p:nvPicPr>
          <p:cNvPr id="2" name="Picture 1" descr="Tide-Gauge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55" y="1294765"/>
            <a:ext cx="8368665" cy="48875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9459"/>
          <p:cNvSpPr/>
          <p:nvPr/>
        </p:nvSpPr>
        <p:spPr>
          <a:xfrm>
            <a:off x="381000" y="384810"/>
            <a:ext cx="8345488" cy="914400"/>
          </a:xfrm>
          <a:prstGeom prst="rect">
            <a:avLst/>
          </a:prstGeom>
          <a:solidFill>
            <a:srgbClr val="CCFFCC"/>
          </a:solidFill>
          <a:ln w="9525">
            <a:noFill/>
            <a:miter/>
          </a:ln>
        </p:spPr>
        <p:txBody>
          <a:bodyPr lIns="61120" tIns="30560" rIns="61120" bIns="30560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x-none"/>
              <a:t>ATMOSPHERIC STATION</a:t>
            </a:r>
          </a:p>
        </p:txBody>
      </p:sp>
      <p:pic>
        <p:nvPicPr>
          <p:cNvPr id="2" name="Picture 1" descr="CTBT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5" y="1299845"/>
            <a:ext cx="8348345" cy="48113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08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 smtClean="0">
                <a:solidFill>
                  <a:srgbClr val="000090"/>
                </a:solidFill>
              </a:rPr>
              <a:t>Thank you</a:t>
            </a: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x-none" altLang="en-US" sz="3100" dirty="0" smtClean="0">
                <a:solidFill>
                  <a:srgbClr val="000090"/>
                </a:solidFill>
              </a:rPr>
              <a:t>Leonard.Bale@met.gov.fj</a:t>
            </a:r>
          </a:p>
          <a:p>
            <a:r>
              <a:rPr lang="" altLang="x-none" sz="3100" dirty="0" smtClean="0">
                <a:solidFill>
                  <a:srgbClr val="000090"/>
                </a:solidFill>
              </a:rPr>
              <a:t>Leonard.Bale@govnet.gov.fj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Introduction </a:t>
            </a:r>
            <a:r>
              <a:rPr lang="en-US" sz="3600" b="1" dirty="0" smtClean="0">
                <a:solidFill>
                  <a:srgbClr val="000090"/>
                </a:solidFill>
              </a:rPr>
              <a:t>to </a:t>
            </a:r>
            <a:r>
              <a:rPr lang="en-US" sz="3600" b="1" dirty="0">
                <a:solidFill>
                  <a:srgbClr val="000090"/>
                </a:solidFill>
              </a:rPr>
              <a:t>the country and the </a:t>
            </a:r>
            <a:r>
              <a:rPr lang="en-US" sz="3600" b="1" dirty="0" smtClean="0">
                <a:solidFill>
                  <a:srgbClr val="000090"/>
                </a:solidFill>
              </a:rPr>
              <a:t>NMHS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sz="2300" b="1" dirty="0"/>
              <a:t>P</a:t>
            </a:r>
            <a:r>
              <a:rPr lang="en-US" sz="2300" b="1" dirty="0" smtClean="0"/>
              <a:t>hysical context of the country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en-US" sz="1900" dirty="0" smtClean="0"/>
              <a:t>The </a:t>
            </a:r>
            <a:r>
              <a:rPr lang="en-US" sz="1900" dirty="0"/>
              <a:t>Republic of the Fiji Islands is a sovereign island country in the central southwest Pacific </a:t>
            </a:r>
            <a:r>
              <a:rPr lang="en-US" sz="1900" dirty="0" smtClean="0"/>
              <a:t>Ocean; </a:t>
            </a:r>
            <a:r>
              <a:rPr lang="de-CH" sz="1900" dirty="0" err="1"/>
              <a:t>Two</a:t>
            </a:r>
            <a:r>
              <a:rPr lang="de-CH" sz="1900" dirty="0"/>
              <a:t> </a:t>
            </a:r>
            <a:r>
              <a:rPr lang="de-CH" sz="1900" dirty="0" err="1"/>
              <a:t>major</a:t>
            </a:r>
            <a:r>
              <a:rPr lang="de-CH" sz="1900" dirty="0"/>
              <a:t> </a:t>
            </a:r>
            <a:r>
              <a:rPr lang="de-CH" sz="1900" dirty="0" err="1"/>
              <a:t>islands</a:t>
            </a:r>
            <a:r>
              <a:rPr lang="de-CH" sz="1900" dirty="0"/>
              <a:t>: </a:t>
            </a:r>
            <a:r>
              <a:rPr lang="en-NZ" altLang="x-none" sz="1900" dirty="0">
                <a:solidFill>
                  <a:srgbClr val="000000"/>
                </a:solidFill>
                <a:sym typeface="+mn-ea"/>
              </a:rPr>
              <a:t>Viti </a:t>
            </a:r>
            <a:r>
              <a:rPr lang="en-NZ" altLang="x-none" sz="1900" dirty="0" err="1">
                <a:solidFill>
                  <a:srgbClr val="000000"/>
                </a:solidFill>
                <a:sym typeface="+mn-ea"/>
              </a:rPr>
              <a:t>Levu</a:t>
            </a:r>
            <a:r>
              <a:rPr lang="en-NZ" altLang="x-none" sz="1900" dirty="0">
                <a:solidFill>
                  <a:srgbClr val="000000"/>
                </a:solidFill>
                <a:sym typeface="+mn-ea"/>
              </a:rPr>
              <a:t> and Vanua </a:t>
            </a:r>
            <a:r>
              <a:rPr lang="en-NZ" altLang="x-none" sz="1900" dirty="0" err="1" smtClean="0">
                <a:solidFill>
                  <a:srgbClr val="000000"/>
                </a:solidFill>
                <a:sym typeface="+mn-ea"/>
              </a:rPr>
              <a:t>Levu</a:t>
            </a:r>
            <a:endParaRPr lang="en-US" sz="1900" dirty="0"/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en-US" sz="1900" dirty="0" smtClean="0"/>
              <a:t>Fiji’s </a:t>
            </a:r>
            <a:r>
              <a:rPr lang="en-US" sz="1900" dirty="0"/>
              <a:t>Exclusive Economic Zone (EEZ) contains approximately 332 islands of which, about only a third are </a:t>
            </a:r>
            <a:r>
              <a:rPr lang="en-US" sz="1900" dirty="0" smtClean="0"/>
              <a:t>inhabited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en-NZ" altLang="x-none" sz="1900" dirty="0" smtClean="0">
                <a:solidFill>
                  <a:srgbClr val="000000"/>
                </a:solidFill>
                <a:sym typeface="+mn-ea"/>
              </a:rPr>
              <a:t>Larger mountainous </a:t>
            </a:r>
            <a:r>
              <a:rPr lang="en-NZ" altLang="x-none" sz="1900" dirty="0">
                <a:solidFill>
                  <a:srgbClr val="000000"/>
                </a:solidFill>
                <a:sym typeface="+mn-ea"/>
              </a:rPr>
              <a:t>islands, which are largely of volcanic </a:t>
            </a:r>
            <a:r>
              <a:rPr lang="en-NZ" altLang="x-none" sz="1900" dirty="0" smtClean="0">
                <a:solidFill>
                  <a:srgbClr val="000000"/>
                </a:solidFill>
                <a:sym typeface="+mn-ea"/>
              </a:rPr>
              <a:t>origin, numerous </a:t>
            </a:r>
            <a:r>
              <a:rPr lang="en-NZ" altLang="x-none" sz="1900" dirty="0">
                <a:solidFill>
                  <a:srgbClr val="000000"/>
                </a:solidFill>
                <a:sym typeface="+mn-ea"/>
              </a:rPr>
              <a:t>small volcanic islands, low lying atolls and exposed limestone </a:t>
            </a:r>
            <a:r>
              <a:rPr lang="en-NZ" altLang="x-none" sz="1900" dirty="0" smtClean="0">
                <a:solidFill>
                  <a:srgbClr val="000000"/>
                </a:solidFill>
                <a:sym typeface="+mn-ea"/>
              </a:rPr>
              <a:t>reefs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en-NZ" altLang="x-none" sz="1900" dirty="0" smtClean="0">
                <a:solidFill>
                  <a:srgbClr val="000000"/>
                </a:solidFill>
                <a:sym typeface="+mn-ea"/>
              </a:rPr>
              <a:t>The </a:t>
            </a:r>
            <a:r>
              <a:rPr lang="en-NZ" altLang="x-none" sz="1900" dirty="0">
                <a:solidFill>
                  <a:srgbClr val="000000"/>
                </a:solidFill>
                <a:sym typeface="+mn-ea"/>
              </a:rPr>
              <a:t>high islands have distinct wet and dry zones due to prevailing wind patterns and topography. </a:t>
            </a:r>
            <a:endParaRPr lang="en-NZ" altLang="x-none" sz="1900" dirty="0" smtClean="0">
              <a:solidFill>
                <a:srgbClr val="000000"/>
              </a:solidFill>
              <a:sym typeface="+mn-ea"/>
            </a:endParaRP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en-NZ" altLang="x-none" sz="1900" dirty="0" smtClean="0">
                <a:solidFill>
                  <a:srgbClr val="000000"/>
                </a:solidFill>
                <a:sym typeface="+mn-ea"/>
              </a:rPr>
              <a:t>Coastal </a:t>
            </a:r>
            <a:r>
              <a:rPr lang="en-NZ" altLang="x-none" sz="1900" dirty="0">
                <a:solidFill>
                  <a:srgbClr val="000000"/>
                </a:solidFill>
                <a:sym typeface="+mn-ea"/>
              </a:rPr>
              <a:t>ecosystems include mangroves, algae, sea grass beds in shallow reef and lagoon areas, and various reef types such as barrier, fringing platform and atoll or patch reefs</a:t>
            </a:r>
            <a:r>
              <a:rPr lang="en-NZ" altLang="x-none" sz="1900" dirty="0" smtClean="0">
                <a:solidFill>
                  <a:srgbClr val="000000"/>
                </a:solidFill>
                <a:sym typeface="+mn-ea"/>
              </a:rPr>
              <a:t>.</a:t>
            </a:r>
            <a:endParaRPr lang="de-CH" sz="1900" dirty="0"/>
          </a:p>
          <a:p>
            <a:pPr marL="1082675" lvl="1" indent="-682625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2625" indent="-682625">
              <a:buFont typeface="+mj-lt"/>
              <a:buAutoNum type="romanUcPeriod"/>
            </a:pPr>
            <a:r>
              <a:rPr lang="en-US" sz="2300" b="1" dirty="0" smtClean="0"/>
              <a:t>Brief </a:t>
            </a:r>
            <a:r>
              <a:rPr lang="en-US" sz="2300" b="1" dirty="0" smtClean="0"/>
              <a:t>introduction to the NMHS</a:t>
            </a:r>
            <a:endParaRPr lang="en-US" sz="2300" b="1" dirty="0"/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en-US" sz="1900" dirty="0"/>
              <a:t>Mandate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x-none" altLang="en-US" sz="1900" dirty="0"/>
              <a:t>			http://www.met.gov.fj/about_us.php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1900" dirty="0"/>
              <a:t>Infrastructures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x-none" altLang="fr-CH" sz="1900" dirty="0"/>
              <a:t>			- AWS, Radar, Lightning Detector, Data Collection Platforms</a:t>
            </a:r>
            <a:r>
              <a:rPr lang="x-none" altLang="fr-CH" sz="1900"/>
              <a:t>, </a:t>
            </a:r>
            <a:r>
              <a:rPr lang="x-none" altLang="fr-CH" sz="1900" smtClean="0"/>
              <a:t>Wind </a:t>
            </a:r>
            <a:r>
              <a:rPr lang="x-none" altLang="fr-CH" sz="1900" dirty="0"/>
              <a:t>Profiler, CTBTO</a:t>
            </a:r>
            <a:r>
              <a:rPr lang="x-none" altLang="fr-CH" sz="1900"/>
              <a:t>, </a:t>
            </a:r>
            <a:r>
              <a:rPr lang="x-none" altLang="fr-CH" sz="1900" smtClean="0"/>
              <a:t>HF</a:t>
            </a:r>
            <a:r>
              <a:rPr lang="x-none" altLang="fr-CH" sz="1900" dirty="0"/>
              <a:t>, Upper Air,Chatty Beetle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en-US" sz="1900" dirty="0"/>
              <a:t>Total of 145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National requirements for </a:t>
            </a:r>
            <a:r>
              <a:rPr lang="en-US" sz="3600" b="1" dirty="0" smtClean="0">
                <a:solidFill>
                  <a:srgbClr val="000090"/>
                </a:solidFill>
              </a:rPr>
              <a:t>observations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402716"/>
            <a:ext cx="5527040" cy="4708525"/>
          </a:xfrm>
        </p:spPr>
        <p:txBody>
          <a:bodyPr>
            <a:normAutofit fontScale="75000" lnSpcReduction="20000"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sz="2400" dirty="0" smtClean="0"/>
              <a:t>National priority application areas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Water and Sanitation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Housing Development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Food and Nutrition Security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Education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Health and Medical Services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Modernising Land Transport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Inter-Island Network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Domestic Air Services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International Connectivity (Airports and Sea Ports)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Micro, Small and Medium Enterprises Development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Manufacturing and Commerce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Sustainable Cities and Towns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Expanding the Rural Economy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Fisheries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Forestry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Mining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Tourism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Enhancing International Trade and Foreign Relations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x-none" altLang="fr-CH" sz="2000" dirty="0"/>
              <a:t>Information and Communication Technology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x-none" altLang="fr-CH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61280" y="1138557"/>
            <a:ext cx="3982720" cy="409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anose="020B0604020202020204" pitchFamily="34" charset="0"/>
              <a:buNone/>
            </a:pPr>
            <a:endParaRPr lang="fr-CH" sz="2000" dirty="0" smtClean="0"/>
          </a:p>
          <a:p>
            <a:pPr marL="0" indent="0">
              <a:buFont typeface="+mj-lt"/>
              <a:buNone/>
            </a:pPr>
            <a:r>
              <a:rPr lang="de-CH" altLang="fr-CH" sz="2400" dirty="0" smtClean="0"/>
              <a:t>	</a:t>
            </a:r>
            <a:r>
              <a:rPr lang="x-none" altLang="fr-CH" sz="2400" smtClean="0"/>
              <a:t>II.     </a:t>
            </a:r>
            <a:r>
              <a:rPr lang="fr-CH" sz="2400" dirty="0" smtClean="0"/>
              <a:t>Most relevant </a:t>
            </a:r>
            <a:r>
              <a:rPr lang="fr-CH" sz="2400" dirty="0" err="1" smtClean="0"/>
              <a:t>observed</a:t>
            </a:r>
            <a:r>
              <a:rPr lang="fr-CH" sz="2400" dirty="0" smtClean="0"/>
              <a:t> 	variables:</a:t>
            </a:r>
          </a:p>
          <a:p>
            <a:pPr marL="1028700" lvl="2" indent="-171450"/>
            <a:r>
              <a:rPr lang="x-none" altLang="fr-CH" sz="1710" smtClean="0"/>
              <a:t>Temperature (Max)</a:t>
            </a:r>
          </a:p>
          <a:p>
            <a:pPr marL="1028700" lvl="2" indent="-171450"/>
            <a:r>
              <a:rPr lang="x-none" altLang="fr-CH" sz="1710" smtClean="0"/>
              <a:t>Temperature (Min)</a:t>
            </a:r>
          </a:p>
          <a:p>
            <a:pPr marL="1028700" lvl="2" indent="-171450"/>
            <a:r>
              <a:rPr lang="x-none" altLang="fr-CH" sz="1710" smtClean="0"/>
              <a:t>Temperature (Avg)</a:t>
            </a:r>
          </a:p>
          <a:p>
            <a:pPr marL="1028700" lvl="2" indent="-171450"/>
            <a:r>
              <a:rPr lang="x-none" altLang="fr-CH" sz="1710" smtClean="0"/>
              <a:t>Relative Humidity</a:t>
            </a:r>
          </a:p>
          <a:p>
            <a:pPr marL="1028700" lvl="2" indent="-171450"/>
            <a:r>
              <a:rPr lang="x-none" altLang="fr-CH" sz="1710" smtClean="0"/>
              <a:t>Wind Direction</a:t>
            </a:r>
          </a:p>
          <a:p>
            <a:pPr marL="1028700" lvl="2" indent="-171450"/>
            <a:r>
              <a:rPr lang="x-none" altLang="fr-CH" sz="1710" smtClean="0"/>
              <a:t>Wind Speed</a:t>
            </a:r>
          </a:p>
          <a:p>
            <a:pPr marL="1028700" lvl="2" indent="-171450"/>
            <a:r>
              <a:rPr lang="x-none" altLang="fr-CH" sz="1710" smtClean="0"/>
              <a:t>Wind Gust</a:t>
            </a:r>
          </a:p>
          <a:p>
            <a:pPr marL="1028700" lvl="2" indent="-171450"/>
            <a:r>
              <a:rPr lang="x-none" altLang="fr-CH" sz="1710" smtClean="0"/>
              <a:t>Pressure, Grass Temp</a:t>
            </a:r>
          </a:p>
          <a:p>
            <a:pPr marL="1028700" lvl="2" indent="-171450"/>
            <a:r>
              <a:rPr lang="x-none" altLang="fr-CH" sz="1710" smtClean="0"/>
              <a:t>Earth Temperature (10cm, 20c, 30cm, 100cm)</a:t>
            </a:r>
          </a:p>
          <a:p>
            <a:pPr marL="1028700" lvl="2" indent="-171450"/>
            <a:r>
              <a:rPr lang="x-none" altLang="fr-CH" sz="1710" smtClean="0"/>
              <a:t>Solar Radiation</a:t>
            </a:r>
          </a:p>
          <a:p>
            <a:pPr marL="1028700" lvl="2" indent="-171450"/>
            <a:r>
              <a:rPr lang="x-none" altLang="fr-CH" sz="1710" smtClean="0"/>
              <a:t>Rainfall</a:t>
            </a:r>
          </a:p>
          <a:p>
            <a:pPr marL="1028700" lvl="2" indent="-171450"/>
            <a:r>
              <a:rPr lang="x-none" altLang="fr-CH" sz="1710" smtClean="0"/>
              <a:t>Soil Moisture</a:t>
            </a:r>
          </a:p>
          <a:p>
            <a:pPr marL="1028700" lvl="2" indent="-171450"/>
            <a:r>
              <a:rPr lang="x-none" altLang="fr-CH" sz="1710" smtClean="0"/>
              <a:t>Leaf Wetness</a:t>
            </a:r>
            <a:endParaRPr lang="x-none" alt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74638"/>
            <a:ext cx="8431823" cy="1143000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000090"/>
                </a:solidFill>
              </a:rPr>
              <a:t>Inventory of current national observing </a:t>
            </a:r>
            <a:r>
              <a:rPr lang="en-US" sz="3300" b="1" dirty="0" smtClean="0">
                <a:solidFill>
                  <a:srgbClr val="000090"/>
                </a:solidFill>
              </a:rPr>
              <a:t>capabilities</a:t>
            </a:r>
            <a:endParaRPr lang="en-US" sz="31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sz="2400" dirty="0" smtClean="0"/>
              <a:t>Networks description with metadata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dirty="0" err="1" smtClean="0"/>
              <a:t>Map</a:t>
            </a:r>
            <a:r>
              <a:rPr lang="fr-CH" sz="2000" dirty="0" smtClean="0"/>
              <a:t> and </a:t>
            </a:r>
            <a:r>
              <a:rPr lang="fr-CH" sz="2000" dirty="0" err="1" smtClean="0"/>
              <a:t>list</a:t>
            </a:r>
            <a:r>
              <a:rPr lang="fr-CH" sz="2000" dirty="0" smtClean="0"/>
              <a:t> of </a:t>
            </a:r>
            <a:r>
              <a:rPr lang="fr-CH" sz="2000" dirty="0" err="1" smtClean="0"/>
              <a:t>meteorological</a:t>
            </a:r>
            <a:r>
              <a:rPr lang="fr-CH" sz="2000" dirty="0" smtClean="0"/>
              <a:t>/</a:t>
            </a:r>
            <a:r>
              <a:rPr lang="fr-CH" sz="2000" dirty="0" err="1" smtClean="0"/>
              <a:t>climatological</a:t>
            </a:r>
            <a:r>
              <a:rPr lang="fr-CH" sz="2000" dirty="0" smtClean="0"/>
              <a:t> </a:t>
            </a:r>
            <a:r>
              <a:rPr lang="fr-CH" sz="2000" dirty="0" err="1" smtClean="0"/>
              <a:t>operational</a:t>
            </a:r>
            <a:r>
              <a:rPr lang="fr-CH" sz="2000" dirty="0" smtClean="0"/>
              <a:t> stations (</a:t>
            </a:r>
            <a:r>
              <a:rPr lang="fr-CH" sz="2000" dirty="0" err="1" smtClean="0"/>
              <a:t>identifying</a:t>
            </a:r>
            <a:r>
              <a:rPr lang="fr-CH" sz="2000" dirty="0" smtClean="0"/>
              <a:t> </a:t>
            </a:r>
            <a:r>
              <a:rPr lang="fr-CH" sz="2000" dirty="0"/>
              <a:t>the </a:t>
            </a:r>
            <a:r>
              <a:rPr lang="fr-CH" sz="2000" dirty="0" err="1"/>
              <a:t>technology</a:t>
            </a:r>
            <a:r>
              <a:rPr lang="fr-CH" sz="2000" dirty="0"/>
              <a:t> </a:t>
            </a:r>
            <a:r>
              <a:rPr lang="fr-CH" sz="2000" dirty="0" err="1"/>
              <a:t>used</a:t>
            </a:r>
            <a:r>
              <a:rPr lang="fr-CH" sz="2000" dirty="0" smtClean="0"/>
              <a:t>):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1800" dirty="0" smtClean="0"/>
              <a:t>Surface </a:t>
            </a:r>
            <a:r>
              <a:rPr lang="fr-CH" sz="1800" dirty="0" err="1" smtClean="0"/>
              <a:t>observing</a:t>
            </a:r>
            <a:r>
              <a:rPr lang="fr-CH" sz="1800" dirty="0" smtClean="0"/>
              <a:t> stations </a:t>
            </a:r>
            <a:r>
              <a:rPr lang="x-none" altLang="fr-CH" sz="1800" dirty="0" smtClean="0"/>
              <a:t>- 33 x AWS</a:t>
            </a:r>
            <a:r>
              <a:rPr lang="en-US" altLang="x-none" sz="1800" dirty="0" smtClean="0"/>
              <a:t>/12 Manual</a:t>
            </a:r>
            <a:endParaRPr lang="x-none" altLang="fr-CH" sz="1800" dirty="0" smtClean="0"/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1800" dirty="0" err="1" smtClean="0"/>
              <a:t>Precipitation</a:t>
            </a:r>
            <a:r>
              <a:rPr lang="fr-CH" sz="1800" dirty="0" smtClean="0"/>
              <a:t> stations </a:t>
            </a:r>
            <a:r>
              <a:rPr lang="x-none" altLang="fr-CH" sz="1800" dirty="0" smtClean="0"/>
              <a:t>- 10 x TB3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1800" dirty="0" err="1" smtClean="0"/>
              <a:t>Upper</a:t>
            </a:r>
            <a:r>
              <a:rPr lang="fr-CH" sz="1800" dirty="0" smtClean="0"/>
              <a:t>-air/radiosonde stations </a:t>
            </a:r>
            <a:r>
              <a:rPr lang="x-none" altLang="fr-CH" sz="1800" dirty="0" smtClean="0"/>
              <a:t>- 1 (Nadi Airport)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1800" dirty="0" err="1" smtClean="0"/>
              <a:t>Weather</a:t>
            </a:r>
            <a:r>
              <a:rPr lang="fr-CH" sz="1800" dirty="0" smtClean="0"/>
              <a:t> Radars </a:t>
            </a:r>
            <a:r>
              <a:rPr lang="x-none" altLang="fr-CH" sz="1800" dirty="0" smtClean="0"/>
              <a:t>- 3 (Nadi, Nausori and Labasa)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1800" dirty="0" smtClean="0"/>
              <a:t>Lightning </a:t>
            </a:r>
            <a:r>
              <a:rPr lang="fr-CH" sz="1800" dirty="0" err="1" smtClean="0"/>
              <a:t>detection</a:t>
            </a:r>
            <a:r>
              <a:rPr lang="fr-CH" sz="1800" dirty="0" smtClean="0"/>
              <a:t> networks </a:t>
            </a:r>
            <a:r>
              <a:rPr lang="x-none" altLang="fr-CH" sz="1800" dirty="0" smtClean="0"/>
              <a:t>4 (2xNadi, Suva and Labasa)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dirty="0" err="1"/>
              <a:t>Map</a:t>
            </a:r>
            <a:r>
              <a:rPr lang="fr-CH" sz="2000" dirty="0"/>
              <a:t> and </a:t>
            </a:r>
            <a:r>
              <a:rPr lang="fr-CH" sz="2000" dirty="0" err="1"/>
              <a:t>list</a:t>
            </a:r>
            <a:r>
              <a:rPr lang="fr-CH" sz="2000" dirty="0"/>
              <a:t> of </a:t>
            </a:r>
            <a:r>
              <a:rPr lang="fr-CH" sz="2000" dirty="0" err="1"/>
              <a:t>other</a:t>
            </a:r>
            <a:r>
              <a:rPr lang="fr-CH" sz="2000" dirty="0"/>
              <a:t> surface </a:t>
            </a:r>
            <a:r>
              <a:rPr lang="fr-CH" sz="2000" dirty="0" err="1"/>
              <a:t>operational</a:t>
            </a:r>
            <a:r>
              <a:rPr lang="fr-CH" sz="2000" dirty="0"/>
              <a:t> stations: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2000" dirty="0" err="1"/>
              <a:t>Hydrological</a:t>
            </a:r>
            <a:r>
              <a:rPr lang="fr-CH" sz="2000" dirty="0"/>
              <a:t> stations </a:t>
            </a:r>
            <a:r>
              <a:rPr lang="x-none" altLang="fr-CH" sz="2000" dirty="0"/>
              <a:t>- WL/RF-19|WL-18|TB3-7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2000" dirty="0" err="1"/>
              <a:t>Sea</a:t>
            </a:r>
            <a:r>
              <a:rPr lang="fr-CH" sz="2000" dirty="0"/>
              <a:t> stations </a:t>
            </a:r>
            <a:r>
              <a:rPr lang="x-none" altLang="fr-CH" sz="2000" dirty="0"/>
              <a:t>- Tide Gauges x 3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2000" dirty="0" err="1"/>
              <a:t>Atmospheric</a:t>
            </a:r>
            <a:r>
              <a:rPr lang="fr-CH" sz="2000" dirty="0"/>
              <a:t> composition and </a:t>
            </a:r>
            <a:r>
              <a:rPr lang="fr-CH" sz="2000" dirty="0" err="1"/>
              <a:t>other</a:t>
            </a:r>
            <a:r>
              <a:rPr lang="fr-CH" sz="2000" dirty="0"/>
              <a:t> stations </a:t>
            </a:r>
            <a:r>
              <a:rPr lang="x-none" altLang="fr-CH" sz="2000" dirty="0"/>
              <a:t>- 1 CTBTO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9459"/>
          <p:cNvSpPr/>
          <p:nvPr/>
        </p:nvSpPr>
        <p:spPr>
          <a:xfrm>
            <a:off x="381000" y="509270"/>
            <a:ext cx="8345488" cy="914400"/>
          </a:xfrm>
          <a:prstGeom prst="rect">
            <a:avLst/>
          </a:prstGeom>
          <a:solidFill>
            <a:srgbClr val="CCFFCC"/>
          </a:solidFill>
          <a:ln w="9525">
            <a:noFill/>
            <a:miter/>
          </a:ln>
        </p:spPr>
        <p:txBody>
          <a:bodyPr lIns="61120" tIns="30560" rIns="61120" bIns="30560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x-none"/>
              <a:t>AWS</a:t>
            </a:r>
            <a:r>
              <a:rPr lang="en-US" altLang="x-none"/>
              <a:t>/Manual Stations</a:t>
            </a:r>
          </a:p>
        </p:txBody>
      </p:sp>
      <p:pic>
        <p:nvPicPr>
          <p:cNvPr id="3" name="Picture 2" descr="Surface-AWS-Manual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423670"/>
            <a:ext cx="8345170" cy="4789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9459"/>
          <p:cNvSpPr/>
          <p:nvPr/>
        </p:nvSpPr>
        <p:spPr>
          <a:xfrm>
            <a:off x="381000" y="384810"/>
            <a:ext cx="8345488" cy="914400"/>
          </a:xfrm>
          <a:prstGeom prst="rect">
            <a:avLst/>
          </a:prstGeom>
          <a:solidFill>
            <a:srgbClr val="CCFFCC"/>
          </a:solidFill>
          <a:ln w="9525">
            <a:noFill/>
            <a:miter/>
          </a:ln>
        </p:spPr>
        <p:txBody>
          <a:bodyPr lIns="61120" tIns="30560" rIns="61120" bIns="30560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x-none"/>
              <a:t>TB3 </a:t>
            </a:r>
            <a:r>
              <a:rPr lang="en-US" altLang="x-none"/>
              <a:t>Rainfall</a:t>
            </a:r>
          </a:p>
        </p:txBody>
      </p:sp>
      <p:pic>
        <p:nvPicPr>
          <p:cNvPr id="3" name="Picture 2" descr="Rainfall-TB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85" y="1299210"/>
            <a:ext cx="8389620" cy="4902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9459"/>
          <p:cNvSpPr/>
          <p:nvPr/>
        </p:nvSpPr>
        <p:spPr>
          <a:xfrm>
            <a:off x="381000" y="384810"/>
            <a:ext cx="8345488" cy="914400"/>
          </a:xfrm>
          <a:prstGeom prst="rect">
            <a:avLst/>
          </a:prstGeom>
          <a:solidFill>
            <a:srgbClr val="CCFFCC"/>
          </a:solidFill>
          <a:ln w="9525">
            <a:noFill/>
            <a:miter/>
          </a:ln>
        </p:spPr>
        <p:txBody>
          <a:bodyPr lIns="61120" tIns="30560" rIns="61120" bIns="30560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x-none"/>
              <a:t>RADAR|UPPER-AIR</a:t>
            </a:r>
          </a:p>
        </p:txBody>
      </p:sp>
      <p:pic>
        <p:nvPicPr>
          <p:cNvPr id="2" name="Picture 1" descr="Radar-Upper-Ai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" y="1295400"/>
            <a:ext cx="8376285" cy="4911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9459"/>
          <p:cNvSpPr/>
          <p:nvPr/>
        </p:nvSpPr>
        <p:spPr>
          <a:xfrm>
            <a:off x="381000" y="384810"/>
            <a:ext cx="8345488" cy="914400"/>
          </a:xfrm>
          <a:prstGeom prst="rect">
            <a:avLst/>
          </a:prstGeom>
          <a:solidFill>
            <a:srgbClr val="CCFFCC"/>
          </a:solidFill>
          <a:ln w="9525">
            <a:noFill/>
            <a:miter/>
          </a:ln>
        </p:spPr>
        <p:txBody>
          <a:bodyPr lIns="61120" tIns="30560" rIns="61120" bIns="30560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x-none"/>
              <a:t>LIGHTNING DETECTORs</a:t>
            </a:r>
          </a:p>
        </p:txBody>
      </p:sp>
      <p:pic>
        <p:nvPicPr>
          <p:cNvPr id="3" name="Picture 2" descr="JICA-Installati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5" y="1299210"/>
            <a:ext cx="8352155" cy="4903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9459"/>
          <p:cNvSpPr/>
          <p:nvPr/>
        </p:nvSpPr>
        <p:spPr>
          <a:xfrm>
            <a:off x="381000" y="384810"/>
            <a:ext cx="8345488" cy="914400"/>
          </a:xfrm>
          <a:prstGeom prst="rect">
            <a:avLst/>
          </a:prstGeom>
          <a:solidFill>
            <a:srgbClr val="CCFFCC"/>
          </a:solidFill>
          <a:ln w="9525">
            <a:noFill/>
            <a:miter/>
          </a:ln>
        </p:spPr>
        <p:txBody>
          <a:bodyPr lIns="61120" tIns="30560" rIns="61120" bIns="30560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x-none"/>
              <a:t>HYDROLOGY STATIONS</a:t>
            </a:r>
          </a:p>
        </p:txBody>
      </p:sp>
      <p:pic>
        <p:nvPicPr>
          <p:cNvPr id="2" name="Picture 1" descr="Hydrology-WL-R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95" y="1299210"/>
            <a:ext cx="8360410" cy="4916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130</TotalTime>
  <Words>336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WMO_WHITE_Powerpoint_en_fr</vt:lpstr>
      <vt:lpstr>PowerPoint Presentation</vt:lpstr>
      <vt:lpstr>Introduction to the country and the NMHS</vt:lpstr>
      <vt:lpstr>National requirements for observations</vt:lpstr>
      <vt:lpstr>Inventory of current national observing capabilities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LFNunes</dc:creator>
  <cp:lastModifiedBy>Luisa Ickes</cp:lastModifiedBy>
  <cp:revision>563</cp:revision>
  <cp:lastPrinted>2018-09-18T03:14:28Z</cp:lastPrinted>
  <dcterms:created xsi:type="dcterms:W3CDTF">2018-09-18T03:14:28Z</dcterms:created>
  <dcterms:modified xsi:type="dcterms:W3CDTF">2019-09-25T13:06:51Z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1033-10.1.0.6757</vt:lpwstr>
  </property>
</Properties>
</file>