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70" r:id="rId4"/>
    <p:sldId id="278" r:id="rId5"/>
    <p:sldId id="277" r:id="rId6"/>
    <p:sldId id="276" r:id="rId7"/>
    <p:sldId id="272" r:id="rId8"/>
    <p:sldId id="279" r:id="rId9"/>
    <p:sldId id="284" r:id="rId10"/>
    <p:sldId id="273" r:id="rId11"/>
    <p:sldId id="281" r:id="rId12"/>
    <p:sldId id="282" r:id="rId13"/>
    <p:sldId id="274" r:id="rId14"/>
    <p:sldId id="258" r:id="rId15"/>
  </p:sldIdLst>
  <p:sldSz cx="9144000" cy="6858000" type="screen4x3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50" autoAdjust="0"/>
    <p:restoredTop sz="98335" autoAdjust="0"/>
  </p:normalViewPr>
  <p:slideViewPr>
    <p:cSldViewPr snapToGrid="0" snapToObjects="1">
      <p:cViewPr varScale="1">
        <p:scale>
          <a:sx n="50" d="100"/>
          <a:sy n="50" d="100"/>
        </p:scale>
        <p:origin x="79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4" y="0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6013" y="696913"/>
            <a:ext cx="4649787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4" y="8829966"/>
            <a:ext cx="298211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lfnunes@wmo.int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12" Type="http://schemas.openxmlformats.org/officeDocument/2006/relationships/image" Target="../media/image19.jpeg"/><Relationship Id="rId17" Type="http://schemas.openxmlformats.org/officeDocument/2006/relationships/image" Target="../media/image24.png"/><Relationship Id="rId2" Type="http://schemas.openxmlformats.org/officeDocument/2006/relationships/image" Target="../media/image9.gif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11" Type="http://schemas.openxmlformats.org/officeDocument/2006/relationships/image" Target="../media/image18.png"/><Relationship Id="rId5" Type="http://schemas.openxmlformats.org/officeDocument/2006/relationships/image" Target="../media/image12.gif"/><Relationship Id="rId15" Type="http://schemas.openxmlformats.org/officeDocument/2006/relationships/image" Target="../media/image22.png"/><Relationship Id="rId10" Type="http://schemas.openxmlformats.org/officeDocument/2006/relationships/image" Target="../media/image17.jpeg"/><Relationship Id="rId4" Type="http://schemas.openxmlformats.org/officeDocument/2006/relationships/image" Target="../media/image11.gif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rgbClr val="000090"/>
                </a:solidFill>
              </a:rPr>
              <a:t>RA II OSCAR/Surface Training Course</a:t>
            </a:r>
          </a:p>
          <a:p>
            <a:pPr algn="ctr"/>
            <a:r>
              <a:rPr lang="de-DE" sz="2000" dirty="0">
                <a:solidFill>
                  <a:srgbClr val="000090"/>
                </a:solidFill>
              </a:rPr>
              <a:t>13-15 November 2019, Tokyo, Japan</a:t>
            </a: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rgbClr val="000090"/>
                </a:solidFill>
              </a:rPr>
              <a:t>Member Country Name</a:t>
            </a:r>
          </a:p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5237" y="2101743"/>
            <a:ext cx="687284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Submitted by</a:t>
            </a:r>
            <a:endParaRPr lang="en-US" sz="3200" i="1" dirty="0">
              <a:solidFill>
                <a:srgbClr val="011993"/>
              </a:solidFill>
              <a:latin typeface="+mj-lt"/>
              <a:cs typeface="Arial"/>
              <a:sym typeface="Arial"/>
            </a:endParaRPr>
          </a:p>
          <a:p>
            <a:pPr algn="ctr"/>
            <a:r>
              <a:rPr lang="en-US" sz="3200" dirty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W. </a:t>
            </a:r>
            <a:r>
              <a:rPr lang="en-US" sz="3200" dirty="0" err="1">
                <a:solidFill>
                  <a:srgbClr val="011993"/>
                </a:solidFill>
                <a:latin typeface="+mj-lt"/>
                <a:cs typeface="Arial"/>
                <a:sym typeface="Arial"/>
              </a:rPr>
              <a:t>Petsuwan</a:t>
            </a:r>
            <a:endParaRPr lang="en-US" sz="3200" dirty="0">
              <a:solidFill>
                <a:srgbClr val="011993"/>
              </a:solidFill>
              <a:latin typeface="+mj-lt"/>
              <a:cs typeface="Arial"/>
              <a:sym typeface="Arial"/>
            </a:endParaRPr>
          </a:p>
          <a:p>
            <a:pPr algn="ctr"/>
            <a:r>
              <a:rPr lang="en-US" sz="3200" dirty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Thai Meteorological  Department (TMD)</a:t>
            </a:r>
          </a:p>
          <a:p>
            <a:pPr algn="ctr"/>
            <a:r>
              <a:rPr lang="en-US" sz="3200" dirty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www.tmd.go.th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90"/>
                </a:solidFill>
              </a:rPr>
              <a:t>National observing capabilities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74324" y="1190353"/>
            <a:ext cx="4219303" cy="460466"/>
          </a:xfrm>
        </p:spPr>
        <p:txBody>
          <a:bodyPr>
            <a:noAutofit/>
          </a:bodyPr>
          <a:lstStyle/>
          <a:p>
            <a:pPr marL="1482725" lvl="2" indent="-682625">
              <a:buNone/>
            </a:pPr>
            <a:r>
              <a:rPr lang="fr-CH" sz="1800" dirty="0"/>
              <a:t>Surface observing stations (123)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457" y="1716134"/>
            <a:ext cx="221932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6918" y="1716134"/>
            <a:ext cx="2352675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418150" y="1212123"/>
            <a:ext cx="3597561" cy="460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CH" dirty="0"/>
              <a:t>RBSN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(87)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3372" y="1724841"/>
            <a:ext cx="2257068" cy="390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013331" y="1220830"/>
            <a:ext cx="3597561" cy="460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CH" dirty="0"/>
              <a:t>RBCN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(14)</a:t>
            </a:r>
          </a:p>
        </p:txBody>
      </p:sp>
    </p:spTree>
    <p:extLst>
      <p:ext uri="{BB962C8B-B14F-4D97-AF65-F5344CB8AC3E}">
        <p14:creationId xmlns:p14="http://schemas.microsoft.com/office/powerpoint/2010/main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6" grpId="0" build="p" bldLvl="2"/>
      <p:bldP spid="8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90"/>
                </a:solidFill>
              </a:rPr>
              <a:t>National observing capabilities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69871" y="1187404"/>
            <a:ext cx="4219303" cy="460466"/>
          </a:xfrm>
        </p:spPr>
        <p:txBody>
          <a:bodyPr>
            <a:noAutofit/>
          </a:bodyPr>
          <a:lstStyle/>
          <a:p>
            <a:pPr marL="1482725" lvl="2" indent="-682625">
              <a:buNone/>
            </a:pPr>
            <a:r>
              <a:rPr lang="fr-CH" sz="1800" dirty="0" err="1"/>
              <a:t>Upper</a:t>
            </a:r>
            <a:r>
              <a:rPr lang="fr-CH" sz="1800" dirty="0"/>
              <a:t>-Air (12) / Radiosonde (5)</a:t>
            </a:r>
          </a:p>
          <a:p>
            <a:pPr marL="1482725" lvl="2" indent="-682625">
              <a:buNone/>
            </a:pPr>
            <a:endParaRPr lang="fr-CH" sz="18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382" y="1672589"/>
            <a:ext cx="2335710" cy="39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8701" y="1657028"/>
            <a:ext cx="2667723" cy="395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673956" y="1196562"/>
            <a:ext cx="6109559" cy="451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CH" dirty="0"/>
              <a:t> 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Radar (20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--&gt; in 2020 to upgrade to dual polarisation)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10265" y="2160270"/>
            <a:ext cx="20383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13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90"/>
                </a:solidFill>
              </a:rPr>
              <a:t>National observing capabilities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87404"/>
            <a:ext cx="4219303" cy="1359626"/>
          </a:xfrm>
        </p:spPr>
        <p:txBody>
          <a:bodyPr>
            <a:noAutofit/>
          </a:bodyPr>
          <a:lstStyle/>
          <a:p>
            <a:pPr marL="1482725" lvl="2" indent="-682625">
              <a:buNone/>
            </a:pPr>
            <a:r>
              <a:rPr lang="en-US" sz="1800" dirty="0">
                <a:solidFill>
                  <a:srgbClr val="0070C0"/>
                </a:solidFill>
              </a:rPr>
              <a:t>Seismic station</a:t>
            </a:r>
            <a:r>
              <a:rPr lang="fr-CH" sz="1800" dirty="0">
                <a:solidFill>
                  <a:srgbClr val="0070C0"/>
                </a:solidFill>
              </a:rPr>
              <a:t> </a:t>
            </a:r>
          </a:p>
          <a:p>
            <a:pPr marL="1482725" lvl="2" indent="-682625">
              <a:buNone/>
            </a:pPr>
            <a:r>
              <a:rPr lang="fr-CH" sz="1800" dirty="0"/>
              <a:t>(66+61 --&gt; in 2020 agreed with </a:t>
            </a:r>
          </a:p>
          <a:p>
            <a:pPr marL="1482725" lvl="2" indent="-682625">
              <a:buNone/>
            </a:pPr>
            <a:r>
              <a:rPr lang="fr-CH" sz="1800" dirty="0"/>
              <a:t>other three gov. agencies to add 130 more stations  </a:t>
            </a:r>
          </a:p>
          <a:p>
            <a:pPr marL="1482725" lvl="2" indent="-682625">
              <a:buNone/>
            </a:pPr>
            <a:endParaRPr lang="fr-CH" sz="18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749432" y="1187404"/>
            <a:ext cx="5042876" cy="47561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dirty="0">
                <a:solidFill>
                  <a:srgbClr val="0070C0"/>
                </a:solidFill>
              </a:rPr>
              <a:t>- Lightning Detection Network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(4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CH" dirty="0"/>
              <a:t>--&gt;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 in 2020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Rain Guage Station 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(930 --&gt;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400 in 2020 but will</a:t>
            </a:r>
            <a:r>
              <a:rPr lang="fr-CH" dirty="0"/>
              <a:t> have MOU 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dirty="0"/>
              <a:t>with other three government agencies  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dirty="0"/>
              <a:t>about 1,000 stations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- Hydrological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Stations (16)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Ocean Wave Radars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(2 + 4)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th-TH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Aerosal, Ozone, Solar, UV (2)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Wind Profiler (1</a:t>
            </a:r>
            <a:r>
              <a:rPr kumimoji="0" lang="fr-CH" sz="18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--&gt; 1+8 in 2020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482725" marR="0" lvl="2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แผ่นดินไหว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388" y="2547030"/>
            <a:ext cx="2878164" cy="368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8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3" grpId="0" uiExpand="1" build="p" bldLvl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Other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1082675" lvl="1" indent="-682625">
              <a:buNone/>
            </a:pPr>
            <a:endParaRPr lang="en-US" sz="2400" dirty="0"/>
          </a:p>
          <a:p>
            <a:pPr marL="682625" indent="-682625">
              <a:buNone/>
            </a:pP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1D0DD8-3E5D-43A0-8CE6-4FD434F774AC}"/>
              </a:ext>
            </a:extLst>
          </p:cNvPr>
          <p:cNvSpPr/>
          <p:nvPr/>
        </p:nvSpPr>
        <p:spPr>
          <a:xfrm>
            <a:off x="647700" y="1316038"/>
            <a:ext cx="6210300" cy="5283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2438">
              <a:buFont typeface="Arial" panose="020B0604020202020204" pitchFamily="34" charset="0"/>
              <a:buChar char="•"/>
            </a:pPr>
            <a:r>
              <a:rPr lang="en-US" dirty="0"/>
              <a:t>National focal points nominated </a:t>
            </a:r>
          </a:p>
          <a:p>
            <a:pPr marL="452438" indent="-452438">
              <a:buNone/>
            </a:pPr>
            <a:r>
              <a:rPr lang="en-US" dirty="0"/>
              <a:t>	 - WIGOS NFP </a:t>
            </a:r>
          </a:p>
          <a:p>
            <a:pPr marL="452438" indent="-452438">
              <a:buNone/>
            </a:pPr>
            <a:r>
              <a:rPr lang="en-US" dirty="0"/>
              <a:t>		  	</a:t>
            </a:r>
            <a:r>
              <a:rPr lang="en-US" dirty="0">
                <a:solidFill>
                  <a:srgbClr val="0070C0"/>
                </a:solidFill>
              </a:rPr>
              <a:t>Wattana KANBUA</a:t>
            </a:r>
          </a:p>
          <a:p>
            <a:pPr marL="452438" indent="-452438">
              <a:buNone/>
            </a:pPr>
            <a:r>
              <a:rPr lang="en-US" dirty="0">
                <a:solidFill>
                  <a:srgbClr val="0070C0"/>
                </a:solidFill>
              </a:rPr>
              <a:t>		 	wattkan@gmail.com</a:t>
            </a:r>
          </a:p>
          <a:p>
            <a:pPr marL="452438" indent="-452438">
              <a:buNone/>
            </a:pPr>
            <a:r>
              <a:rPr lang="en-US" dirty="0"/>
              <a:t>	 - OSCAR/Surface NFP</a:t>
            </a:r>
          </a:p>
          <a:p>
            <a:pPr marL="452438" indent="-452438">
              <a:buNone/>
            </a:pPr>
            <a:r>
              <a:rPr lang="en-US" dirty="0"/>
              <a:t>			</a:t>
            </a:r>
            <a:r>
              <a:rPr lang="en-US" dirty="0">
                <a:solidFill>
                  <a:srgbClr val="0070C0"/>
                </a:solidFill>
              </a:rPr>
              <a:t>Bundan SUBCHAROEN</a:t>
            </a:r>
          </a:p>
          <a:p>
            <a:pPr marL="452438" indent="-452438">
              <a:buNone/>
            </a:pPr>
            <a:r>
              <a:rPr lang="en-US" dirty="0">
                <a:solidFill>
                  <a:srgbClr val="0070C0"/>
                </a:solidFill>
              </a:rPr>
              <a:t>			met2522@hotmail.com</a:t>
            </a:r>
          </a:p>
          <a:p>
            <a:pPr marL="452438" indent="-452438">
              <a:buFont typeface="Arial" panose="020B0604020202020204" pitchFamily="34" charset="0"/>
              <a:buChar char="•"/>
            </a:pPr>
            <a:r>
              <a:rPr lang="en-US" dirty="0"/>
              <a:t>National WIGOS Implementation Plan (MoU approach)</a:t>
            </a:r>
            <a:endParaRPr lang="en-US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OSCAR/Surface being populated and updated with WIGOS metadata for which observations are exchanged internationally</a:t>
            </a:r>
          </a:p>
          <a:p>
            <a:pPr marL="722313" lvl="1" indent="-322263">
              <a:spcBef>
                <a:spcPts val="200"/>
              </a:spcBef>
              <a:buFont typeface="+mj-lt"/>
              <a:buAutoNum type="romanUcPeriod"/>
            </a:pPr>
            <a:r>
              <a:rPr lang="en-US" sz="1600" dirty="0"/>
              <a:t>Number of reporting stations updated by Member in OSCAR/Surface : </a:t>
            </a:r>
            <a:r>
              <a:rPr lang="en-US" sz="1600" dirty="0">
                <a:solidFill>
                  <a:srgbClr val="0070C0"/>
                </a:solidFill>
              </a:rPr>
              <a:t>123 (125)</a:t>
            </a:r>
          </a:p>
          <a:p>
            <a:pPr marL="722313" lvl="1" indent="-322263">
              <a:spcBef>
                <a:spcPts val="200"/>
              </a:spcBef>
              <a:buFont typeface="+mj-lt"/>
              <a:buAutoNum type="romanUcPeriod"/>
            </a:pPr>
            <a:r>
              <a:rPr lang="en-US" sz="1600" dirty="0"/>
              <a:t>Number of reporting stations in OSCAR/Surface with all mandatory metadata: </a:t>
            </a:r>
            <a:r>
              <a:rPr lang="en-US" sz="1600" dirty="0">
                <a:solidFill>
                  <a:srgbClr val="0070C0"/>
                </a:solidFill>
              </a:rPr>
              <a:t>123 (125)</a:t>
            </a:r>
            <a:endParaRPr lang="en-US" dirty="0"/>
          </a:p>
          <a:p>
            <a:pPr marL="452438" indent="-452438">
              <a:buFont typeface="Arial" panose="020B0604020202020204" pitchFamily="34" charset="0"/>
              <a:buChar char="•"/>
            </a:pPr>
            <a:r>
              <a:rPr lang="en-US" dirty="0"/>
              <a:t>WIGOS Station Identifiers</a:t>
            </a:r>
          </a:p>
          <a:p>
            <a:pPr marL="452438" indent="-452438">
              <a:buFont typeface="Arial" panose="020B0604020202020204" pitchFamily="34" charset="0"/>
              <a:buChar char="•"/>
            </a:pPr>
            <a:r>
              <a:rPr lang="en-US" dirty="0"/>
              <a:t>WIGOS Metadata Representation (XML) &amp; API</a:t>
            </a:r>
          </a:p>
          <a:p>
            <a:pPr marL="452438" indent="-452438">
              <a:buFont typeface="Arial" panose="020B0604020202020204" pitchFamily="34" charset="0"/>
              <a:buChar char="•"/>
            </a:pPr>
            <a:r>
              <a:rPr lang="en-US" dirty="0"/>
              <a:t>WIS Metadata Representation</a:t>
            </a:r>
            <a:r>
              <a:rPr lang="th-TH" dirty="0"/>
              <a:t> </a:t>
            </a:r>
            <a:r>
              <a:rPr lang="en-US" dirty="0"/>
              <a:t>(XML)</a:t>
            </a:r>
          </a:p>
          <a:p>
            <a:pPr marL="452438" indent="-452438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73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0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>
                <a:solidFill>
                  <a:srgbClr val="000090"/>
                </a:solidFill>
              </a:rPr>
              <a:t>Thank you</a:t>
            </a:r>
          </a:p>
          <a:p>
            <a:endParaRPr lang="en-US" sz="4800" dirty="0">
              <a:solidFill>
                <a:srgbClr val="000090"/>
              </a:solidFill>
            </a:endParaRPr>
          </a:p>
          <a:p>
            <a:r>
              <a:rPr lang="en-US" sz="3100" dirty="0">
                <a:solidFill>
                  <a:srgbClr val="000090"/>
                </a:solidFill>
                <a:hlinkClick r:id="rId3"/>
              </a:rPr>
              <a:t>wpetsuwan@hotmail.com</a:t>
            </a:r>
            <a:r>
              <a:rPr lang="en-US" sz="3100" dirty="0">
                <a:solidFill>
                  <a:srgbClr val="000090"/>
                </a:solidFill>
              </a:rPr>
              <a:t> </a:t>
            </a:r>
          </a:p>
          <a:p>
            <a:r>
              <a:rPr lang="en-US" sz="3100" dirty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/>
              <a:t>Introduction to the country and the NMHS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Physical context of the country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National requirements for observations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Summary of national observing capabilities</a:t>
            </a:r>
          </a:p>
          <a:p>
            <a:pPr marL="682625" indent="-682625">
              <a:buFont typeface="+mj-lt"/>
              <a:buAutoNum type="romanUcPeriod"/>
            </a:pPr>
            <a:r>
              <a:rPr lang="en-US" sz="2400" dirty="0"/>
              <a:t>Other remarks</a:t>
            </a:r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Overview of Thailand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Population: 69.23 Millions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en-US" sz="2000" dirty="0"/>
              <a:t>The climate of Thailand is </a:t>
            </a:r>
            <a:r>
              <a:rPr lang="en-US" sz="2000" b="1" dirty="0"/>
              <a:t>tropical</a:t>
            </a:r>
            <a:r>
              <a:rPr lang="en-US" sz="2000" dirty="0"/>
              <a:t>, with three distinct seasons</a:t>
            </a:r>
          </a:p>
          <a:p>
            <a:pPr marL="1939925" lvl="3" indent="-682625">
              <a:buFont typeface="Wingdings" pitchFamily="2" charset="2"/>
              <a:buChar char="Ø"/>
            </a:pPr>
            <a:r>
              <a:rPr lang="en-US" dirty="0"/>
              <a:t>a hot season from March to mid-May, </a:t>
            </a:r>
          </a:p>
          <a:p>
            <a:pPr marL="1939925" lvl="3" indent="-682625">
              <a:buFont typeface="Wingdings" pitchFamily="2" charset="2"/>
              <a:buChar char="Ø"/>
            </a:pPr>
            <a:r>
              <a:rPr lang="en-US" dirty="0"/>
              <a:t>a rainy season caused by the </a:t>
            </a:r>
            <a:r>
              <a:rPr lang="en-US" b="1" dirty="0"/>
              <a:t>southwest monsoon</a:t>
            </a:r>
            <a:r>
              <a:rPr lang="en-US" dirty="0"/>
              <a:t>, which generally runs from mid-May to October</a:t>
            </a:r>
            <a:r>
              <a:rPr lang="en-US" sz="1200" dirty="0"/>
              <a:t>, </a:t>
            </a:r>
          </a:p>
          <a:p>
            <a:pPr marL="1939925" lvl="3" indent="-682625">
              <a:buFont typeface="Wingdings" pitchFamily="2" charset="2"/>
              <a:buChar char="Ø"/>
            </a:pPr>
            <a:r>
              <a:rPr lang="en-US" sz="2000" dirty="0"/>
              <a:t>and a dry and relatively cool season from November to February, when the </a:t>
            </a:r>
            <a:r>
              <a:rPr lang="en-US" sz="2000" b="1" dirty="0"/>
              <a:t>north-east monsoon</a:t>
            </a:r>
            <a:r>
              <a:rPr lang="en-US" sz="2000" dirty="0"/>
              <a:t>, coming from the Asian continent, prevails. </a:t>
            </a:r>
            <a:endParaRPr lang="en-US" dirty="0"/>
          </a:p>
          <a:p>
            <a:pPr marL="1939925" lvl="3" indent="-682625">
              <a:buNone/>
            </a:pPr>
            <a:r>
              <a:rPr lang="en-US" sz="2000" dirty="0"/>
              <a:t>However, the relatively cool season is felt in the north and in </a:t>
            </a:r>
          </a:p>
          <a:p>
            <a:pPr marL="1939925" lvl="3" indent="-682625">
              <a:buNone/>
            </a:pPr>
            <a:r>
              <a:rPr lang="en-US" sz="2000" dirty="0"/>
              <a:t>inland areas, while on the coasts and in the south it's hot even in </a:t>
            </a:r>
          </a:p>
          <a:p>
            <a:pPr marL="1939925" lvl="3" indent="-682625">
              <a:buNone/>
            </a:pPr>
            <a:r>
              <a:rPr lang="en-US" sz="2000" dirty="0"/>
              <a:t>winter. </a:t>
            </a:r>
          </a:p>
          <a:p>
            <a:pPr marL="1082675" lvl="1" indent="-682625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Extreme events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1082675" lvl="1" indent="-682625">
              <a:buNone/>
            </a:pPr>
            <a:r>
              <a:rPr lang="en-US" sz="2000" b="1" dirty="0"/>
              <a:t>	</a:t>
            </a:r>
            <a:r>
              <a:rPr lang="en-US" sz="2000" dirty="0"/>
              <a:t>Most Extreme events in Thailand are causes from excessive Rainfall and Flooding </a:t>
            </a:r>
          </a:p>
          <a:p>
            <a:pPr marL="1939925" lvl="3" indent="-682625">
              <a:buFont typeface="Wingdings" pitchFamily="2" charset="2"/>
              <a:buChar char="Ø"/>
            </a:pPr>
            <a:r>
              <a:rPr lang="en-US" dirty="0"/>
              <a:t>26 December 2004: The Indian Ocean </a:t>
            </a:r>
            <a:r>
              <a:rPr lang="en-US" b="1" dirty="0"/>
              <a:t>tsunami</a:t>
            </a:r>
            <a:r>
              <a:rPr lang="en-US" dirty="0"/>
              <a:t> hit the west coast of Southern Thailand, resulting in 4,812 confirmed deaths, 8,458 injuries, and 4,499 missing in Thailand.</a:t>
            </a:r>
          </a:p>
          <a:p>
            <a:pPr marL="1939925" lvl="3" indent="-682625">
              <a:buFont typeface="Wingdings" pitchFamily="2" charset="2"/>
              <a:buChar char="Ø"/>
            </a:pPr>
            <a:r>
              <a:rPr lang="en-US" dirty="0"/>
              <a:t>July 2011 – January 2012: widespread flooding in 65 provinces resulted in 815 confirmed deaths, 13 million </a:t>
            </a:r>
            <a:r>
              <a:rPr lang="en-US" dirty="0" err="1"/>
              <a:t>rai</a:t>
            </a:r>
            <a:r>
              <a:rPr lang="en-US" dirty="0"/>
              <a:t> (21,000 square </a:t>
            </a:r>
            <a:r>
              <a:rPr lang="en-US" dirty="0" err="1"/>
              <a:t>kilometres</a:t>
            </a:r>
            <a:r>
              <a:rPr lang="en-US" dirty="0"/>
              <a:t> (8,100 sq mi)) of farmland damaged, and estimated economic losses of 1,425 billion baht (43 billion USD).</a:t>
            </a:r>
          </a:p>
          <a:p>
            <a:pPr marL="1939925" lvl="3" indent="-682625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Physical context of the country</a:t>
            </a:r>
            <a:br>
              <a:rPr lang="en-US" sz="3600" b="1" dirty="0">
                <a:solidFill>
                  <a:srgbClr val="000090"/>
                </a:solidFill>
              </a:rPr>
            </a:br>
            <a:endParaRPr lang="en-US" sz="3100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TH2001_TOHUS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161" y="1417638"/>
            <a:ext cx="5121678" cy="4708525"/>
          </a:xfrm>
        </p:spPr>
      </p:pic>
      <p:pic>
        <p:nvPicPr>
          <p:cNvPr id="3074" name="Picture 2" descr="C:\Users\Paddy\Desktop\thailand-river-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3480" y="1417638"/>
            <a:ext cx="2880360" cy="4464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9800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Thai Meteorological Department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676352" y="5358426"/>
            <a:ext cx="4594860" cy="14302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>
                <a:solidFill>
                  <a:srgbClr val="0070C0"/>
                </a:solidFill>
              </a:rPr>
              <a:t>www.tmd.go.th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/>
              <a:t>Total Staff is about 1,000</a:t>
            </a:r>
            <a:endParaRPr lang="fr-CH" sz="1900" dirty="0"/>
          </a:p>
          <a:p>
            <a:pPr marL="1082675" marR="0" lvl="1" indent="-682625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CH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Meteorological</a:t>
            </a:r>
            <a:r>
              <a:rPr kumimoji="0" lang="fr-CH" sz="19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staff (500)</a:t>
            </a:r>
          </a:p>
          <a:p>
            <a:pPr marL="1082675" marR="0" lvl="1" indent="-682625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CH" sz="1900" baseline="0" dirty="0" err="1"/>
              <a:t>Others</a:t>
            </a:r>
            <a:r>
              <a:rPr lang="fr-CH" sz="1900" dirty="0"/>
              <a:t> (500)</a:t>
            </a:r>
            <a:endParaRPr kumimoji="0" lang="fr-CH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573540D-7DC6-4F58-AFFE-050F4BAE2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2788" y="1379538"/>
            <a:ext cx="5286712" cy="399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observations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/>
              <a:t>National priority application areas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Agriculture, Hydrology, Public safety </a:t>
            </a:r>
            <a:r>
              <a:rPr lang="fr-CH" sz="2000" dirty="0">
                <a:sym typeface="Wingdings" pitchFamily="2" charset="2"/>
              </a:rPr>
              <a:t> </a:t>
            </a:r>
            <a:r>
              <a:rPr lang="fr-CH" sz="2000" dirty="0"/>
              <a:t>Water Management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Transports</a:t>
            </a:r>
            <a:r>
              <a:rPr lang="th-TH" sz="2000" dirty="0"/>
              <a:t>  </a:t>
            </a:r>
            <a:r>
              <a:rPr lang="en-US" sz="2000" dirty="0"/>
              <a:t>(especially for aviation)</a:t>
            </a:r>
            <a:endParaRPr lang="th-TH" sz="2000" dirty="0"/>
          </a:p>
          <a:p>
            <a:pPr marL="1082675" lvl="1" indent="-682625">
              <a:buNone/>
            </a:pPr>
            <a:endParaRPr lang="th-TH" sz="2000" dirty="0"/>
          </a:p>
          <a:p>
            <a:pPr marL="1082675" lvl="1" indent="-682625">
              <a:buNone/>
            </a:pPr>
            <a:endParaRPr lang="th-TH" sz="2000" dirty="0"/>
          </a:p>
          <a:p>
            <a:pPr marL="1082675" lvl="1" indent="-682625">
              <a:buNone/>
            </a:pPr>
            <a:endParaRPr lang="th-TH" sz="2000" dirty="0"/>
          </a:p>
          <a:p>
            <a:pPr marL="1082675" lvl="1" indent="-682625">
              <a:buNone/>
            </a:pPr>
            <a:endParaRPr lang="fr-CH" sz="2000" dirty="0"/>
          </a:p>
          <a:p>
            <a:pPr marL="682625" indent="-682625">
              <a:buFont typeface="+mj-lt"/>
              <a:buAutoNum type="romanUcPeriod"/>
            </a:pPr>
            <a:r>
              <a:rPr lang="fr-CH" sz="2400" dirty="0"/>
              <a:t>Most relevant measurements: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Precipitation, Temperature, humidity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/>
              <a:t>Pressure, Wind</a:t>
            </a:r>
          </a:p>
        </p:txBody>
      </p:sp>
      <p:pic>
        <p:nvPicPr>
          <p:cNvPr id="4" name="Picture 3" descr="นาข้าว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2684348"/>
            <a:ext cx="2164080" cy="1204671"/>
          </a:xfrm>
          <a:prstGeom prst="rect">
            <a:avLst/>
          </a:prstGeom>
        </p:spPr>
      </p:pic>
      <p:pic>
        <p:nvPicPr>
          <p:cNvPr id="5" name="Picture 4" descr="สนามบิน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0" y="2652713"/>
            <a:ext cx="2351256" cy="123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6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Inventory of current national observing capabilities</a:t>
            </a:r>
            <a:endParaRPr lang="en-U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32120" y="1417638"/>
            <a:ext cx="2724463" cy="4030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88720"/>
            <a:ext cx="4861560" cy="48985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1939925" marR="0" lvl="3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1900" dirty="0"/>
              <a:t>Observation Network</a:t>
            </a:r>
          </a:p>
          <a:p>
            <a:pPr marL="1082675" marR="0" lvl="1" indent="-682625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CH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Synoptic</a:t>
            </a:r>
            <a:r>
              <a:rPr kumimoji="0" lang="fr-CH" sz="1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19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Meteorological</a:t>
            </a:r>
            <a:r>
              <a:rPr kumimoji="0" lang="fr-CH" sz="19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Station (125)</a:t>
            </a:r>
            <a:endParaRPr kumimoji="0" lang="fr-CH" sz="1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Basic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0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Meteorological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Station (79)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Agro </a:t>
            </a:r>
            <a:r>
              <a:rPr kumimoji="0" lang="fr-CH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Meteorological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Station (30)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CH" sz="2000" baseline="0" dirty="0"/>
              <a:t>- Hydro </a:t>
            </a:r>
            <a:r>
              <a:rPr lang="fr-CH" sz="2000" baseline="0" dirty="0" err="1"/>
              <a:t>Meteorological</a:t>
            </a:r>
            <a:r>
              <a:rPr lang="fr-CH" sz="2000" baseline="0" dirty="0"/>
              <a:t> </a:t>
            </a:r>
            <a:r>
              <a:rPr lang="fr-CH" sz="2000" baseline="0" dirty="0" err="1"/>
              <a:t>Staton</a:t>
            </a:r>
            <a:r>
              <a:rPr lang="fr-CH" sz="2000" baseline="0" dirty="0"/>
              <a:t> (16)</a:t>
            </a:r>
            <a:endParaRPr kumimoji="0" lang="fr-C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sz="2000" dirty="0" err="1"/>
              <a:t>Upper</a:t>
            </a:r>
            <a:r>
              <a:rPr lang="fr-CH" sz="2000" dirty="0"/>
              <a:t> Air Station (12/5)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Doppler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Radar (20)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sz="2000" baseline="0" dirty="0" err="1"/>
              <a:t>Automatic</a:t>
            </a:r>
            <a:r>
              <a:rPr lang="fr-CH" sz="2000" baseline="0" dirty="0"/>
              <a:t> </a:t>
            </a:r>
            <a:r>
              <a:rPr lang="fr-CH" sz="2000" baseline="0" dirty="0" err="1"/>
              <a:t>Weather</a:t>
            </a:r>
            <a:r>
              <a:rPr lang="fr-CH" sz="2000" baseline="0" dirty="0"/>
              <a:t> Station (87)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20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Automatic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0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Rainguage</a:t>
            </a:r>
            <a:r>
              <a:rPr kumimoji="0" lang="fr-CH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Station (930)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sz="2000" baseline="0" dirty="0" err="1"/>
              <a:t>Seis</a:t>
            </a:r>
            <a:r>
              <a:rPr lang="fr-CH" sz="2000" dirty="0" err="1"/>
              <a:t>mic</a:t>
            </a:r>
            <a:r>
              <a:rPr lang="fr-CH" sz="2000" dirty="0"/>
              <a:t> Observation Network (100+)</a:t>
            </a:r>
          </a:p>
          <a:p>
            <a:pPr marL="1082675" marR="0" lvl="1" indent="-6826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Lightning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Detection Network (4)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6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485" y="274638"/>
            <a:ext cx="8431823" cy="1143000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rgbClr val="000090"/>
                </a:solidFill>
              </a:rPr>
              <a:t>Inventory of current national observing capabilities</a:t>
            </a:r>
            <a:endParaRPr lang="en-US" sz="3100" b="1" dirty="0">
              <a:solidFill>
                <a:srgbClr val="000090"/>
              </a:solidFill>
            </a:endParaRPr>
          </a:p>
        </p:txBody>
      </p:sp>
      <p:pic>
        <p:nvPicPr>
          <p:cNvPr id="6" name="Picture 5" descr="Radar.gif">
            <a:extLst>
              <a:ext uri="{FF2B5EF4-FFF2-40B4-BE49-F238E27FC236}">
                <a16:creationId xmlns:a16="http://schemas.microsoft.com/office/drawing/2014/main" id="{227BA237-ACAA-4C11-B24A-A8A6B818251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306044"/>
            <a:ext cx="2456565" cy="18722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B77B4D-81BC-4A86-BB98-671576928CDB}"/>
              </a:ext>
            </a:extLst>
          </p:cNvPr>
          <p:cNvSpPr txBox="1"/>
          <p:nvPr/>
        </p:nvSpPr>
        <p:spPr>
          <a:xfrm>
            <a:off x="467544" y="37890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Radar Observation (20)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EC879A66-5B35-476C-B732-D4090ED0D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170288"/>
            <a:ext cx="1375370" cy="203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FM.gif">
            <a:extLst>
              <a:ext uri="{FF2B5EF4-FFF2-40B4-BE49-F238E27FC236}">
                <a16:creationId xmlns:a16="http://schemas.microsoft.com/office/drawing/2014/main" id="{644B41C8-7C3A-4EA4-B9BA-DE64D78D159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5085184"/>
            <a:ext cx="1304925" cy="1200150"/>
          </a:xfrm>
          <a:prstGeom prst="rect">
            <a:avLst/>
          </a:prstGeom>
        </p:spPr>
      </p:pic>
      <p:pic>
        <p:nvPicPr>
          <p:cNvPr id="10" name="Picture 9" descr="Lightning1.gif">
            <a:extLst>
              <a:ext uri="{FF2B5EF4-FFF2-40B4-BE49-F238E27FC236}">
                <a16:creationId xmlns:a16="http://schemas.microsoft.com/office/drawing/2014/main" id="{15979777-31E0-44F7-BD0E-8D3E726FF86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5301208"/>
            <a:ext cx="1008112" cy="12328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530631-DEA8-4FCD-9F3B-0CB575892788}"/>
              </a:ext>
            </a:extLst>
          </p:cNvPr>
          <p:cNvSpPr txBox="1"/>
          <p:nvPr/>
        </p:nvSpPr>
        <p:spPr>
          <a:xfrm>
            <a:off x="2987824" y="4777407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Lightning Detection (4)</a:t>
            </a:r>
          </a:p>
        </p:txBody>
      </p:sp>
      <p:pic>
        <p:nvPicPr>
          <p:cNvPr id="12" name="Picture 11" descr="LLWAS.gif">
            <a:extLst>
              <a:ext uri="{FF2B5EF4-FFF2-40B4-BE49-F238E27FC236}">
                <a16:creationId xmlns:a16="http://schemas.microsoft.com/office/drawing/2014/main" id="{91D956BC-06DD-430E-B06D-B340FA4B2FF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336" y="4165972"/>
            <a:ext cx="936104" cy="749947"/>
          </a:xfrm>
          <a:prstGeom prst="rect">
            <a:avLst/>
          </a:prstGeom>
        </p:spPr>
      </p:pic>
      <p:pic>
        <p:nvPicPr>
          <p:cNvPr id="13" name="Picture 12" descr="AWOS.gif">
            <a:extLst>
              <a:ext uri="{FF2B5EF4-FFF2-40B4-BE49-F238E27FC236}">
                <a16:creationId xmlns:a16="http://schemas.microsoft.com/office/drawing/2014/main" id="{62641F66-1DC9-4004-B727-7318187B98F1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28184" y="4178672"/>
            <a:ext cx="1368152" cy="1024304"/>
          </a:xfrm>
          <a:prstGeom prst="rect">
            <a:avLst/>
          </a:prstGeom>
        </p:spPr>
      </p:pic>
      <p:pic>
        <p:nvPicPr>
          <p:cNvPr id="14" name="Picture 13" descr="ima-1790.jpg">
            <a:extLst>
              <a:ext uri="{FF2B5EF4-FFF2-40B4-BE49-F238E27FC236}">
                <a16:creationId xmlns:a16="http://schemas.microsoft.com/office/drawing/2014/main" id="{55B20319-7970-4F40-8DE2-CE0F316A1127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660232" y="2708920"/>
            <a:ext cx="1080120" cy="1008112"/>
          </a:xfrm>
          <a:prstGeom prst="rect">
            <a:avLst/>
          </a:prstGeom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A05DC9D1-ACC0-41D4-AF68-C722EDCC9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40352" y="1916832"/>
            <a:ext cx="103094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FEE4CA-89B1-4948-AD21-ABF7AC891CC1}"/>
              </a:ext>
            </a:extLst>
          </p:cNvPr>
          <p:cNvSpPr txBox="1"/>
          <p:nvPr/>
        </p:nvSpPr>
        <p:spPr>
          <a:xfrm>
            <a:off x="5868144" y="119675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Upper-Air Observation: </a:t>
            </a:r>
            <a:r>
              <a:rPr lang="en-US" sz="1400" dirty="0" err="1">
                <a:latin typeface="Arial Rounded MT Bold" pitchFamily="34" charset="0"/>
              </a:rPr>
              <a:t>Ballons</a:t>
            </a:r>
            <a:r>
              <a:rPr lang="en-US" sz="1400" dirty="0">
                <a:latin typeface="Arial Rounded MT Bold" pitchFamily="34" charset="0"/>
              </a:rPr>
              <a:t> (12(5)) and Wind Profiler (1)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5C524D-7464-4E90-89E5-EE0C711ED22B}"/>
              </a:ext>
            </a:extLst>
          </p:cNvPr>
          <p:cNvSpPr txBox="1"/>
          <p:nvPr/>
        </p:nvSpPr>
        <p:spPr>
          <a:xfrm>
            <a:off x="331820" y="1199704"/>
            <a:ext cx="2728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Surface Observation (125/30)</a:t>
            </a:r>
          </a:p>
        </p:txBody>
      </p:sp>
      <p:pic>
        <p:nvPicPr>
          <p:cNvPr id="18" name="Picture 17" descr="แผ่นดินไหว.jpg">
            <a:extLst>
              <a:ext uri="{FF2B5EF4-FFF2-40B4-BE49-F238E27FC236}">
                <a16:creationId xmlns:a16="http://schemas.microsoft.com/office/drawing/2014/main" id="{9AD5071D-A433-4EFA-B423-F575A662AC4A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27984" y="1772816"/>
            <a:ext cx="1091096" cy="13973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F67F51-9090-4BCC-8DD1-EECE086152B1}"/>
              </a:ext>
            </a:extLst>
          </p:cNvPr>
          <p:cNvSpPr txBox="1"/>
          <p:nvPr/>
        </p:nvSpPr>
        <p:spPr>
          <a:xfrm>
            <a:off x="3059832" y="1412776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Seismic Observation (127)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E6AF1170-7775-4350-9A47-74B142F18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60232" y="1844824"/>
            <a:ext cx="1080120" cy="86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LOEI (5).JPG">
            <a:extLst>
              <a:ext uri="{FF2B5EF4-FFF2-40B4-BE49-F238E27FC236}">
                <a16:creationId xmlns:a16="http://schemas.microsoft.com/office/drawing/2014/main" id="{9BD56F16-8BD1-4346-AD46-D35ACEDF34E0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75856" y="1844824"/>
            <a:ext cx="949820" cy="90578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FBD67FC-81C5-461D-9EC0-CB1F2CB270B8}"/>
              </a:ext>
            </a:extLst>
          </p:cNvPr>
          <p:cNvSpPr txBox="1"/>
          <p:nvPr/>
        </p:nvSpPr>
        <p:spPr>
          <a:xfrm>
            <a:off x="2915816" y="321297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Rain gauge Stations (930 -&gt; 400)</a:t>
            </a:r>
          </a:p>
        </p:txBody>
      </p:sp>
      <p:pic>
        <p:nvPicPr>
          <p:cNvPr id="23" name="Picture 5">
            <a:extLst>
              <a:ext uri="{FF2B5EF4-FFF2-40B4-BE49-F238E27FC236}">
                <a16:creationId xmlns:a16="http://schemas.microsoft.com/office/drawing/2014/main" id="{4A4336F2-F8B6-45F4-AF06-21DDFA2CF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3573017"/>
            <a:ext cx="97972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FDDD57B-695C-45A6-95D9-403692947A03}"/>
              </a:ext>
            </a:extLst>
          </p:cNvPr>
          <p:cNvSpPr txBox="1"/>
          <p:nvPr/>
        </p:nvSpPr>
        <p:spPr>
          <a:xfrm>
            <a:off x="6084168" y="5426640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Ocean Wave </a:t>
            </a:r>
          </a:p>
          <a:p>
            <a:r>
              <a:rPr lang="en-US" sz="1400" dirty="0">
                <a:latin typeface="Arial Rounded MT Bold" pitchFamily="34" charset="0"/>
              </a:rPr>
              <a:t>Radar (6)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315151-BDC7-48E8-8FFD-EBBD4D03D4E3}"/>
              </a:ext>
            </a:extLst>
          </p:cNvPr>
          <p:cNvSpPr txBox="1"/>
          <p:nvPr/>
        </p:nvSpPr>
        <p:spPr>
          <a:xfrm>
            <a:off x="7164288" y="602128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Aerosol, Ozone, </a:t>
            </a:r>
          </a:p>
          <a:p>
            <a:r>
              <a:rPr lang="en-US" sz="1400" dirty="0">
                <a:latin typeface="Arial Rounded MT Bold" pitchFamily="34" charset="0"/>
              </a:rPr>
              <a:t>Solar, UV (2)</a:t>
            </a:r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C2D8435C-8E4C-4B0D-A882-5B5ED9051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456801" y="4797152"/>
            <a:ext cx="627367" cy="174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>
            <a:extLst>
              <a:ext uri="{FF2B5EF4-FFF2-40B4-BE49-F238E27FC236}">
                <a16:creationId xmlns:a16="http://schemas.microsoft.com/office/drawing/2014/main" id="{2EC2CB92-66D7-44B7-8BC3-8017145A1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24328" y="5373216"/>
            <a:ext cx="991593" cy="6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558000014427703.JPEG">
            <a:extLst>
              <a:ext uri="{FF2B5EF4-FFF2-40B4-BE49-F238E27FC236}">
                <a16:creationId xmlns:a16="http://schemas.microsoft.com/office/drawing/2014/main" id="{8F4A5515-A929-4430-B960-2D36A5631D00}"/>
              </a:ext>
            </a:extLst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95536" y="2204864"/>
            <a:ext cx="1920213" cy="1440160"/>
          </a:xfrm>
          <a:prstGeom prst="rect">
            <a:avLst/>
          </a:prstGeom>
        </p:spPr>
      </p:pic>
      <p:pic>
        <p:nvPicPr>
          <p:cNvPr id="29" name="Picture 2">
            <a:extLst>
              <a:ext uri="{FF2B5EF4-FFF2-40B4-BE49-F238E27FC236}">
                <a16:creationId xmlns:a16="http://schemas.microsoft.com/office/drawing/2014/main" id="{CA845723-AFC9-46AB-A3A6-FEE56C0FD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672" y="1628800"/>
            <a:ext cx="114301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1E72D0C-A9A2-4042-9443-AAF7462DF986}"/>
              </a:ext>
            </a:extLst>
          </p:cNvPr>
          <p:cNvSpPr txBox="1"/>
          <p:nvPr/>
        </p:nvSpPr>
        <p:spPr>
          <a:xfrm>
            <a:off x="5715000" y="3827140"/>
            <a:ext cx="3346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Observation for Aviation (31(11:20))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CC348A-C90C-4A74-BADC-19D6C0BE8A80}"/>
              </a:ext>
            </a:extLst>
          </p:cNvPr>
          <p:cNvSpPr txBox="1"/>
          <p:nvPr/>
        </p:nvSpPr>
        <p:spPr>
          <a:xfrm>
            <a:off x="331821" y="1529904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itchFamily="34" charset="0"/>
              </a:rPr>
              <a:t>AWOS (87)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5675</TotalTime>
  <Words>720</Words>
  <Application>Microsoft Office PowerPoint</Application>
  <PresentationFormat>On-screen Show (4:3)</PresentationFormat>
  <Paragraphs>110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Rounded MT Bold</vt:lpstr>
      <vt:lpstr>Calibri</vt:lpstr>
      <vt:lpstr>Wingdings</vt:lpstr>
      <vt:lpstr>WMO_WHITE_Powerpoint_en_fr</vt:lpstr>
      <vt:lpstr>PowerPoint Presentation</vt:lpstr>
      <vt:lpstr>Outline</vt:lpstr>
      <vt:lpstr>Overview of Thailand</vt:lpstr>
      <vt:lpstr>Extreme events</vt:lpstr>
      <vt:lpstr>Physical context of the country </vt:lpstr>
      <vt:lpstr>Thai Meteorological Department</vt:lpstr>
      <vt:lpstr>National requirements for observations</vt:lpstr>
      <vt:lpstr>Inventory of current national observing capabilities</vt:lpstr>
      <vt:lpstr>Inventory of current national observing capabilities</vt:lpstr>
      <vt:lpstr>National observing capabilities</vt:lpstr>
      <vt:lpstr>National observing capabilities</vt:lpstr>
      <vt:lpstr>National observing capabilities</vt:lpstr>
      <vt:lpstr>Other remarks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Paddy_DELL</cp:lastModifiedBy>
  <cp:revision>695</cp:revision>
  <cp:lastPrinted>2017-09-29T07:54:09Z</cp:lastPrinted>
  <dcterms:created xsi:type="dcterms:W3CDTF">2016-05-27T11:05:50Z</dcterms:created>
  <dcterms:modified xsi:type="dcterms:W3CDTF">2019-11-13T00:49:49Z</dcterms:modified>
</cp:coreProperties>
</file>