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17"/>
  </p:handoutMasterIdLst>
  <p:sldIdLst>
    <p:sldId id="256" r:id="rId2"/>
    <p:sldId id="310" r:id="rId3"/>
    <p:sldId id="312" r:id="rId4"/>
    <p:sldId id="329" r:id="rId5"/>
    <p:sldId id="330" r:id="rId6"/>
    <p:sldId id="350" r:id="rId7"/>
    <p:sldId id="313" r:id="rId8"/>
    <p:sldId id="349" r:id="rId9"/>
    <p:sldId id="336" r:id="rId10"/>
    <p:sldId id="352" r:id="rId11"/>
    <p:sldId id="351" r:id="rId12"/>
    <p:sldId id="353" r:id="rId13"/>
    <p:sldId id="344" r:id="rId14"/>
    <p:sldId id="348" r:id="rId15"/>
    <p:sldId id="258" r:id="rId1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50" d="100"/>
          <a:sy n="50" d="100"/>
        </p:scale>
        <p:origin x="-1962" y="-9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87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14CB12-821A-42CD-91A3-886401D6BE39}" type="datetimeFigureOut">
              <a:rPr lang="en-US" smtClean="0"/>
              <a:t>02/11/2017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C5326-59B1-4251-973D-95ED2F0C3E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5076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4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931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901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63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454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727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12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509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84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617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mo2016_powerpoint_standard_v2_dark-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57" y="130625"/>
            <a:ext cx="9180000" cy="6887123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75200" y="996014"/>
            <a:ext cx="8229600" cy="26379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sz="144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Overview of the Thirteenth </a:t>
            </a:r>
            <a:r>
              <a:rPr lang="en-US" sz="128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WMO Symposium on Education and Training (SYMET-XIII), </a:t>
            </a:r>
          </a:p>
          <a:p>
            <a:pPr>
              <a:lnSpc>
                <a:spcPct val="120000"/>
              </a:lnSpc>
            </a:pPr>
            <a:endParaRPr lang="en-US" sz="9600" dirty="0" smtClean="0">
              <a:solidFill>
                <a:schemeClr val="accent6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128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Barbados, 30 October – 1 November 2017</a:t>
            </a:r>
          </a:p>
          <a:p>
            <a:pPr>
              <a:lnSpc>
                <a:spcPct val="120000"/>
              </a:lnSpc>
            </a:pPr>
            <a:endParaRPr lang="en-US" sz="14400" dirty="0" smtClean="0">
              <a:solidFill>
                <a:schemeClr val="accent6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9600" dirty="0" err="1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Dr</a:t>
            </a:r>
            <a:r>
              <a:rPr lang="en-US" sz="96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9600" dirty="0" err="1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Yinka</a:t>
            </a:r>
            <a:r>
              <a:rPr lang="en-US" sz="96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9600" dirty="0" err="1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Rotimi</a:t>
            </a:r>
            <a:r>
              <a:rPr lang="en-US" sz="96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 Adebayo</a:t>
            </a:r>
          </a:p>
          <a:p>
            <a:pPr>
              <a:lnSpc>
                <a:spcPct val="120000"/>
              </a:lnSpc>
            </a:pPr>
            <a:r>
              <a:rPr lang="en-US" sz="96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Director, Education and Training Office</a:t>
            </a:r>
          </a:p>
        </p:txBody>
      </p:sp>
    </p:spTree>
    <p:extLst>
      <p:ext uri="{BB962C8B-B14F-4D97-AF65-F5344CB8AC3E}">
        <p14:creationId xmlns:p14="http://schemas.microsoft.com/office/powerpoint/2010/main" val="238926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566844"/>
            <a:ext cx="8229600" cy="74136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GB" sz="4000" dirty="0" smtClean="0">
                <a:solidFill>
                  <a:srgbClr val="0070C0"/>
                </a:solidFill>
              </a:rPr>
              <a:t>SYMET-XIII Recommendations</a:t>
            </a:r>
            <a:endParaRPr lang="en-GB" sz="4000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4744" y="1457771"/>
            <a:ext cx="7808686" cy="4201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Recommendations </a:t>
            </a: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 training </a:t>
            </a:r>
            <a:r>
              <a:rPr lang="en-GB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institutions</a:t>
            </a:r>
            <a:endParaRPr lang="en-GB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lvl="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Recommendations for the WMO Secretariat and </a:t>
            </a:r>
            <a:r>
              <a:rPr lang="en-GB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ETR Office</a:t>
            </a:r>
          </a:p>
          <a:p>
            <a:pPr marL="285750" lvl="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Recommendations for Executive Council</a:t>
            </a:r>
          </a:p>
          <a:p>
            <a:pPr marL="285750" lvl="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Recommendations for Regional Associations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Recommendations for the </a:t>
            </a:r>
            <a:r>
              <a:rPr lang="en-GB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Technical </a:t>
            </a: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Commissions </a:t>
            </a:r>
            <a:endParaRPr lang="en-GB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lvl="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Recommendations for PRs and NMHSs </a:t>
            </a:r>
          </a:p>
          <a:p>
            <a:pPr marL="285750" lvl="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Recommendations </a:t>
            </a: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 development partners and international </a:t>
            </a:r>
            <a:r>
              <a:rPr lang="en-GB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organizations</a:t>
            </a:r>
            <a:endParaRPr lang="en-GB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lvl="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Recommendations for the private sector </a:t>
            </a:r>
          </a:p>
        </p:txBody>
      </p:sp>
    </p:spTree>
    <p:extLst>
      <p:ext uri="{BB962C8B-B14F-4D97-AF65-F5344CB8AC3E}">
        <p14:creationId xmlns:p14="http://schemas.microsoft.com/office/powerpoint/2010/main" val="2599551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74171" y="305592"/>
            <a:ext cx="8810171" cy="74136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3200" dirty="0">
                <a:solidFill>
                  <a:srgbClr val="00B0F0"/>
                </a:solidFill>
              </a:rPr>
              <a:t>DRAFT: WMO Strategic Plan Summary: 2020-2023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>
              <a:solidFill>
                <a:srgbClr val="00B0F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498" y="1352550"/>
            <a:ext cx="8006445" cy="411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" y="654050"/>
            <a:ext cx="7542784" cy="5657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621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494274"/>
            <a:ext cx="8229600" cy="74136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4400" dirty="0">
                <a:solidFill>
                  <a:srgbClr val="0070C0"/>
                </a:solidFill>
              </a:rPr>
              <a:t>Towards a Structured </a:t>
            </a:r>
            <a:r>
              <a:rPr lang="en-US" sz="4400" dirty="0" smtClean="0">
                <a:solidFill>
                  <a:srgbClr val="0070C0"/>
                </a:solidFill>
              </a:rPr>
              <a:t>Outputs</a:t>
            </a:r>
            <a:r>
              <a:rPr lang="en-US" sz="4000" dirty="0" smtClean="0">
                <a:solidFill>
                  <a:srgbClr val="0070C0"/>
                </a:solidFill>
              </a:rPr>
              <a:t/>
            </a:r>
            <a:br>
              <a:rPr lang="en-US" sz="4000" dirty="0" smtClean="0">
                <a:solidFill>
                  <a:srgbClr val="0070C0"/>
                </a:solidFill>
              </a:rPr>
            </a:br>
            <a:r>
              <a:rPr lang="en-US" sz="2800" dirty="0" smtClean="0">
                <a:solidFill>
                  <a:srgbClr val="0070C0"/>
                </a:solidFill>
              </a:rPr>
              <a:t>(Discussion Documents to be modified based on SYMET-XIII deliberations)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0631" y="1577055"/>
            <a:ext cx="894080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51088" lvl="2" indent="-1174750"/>
            <a:endParaRPr lang="en-GB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357313" lvl="1" indent="-900113"/>
            <a:r>
              <a:rPr lang="en-GB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en-GB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lang="en-GB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Synthesis </a:t>
            </a:r>
            <a:r>
              <a:rPr lang="en-GB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 </a:t>
            </a:r>
            <a:r>
              <a:rPr lang="en-GB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Issues entitled “</a:t>
            </a:r>
            <a:r>
              <a:rPr lang="en-GB" sz="16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Contemporary and future issues on promotion and delivery of education and training in meteorology and hydrology</a:t>
            </a:r>
            <a:r>
              <a:rPr lang="en-GB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marL="1981200" lvl="3" indent="-1262063"/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Section </a:t>
            </a:r>
            <a:r>
              <a:rPr lang="en-GB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I:	Service-specific </a:t>
            </a:r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education and training </a:t>
            </a:r>
            <a:r>
              <a:rPr lang="en-GB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needs</a:t>
            </a:r>
          </a:p>
          <a:p>
            <a:pPr marL="1981200" lvl="3" indent="-1262063"/>
            <a:r>
              <a:rPr lang="en-GB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Section II:	Increasing </a:t>
            </a:r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Education and Training Capacity for the </a:t>
            </a:r>
            <a:r>
              <a:rPr lang="en-GB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WMO Members</a:t>
            </a:r>
          </a:p>
          <a:p>
            <a:pPr marL="1981200" lvl="3" indent="-1262063"/>
            <a:r>
              <a:rPr lang="en-GB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Section III:	Partnership </a:t>
            </a:r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 Resource Mobilization</a:t>
            </a:r>
          </a:p>
          <a:p>
            <a:pPr marL="2351088" lvl="2" indent="-1174750">
              <a:buFont typeface="Arial" panose="020B0604020202020204" pitchFamily="34" charset="0"/>
              <a:buChar char="•"/>
            </a:pPr>
            <a:endParaRPr lang="fr-CH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357313" lvl="1" indent="-900113"/>
            <a:r>
              <a:rPr lang="en-GB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II:	Conclusions </a:t>
            </a:r>
            <a:r>
              <a:rPr lang="en-GB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 Recommendations on, and Implementation and Future Actions </a:t>
            </a:r>
            <a:r>
              <a:rPr lang="en-GB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entitled “</a:t>
            </a:r>
            <a:r>
              <a:rPr lang="en-GB" sz="16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 International Agenda for Education and Training</a:t>
            </a:r>
            <a:r>
              <a:rPr lang="en-GB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 </a:t>
            </a:r>
          </a:p>
          <a:p>
            <a:pPr marL="1981200" lvl="3" indent="-1262063"/>
            <a:r>
              <a:rPr lang="fr-CH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Section I</a:t>
            </a:r>
            <a:r>
              <a:rPr lang="fr-CH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	Conclusions</a:t>
            </a:r>
            <a:endParaRPr lang="en-GB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981200" lvl="3" indent="-1262063"/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Section II</a:t>
            </a:r>
            <a:r>
              <a:rPr lang="en-GB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	Recommendations</a:t>
            </a:r>
            <a:endParaRPr lang="en-GB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981200" lvl="3" indent="-1262063"/>
            <a:r>
              <a:rPr lang="fr-CH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Section III</a:t>
            </a:r>
            <a:r>
              <a:rPr lang="fr-CH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	Implementation and </a:t>
            </a:r>
            <a:r>
              <a:rPr lang="fr-CH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Future </a:t>
            </a:r>
            <a:r>
              <a:rPr lang="fr-CH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Actions</a:t>
            </a:r>
          </a:p>
          <a:p>
            <a:pPr marL="1981200" lvl="3" indent="-1262063"/>
            <a:endParaRPr lang="fr-CH" sz="16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349375" lvl="3" indent="-906463"/>
            <a:r>
              <a:rPr lang="fr-CH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III:  	Symposium </a:t>
            </a:r>
            <a:r>
              <a:rPr lang="fr-CH" sz="1600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Statement</a:t>
            </a:r>
            <a:endParaRPr lang="fr-CH" sz="16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349375" lvl="3" indent="-630238"/>
            <a:r>
              <a:rPr lang="fr-CH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	</a:t>
            </a:r>
            <a:r>
              <a:rPr lang="fr-CH" sz="16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Short public </a:t>
            </a:r>
            <a:r>
              <a:rPr lang="fr-CH" sz="1600" b="1" dirty="0" err="1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statement</a:t>
            </a:r>
            <a:r>
              <a:rPr lang="fr-CH" sz="16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on the </a:t>
            </a:r>
            <a:r>
              <a:rPr lang="fr-CH" sz="1600" b="1" dirty="0" err="1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outcome</a:t>
            </a:r>
            <a:endParaRPr lang="en-GB" sz="16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135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487" y="1100137"/>
            <a:ext cx="7439025" cy="4657725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13381"/>
            <a:ext cx="8229600" cy="828448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4000" b="1" dirty="0" smtClean="0">
                <a:solidFill>
                  <a:srgbClr val="0070C0"/>
                </a:solidFill>
              </a:rPr>
              <a:t>86 Participants from 37 Countries</a:t>
            </a:r>
            <a:endParaRPr lang="en-US" sz="4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760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62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mo2016_powerpoint_standard_v2_dark-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000" cy="688500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57200" y="2002370"/>
            <a:ext cx="8229600" cy="18408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 smtClean="0">
                <a:solidFill>
                  <a:schemeClr val="bg1"/>
                </a:solidFill>
              </a:rPr>
              <a:t>Thank you</a:t>
            </a:r>
          </a:p>
          <a:p>
            <a:r>
              <a:rPr lang="en-US" sz="4800" dirty="0" smtClean="0">
                <a:solidFill>
                  <a:schemeClr val="bg1"/>
                </a:solidFill>
              </a:rPr>
              <a:t>Merci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28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9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Education and Training Symposia of WMO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4771224"/>
              </p:ext>
            </p:extLst>
          </p:nvPr>
        </p:nvGraphicFramePr>
        <p:xfrm>
          <a:off x="457200" y="1175654"/>
          <a:ext cx="8229599" cy="49203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2286"/>
                <a:gridCol w="1654628"/>
                <a:gridCol w="5522685"/>
              </a:tblGrid>
              <a:tr h="702906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Year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Venue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Theme</a:t>
                      </a:r>
                      <a:endParaRPr lang="en-US" sz="2000" dirty="0"/>
                    </a:p>
                  </a:txBody>
                  <a:tcPr anchor="ctr"/>
                </a:tc>
              </a:tr>
              <a:tr h="70290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/>
                        <a:t>1970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/>
                        <a:t>Italy</a:t>
                      </a:r>
                      <a:endParaRPr lang="en-US" sz="1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/>
                        <a:t>Higher Education and Training</a:t>
                      </a:r>
                      <a:endParaRPr lang="en-US" sz="1800" b="0" dirty="0"/>
                    </a:p>
                  </a:txBody>
                  <a:tcPr anchor="ctr"/>
                </a:tc>
              </a:tr>
              <a:tr h="702906"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1975</a:t>
                      </a:r>
                      <a:endParaRPr 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/>
                        <a:t>Venezuela</a:t>
                      </a:r>
                      <a:endParaRPr lang="en-US" sz="1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/>
                        <a:t>Meteorological Aspects of Environmental Problems</a:t>
                      </a:r>
                      <a:endParaRPr lang="en-US" sz="1800" b="0" dirty="0"/>
                    </a:p>
                  </a:txBody>
                  <a:tcPr anchor="ctr"/>
                </a:tc>
              </a:tr>
              <a:tr h="702906"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1979</a:t>
                      </a:r>
                      <a:endParaRPr 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/>
                        <a:t>Spain</a:t>
                      </a:r>
                      <a:endParaRPr lang="en-US" sz="1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/>
                        <a:t>Meteorological Aspects of Energy Problems</a:t>
                      </a:r>
                      <a:endParaRPr lang="en-US" sz="1800" b="0" dirty="0"/>
                    </a:p>
                  </a:txBody>
                  <a:tcPr anchor="ctr"/>
                </a:tc>
              </a:tr>
              <a:tr h="702906"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1982</a:t>
                      </a:r>
                      <a:endParaRPr 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/>
                        <a:t>Costa Rica</a:t>
                      </a:r>
                      <a:endParaRPr lang="en-US" sz="1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/>
                        <a:t>Climatic Change and Variability</a:t>
                      </a:r>
                      <a:endParaRPr lang="en-US" sz="1800" b="0" dirty="0"/>
                    </a:p>
                  </a:txBody>
                  <a:tcPr anchor="ctr"/>
                </a:tc>
              </a:tr>
              <a:tr h="702906"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1987</a:t>
                      </a:r>
                      <a:endParaRPr 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/>
                        <a:t>UK</a:t>
                      </a:r>
                      <a:endParaRPr lang="en-US" sz="1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/>
                        <a:t>Optimal Use of Meteorological Information and Products</a:t>
                      </a:r>
                      <a:endParaRPr lang="en-US" sz="1800" b="0" dirty="0"/>
                    </a:p>
                  </a:txBody>
                  <a:tcPr anchor="ctr"/>
                </a:tc>
              </a:tr>
              <a:tr h="702906"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1991</a:t>
                      </a:r>
                      <a:endParaRPr 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/>
                        <a:t>Canada</a:t>
                      </a:r>
                      <a:endParaRPr lang="en-US" sz="1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/>
                        <a:t>Methods of Meteorological Educational and Training Including the Use of New Relevant Technologies</a:t>
                      </a:r>
                      <a:endParaRPr lang="en-US" sz="1800" b="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1669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3116687"/>
              </p:ext>
            </p:extLst>
          </p:nvPr>
        </p:nvGraphicFramePr>
        <p:xfrm>
          <a:off x="457200" y="1175654"/>
          <a:ext cx="8229599" cy="49203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2286"/>
                <a:gridCol w="1654628"/>
                <a:gridCol w="5522685"/>
              </a:tblGrid>
              <a:tr h="702906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Year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Venue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Theme</a:t>
                      </a:r>
                      <a:endParaRPr lang="en-US" sz="2000" dirty="0"/>
                    </a:p>
                  </a:txBody>
                  <a:tcPr anchor="ctr"/>
                </a:tc>
              </a:tr>
              <a:tr h="702906">
                <a:tc>
                  <a:txBody>
                    <a:bodyPr/>
                    <a:lstStyle/>
                    <a:p>
                      <a:r>
                        <a:rPr lang="en-US" dirty="0" smtClean="0"/>
                        <a:t>1995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France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Curriculum Needs beyond 2000</a:t>
                      </a:r>
                      <a:endParaRPr lang="en-US" dirty="0"/>
                    </a:p>
                  </a:txBody>
                  <a:tcPr anchor="ctr"/>
                </a:tc>
              </a:tr>
              <a:tr h="702906">
                <a:tc>
                  <a:txBody>
                    <a:bodyPr/>
                    <a:lstStyle/>
                    <a:p>
                      <a:r>
                        <a:rPr lang="en-US" sz="1800" b="0" dirty="0" smtClean="0"/>
                        <a:t>1999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/>
                        <a:t>Islamic Republic of Iran</a:t>
                      </a:r>
                      <a:endParaRPr lang="en-US" sz="1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/>
                        <a:t>Continuing Education and Training in Meteorology and Operational Hydrology</a:t>
                      </a:r>
                      <a:endParaRPr lang="en-US" sz="1800" b="0" dirty="0"/>
                    </a:p>
                  </a:txBody>
                  <a:tcPr anchor="ctr"/>
                </a:tc>
              </a:tr>
              <a:tr h="702906">
                <a:tc>
                  <a:txBody>
                    <a:bodyPr/>
                    <a:lstStyle/>
                    <a:p>
                      <a:r>
                        <a:rPr lang="en-US" sz="1800" b="0" dirty="0" smtClean="0"/>
                        <a:t>2003</a:t>
                      </a:r>
                      <a:endParaRPr lang="en-US" sz="1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/>
                        <a:t>Spain</a:t>
                      </a:r>
                      <a:endParaRPr lang="en-US" sz="1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/>
                        <a:t>New Perspectives of Education and Training in Meteorology and Operational Hydrology</a:t>
                      </a:r>
                      <a:endParaRPr lang="en-US" sz="1800" b="0" dirty="0"/>
                    </a:p>
                  </a:txBody>
                  <a:tcPr anchor="ctr"/>
                </a:tc>
              </a:tr>
              <a:tr h="702906">
                <a:tc>
                  <a:txBody>
                    <a:bodyPr/>
                    <a:lstStyle/>
                    <a:p>
                      <a:r>
                        <a:rPr lang="en-US" sz="1800" b="0" dirty="0" smtClean="0"/>
                        <a:t>2006</a:t>
                      </a:r>
                      <a:endParaRPr lang="en-US" sz="1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/>
                        <a:t>China</a:t>
                      </a:r>
                      <a:endParaRPr lang="en-US" sz="1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/>
                        <a:t>Education and Training in Meteorology and Operational Hydrology</a:t>
                      </a:r>
                      <a:endParaRPr lang="en-US" sz="1800" b="0" dirty="0"/>
                    </a:p>
                  </a:txBody>
                  <a:tcPr anchor="ctr"/>
                </a:tc>
              </a:tr>
              <a:tr h="702906">
                <a:tc>
                  <a:txBody>
                    <a:bodyPr/>
                    <a:lstStyle/>
                    <a:p>
                      <a:r>
                        <a:rPr lang="en-US" sz="1800" b="0" dirty="0" smtClean="0"/>
                        <a:t>2010</a:t>
                      </a:r>
                      <a:endParaRPr lang="en-US" sz="1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/>
                        <a:t>Indonesia</a:t>
                      </a:r>
                      <a:endParaRPr lang="en-US" sz="1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New Approaches to the Education and Training for Meteorological and Hydrological Forecasters</a:t>
                      </a:r>
                      <a:endParaRPr lang="en-US" sz="1800" b="0" dirty="0"/>
                    </a:p>
                  </a:txBody>
                  <a:tcPr anchor="ctr"/>
                </a:tc>
              </a:tr>
              <a:tr h="702906">
                <a:tc>
                  <a:txBody>
                    <a:bodyPr/>
                    <a:lstStyle/>
                    <a:p>
                      <a:r>
                        <a:rPr lang="en-US" sz="1800" b="0" dirty="0" smtClean="0"/>
                        <a:t>2013</a:t>
                      </a:r>
                      <a:endParaRPr lang="en-US" sz="1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/>
                        <a:t>France</a:t>
                      </a:r>
                      <a:endParaRPr lang="en-US" sz="1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/>
                        <a:t>Training with a Purpose</a:t>
                      </a:r>
                      <a:endParaRPr lang="en-US" sz="1800" b="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457200" y="279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solidFill>
                  <a:srgbClr val="0070C0"/>
                </a:solidFill>
              </a:rPr>
              <a:t>Education and Training Symposia of WMO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332247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en-US" sz="4000" b="1" dirty="0">
                <a:solidFill>
                  <a:srgbClr val="0070C0"/>
                </a:solidFill>
              </a:rPr>
              <a:t>Rationalization for </a:t>
            </a:r>
            <a:r>
              <a:rPr lang="en-US" sz="4000" b="1" dirty="0" smtClean="0">
                <a:solidFill>
                  <a:srgbClr val="0070C0"/>
                </a:solidFill>
              </a:rPr>
              <a:t>Efficiency</a:t>
            </a:r>
            <a:endParaRPr lang="en-US" sz="4000" b="1" dirty="0">
              <a:solidFill>
                <a:srgbClr val="0070C0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860990" y="1683658"/>
            <a:ext cx="7521009" cy="3356783"/>
            <a:chOff x="860990" y="1683658"/>
            <a:chExt cx="7521009" cy="3356783"/>
          </a:xfrm>
        </p:grpSpPr>
        <p:sp>
          <p:nvSpPr>
            <p:cNvPr id="3" name="Rectangle 2"/>
            <p:cNvSpPr/>
            <p:nvPr/>
          </p:nvSpPr>
          <p:spPr>
            <a:xfrm>
              <a:off x="860990" y="1683658"/>
              <a:ext cx="1873188" cy="1584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/>
                <a:t>Symposium on Education and Training</a:t>
              </a:r>
              <a:endParaRPr lang="en-US" sz="1600" b="1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860990" y="3456441"/>
              <a:ext cx="1873188" cy="1584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/>
                <a:t>Meeting of Directors of Regional Training </a:t>
              </a:r>
              <a:r>
                <a:rPr lang="en-US" sz="1600" b="1" dirty="0" err="1" smtClean="0"/>
                <a:t>Centres</a:t>
              </a:r>
              <a:endParaRPr lang="en-US" sz="1600" b="1" dirty="0"/>
            </a:p>
          </p:txBody>
        </p:sp>
        <p:sp>
          <p:nvSpPr>
            <p:cNvPr id="5" name="Right Arrow 4"/>
            <p:cNvSpPr/>
            <p:nvPr/>
          </p:nvSpPr>
          <p:spPr>
            <a:xfrm>
              <a:off x="2945694" y="3216151"/>
              <a:ext cx="1509204" cy="270151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989236" y="2967237"/>
              <a:ext cx="13849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/>
                <a:t>Transformed to</a:t>
              </a:r>
              <a:endParaRPr lang="en-US" sz="1400" b="1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4600112" y="2309072"/>
              <a:ext cx="2049263" cy="20307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/>
                <a:t>Symposium on Education and Training</a:t>
              </a:r>
            </a:p>
            <a:p>
              <a:pPr algn="ctr"/>
              <a:endParaRPr lang="en-US" b="1" dirty="0"/>
            </a:p>
            <a:p>
              <a:pPr algn="ctr"/>
              <a:r>
                <a:rPr lang="en-US" sz="1600" b="1" dirty="0" smtClean="0"/>
                <a:t>Meeting </a:t>
              </a:r>
              <a:r>
                <a:rPr lang="en-US" sz="1600" b="1" dirty="0"/>
                <a:t>of Directors of Regional Training </a:t>
              </a:r>
              <a:r>
                <a:rPr lang="en-US" sz="1600" b="1" dirty="0" err="1"/>
                <a:t>Centres</a:t>
              </a:r>
              <a:endParaRPr lang="en-US" sz="1600" b="1" dirty="0"/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4600112" y="3370190"/>
              <a:ext cx="2049263" cy="0"/>
            </a:xfrm>
            <a:prstGeom prst="line">
              <a:avLst/>
            </a:prstGeom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2734178" y="2211285"/>
              <a:ext cx="82562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srgbClr val="C00000"/>
                  </a:solidFill>
                </a:rPr>
                <a:t>5 days</a:t>
              </a:r>
              <a:endParaRPr lang="en-US" sz="1600" b="1" dirty="0">
                <a:solidFill>
                  <a:srgbClr val="C000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734177" y="4088406"/>
              <a:ext cx="82562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srgbClr val="C00000"/>
                  </a:solidFill>
                </a:rPr>
                <a:t>5 days</a:t>
              </a:r>
              <a:endParaRPr lang="en-US" sz="1600" b="1" dirty="0">
                <a:solidFill>
                  <a:srgbClr val="C00000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649375" y="2729978"/>
              <a:ext cx="82562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rgbClr val="C00000"/>
                  </a:solidFill>
                </a:rPr>
                <a:t>3</a:t>
              </a:r>
              <a:r>
                <a:rPr lang="en-US" sz="1600" b="1" dirty="0" smtClean="0">
                  <a:solidFill>
                    <a:srgbClr val="C00000"/>
                  </a:solidFill>
                </a:rPr>
                <a:t> days</a:t>
              </a:r>
              <a:endParaRPr lang="en-US" sz="1600" b="1" dirty="0">
                <a:solidFill>
                  <a:srgbClr val="C00000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649375" y="3678735"/>
              <a:ext cx="82562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srgbClr val="C00000"/>
                  </a:solidFill>
                </a:rPr>
                <a:t>1 day</a:t>
              </a:r>
              <a:endParaRPr lang="en-US" sz="1600" b="1" dirty="0">
                <a:solidFill>
                  <a:srgbClr val="C00000"/>
                </a:solidFill>
              </a:endParaRPr>
            </a:p>
          </p:txBody>
        </p:sp>
        <p:sp>
          <p:nvSpPr>
            <p:cNvPr id="14" name="Right Brace 13"/>
            <p:cNvSpPr/>
            <p:nvPr/>
          </p:nvSpPr>
          <p:spPr>
            <a:xfrm>
              <a:off x="7350711" y="2638003"/>
              <a:ext cx="124287" cy="1529317"/>
            </a:xfrm>
            <a:prstGeom prst="rightBrac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556376" y="3221849"/>
              <a:ext cx="82562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srgbClr val="C00000"/>
                  </a:solidFill>
                </a:rPr>
                <a:t>4 days</a:t>
              </a:r>
              <a:endParaRPr lang="en-US" sz="1600" b="1" dirty="0">
                <a:solidFill>
                  <a:srgbClr val="C00000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627607" y="3201686"/>
              <a:ext cx="8256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C00000"/>
                  </a:solidFill>
                </a:rPr>
                <a:t>+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40423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4000" dirty="0">
                <a:solidFill>
                  <a:srgbClr val="0070C0"/>
                </a:solidFill>
              </a:rPr>
              <a:t>Benefit of Rationalization</a:t>
            </a:r>
          </a:p>
        </p:txBody>
      </p:sp>
      <p:sp>
        <p:nvSpPr>
          <p:cNvPr id="6" name="Content Placeholder 6"/>
          <p:cNvSpPr txBox="1">
            <a:spLocks/>
          </p:cNvSpPr>
          <p:nvPr/>
        </p:nvSpPr>
        <p:spPr>
          <a:xfrm>
            <a:off x="696896" y="1571194"/>
            <a:ext cx="7861177" cy="3951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smtClean="0"/>
              <a:t>Both SYMET and RTC Directors’ meeting together bring substance and management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smtClean="0"/>
              <a:t>Immediate following activities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smtClean="0"/>
              <a:t>Opportunity for RTC Director to meet with wider community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7595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3200" y="171450"/>
            <a:ext cx="8737599" cy="13234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spcBef>
                <a:spcPct val="0"/>
              </a:spcBef>
              <a:buNone/>
              <a:defRPr sz="4000" b="1">
                <a:solidFill>
                  <a:srgbClr val="0070C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/>
              <a:t>Committees in </a:t>
            </a:r>
            <a:r>
              <a:rPr lang="en-US" sz="3200" dirty="0" smtClean="0"/>
              <a:t>Support of Planning </a:t>
            </a:r>
            <a:r>
              <a:rPr lang="en-US" sz="3200" dirty="0"/>
              <a:t>and Delivery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1998" y="1646007"/>
            <a:ext cx="721042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Secretariat </a:t>
            </a: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Coordinating Committee (</a:t>
            </a:r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SCC</a:t>
            </a:r>
            <a:r>
              <a:rPr lang="en-U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marL="800100" lvl="1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International </a:t>
            </a: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Advisory Committee (</a:t>
            </a:r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IAC</a:t>
            </a:r>
            <a:r>
              <a:rPr lang="en-U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marL="800100" lvl="1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Local </a:t>
            </a: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Organizing Committee (</a:t>
            </a:r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LOC</a:t>
            </a: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5164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42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</a:rPr>
              <a:t>Goals of SYMET-XIII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1" y="830958"/>
            <a:ext cx="8679542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b="1" dirty="0" smtClean="0"/>
              <a:t>General Goal:</a:t>
            </a:r>
          </a:p>
          <a:p>
            <a:pPr>
              <a:lnSpc>
                <a:spcPts val="2200"/>
              </a:lnSpc>
              <a:spcBef>
                <a:spcPts val="0"/>
              </a:spcBef>
            </a:pPr>
            <a:r>
              <a:rPr lang="en-US" sz="2000" dirty="0" smtClean="0"/>
              <a:t>To </a:t>
            </a:r>
            <a:r>
              <a:rPr lang="en-US" sz="2000" dirty="0"/>
              <a:t>stimulate and facilitate the development of a vibrant and robust education and training capacity within the worldwide meteorological and hydrological community and recommend possible new avenues for development</a:t>
            </a:r>
            <a:r>
              <a:rPr lang="en-US" sz="2000" dirty="0" smtClean="0"/>
              <a:t>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1050" b="1" dirty="0" smtClean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b="1" dirty="0" smtClean="0"/>
              <a:t>Key Objectives:</a:t>
            </a:r>
            <a:endParaRPr lang="en-US" sz="2400" b="1" dirty="0"/>
          </a:p>
          <a:p>
            <a:pPr>
              <a:lnSpc>
                <a:spcPts val="2200"/>
              </a:lnSpc>
              <a:spcBef>
                <a:spcPts val="0"/>
              </a:spcBef>
            </a:pPr>
            <a:r>
              <a:rPr lang="en-US" sz="2000" dirty="0" smtClean="0"/>
              <a:t>Enhancing </a:t>
            </a:r>
            <a:r>
              <a:rPr lang="en-US" sz="2000" dirty="0"/>
              <a:t>service-specific education and training needs;</a:t>
            </a:r>
          </a:p>
          <a:p>
            <a:pPr>
              <a:lnSpc>
                <a:spcPts val="2200"/>
              </a:lnSpc>
              <a:spcBef>
                <a:spcPts val="0"/>
              </a:spcBef>
            </a:pPr>
            <a:r>
              <a:rPr lang="en-US" sz="2000" dirty="0" smtClean="0"/>
              <a:t>Increasing </a:t>
            </a:r>
            <a:r>
              <a:rPr lang="en-US" sz="2000" dirty="0"/>
              <a:t>education and training capacity;</a:t>
            </a:r>
          </a:p>
          <a:p>
            <a:pPr>
              <a:lnSpc>
                <a:spcPts val="2200"/>
              </a:lnSpc>
              <a:spcBef>
                <a:spcPts val="0"/>
              </a:spcBef>
            </a:pPr>
            <a:r>
              <a:rPr lang="en-US" sz="2000" dirty="0" smtClean="0"/>
              <a:t>Focusing </a:t>
            </a:r>
            <a:r>
              <a:rPr lang="en-US" sz="2000" dirty="0"/>
              <a:t>on partnership and resource mobilization</a:t>
            </a:r>
            <a:r>
              <a:rPr lang="en-US" sz="2000" dirty="0" smtClean="0"/>
              <a:t>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1000" b="1" dirty="0" smtClean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b="1" dirty="0" smtClean="0"/>
              <a:t>Achieving Objectives:</a:t>
            </a:r>
            <a:endParaRPr lang="en-US" sz="2400" b="1" dirty="0"/>
          </a:p>
          <a:p>
            <a:pPr>
              <a:lnSpc>
                <a:spcPts val="2200"/>
              </a:lnSpc>
              <a:spcBef>
                <a:spcPts val="0"/>
              </a:spcBef>
            </a:pPr>
            <a:r>
              <a:rPr lang="en-US" sz="2000" dirty="0" smtClean="0"/>
              <a:t>The </a:t>
            </a:r>
            <a:r>
              <a:rPr lang="en-US" sz="2000" dirty="0"/>
              <a:t>Objectives will be achieved by engaging the heads of meteorological/hydrological training institutions and other stakeholders in discussions that address key education and training </a:t>
            </a:r>
            <a:r>
              <a:rPr lang="en-US" sz="2000" dirty="0" smtClean="0"/>
              <a:t>topics</a:t>
            </a:r>
            <a:endParaRPr lang="en-US" sz="2000" dirty="0"/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val="1021747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114984"/>
            <a:ext cx="8229600" cy="79216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000" b="1" dirty="0">
                <a:solidFill>
                  <a:srgbClr val="0070C0"/>
                </a:solidFill>
              </a:rPr>
              <a:t>Symposium Themes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74171" y="904425"/>
            <a:ext cx="8708572" cy="5309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b="1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main theme: </a:t>
            </a:r>
            <a:r>
              <a:rPr lang="en-US" sz="16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“Education and Training for Human Resource Development in </a:t>
            </a:r>
          </a:p>
          <a:p>
            <a:pPr algn="ctr">
              <a:lnSpc>
                <a:spcPct val="150000"/>
              </a:lnSpc>
            </a:pPr>
            <a:r>
              <a:rPr lang="en-US" sz="16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Meteorological and Hydrological Services”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defTabSz="434975">
              <a:lnSpc>
                <a:spcPct val="150000"/>
              </a:lnSpc>
              <a:tabLst>
                <a:tab pos="1436688" algn="l"/>
              </a:tabLst>
            </a:pPr>
            <a:r>
              <a:rPr lang="en-US" sz="1500" b="1" dirty="0" smtClean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Theme I</a:t>
            </a:r>
            <a:r>
              <a:rPr lang="en-US" sz="1500" dirty="0" smtClean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	</a:t>
            </a:r>
            <a:r>
              <a:rPr lang="en-US" sz="1500" b="1" dirty="0" smtClean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Service-specific Education and Training Needs</a:t>
            </a:r>
            <a:r>
              <a:rPr lang="en-US" sz="1500" dirty="0" smtClean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marL="1436688">
              <a:lnSpc>
                <a:spcPct val="150000"/>
              </a:lnSpc>
            </a:pPr>
            <a:r>
              <a:rPr lang="en-US" sz="1500" b="1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Preparation by Patrick Parrish</a:t>
            </a:r>
          </a:p>
          <a:p>
            <a:pPr marL="1436688">
              <a:lnSpc>
                <a:spcPct val="150000"/>
              </a:lnSpc>
            </a:pPr>
            <a:r>
              <a:rPr lang="en-US" sz="1500" i="1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Contributors</a:t>
            </a:r>
            <a:r>
              <a:rPr lang="en-US" sz="1500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  <a:r>
              <a:rPr lang="en-US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Dr. Jim Poole, </a:t>
            </a:r>
            <a:r>
              <a:rPr lang="en-US" sz="15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Heleen</a:t>
            </a:r>
            <a:r>
              <a:rPr lang="en-US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5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ter</a:t>
            </a:r>
            <a:r>
              <a:rPr lang="en-US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5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Pelkwijk</a:t>
            </a:r>
            <a:r>
              <a:rPr lang="en-US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others, WMO Secretariat</a:t>
            </a:r>
          </a:p>
          <a:p>
            <a:pPr>
              <a:lnSpc>
                <a:spcPct val="150000"/>
              </a:lnSpc>
            </a:pPr>
            <a:endParaRPr lang="en-US" sz="12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  <a:tabLst>
                <a:tab pos="1436688" algn="l"/>
              </a:tabLst>
            </a:pPr>
            <a:r>
              <a:rPr lang="en-US" sz="1500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Theme II</a:t>
            </a:r>
            <a:r>
              <a:rPr lang="en-US" sz="1500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	</a:t>
            </a:r>
            <a:r>
              <a:rPr lang="en-US" sz="1500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Increasing Education and Training Capacity </a:t>
            </a:r>
            <a:endParaRPr lang="en-US" sz="1500" b="1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436688">
              <a:lnSpc>
                <a:spcPct val="150000"/>
              </a:lnSpc>
            </a:pPr>
            <a:r>
              <a:rPr lang="en-US" sz="1500" b="1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Preparation by COMET, Dr. Rich Jeffries</a:t>
            </a:r>
          </a:p>
          <a:p>
            <a:pPr marL="1436688">
              <a:lnSpc>
                <a:spcPct val="150000"/>
              </a:lnSpc>
            </a:pPr>
            <a:r>
              <a:rPr lang="en-US" sz="1500" i="1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Contributors:</a:t>
            </a:r>
            <a:r>
              <a:rPr lang="en-US" sz="15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Patrick Parrish, Jennifer Milton</a:t>
            </a:r>
          </a:p>
          <a:p>
            <a:pPr>
              <a:lnSpc>
                <a:spcPct val="150000"/>
              </a:lnSpc>
            </a:pPr>
            <a:endParaRPr lang="en-US" sz="1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  <a:tabLst>
                <a:tab pos="1436688" algn="l"/>
              </a:tabLst>
            </a:pPr>
            <a:r>
              <a:rPr lang="en-US" sz="1500" b="1" dirty="0" smtClean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Theme III</a:t>
            </a:r>
            <a:r>
              <a:rPr lang="en-US" sz="1500" dirty="0" smtClean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	</a:t>
            </a:r>
            <a:r>
              <a:rPr lang="en-US" sz="1500" b="1" dirty="0" smtClean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Partnership and Resource Mobilization </a:t>
            </a:r>
            <a:endParaRPr lang="en-US" sz="1500" b="1" dirty="0">
              <a:solidFill>
                <a:srgbClr val="00B0F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436688">
              <a:lnSpc>
                <a:spcPct val="150000"/>
              </a:lnSpc>
            </a:pPr>
            <a:r>
              <a:rPr lang="en-US" sz="1500" b="1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Preparation </a:t>
            </a:r>
            <a:r>
              <a:rPr lang="en-US" sz="1500" b="1" i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Yinka</a:t>
            </a:r>
            <a:r>
              <a:rPr lang="en-US" sz="1500" b="1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Adebayo</a:t>
            </a:r>
          </a:p>
          <a:p>
            <a:pPr marL="1436688">
              <a:lnSpc>
                <a:spcPct val="150000"/>
              </a:lnSpc>
            </a:pPr>
            <a:r>
              <a:rPr lang="en-US" sz="1500" i="1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Contributors:</a:t>
            </a:r>
            <a:r>
              <a:rPr lang="en-US" sz="15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Michael Williams,</a:t>
            </a:r>
            <a:r>
              <a:rPr lang="en-GB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Jean-Paul </a:t>
            </a:r>
            <a:r>
              <a:rPr lang="en-GB" sz="15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Gaudechoux</a:t>
            </a:r>
            <a:r>
              <a:rPr lang="en-GB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Paul Egerton, William </a:t>
            </a:r>
            <a:r>
              <a:rPr lang="en-US" sz="15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Nyakwada</a:t>
            </a:r>
            <a:r>
              <a:rPr lang="en-US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and Sally </a:t>
            </a:r>
            <a:r>
              <a:rPr lang="en-GB" sz="15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Wolkowski</a:t>
            </a:r>
            <a:r>
              <a:rPr lang="en-US" sz="15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Mark Higgins, Jennifer Milton</a:t>
            </a:r>
          </a:p>
          <a:p>
            <a:endParaRPr lang="en-US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646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8812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4000" dirty="0">
                <a:solidFill>
                  <a:srgbClr val="0070C0"/>
                </a:solidFill>
              </a:rPr>
              <a:t>Symposium Programmatic Activities</a:t>
            </a:r>
          </a:p>
        </p:txBody>
      </p:sp>
      <p:sp>
        <p:nvSpPr>
          <p:cNvPr id="6" name="Content Placeholder 6"/>
          <p:cNvSpPr txBox="1">
            <a:spLocks/>
          </p:cNvSpPr>
          <p:nvPr/>
        </p:nvSpPr>
        <p:spPr>
          <a:xfrm>
            <a:off x="696896" y="1154364"/>
            <a:ext cx="7861177" cy="4743881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ts val="2800"/>
              </a:lnSpc>
              <a:buFont typeface="+mj-lt"/>
              <a:buAutoNum type="arabicPeriod"/>
            </a:pPr>
            <a:r>
              <a:rPr lang="en-US" sz="7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Prepared thematic papers to cover a full range of issues</a:t>
            </a:r>
          </a:p>
          <a:p>
            <a:pPr marL="457200" indent="-457200">
              <a:lnSpc>
                <a:spcPts val="2800"/>
              </a:lnSpc>
              <a:buFont typeface="+mj-lt"/>
              <a:buAutoNum type="arabicPeriod"/>
            </a:pPr>
            <a:r>
              <a:rPr lang="en-US" sz="7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Reviews thematic papers</a:t>
            </a:r>
          </a:p>
          <a:p>
            <a:pPr marL="457200" indent="-457200">
              <a:lnSpc>
                <a:spcPts val="2800"/>
              </a:lnSpc>
              <a:buFont typeface="+mj-lt"/>
              <a:buAutoNum type="arabicPeriod"/>
            </a:pPr>
            <a:r>
              <a:rPr lang="en-US" sz="7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Draw out preliminary recommendations</a:t>
            </a:r>
          </a:p>
          <a:p>
            <a:pPr marL="457200" indent="-457200">
              <a:lnSpc>
                <a:spcPts val="2800"/>
              </a:lnSpc>
              <a:buFont typeface="+mj-lt"/>
              <a:buAutoNum type="arabicPeriod"/>
            </a:pPr>
            <a:r>
              <a:rPr lang="en-US" sz="7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Review in WMO Secretariat</a:t>
            </a:r>
          </a:p>
          <a:p>
            <a:pPr marL="457200" indent="-457200">
              <a:lnSpc>
                <a:spcPts val="2800"/>
              </a:lnSpc>
              <a:buFont typeface="+mj-lt"/>
              <a:buAutoNum type="arabicPeriod"/>
            </a:pPr>
            <a:r>
              <a:rPr lang="en-US" sz="7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Review by targeted experts</a:t>
            </a:r>
          </a:p>
          <a:p>
            <a:pPr marL="457200" indent="-457200">
              <a:lnSpc>
                <a:spcPts val="2800"/>
              </a:lnSpc>
              <a:buFont typeface="+mj-lt"/>
              <a:buAutoNum type="arabicPeriod"/>
            </a:pPr>
            <a:r>
              <a:rPr lang="en-US" sz="7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Review and discuss virtually prior to events</a:t>
            </a:r>
          </a:p>
          <a:p>
            <a:pPr marL="457200" indent="-457200">
              <a:lnSpc>
                <a:spcPts val="2800"/>
              </a:lnSpc>
              <a:buFont typeface="+mj-lt"/>
              <a:buAutoNum type="arabicPeriod"/>
            </a:pPr>
            <a:r>
              <a:rPr lang="en-US" sz="7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Discussions during Symposium to take into account presentations</a:t>
            </a:r>
          </a:p>
          <a:p>
            <a:pPr marL="457200" indent="-457200">
              <a:lnSpc>
                <a:spcPts val="2800"/>
              </a:lnSpc>
              <a:buFont typeface="+mj-lt"/>
              <a:buAutoNum type="arabicPeriod"/>
            </a:pPr>
            <a:r>
              <a:rPr lang="en-US" sz="7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Base outcome of Symposium on what emerged from the consolidated output.</a:t>
            </a:r>
          </a:p>
          <a:p>
            <a:pPr marL="457200" indent="-457200">
              <a:lnSpc>
                <a:spcPts val="2800"/>
              </a:lnSpc>
              <a:buFont typeface="+mj-lt"/>
              <a:buAutoNum type="arabicPeriod"/>
            </a:pPr>
            <a:r>
              <a:rPr lang="en-US" sz="7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Further review and editing of this output</a:t>
            </a:r>
          </a:p>
          <a:p>
            <a:pPr marL="457200" indent="-457200">
              <a:lnSpc>
                <a:spcPts val="2800"/>
              </a:lnSpc>
              <a:buFont typeface="+mj-lt"/>
              <a:buAutoNum type="arabicPeriod"/>
            </a:pPr>
            <a:r>
              <a:rPr lang="en-US" sz="7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Publication of SYMET outcome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0131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MO_BLUE_Powerpoint_en_f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WMO_BLUE_Powerpoint_en_fr</Template>
  <TotalTime>7483</TotalTime>
  <Words>497</Words>
  <Application>Microsoft Office PowerPoint</Application>
  <PresentationFormat>On-screen Show (4:3)</PresentationFormat>
  <Paragraphs>135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WMO_BLUE_Powerpoint_en_fr</vt:lpstr>
      <vt:lpstr>PowerPoint Presentation</vt:lpstr>
      <vt:lpstr>Education and Training Symposia of WMO</vt:lpstr>
      <vt:lpstr>PowerPoint Presentation</vt:lpstr>
      <vt:lpstr>Rationalization for Efficiency</vt:lpstr>
      <vt:lpstr>Benefit of Rationalization</vt:lpstr>
      <vt:lpstr>PowerPoint Presentation</vt:lpstr>
      <vt:lpstr>Goals of SYMET-XIII</vt:lpstr>
      <vt:lpstr>Symposium Themes</vt:lpstr>
      <vt:lpstr>Symposium Programmatic Activities</vt:lpstr>
      <vt:lpstr>SYMET-XIII Recommendations</vt:lpstr>
      <vt:lpstr>DRAFT: WMO Strategic Plan Summary: 2020-2023 </vt:lpstr>
      <vt:lpstr>Towards a Structured Outputs (Discussion Documents to be modified based on SYMET-XIII deliberations)</vt:lpstr>
      <vt:lpstr>86 Participants from 37 Countries</vt:lpstr>
      <vt:lpstr>PowerPoint Presentation</vt:lpstr>
      <vt:lpstr>PowerPoint Presentation</vt:lpstr>
    </vt:vector>
  </TitlesOfParts>
  <Company>World Meteorological 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Jesse Abimbola</dc:creator>
  <cp:lastModifiedBy>Corrine Chiavenuto-Castrignano</cp:lastModifiedBy>
  <cp:revision>160</cp:revision>
  <cp:lastPrinted>2017-08-25T07:13:18Z</cp:lastPrinted>
  <dcterms:created xsi:type="dcterms:W3CDTF">2017-04-21T14:20:59Z</dcterms:created>
  <dcterms:modified xsi:type="dcterms:W3CDTF">2017-11-02T10:16:00Z</dcterms:modified>
</cp:coreProperties>
</file>