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299" r:id="rId3"/>
    <p:sldId id="330" r:id="rId4"/>
    <p:sldId id="393" r:id="rId5"/>
    <p:sldId id="398" r:id="rId6"/>
    <p:sldId id="395" r:id="rId7"/>
  </p:sldIdLst>
  <p:sldSz cx="9144000" cy="6858000" type="screen4x3"/>
  <p:notesSz cx="6834188" cy="9979025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600"/>
    <a:srgbClr val="94C600"/>
    <a:srgbClr val="FFFF99"/>
    <a:srgbClr val="FFFF66"/>
    <a:srgbClr val="A7E654"/>
    <a:srgbClr val="A4E258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94"/>
    <p:restoredTop sz="94618"/>
  </p:normalViewPr>
  <p:slideViewPr>
    <p:cSldViewPr>
      <p:cViewPr varScale="1">
        <p:scale>
          <a:sx n="89" d="100"/>
          <a:sy n="89" d="100"/>
        </p:scale>
        <p:origin x="200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32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068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3FF6167-6C76-1948-BA8A-615BEFF72F8C}" type="datetimeFigureOut">
              <a:rPr lang="en-AU" altLang="x-none"/>
              <a:pPr/>
              <a:t>13/07/2017</a:t>
            </a:fld>
            <a:endParaRPr lang="en-AU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78963"/>
            <a:ext cx="296068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D0111B8-C142-1245-B435-BFEA31CEE6E7}" type="slidenum">
              <a:rPr lang="en-AU" altLang="x-none"/>
              <a:pPr/>
              <a:t>‹#›</a:t>
            </a:fld>
            <a:endParaRPr lang="en-AU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1EFF3CB-5174-4746-B07D-05FEABDFEB50}" type="datetimeFigureOut">
              <a:rPr lang="en-AU" altLang="x-none"/>
              <a:pPr/>
              <a:t>13/07/2017</a:t>
            </a:fld>
            <a:endParaRPr lang="en-AU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49300"/>
            <a:ext cx="4984750" cy="3740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4213" y="4740275"/>
            <a:ext cx="5467350" cy="4491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78963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8EC2F43-A6FF-2D4C-B2C0-B3B9D74EB6CE}" type="slidenum">
              <a:rPr lang="en-AU" altLang="x-none"/>
              <a:pPr/>
              <a:t>‹#›</a:t>
            </a:fld>
            <a:endParaRPr lang="en-AU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C2F43-A6FF-2D4C-B2C0-B3B9D74EB6CE}" type="slidenum">
              <a:rPr lang="en-AU" altLang="x-none" smtClean="0"/>
              <a:pPr/>
              <a:t>1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3020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x-none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fld id="{ED5F8DE4-778C-3A4D-B845-0B69361BA251}" type="slidenum">
              <a:rPr lang="en-AU" altLang="x-none" sz="1200"/>
              <a:pPr/>
              <a:t>2</a:t>
            </a:fld>
            <a:endParaRPr lang="en-AU" altLang="x-none" sz="12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AU" altLang="x-none">
              <a:ea typeface="ＭＳ Ｐゴシック" charset="-128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fld id="{88B15750-BD59-4F45-8DCC-1914227FD41B}" type="slidenum">
              <a:rPr lang="en-AU" altLang="x-none" sz="1200">
                <a:solidFill>
                  <a:srgbClr val="000000"/>
                </a:solidFill>
              </a:rPr>
              <a:pPr/>
              <a:t>3</a:t>
            </a:fld>
            <a:endParaRPr lang="en-AU" altLang="x-none" sz="1200">
              <a:solidFill>
                <a:srgbClr val="00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x-none">
              <a:ea typeface="ＭＳ Ｐゴシック" charset="-128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fld id="{04CBFA2D-018D-E94B-9074-4E31A78A8BE8}" type="slidenum">
              <a:rPr lang="en-AU" altLang="x-none" sz="1200">
                <a:solidFill>
                  <a:srgbClr val="000000"/>
                </a:solidFill>
              </a:rPr>
              <a:pPr/>
              <a:t>5</a:t>
            </a:fld>
            <a:endParaRPr lang="en-AU" altLang="x-none" sz="1200">
              <a:solidFill>
                <a:srgbClr val="00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5E902-4F8A-2E41-8CF4-39766473B748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E2D2A-F52C-584F-BC18-8AD10FFFC52E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912886794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374B27-8FC6-FA48-BA97-558FBD932C24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A108E-0D58-EC4B-98C7-5573BC5739D7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201116128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3FA259-CBC8-554B-958E-63CD9A9A46B8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1D9DD-CD30-3540-B1D1-A04F3B1D5608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95045987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E39872-613F-1B47-B412-AFDFC8FFC190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B5919-698C-4849-81AF-678A5B7A2F6C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07785818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rgbClr val="FFFF00"/>
                </a:solidFill>
                <a:latin typeface="Aller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tx1"/>
                </a:solidFill>
                <a:latin typeface="Aller" pitchFamily="2" charset="0"/>
              </a:defRPr>
            </a:lvl1pPr>
            <a:lvl2pPr marL="0" indent="536575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None/>
              <a:defRPr>
                <a:solidFill>
                  <a:schemeClr val="tx1"/>
                </a:solidFill>
                <a:latin typeface="Aller" pitchFamily="2" charset="0"/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34D06-81F2-154D-A00E-F8A9082B712C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BBEA3-72B0-D247-A387-8189AA793643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537986464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6">
                    <a:lumMod val="75000"/>
                  </a:schemeClr>
                </a:solidFill>
                <a:latin typeface="Aller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tx1"/>
                </a:solidFill>
                <a:latin typeface="Aller" pitchFamily="2" charset="0"/>
              </a:defRPr>
            </a:lvl1pPr>
            <a:lvl2pPr marL="0" indent="536575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None/>
              <a:defRPr>
                <a:solidFill>
                  <a:schemeClr val="tx1"/>
                </a:solidFill>
                <a:latin typeface="Aller" pitchFamily="2" charset="0"/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48599389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618572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B99841-CADA-7B4D-A5F3-1A194581270E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0580F-D8DE-9142-95F8-5C7E7E24E451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825325156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B5034A-90A5-B645-AEE0-C1DCF6B89D9D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16100-8FD3-2D40-9988-52AAE8325FC1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435999497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F22241-EAA6-2D4D-AF2A-BD89FBEF80B0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88505-F10D-7A46-B920-4882852AB573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422321093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8826A6-5FE0-C842-BCE5-18C04AA1F36B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3F980-8756-4B48-86BF-1CBBC5045430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31013529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>
            <a:lvl1pPr algn="l">
              <a:lnSpc>
                <a:spcPct val="80000"/>
              </a:lnSpc>
              <a:defRPr kumimoji="0" lang="en-US" sz="5400" b="1" i="0" u="none" strike="noStrike" kern="1200" cap="none" spc="0" normalizeH="0" baseline="0" dirty="0" smtClean="0">
                <a:ln w="1905"/>
                <a:gradFill>
                  <a:gsLst>
                    <a:gs pos="0">
                      <a:srgbClr val="FEA022">
                        <a:shade val="20000"/>
                        <a:satMod val="200000"/>
                      </a:srgbClr>
                    </a:gs>
                    <a:gs pos="78000">
                      <a:srgbClr val="FEA022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EA022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4AB992-6366-C741-9D83-29EBEDE743EE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1E12B-F628-DB47-9A4A-8C0750F71970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205815116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30A25D-F884-2642-B15F-A55649E1E667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472A9-1184-3240-8A14-3FD2BD2A0BCF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294053567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45537-D30F-1A49-86FA-455A1ED610D8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DC817-240F-8941-A601-9270965ED395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591407400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BDE51D-6B88-E042-ABD5-81B93B470AC7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7F8ED-C445-F444-89DF-DAD244AB6783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2022832062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800523-C0F5-434D-8EC3-EB024ED89CFF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126E8-AE69-6340-A788-F5D82048618A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924850377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D134C7-F686-F946-B21A-8F39A49EEFD0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98B68-DFA0-804E-8533-DE3062322D7E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47364925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6390A9-AFDB-4442-97AE-727A50809CEC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573CA-DF16-EE48-A30B-4E3C8BC2B635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82757834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F11A30-9B1F-7A4B-9141-0E5994D92B8F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A35F1-959E-8440-9385-50E5D5A312D1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65067498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0E815F-E0A0-E142-8F48-4B1F3B95D9FB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A0C55-4BF4-5143-B1B2-0885F30DA170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907792792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61B7A-1FD6-B04E-95BE-53F72304BEAE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281A4-CFC7-D545-83AF-8F929A569AA2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54962685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3F6F99-B059-604A-9C97-C0C78371FCE9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C3A9D-00DD-684F-A409-473EC665765F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2044381623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B783F-C130-6548-8615-46C839F1589B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30688-AB1F-224B-82C5-6828E6BA680C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8358576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D859A6-8532-304D-9B3C-27D582723050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67FE3-F9B5-9F49-A82E-CEEEF1A7E91F}" type="slidenum">
              <a:rPr lang="en-AU" altLang="x-none"/>
              <a:pPr/>
              <a:t>‹#›</a:t>
            </a:fld>
            <a:endParaRPr lang="en-AU" altLang="x-none"/>
          </a:p>
        </p:txBody>
      </p:sp>
    </p:spTree>
    <p:extLst>
      <p:ext uri="{BB962C8B-B14F-4D97-AF65-F5344CB8AC3E}">
        <p14:creationId xmlns:p14="http://schemas.microsoft.com/office/powerpoint/2010/main" val="173936803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  <a:endParaRPr lang="en-AU" altLang="x-non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  <a:endParaRPr lang="en-AU" alt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669D0EC-09FD-764A-B257-195B78E9A0C0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3DC4964-DCC2-0D42-86C2-40A31946C74B}" type="slidenum">
              <a:rPr lang="en-AU" altLang="x-none"/>
              <a:pPr/>
              <a:t>‹#›</a:t>
            </a:fld>
            <a:endParaRPr lang="en-AU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ransition spd="slow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>
                <a:alpha val="88000"/>
                <a:lumMod val="56000"/>
              </a:schemeClr>
            </a:gs>
            <a:gs pos="50000">
              <a:schemeClr val="accent6">
                <a:lumMod val="94000"/>
                <a:lumOff val="6000"/>
              </a:schemeClr>
            </a:gs>
            <a:gs pos="100000">
              <a:schemeClr val="accent6">
                <a:lumMod val="84000"/>
                <a:lumOff val="16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  <a:endParaRPr lang="en-AU" altLang="x-none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  <a:endParaRPr lang="en-AU" alt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DE59175-742B-9F45-893B-66B0224DB6D0}" type="datetime1">
              <a:rPr lang="en-GB" altLang="x-none" smtClean="0"/>
              <a:t>13/07/2017</a:t>
            </a:fld>
            <a:endParaRPr lang="en-AU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AU" smtClean="0"/>
              <a:t>Ian Bell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A742DD3-844E-C04A-A158-48E9F98C0DCD}" type="slidenum">
              <a:rPr lang="en-AU" altLang="x-none"/>
              <a:pPr/>
              <a:t>‹#›</a:t>
            </a:fld>
            <a:endParaRPr lang="en-AU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67" r:id="rId3"/>
    <p:sldLayoutId id="2147484068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  <p:sldLayoutId id="2147484065" r:id="rId12"/>
    <p:sldLayoutId id="2147484066" r:id="rId13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9816" y="1124745"/>
            <a:ext cx="7486600" cy="172819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defRPr/>
            </a:pPr>
            <a:r>
              <a:rPr lang="en-A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</a:rPr>
              <a:t>Learning Action Map </a:t>
            </a:r>
            <a:r>
              <a:rPr lang="en-AU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</a:rPr>
              <a:t>Templates</a:t>
            </a:r>
            <a:endParaRPr lang="en-A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j-ea"/>
            </a:endParaRPr>
          </a:p>
        </p:txBody>
      </p:sp>
      <p:sp>
        <p:nvSpPr>
          <p:cNvPr id="27651" name="TextBox 1"/>
          <p:cNvSpPr txBox="1">
            <a:spLocks noChangeArrowheads="1"/>
          </p:cNvSpPr>
          <p:nvPr/>
        </p:nvSpPr>
        <p:spPr bwMode="auto">
          <a:xfrm>
            <a:off x="900113" y="3500438"/>
            <a:ext cx="691197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AU" altLang="x-none" sz="1800" dirty="0"/>
              <a:t>Use one of these to create your map. Adapt and copy parts as needed. Feel free to change the colours.</a:t>
            </a:r>
          </a:p>
          <a:p>
            <a:pPr>
              <a:spcBef>
                <a:spcPts val="1200"/>
              </a:spcBef>
            </a:pPr>
            <a:r>
              <a:rPr lang="en-AU" altLang="x-none" sz="1800" dirty="0"/>
              <a:t>Alternatively, create your own directly in PowerPoint or </a:t>
            </a:r>
            <a:r>
              <a:rPr lang="en-AU" altLang="x-none" sz="1800" dirty="0" smtClean="0"/>
              <a:t>using mind-mapping tools.</a:t>
            </a:r>
            <a:endParaRPr lang="en-AU" altLang="x-none" sz="1800" dirty="0"/>
          </a:p>
          <a:p>
            <a:pPr>
              <a:spcBef>
                <a:spcPts val="1200"/>
              </a:spcBef>
            </a:pPr>
            <a:r>
              <a:rPr lang="en-AU" altLang="x-none" sz="1800" dirty="0"/>
              <a:t>Whatever your choice, make it visual.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12160" y="6356349"/>
            <a:ext cx="2664296" cy="365125"/>
          </a:xfrm>
        </p:spPr>
        <p:txBody>
          <a:bodyPr/>
          <a:lstStyle/>
          <a:p>
            <a:pPr algn="r">
              <a:defRPr/>
            </a:pPr>
            <a:r>
              <a:rPr lang="en-AU" sz="900" smtClean="0">
                <a:latin typeface="+mj-lt"/>
              </a:rPr>
              <a:t>Ian Bell</a:t>
            </a:r>
            <a:endParaRPr lang="en-AU" sz="90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347864" y="6356349"/>
            <a:ext cx="2133600" cy="365125"/>
          </a:xfrm>
        </p:spPr>
        <p:txBody>
          <a:bodyPr/>
          <a:lstStyle/>
          <a:p>
            <a:pPr algn="ctr"/>
            <a:fld id="{CE6E2D2A-F52C-584F-BC18-8AD10FFFC52E}" type="slidenum">
              <a:rPr lang="en-AU" altLang="x-none" sz="900" smtClean="0">
                <a:latin typeface="+mj-lt"/>
              </a:rPr>
              <a:pPr algn="ctr"/>
              <a:t>1</a:t>
            </a:fld>
            <a:endParaRPr lang="en-AU" altLang="x-none" sz="90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/>
        </p:nvSpPr>
        <p:spPr>
          <a:xfrm>
            <a:off x="395536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Version 2.0 2017</a:t>
            </a:r>
            <a:endParaRPr lang="en-AU" sz="90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95536" y="143596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WMO Resources for Trainers</a:t>
            </a:r>
            <a:endParaRPr lang="en-AU" sz="900" dirty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22"/>
          <p:cNvSpPr txBox="1">
            <a:spLocks noChangeArrowheads="1"/>
          </p:cNvSpPr>
          <p:nvPr/>
        </p:nvSpPr>
        <p:spPr bwMode="auto">
          <a:xfrm>
            <a:off x="3132138" y="2233613"/>
            <a:ext cx="1074737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74A510"/>
                </a:solidFill>
              </a:rPr>
              <a:t>Job task</a:t>
            </a:r>
            <a:endParaRPr lang="en-GB" altLang="x-none" sz="1800" b="1">
              <a:solidFill>
                <a:srgbClr val="74A510"/>
              </a:solidFill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225550" y="2493963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403725" y="1817688"/>
            <a:ext cx="314325" cy="215900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AU"/>
          </a:p>
        </p:txBody>
      </p:sp>
      <p:cxnSp>
        <p:nvCxnSpPr>
          <p:cNvPr id="3" name="Straight Connector 2"/>
          <p:cNvCxnSpPr>
            <a:stCxn id="11" idx="7"/>
          </p:cNvCxnSpPr>
          <p:nvPr/>
        </p:nvCxnSpPr>
        <p:spPr>
          <a:xfrm flipV="1">
            <a:off x="5070475" y="2468563"/>
            <a:ext cx="401638" cy="50323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419725" y="2161655"/>
            <a:ext cx="357188" cy="3587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5724525" y="1884363"/>
            <a:ext cx="282575" cy="33020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955411" y="1639220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070475" y="3965575"/>
            <a:ext cx="401638" cy="25558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5419725" y="4168255"/>
            <a:ext cx="357188" cy="3587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5724525" y="3913188"/>
            <a:ext cx="630238" cy="30797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2294" y="3669550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5724525" y="4475163"/>
            <a:ext cx="630238" cy="30162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302294" y="4784769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3670300" y="3921125"/>
            <a:ext cx="358775" cy="30003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3363913" y="4168255"/>
            <a:ext cx="358775" cy="3587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2579688" y="4348163"/>
            <a:ext cx="784225" cy="41433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2527801" y="4517632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3670300" y="4475163"/>
            <a:ext cx="628650" cy="30162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/>
          <p:cNvSpPr/>
          <p:nvPr/>
        </p:nvSpPr>
        <p:spPr>
          <a:xfrm>
            <a:off x="4246900" y="4784769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74" name="Straight Connector 73"/>
          <p:cNvCxnSpPr>
            <a:stCxn id="11" idx="1"/>
          </p:cNvCxnSpPr>
          <p:nvPr/>
        </p:nvCxnSpPr>
        <p:spPr bwMode="auto">
          <a:xfrm flipH="1" flipV="1">
            <a:off x="3422650" y="2874963"/>
            <a:ext cx="623888" cy="9683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 bwMode="auto">
          <a:xfrm flipH="1">
            <a:off x="3116263" y="2569642"/>
            <a:ext cx="358775" cy="3571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cxnSp>
        <p:nvCxnSpPr>
          <p:cNvPr id="77" name="Straight Connector 76"/>
          <p:cNvCxnSpPr/>
          <p:nvPr/>
        </p:nvCxnSpPr>
        <p:spPr bwMode="auto">
          <a:xfrm flipH="1" flipV="1">
            <a:off x="2817813" y="1863725"/>
            <a:ext cx="350837" cy="75882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 bwMode="auto">
          <a:xfrm flipH="1">
            <a:off x="2639185" y="1567657"/>
            <a:ext cx="357903" cy="35757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 bwMode="auto">
          <a:xfrm flipH="1">
            <a:off x="2474913" y="2747963"/>
            <a:ext cx="641350" cy="7143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 bwMode="auto">
          <a:xfrm flipH="1">
            <a:off x="2117725" y="2702329"/>
            <a:ext cx="357903" cy="35757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833813" y="2760663"/>
            <a:ext cx="1449387" cy="1449387"/>
          </a:xfrm>
          <a:prstGeom prst="ellipse">
            <a:avLst/>
          </a:prstGeom>
          <a:solidFill>
            <a:srgbClr val="74A510"/>
          </a:solidFill>
          <a:ln>
            <a:noFill/>
          </a:ln>
          <a:effectLst>
            <a:outerShdw blurRad="50800" dist="38100" dir="2700000" rotWithShape="0">
              <a:srgbClr val="000000">
                <a:alpha val="42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029075" y="2832100"/>
            <a:ext cx="1052513" cy="779463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546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8722" name="TextBox 13"/>
          <p:cNvSpPr txBox="1">
            <a:spLocks noChangeArrowheads="1"/>
          </p:cNvSpPr>
          <p:nvPr/>
        </p:nvSpPr>
        <p:spPr bwMode="auto">
          <a:xfrm>
            <a:off x="3779838" y="3089275"/>
            <a:ext cx="158591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AU" altLang="x-none" sz="2000" b="1">
                <a:solidFill>
                  <a:schemeClr val="bg1"/>
                </a:solidFill>
              </a:rPr>
              <a:t>Goal or </a:t>
            </a:r>
          </a:p>
          <a:p>
            <a:pPr algn="ctr" eaLnBrk="1" hangingPunct="1">
              <a:lnSpc>
                <a:spcPct val="80000"/>
              </a:lnSpc>
            </a:pPr>
            <a:r>
              <a:rPr lang="en-AU" altLang="x-none" sz="2000" b="1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54" name="Måne 64"/>
          <p:cNvSpPr/>
          <p:nvPr/>
        </p:nvSpPr>
        <p:spPr bwMode="auto">
          <a:xfrm rot="16552097">
            <a:off x="4203823" y="3246911"/>
            <a:ext cx="680529" cy="1336239"/>
          </a:xfrm>
          <a:prstGeom prst="moon">
            <a:avLst>
              <a:gd name="adj" fmla="val 18952"/>
            </a:avLst>
          </a:prstGeom>
          <a:gradFill flip="none" rotWithShape="1">
            <a:gsLst>
              <a:gs pos="24000">
                <a:sysClr val="windowText" lastClr="000000">
                  <a:alpha val="24000"/>
                </a:sysClr>
              </a:gs>
              <a:gs pos="100000">
                <a:sysClr val="window" lastClr="FFFFFF">
                  <a:alpha val="0"/>
                </a:sys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3779838" y="527268"/>
            <a:ext cx="1130300" cy="563345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AU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Topic</a:t>
            </a:r>
            <a:endParaRPr lang="en-A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727" name="TextBox 22"/>
          <p:cNvSpPr txBox="1">
            <a:spLocks noChangeArrowheads="1"/>
          </p:cNvSpPr>
          <p:nvPr/>
        </p:nvSpPr>
        <p:spPr bwMode="auto">
          <a:xfrm>
            <a:off x="5818188" y="2311400"/>
            <a:ext cx="10731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74A510"/>
                </a:solidFill>
              </a:rPr>
              <a:t>Job task</a:t>
            </a:r>
            <a:endParaRPr lang="en-GB" altLang="x-none" sz="1800" b="1">
              <a:solidFill>
                <a:srgbClr val="74A510"/>
              </a:solidFill>
            </a:endParaRPr>
          </a:p>
        </p:txBody>
      </p:sp>
      <p:sp>
        <p:nvSpPr>
          <p:cNvPr id="28728" name="TextBox 22"/>
          <p:cNvSpPr txBox="1">
            <a:spLocks noChangeArrowheads="1"/>
          </p:cNvSpPr>
          <p:nvPr/>
        </p:nvSpPr>
        <p:spPr bwMode="auto">
          <a:xfrm>
            <a:off x="5759450" y="4279900"/>
            <a:ext cx="107473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74A510"/>
                </a:solidFill>
              </a:rPr>
              <a:t>Job task</a:t>
            </a:r>
            <a:endParaRPr lang="en-GB" altLang="x-none" sz="1800" b="1">
              <a:solidFill>
                <a:srgbClr val="74A510"/>
              </a:solidFill>
            </a:endParaRPr>
          </a:p>
        </p:txBody>
      </p:sp>
      <p:sp>
        <p:nvSpPr>
          <p:cNvPr id="28729" name="TextBox 22"/>
          <p:cNvSpPr txBox="1">
            <a:spLocks noChangeArrowheads="1"/>
          </p:cNvSpPr>
          <p:nvPr/>
        </p:nvSpPr>
        <p:spPr bwMode="auto">
          <a:xfrm>
            <a:off x="2987675" y="4572000"/>
            <a:ext cx="107473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74A510"/>
                </a:solidFill>
              </a:rPr>
              <a:t>Job task</a:t>
            </a:r>
            <a:endParaRPr lang="en-GB" altLang="x-none" sz="1800" b="1">
              <a:solidFill>
                <a:srgbClr val="74A510"/>
              </a:solidFill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801813" y="1296988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6354763" y="1431925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3944938" y="5143500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6659563" y="3590925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6673850" y="4719638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1938338" y="4957763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dirty="0">
                <a:solidFill>
                  <a:schemeClr val="tx1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4213" y="1730375"/>
            <a:ext cx="1150937" cy="687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rPr>
              <a:t>Essential knowledge and skills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308850" y="1217613"/>
            <a:ext cx="1150938" cy="684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rPr>
              <a:t>Essential knowledge and skills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767638" y="4027488"/>
            <a:ext cx="1150937" cy="682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rPr>
              <a:t>Essential knowledge and skills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925888" y="5697538"/>
            <a:ext cx="1150937" cy="684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rPr>
              <a:t>Essential knowledge and skills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785938" y="5510213"/>
            <a:ext cx="1152525" cy="682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charset="0"/>
              </a:rPr>
              <a:t>Essential knowledge and skills</a:t>
            </a:r>
          </a:p>
        </p:txBody>
      </p:sp>
      <p:sp>
        <p:nvSpPr>
          <p:cNvPr id="4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12160" y="6356349"/>
            <a:ext cx="2664296" cy="365125"/>
          </a:xfrm>
        </p:spPr>
        <p:txBody>
          <a:bodyPr/>
          <a:lstStyle/>
          <a:p>
            <a:pPr algn="r">
              <a:defRPr/>
            </a:pPr>
            <a:r>
              <a:rPr lang="en-AU" sz="900" smtClean="0">
                <a:latin typeface="+mj-lt"/>
              </a:rPr>
              <a:t>Ian Bell</a:t>
            </a:r>
            <a:endParaRPr lang="en-AU" sz="900">
              <a:latin typeface="+mj-lt"/>
            </a:endParaRPr>
          </a:p>
        </p:txBody>
      </p:sp>
      <p:sp>
        <p:nvSpPr>
          <p:cNvPr id="5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347864" y="6356349"/>
            <a:ext cx="2133600" cy="365125"/>
          </a:xfrm>
        </p:spPr>
        <p:txBody>
          <a:bodyPr/>
          <a:lstStyle/>
          <a:p>
            <a:pPr algn="ctr"/>
            <a:r>
              <a:rPr lang="en-AU" altLang="x-none" sz="900" dirty="0">
                <a:latin typeface="+mj-lt"/>
              </a:rPr>
              <a:t>2</a:t>
            </a:r>
          </a:p>
        </p:txBody>
      </p:sp>
      <p:sp>
        <p:nvSpPr>
          <p:cNvPr id="60" name="Footer Placeholder 1"/>
          <p:cNvSpPr txBox="1">
            <a:spLocks/>
          </p:cNvSpPr>
          <p:nvPr/>
        </p:nvSpPr>
        <p:spPr>
          <a:xfrm>
            <a:off x="395536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Version 2.0 2017</a:t>
            </a:r>
            <a:endParaRPr lang="en-AU" sz="900" dirty="0">
              <a:latin typeface="+mj-lt"/>
            </a:endParaRPr>
          </a:p>
        </p:txBody>
      </p:sp>
      <p:sp>
        <p:nvSpPr>
          <p:cNvPr id="61" name="Footer Placeholder 1"/>
          <p:cNvSpPr txBox="1">
            <a:spLocks/>
          </p:cNvSpPr>
          <p:nvPr/>
        </p:nvSpPr>
        <p:spPr>
          <a:xfrm>
            <a:off x="395536" y="143596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WMO Resources for Trainers</a:t>
            </a:r>
            <a:endParaRPr lang="en-AU" sz="900" dirty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stCxn id="30731" idx="2"/>
          </p:cNvCxnSpPr>
          <p:nvPr/>
        </p:nvCxnSpPr>
        <p:spPr>
          <a:xfrm>
            <a:off x="3795713" y="1375567"/>
            <a:ext cx="0" cy="2125663"/>
          </a:xfrm>
          <a:prstGeom prst="line">
            <a:avLst/>
          </a:prstGeom>
          <a:ln w="28575">
            <a:solidFill>
              <a:srgbClr val="93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22" name="Group 69"/>
          <p:cNvGrpSpPr>
            <a:grpSpLocks/>
          </p:cNvGrpSpPr>
          <p:nvPr/>
        </p:nvGrpSpPr>
        <p:grpSpPr bwMode="auto">
          <a:xfrm>
            <a:off x="7235825" y="1555750"/>
            <a:ext cx="1717675" cy="649288"/>
            <a:chOff x="5550796" y="1289601"/>
            <a:chExt cx="1729291" cy="576064"/>
          </a:xfrm>
        </p:grpSpPr>
        <p:cxnSp>
          <p:nvCxnSpPr>
            <p:cNvPr id="68" name="Straight Connector 67"/>
            <p:cNvCxnSpPr>
              <a:endCxn id="69" idx="1"/>
            </p:cNvCxnSpPr>
            <p:nvPr/>
          </p:nvCxnSpPr>
          <p:spPr>
            <a:xfrm flipV="1">
              <a:off x="5550796" y="1578337"/>
              <a:ext cx="331885" cy="97184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Horizontal Scroll 68"/>
            <p:cNvSpPr/>
            <p:nvPr/>
          </p:nvSpPr>
          <p:spPr>
            <a:xfrm>
              <a:off x="5882681" y="1289601"/>
              <a:ext cx="1397406" cy="576064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Knowledge</a:t>
              </a:r>
            </a:p>
          </p:txBody>
        </p:sp>
      </p:grpSp>
      <p:grpSp>
        <p:nvGrpSpPr>
          <p:cNvPr id="59396" name="Group 73"/>
          <p:cNvGrpSpPr>
            <a:grpSpLocks/>
          </p:cNvGrpSpPr>
          <p:nvPr/>
        </p:nvGrpSpPr>
        <p:grpSpPr bwMode="auto">
          <a:xfrm>
            <a:off x="900113" y="1524000"/>
            <a:ext cx="1744662" cy="879475"/>
            <a:chOff x="1188133" y="1524549"/>
            <a:chExt cx="1744280" cy="879321"/>
          </a:xfrm>
          <a:solidFill>
            <a:schemeClr val="bg2">
              <a:lumMod val="50000"/>
            </a:schemeClr>
          </a:solidFill>
        </p:grpSpPr>
        <p:cxnSp>
          <p:nvCxnSpPr>
            <p:cNvPr id="32" name="Straight Connector 31"/>
            <p:cNvCxnSpPr/>
            <p:nvPr/>
          </p:nvCxnSpPr>
          <p:spPr>
            <a:xfrm flipH="1" flipV="1">
              <a:off x="2278506" y="1589626"/>
              <a:ext cx="499954" cy="814244"/>
            </a:xfrm>
            <a:prstGeom prst="line">
              <a:avLst/>
            </a:prstGeom>
            <a:grpFill/>
            <a:ln w="28575">
              <a:solidFill>
                <a:srgbClr val="93C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>
            <a:xfrm>
              <a:off x="1188133" y="1524549"/>
              <a:ext cx="1744280" cy="353199"/>
            </a:xfrm>
            <a:prstGeom prst="round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Activity</a:t>
              </a:r>
              <a:endParaRPr lang="en-AU" sz="1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 bwMode="auto">
          <a:xfrm>
            <a:off x="8108950" y="4316413"/>
            <a:ext cx="0" cy="300037"/>
          </a:xfrm>
          <a:prstGeom prst="lin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0725" name="Group 69"/>
          <p:cNvGrpSpPr>
            <a:grpSpLocks/>
          </p:cNvGrpSpPr>
          <p:nvPr/>
        </p:nvGrpSpPr>
        <p:grpSpPr bwMode="auto">
          <a:xfrm>
            <a:off x="6094413" y="690563"/>
            <a:ext cx="1473200" cy="693737"/>
            <a:chOff x="6094117" y="1352759"/>
            <a:chExt cx="1474046" cy="615240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6094117" y="1603360"/>
              <a:ext cx="389160" cy="364639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Horizontal Scroll 52"/>
            <p:cNvSpPr/>
            <p:nvPr/>
          </p:nvSpPr>
          <p:spPr>
            <a:xfrm>
              <a:off x="6154477" y="1352759"/>
              <a:ext cx="1413686" cy="322402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Knowledge</a:t>
              </a:r>
            </a:p>
          </p:txBody>
        </p:sp>
      </p:grpSp>
      <p:grpSp>
        <p:nvGrpSpPr>
          <p:cNvPr id="30726" name="Group 79"/>
          <p:cNvGrpSpPr>
            <a:grpSpLocks/>
          </p:cNvGrpSpPr>
          <p:nvPr/>
        </p:nvGrpSpPr>
        <p:grpSpPr bwMode="auto">
          <a:xfrm>
            <a:off x="1323975" y="2366963"/>
            <a:ext cx="2422525" cy="990600"/>
            <a:chOff x="1825106" y="2273241"/>
            <a:chExt cx="2102914" cy="98996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040552" y="2595295"/>
              <a:ext cx="887468" cy="667906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1825106" y="2273241"/>
              <a:ext cx="1944352" cy="44017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Job task</a:t>
              </a:r>
            </a:p>
          </p:txBody>
        </p:sp>
      </p:grpSp>
      <p:grpSp>
        <p:nvGrpSpPr>
          <p:cNvPr id="59400" name="Group 76"/>
          <p:cNvGrpSpPr>
            <a:grpSpLocks/>
          </p:cNvGrpSpPr>
          <p:nvPr/>
        </p:nvGrpSpPr>
        <p:grpSpPr bwMode="auto">
          <a:xfrm>
            <a:off x="5927725" y="3962400"/>
            <a:ext cx="3036888" cy="354013"/>
            <a:chOff x="5928303" y="3963102"/>
            <a:chExt cx="3036366" cy="353199"/>
          </a:xfrm>
          <a:solidFill>
            <a:schemeClr val="bg2">
              <a:lumMod val="50000"/>
            </a:schemeClr>
          </a:solidFill>
        </p:grpSpPr>
        <p:cxnSp>
          <p:nvCxnSpPr>
            <p:cNvPr id="33" name="Straight Connector 32"/>
            <p:cNvCxnSpPr/>
            <p:nvPr/>
          </p:nvCxnSpPr>
          <p:spPr>
            <a:xfrm>
              <a:off x="5928303" y="4123071"/>
              <a:ext cx="2028476" cy="15838"/>
            </a:xfrm>
            <a:prstGeom prst="line">
              <a:avLst/>
            </a:prstGeom>
            <a:grpFill/>
            <a:ln w="28575">
              <a:solidFill>
                <a:srgbClr val="93C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ounded Rectangle 26"/>
            <p:cNvSpPr/>
            <p:nvPr/>
          </p:nvSpPr>
          <p:spPr>
            <a:xfrm>
              <a:off x="7431038" y="3963102"/>
              <a:ext cx="1533631" cy="353199"/>
            </a:xfrm>
            <a:prstGeom prst="round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Activity</a:t>
              </a:r>
              <a:endParaRPr lang="en-AU" sz="1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 bwMode="auto">
          <a:xfrm flipV="1">
            <a:off x="1728788" y="4916488"/>
            <a:ext cx="369887" cy="517525"/>
          </a:xfrm>
          <a:prstGeom prst="lin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59403" name="Group 83"/>
          <p:cNvGrpSpPr>
            <a:grpSpLocks/>
          </p:cNvGrpSpPr>
          <p:nvPr/>
        </p:nvGrpSpPr>
        <p:grpSpPr bwMode="auto">
          <a:xfrm>
            <a:off x="1212850" y="4083050"/>
            <a:ext cx="1679575" cy="1092202"/>
            <a:chOff x="1211905" y="4083087"/>
            <a:chExt cx="1680486" cy="1092253"/>
          </a:xfrm>
          <a:solidFill>
            <a:schemeClr val="bg2">
              <a:lumMod val="50000"/>
            </a:schemeClr>
          </a:solidFill>
        </p:grpSpPr>
        <p:cxnSp>
          <p:nvCxnSpPr>
            <p:cNvPr id="35" name="Straight Connector 34"/>
            <p:cNvCxnSpPr/>
            <p:nvPr/>
          </p:nvCxnSpPr>
          <p:spPr>
            <a:xfrm flipH="1">
              <a:off x="2155391" y="4083087"/>
              <a:ext cx="508276" cy="693770"/>
            </a:xfrm>
            <a:prstGeom prst="line">
              <a:avLst/>
            </a:prstGeom>
            <a:grpFill/>
            <a:ln w="28575">
              <a:solidFill>
                <a:srgbClr val="93C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ed Rectangle 27"/>
            <p:cNvSpPr/>
            <p:nvPr/>
          </p:nvSpPr>
          <p:spPr>
            <a:xfrm>
              <a:off x="1211905" y="4650543"/>
              <a:ext cx="1680486" cy="524797"/>
            </a:xfrm>
            <a:prstGeom prst="round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Activity</a:t>
              </a:r>
              <a:endParaRPr lang="en-AU" sz="1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404" name="Group 78"/>
          <p:cNvGrpSpPr>
            <a:grpSpLocks/>
          </p:cNvGrpSpPr>
          <p:nvPr/>
        </p:nvGrpSpPr>
        <p:grpSpPr bwMode="auto">
          <a:xfrm>
            <a:off x="947595" y="3833019"/>
            <a:ext cx="2628900" cy="611188"/>
            <a:chOff x="1043342" y="3619622"/>
            <a:chExt cx="2629066" cy="611094"/>
          </a:xfrm>
          <a:solidFill>
            <a:schemeClr val="accent6">
              <a:lumMod val="75000"/>
            </a:schemeClr>
          </a:solidFill>
        </p:grpSpPr>
        <p:cxnSp>
          <p:nvCxnSpPr>
            <p:cNvPr id="14" name="Straight Connector 13"/>
            <p:cNvCxnSpPr/>
            <p:nvPr/>
          </p:nvCxnSpPr>
          <p:spPr>
            <a:xfrm flipV="1">
              <a:off x="2932586" y="3619622"/>
              <a:ext cx="739822" cy="458717"/>
            </a:xfrm>
            <a:prstGeom prst="line">
              <a:avLst/>
            </a:prstGeom>
            <a:grpFill/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043342" y="3790539"/>
              <a:ext cx="2273468" cy="440177"/>
            </a:xfrm>
            <a:prstGeom prst="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Job task</a:t>
              </a:r>
            </a:p>
          </p:txBody>
        </p:sp>
      </p:grpSp>
      <p:sp>
        <p:nvSpPr>
          <p:cNvPr id="30731" name="TextBox 1"/>
          <p:cNvSpPr txBox="1">
            <a:spLocks noChangeArrowheads="1"/>
          </p:cNvSpPr>
          <p:nvPr/>
        </p:nvSpPr>
        <p:spPr bwMode="auto">
          <a:xfrm>
            <a:off x="2268538" y="1005680"/>
            <a:ext cx="3052762" cy="369887"/>
          </a:xfrm>
          <a:prstGeom prst="rect">
            <a:avLst/>
          </a:prstGeom>
          <a:solidFill>
            <a:schemeClr val="bg1"/>
          </a:solidFill>
          <a:ln w="38100">
            <a:solidFill>
              <a:srgbClr val="93C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AU" altLang="x-none" sz="1800" b="1" dirty="0" smtClean="0">
                <a:solidFill>
                  <a:srgbClr val="94C600"/>
                </a:solidFill>
              </a:rPr>
              <a:t>Goal or competency</a:t>
            </a:r>
            <a:endParaRPr lang="en-AU" altLang="x-none" sz="1800" b="1" dirty="0">
              <a:solidFill>
                <a:srgbClr val="94C600"/>
              </a:solidFill>
            </a:endParaRPr>
          </a:p>
        </p:txBody>
      </p:sp>
      <p:sp>
        <p:nvSpPr>
          <p:cNvPr id="30735" name="TextBox 95"/>
          <p:cNvSpPr txBox="1">
            <a:spLocks noChangeArrowheads="1"/>
          </p:cNvSpPr>
          <p:nvPr/>
        </p:nvSpPr>
        <p:spPr bwMode="auto">
          <a:xfrm>
            <a:off x="2268538" y="382587"/>
            <a:ext cx="592851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r>
              <a:rPr lang="en-AU" altLang="x-none" smtClean="0">
                <a:solidFill>
                  <a:srgbClr val="94C600"/>
                </a:solidFill>
                <a:latin typeface="Arial Black" charset="0"/>
              </a:rPr>
              <a:t>Topic </a:t>
            </a:r>
            <a:endParaRPr lang="en-AU" altLang="x-none">
              <a:solidFill>
                <a:srgbClr val="94C600"/>
              </a:solidFill>
              <a:latin typeface="Arial Black" charset="0"/>
            </a:endParaRPr>
          </a:p>
        </p:txBody>
      </p:sp>
      <p:grpSp>
        <p:nvGrpSpPr>
          <p:cNvPr id="59418" name="Group 74"/>
          <p:cNvGrpSpPr>
            <a:grpSpLocks/>
          </p:cNvGrpSpPr>
          <p:nvPr/>
        </p:nvGrpSpPr>
        <p:grpSpPr bwMode="auto">
          <a:xfrm>
            <a:off x="5321300" y="1844675"/>
            <a:ext cx="1976438" cy="722313"/>
            <a:chOff x="5754258" y="2126297"/>
            <a:chExt cx="1976419" cy="722799"/>
          </a:xfrm>
          <a:solidFill>
            <a:schemeClr val="bg2">
              <a:lumMod val="50000"/>
            </a:schemeClr>
          </a:solidFill>
        </p:grpSpPr>
        <p:cxnSp>
          <p:nvCxnSpPr>
            <p:cNvPr id="58" name="Straight Connector 57"/>
            <p:cNvCxnSpPr/>
            <p:nvPr/>
          </p:nvCxnSpPr>
          <p:spPr>
            <a:xfrm flipH="1">
              <a:off x="5754258" y="2413828"/>
              <a:ext cx="571495" cy="435268"/>
            </a:xfrm>
            <a:prstGeom prst="line">
              <a:avLst/>
            </a:prstGeom>
            <a:grpFill/>
            <a:ln w="28575">
              <a:solidFill>
                <a:srgbClr val="93C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ounded Rectangle 58"/>
            <p:cNvSpPr/>
            <p:nvPr/>
          </p:nvSpPr>
          <p:spPr>
            <a:xfrm>
              <a:off x="6288886" y="2126297"/>
              <a:ext cx="1441791" cy="361817"/>
            </a:xfrm>
            <a:prstGeom prst="round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Activity</a:t>
              </a:r>
              <a:endParaRPr lang="en-AU" sz="1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419" name="Group 74"/>
          <p:cNvGrpSpPr>
            <a:grpSpLocks/>
          </p:cNvGrpSpPr>
          <p:nvPr/>
        </p:nvGrpSpPr>
        <p:grpSpPr bwMode="auto">
          <a:xfrm>
            <a:off x="5076825" y="1268413"/>
            <a:ext cx="1798638" cy="1327150"/>
            <a:chOff x="5843053" y="2066403"/>
            <a:chExt cx="1799374" cy="1327967"/>
          </a:xfrm>
          <a:solidFill>
            <a:schemeClr val="bg2">
              <a:lumMod val="50000"/>
            </a:schemeClr>
          </a:solidFill>
        </p:grpSpPr>
        <p:cxnSp>
          <p:nvCxnSpPr>
            <p:cNvPr id="61" name="Straight Connector 60"/>
            <p:cNvCxnSpPr/>
            <p:nvPr/>
          </p:nvCxnSpPr>
          <p:spPr>
            <a:xfrm flipH="1">
              <a:off x="5843053" y="2414279"/>
              <a:ext cx="482797" cy="980091"/>
            </a:xfrm>
            <a:prstGeom prst="line">
              <a:avLst/>
            </a:prstGeom>
            <a:grpFill/>
            <a:ln w="28575">
              <a:solidFill>
                <a:srgbClr val="93C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ounded Rectangle 61"/>
            <p:cNvSpPr/>
            <p:nvPr/>
          </p:nvSpPr>
          <p:spPr>
            <a:xfrm>
              <a:off x="6200636" y="2066403"/>
              <a:ext cx="1441791" cy="361817"/>
            </a:xfrm>
            <a:prstGeom prst="round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Activity</a:t>
              </a:r>
              <a:endParaRPr lang="en-AU" sz="1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06" name="Group 69"/>
          <p:cNvGrpSpPr>
            <a:grpSpLocks/>
          </p:cNvGrpSpPr>
          <p:nvPr/>
        </p:nvGrpSpPr>
        <p:grpSpPr bwMode="auto">
          <a:xfrm>
            <a:off x="250824" y="690563"/>
            <a:ext cx="2239963" cy="833437"/>
            <a:chOff x="5238656" y="1295498"/>
            <a:chExt cx="2240951" cy="738563"/>
          </a:xfrm>
          <a:noFill/>
        </p:grpSpPr>
        <p:cxnSp>
          <p:nvCxnSpPr>
            <p:cNvPr id="65" name="Straight Connector 64"/>
            <p:cNvCxnSpPr/>
            <p:nvPr/>
          </p:nvCxnSpPr>
          <p:spPr>
            <a:xfrm flipH="1" flipV="1">
              <a:off x="6320221" y="1603584"/>
              <a:ext cx="563811" cy="430477"/>
            </a:xfrm>
            <a:prstGeom prst="line">
              <a:avLst/>
            </a:prstGeom>
            <a:grpFill/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Horizontal Scroll 65"/>
            <p:cNvSpPr/>
            <p:nvPr/>
          </p:nvSpPr>
          <p:spPr>
            <a:xfrm>
              <a:off x="5238656" y="1295498"/>
              <a:ext cx="2240951" cy="575376"/>
            </a:xfrm>
            <a:prstGeom prst="horizontalScroll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tabLst>
                  <a:tab pos="185738" algn="l"/>
                </a:tabLst>
                <a:defRPr/>
              </a:pPr>
              <a:r>
                <a:rPr lang="en-A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Knowledge</a:t>
              </a:r>
            </a:p>
          </p:txBody>
        </p:sp>
      </p:grpSp>
      <p:cxnSp>
        <p:nvCxnSpPr>
          <p:cNvPr id="78" name="Straight Connector 77"/>
          <p:cNvCxnSpPr/>
          <p:nvPr/>
        </p:nvCxnSpPr>
        <p:spPr bwMode="auto">
          <a:xfrm>
            <a:off x="6105525" y="5459413"/>
            <a:ext cx="0" cy="300037"/>
          </a:xfrm>
          <a:prstGeom prst="lin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0740" name="Group 15"/>
          <p:cNvGrpSpPr>
            <a:grpSpLocks/>
          </p:cNvGrpSpPr>
          <p:nvPr/>
        </p:nvGrpSpPr>
        <p:grpSpPr bwMode="auto">
          <a:xfrm>
            <a:off x="7667625" y="4316413"/>
            <a:ext cx="1285875" cy="654050"/>
            <a:chOff x="7668827" y="4316414"/>
            <a:chExt cx="1285157" cy="654048"/>
          </a:xfrm>
        </p:grpSpPr>
        <p:sp>
          <p:nvSpPr>
            <p:cNvPr id="55" name="Horizontal Scroll 54"/>
            <p:cNvSpPr/>
            <p:nvPr/>
          </p:nvSpPr>
          <p:spPr bwMode="auto">
            <a:xfrm>
              <a:off x="7668827" y="4616450"/>
              <a:ext cx="1285157" cy="354012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Knowledge</a:t>
              </a: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 flipV="1">
              <a:off x="8198756" y="4316414"/>
              <a:ext cx="0" cy="300036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41" name="Group 19"/>
          <p:cNvGrpSpPr>
            <a:grpSpLocks/>
          </p:cNvGrpSpPr>
          <p:nvPr/>
        </p:nvGrpSpPr>
        <p:grpSpPr bwMode="auto">
          <a:xfrm>
            <a:off x="1295400" y="5175250"/>
            <a:ext cx="5651500" cy="793750"/>
            <a:chOff x="1308893" y="5162025"/>
            <a:chExt cx="5650707" cy="793456"/>
          </a:xfrm>
        </p:grpSpPr>
        <p:sp>
          <p:nvSpPr>
            <p:cNvPr id="77" name="Horizontal Scroll 76"/>
            <p:cNvSpPr/>
            <p:nvPr/>
          </p:nvSpPr>
          <p:spPr bwMode="auto">
            <a:xfrm>
              <a:off x="5446925" y="5498450"/>
              <a:ext cx="1512675" cy="437988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Knowledge</a:t>
              </a:r>
            </a:p>
          </p:txBody>
        </p:sp>
        <p:cxnSp>
          <p:nvCxnSpPr>
            <p:cNvPr id="74" name="Straight Connector 73"/>
            <p:cNvCxnSpPr/>
            <p:nvPr/>
          </p:nvCxnSpPr>
          <p:spPr bwMode="auto">
            <a:xfrm flipV="1">
              <a:off x="6089772" y="5162025"/>
              <a:ext cx="0" cy="355468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Horizontal Scroll 80"/>
            <p:cNvSpPr/>
            <p:nvPr/>
          </p:nvSpPr>
          <p:spPr bwMode="auto">
            <a:xfrm>
              <a:off x="1308893" y="5517493"/>
              <a:ext cx="1512676" cy="437988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Knowledge</a:t>
              </a:r>
            </a:p>
          </p:txBody>
        </p:sp>
        <p:cxnSp>
          <p:nvCxnSpPr>
            <p:cNvPr id="83" name="Straight Connector 82"/>
            <p:cNvCxnSpPr/>
            <p:nvPr/>
          </p:nvCxnSpPr>
          <p:spPr bwMode="auto">
            <a:xfrm flipV="1">
              <a:off x="2046977" y="5162025"/>
              <a:ext cx="0" cy="355468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80"/>
          <p:cNvGrpSpPr>
            <a:grpSpLocks/>
          </p:cNvGrpSpPr>
          <p:nvPr/>
        </p:nvGrpSpPr>
        <p:grpSpPr bwMode="auto">
          <a:xfrm>
            <a:off x="4532313" y="2566988"/>
            <a:ext cx="1549400" cy="696912"/>
            <a:chOff x="4532885" y="2567461"/>
            <a:chExt cx="1548051" cy="695740"/>
          </a:xfrm>
          <a:solidFill>
            <a:schemeClr val="accent6">
              <a:lumMod val="75000"/>
            </a:schemeClr>
          </a:solidFill>
        </p:grpSpPr>
        <p:cxnSp>
          <p:nvCxnSpPr>
            <p:cNvPr id="60" name="Straight Connector 59"/>
            <p:cNvCxnSpPr/>
            <p:nvPr/>
          </p:nvCxnSpPr>
          <p:spPr>
            <a:xfrm flipH="1">
              <a:off x="4532885" y="2827373"/>
              <a:ext cx="683616" cy="435828"/>
            </a:xfrm>
            <a:prstGeom prst="line">
              <a:avLst/>
            </a:prstGeom>
            <a:grpFill/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4563455" y="2567461"/>
              <a:ext cx="1517481" cy="548105"/>
            </a:xfrm>
            <a:prstGeom prst="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Job task</a:t>
              </a:r>
            </a:p>
          </p:txBody>
        </p:sp>
      </p:grpSp>
      <p:grpSp>
        <p:nvGrpSpPr>
          <p:cNvPr id="71" name="Group 76"/>
          <p:cNvGrpSpPr>
            <a:grpSpLocks/>
          </p:cNvGrpSpPr>
          <p:nvPr/>
        </p:nvGrpSpPr>
        <p:grpSpPr bwMode="auto">
          <a:xfrm>
            <a:off x="5213003" y="4348163"/>
            <a:ext cx="1729134" cy="913101"/>
            <a:chOff x="7189340" y="3245148"/>
            <a:chExt cx="1727465" cy="911231"/>
          </a:xfrm>
          <a:solidFill>
            <a:schemeClr val="bg2">
              <a:lumMod val="50000"/>
            </a:schemeClr>
          </a:solidFill>
        </p:grpSpPr>
        <p:cxnSp>
          <p:nvCxnSpPr>
            <p:cNvPr id="72" name="Straight Connector 71"/>
            <p:cNvCxnSpPr>
              <a:stCxn id="82" idx="2"/>
              <a:endCxn id="75" idx="0"/>
            </p:cNvCxnSpPr>
            <p:nvPr/>
          </p:nvCxnSpPr>
          <p:spPr>
            <a:xfrm flipH="1">
              <a:off x="8053072" y="3245148"/>
              <a:ext cx="3577" cy="301697"/>
            </a:xfrm>
            <a:prstGeom prst="line">
              <a:avLst/>
            </a:prstGeom>
            <a:grpFill/>
            <a:ln w="28575">
              <a:solidFill>
                <a:srgbClr val="93C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ounded Rectangle 74"/>
            <p:cNvSpPr/>
            <p:nvPr/>
          </p:nvSpPr>
          <p:spPr>
            <a:xfrm>
              <a:off x="7189340" y="3546845"/>
              <a:ext cx="1727465" cy="609534"/>
            </a:xfrm>
            <a:prstGeom prst="roundRect">
              <a:avLst/>
            </a:prstGeom>
            <a:grpFill/>
            <a:ln>
              <a:noFill/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Activity</a:t>
              </a:r>
              <a:endParaRPr lang="en-AU" sz="1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6" name="Group 81"/>
          <p:cNvGrpSpPr>
            <a:grpSpLocks/>
          </p:cNvGrpSpPr>
          <p:nvPr/>
        </p:nvGrpSpPr>
        <p:grpSpPr bwMode="auto">
          <a:xfrm>
            <a:off x="4638675" y="3763963"/>
            <a:ext cx="2447925" cy="584200"/>
            <a:chOff x="4639087" y="3763638"/>
            <a:chExt cx="2447612" cy="584194"/>
          </a:xfrm>
          <a:solidFill>
            <a:schemeClr val="accent6">
              <a:lumMod val="75000"/>
            </a:schemeClr>
          </a:solidFill>
        </p:grpSpPr>
        <p:cxnSp>
          <p:nvCxnSpPr>
            <p:cNvPr id="79" name="Straight Connector 78"/>
            <p:cNvCxnSpPr/>
            <p:nvPr/>
          </p:nvCxnSpPr>
          <p:spPr>
            <a:xfrm>
              <a:off x="4639087" y="3763638"/>
              <a:ext cx="652380" cy="315909"/>
            </a:xfrm>
            <a:prstGeom prst="line">
              <a:avLst/>
            </a:prstGeom>
            <a:grpFill/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5076056" y="3849288"/>
              <a:ext cx="2010643" cy="498544"/>
            </a:xfrm>
            <a:prstGeom prst="rect">
              <a:avLst/>
            </a:prstGeom>
            <a:grpFill/>
            <a:ln>
              <a:solidFill>
                <a:schemeClr val="accent6">
                  <a:lumMod val="75000"/>
                </a:schemeClr>
              </a:solidFill>
            </a:ln>
            <a:effectLst>
              <a:outerShdw blurRad="149987" dist="127000" dir="270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Job task</a:t>
              </a:r>
            </a:p>
          </p:txBody>
        </p:sp>
      </p:grpSp>
      <p:sp>
        <p:nvSpPr>
          <p:cNvPr id="6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12160" y="6356349"/>
            <a:ext cx="2664296" cy="365125"/>
          </a:xfrm>
        </p:spPr>
        <p:txBody>
          <a:bodyPr/>
          <a:lstStyle/>
          <a:p>
            <a:pPr algn="r">
              <a:defRPr/>
            </a:pPr>
            <a:r>
              <a:rPr lang="en-AU" sz="900" smtClean="0">
                <a:latin typeface="+mj-lt"/>
              </a:rPr>
              <a:t>Ian Bell</a:t>
            </a:r>
            <a:endParaRPr lang="en-AU" sz="900">
              <a:latin typeface="+mj-lt"/>
            </a:endParaRPr>
          </a:p>
        </p:txBody>
      </p:sp>
      <p:sp>
        <p:nvSpPr>
          <p:cNvPr id="7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347864" y="6356349"/>
            <a:ext cx="2133600" cy="365125"/>
          </a:xfrm>
        </p:spPr>
        <p:txBody>
          <a:bodyPr/>
          <a:lstStyle/>
          <a:p>
            <a:pPr algn="ctr"/>
            <a:r>
              <a:rPr lang="en-AU" altLang="x-none" sz="900" dirty="0">
                <a:latin typeface="+mj-lt"/>
              </a:rPr>
              <a:t>3</a:t>
            </a:r>
          </a:p>
        </p:txBody>
      </p:sp>
      <p:sp>
        <p:nvSpPr>
          <p:cNvPr id="80" name="Footer Placeholder 1"/>
          <p:cNvSpPr txBox="1">
            <a:spLocks/>
          </p:cNvSpPr>
          <p:nvPr/>
        </p:nvSpPr>
        <p:spPr>
          <a:xfrm>
            <a:off x="395536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Version 2.0 2017</a:t>
            </a:r>
            <a:endParaRPr lang="en-AU" sz="900" dirty="0">
              <a:latin typeface="+mj-lt"/>
            </a:endParaRPr>
          </a:p>
        </p:txBody>
      </p:sp>
      <p:sp>
        <p:nvSpPr>
          <p:cNvPr id="84" name="Footer Placeholder 1"/>
          <p:cNvSpPr txBox="1">
            <a:spLocks/>
          </p:cNvSpPr>
          <p:nvPr/>
        </p:nvSpPr>
        <p:spPr>
          <a:xfrm>
            <a:off x="395536" y="143596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WMO Resources for Trainers</a:t>
            </a:r>
            <a:endParaRPr lang="en-AU" sz="900" dirty="0">
              <a:latin typeface="+mj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3086114" y="3115444"/>
            <a:ext cx="1974826" cy="100811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49987" dist="127000" dir="270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Goal or competency</a:t>
            </a:r>
            <a:endParaRPr lang="en-AU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758395"/>
            <a:ext cx="9144000" cy="692696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58775" eaLnBrk="1" hangingPunct="1">
              <a:defRPr/>
            </a:pPr>
            <a:r>
              <a:rPr lang="en-AU" sz="2400" b="1" dirty="0">
                <a:solidFill>
                  <a:prstClr val="white"/>
                </a:solidFill>
              </a:rPr>
              <a:t>Topic</a:t>
            </a:r>
            <a:endParaRPr lang="en-GB" sz="2400" b="1" dirty="0">
              <a:solidFill>
                <a:prstClr val="white"/>
              </a:solidFill>
            </a:endParaRPr>
          </a:p>
        </p:txBody>
      </p:sp>
      <p:cxnSp>
        <p:nvCxnSpPr>
          <p:cNvPr id="110" name="Straight Connector 109"/>
          <p:cNvCxnSpPr/>
          <p:nvPr/>
        </p:nvCxnSpPr>
        <p:spPr>
          <a:xfrm flipH="1" flipV="1">
            <a:off x="6877097" y="3239466"/>
            <a:ext cx="1587" cy="1570037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1281159" y="3777628"/>
            <a:ext cx="1109663" cy="103187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2390822" y="3777628"/>
            <a:ext cx="1258887" cy="51593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646659" y="2294903"/>
            <a:ext cx="1512888" cy="12080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086147" y="2294903"/>
            <a:ext cx="1560512" cy="12192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auto">
          <a:xfrm>
            <a:off x="3566539" y="1856020"/>
            <a:ext cx="2160240" cy="565150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AU" b="1" dirty="0" smtClean="0">
                <a:solidFill>
                  <a:prstClr val="black"/>
                </a:solidFill>
                <a:cs typeface="Arial" pitchFamily="34" charset="0"/>
              </a:rPr>
              <a:t>Goal or competency</a:t>
            </a:r>
            <a:endParaRPr lang="en-AU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93321" y="3251244"/>
            <a:ext cx="1393577" cy="5263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C000"/>
            </a:solidFill>
          </a:ln>
          <a:effectLst>
            <a:outerShdw blurRad="165100" dist="139700" dir="2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prstClr val="black"/>
                </a:solidFill>
                <a:cs typeface="Arial" pitchFamily="34" charset="0"/>
              </a:rPr>
              <a:t>Job task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158826" y="3240192"/>
            <a:ext cx="1435849" cy="5263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C000"/>
            </a:solidFill>
          </a:ln>
          <a:effectLst>
            <a:outerShdw blurRad="165100" dist="139700" dir="2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AU" sz="1600" dirty="0">
                <a:solidFill>
                  <a:prstClr val="black"/>
                </a:solidFill>
                <a:cs typeface="Arial" pitchFamily="34" charset="0"/>
              </a:rPr>
              <a:t>Job task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en-AU" sz="16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40808" y="4937027"/>
            <a:ext cx="2305026" cy="5776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Knowledge and skills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584131" y="4283331"/>
            <a:ext cx="1394157" cy="52639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  <a:effectLst>
            <a:outerShdw blurRad="165100" dist="139700" dir="2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Activity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6050907" y="4283330"/>
            <a:ext cx="1656183" cy="52639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  <a:effectLst>
            <a:outerShdw blurRad="165100" dist="139700" dir="2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Activity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6010499" y="5028586"/>
            <a:ext cx="3168351" cy="97210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Knowledge and skills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918467" y="4293686"/>
            <a:ext cx="1462332" cy="52639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  <a:effectLst>
            <a:outerShdw blurRad="165100" dist="139700" dir="2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Activity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845834" y="5050611"/>
            <a:ext cx="2305026" cy="5040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Knowledge and skills</a:t>
            </a:r>
          </a:p>
        </p:txBody>
      </p:sp>
      <p:sp>
        <p:nvSpPr>
          <p:cNvPr id="2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12160" y="6356349"/>
            <a:ext cx="2664296" cy="365125"/>
          </a:xfrm>
        </p:spPr>
        <p:txBody>
          <a:bodyPr/>
          <a:lstStyle/>
          <a:p>
            <a:pPr algn="r">
              <a:defRPr/>
            </a:pPr>
            <a:r>
              <a:rPr lang="en-AU" sz="900" smtClean="0">
                <a:latin typeface="+mj-lt"/>
              </a:rPr>
              <a:t>Ian Bell</a:t>
            </a:r>
            <a:endParaRPr lang="en-AU" sz="900">
              <a:latin typeface="+mj-lt"/>
            </a:endParaRPr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347864" y="6356349"/>
            <a:ext cx="2133600" cy="365125"/>
          </a:xfrm>
        </p:spPr>
        <p:txBody>
          <a:bodyPr/>
          <a:lstStyle/>
          <a:p>
            <a:pPr algn="ctr"/>
            <a:r>
              <a:rPr lang="en-AU" altLang="x-none" sz="900" dirty="0">
                <a:latin typeface="+mj-lt"/>
              </a:rPr>
              <a:t>4</a:t>
            </a:r>
          </a:p>
        </p:txBody>
      </p:sp>
      <p:sp>
        <p:nvSpPr>
          <p:cNvPr id="41" name="Footer Placeholder 1"/>
          <p:cNvSpPr txBox="1">
            <a:spLocks/>
          </p:cNvSpPr>
          <p:nvPr/>
        </p:nvSpPr>
        <p:spPr>
          <a:xfrm>
            <a:off x="395536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Version 2.0 2017</a:t>
            </a:r>
            <a:endParaRPr lang="en-AU" sz="900" dirty="0">
              <a:latin typeface="+mj-lt"/>
            </a:endParaRPr>
          </a:p>
        </p:txBody>
      </p:sp>
      <p:sp>
        <p:nvSpPr>
          <p:cNvPr id="42" name="Footer Placeholder 1"/>
          <p:cNvSpPr txBox="1">
            <a:spLocks/>
          </p:cNvSpPr>
          <p:nvPr/>
        </p:nvSpPr>
        <p:spPr>
          <a:xfrm>
            <a:off x="395536" y="143596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WMO Resources for Trainers</a:t>
            </a:r>
            <a:endParaRPr lang="en-AU" sz="900" dirty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/>
          <p:nvPr/>
        </p:nvCxnSpPr>
        <p:spPr>
          <a:xfrm flipV="1">
            <a:off x="5522913" y="2708275"/>
            <a:ext cx="371475" cy="236538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5522913" y="2354263"/>
            <a:ext cx="0" cy="42862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700713" y="2963863"/>
            <a:ext cx="479425" cy="16033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648325" y="3089275"/>
            <a:ext cx="985838" cy="66675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TextBox 22"/>
          <p:cNvSpPr txBox="1">
            <a:spLocks noChangeArrowheads="1"/>
          </p:cNvSpPr>
          <p:nvPr/>
        </p:nvSpPr>
        <p:spPr bwMode="auto">
          <a:xfrm>
            <a:off x="2830513" y="2306638"/>
            <a:ext cx="1462087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0E58C4"/>
                </a:solidFill>
              </a:rPr>
              <a:t>Job task</a:t>
            </a:r>
            <a:endParaRPr lang="en-GB" altLang="x-none" sz="1800" b="1">
              <a:solidFill>
                <a:srgbClr val="0E58C4"/>
              </a:solidFill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92163" y="2493963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970338" y="1817688"/>
            <a:ext cx="314325" cy="215900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prstClr val="white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679950" y="2963863"/>
            <a:ext cx="663575" cy="28098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344124" y="2783681"/>
            <a:ext cx="357188" cy="3587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b="1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52" name="Oval 51"/>
          <p:cNvSpPr/>
          <p:nvPr/>
        </p:nvSpPr>
        <p:spPr>
          <a:xfrm>
            <a:off x="5842146" y="2402725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3236913" y="3921125"/>
            <a:ext cx="358775" cy="30003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931220" y="4168255"/>
            <a:ext cx="358775" cy="3587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b="1" dirty="0">
                <a:solidFill>
                  <a:prstClr val="white"/>
                </a:solidFill>
              </a:rPr>
              <a:t>3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2146300" y="4348163"/>
            <a:ext cx="784225" cy="41433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2095108" y="4517632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3236913" y="4475163"/>
            <a:ext cx="628650" cy="30162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/>
          <p:cNvSpPr/>
          <p:nvPr/>
        </p:nvSpPr>
        <p:spPr>
          <a:xfrm>
            <a:off x="3814207" y="4784769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 flipH="1" flipV="1">
            <a:off x="2989263" y="2874963"/>
            <a:ext cx="503237" cy="3460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 bwMode="auto">
          <a:xfrm flipH="1">
            <a:off x="2683570" y="2569642"/>
            <a:ext cx="358775" cy="3571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b="1" dirty="0">
                <a:solidFill>
                  <a:prstClr val="white"/>
                </a:solidFill>
              </a:rPr>
              <a:t>1</a:t>
            </a:r>
          </a:p>
        </p:txBody>
      </p:sp>
      <p:cxnSp>
        <p:nvCxnSpPr>
          <p:cNvPr id="77" name="Straight Connector 76"/>
          <p:cNvCxnSpPr/>
          <p:nvPr/>
        </p:nvCxnSpPr>
        <p:spPr bwMode="auto">
          <a:xfrm flipH="1" flipV="1">
            <a:off x="2384425" y="1863725"/>
            <a:ext cx="350838" cy="75882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 bwMode="auto">
          <a:xfrm flipH="1">
            <a:off x="2206492" y="1567657"/>
            <a:ext cx="357903" cy="35757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 bwMode="auto">
          <a:xfrm flipH="1">
            <a:off x="2041525" y="2747963"/>
            <a:ext cx="641350" cy="7143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 bwMode="auto">
          <a:xfrm flipH="1">
            <a:off x="1685032" y="2702329"/>
            <a:ext cx="357903" cy="35757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00425" y="2760663"/>
            <a:ext cx="1449388" cy="1449387"/>
          </a:xfrm>
          <a:prstGeom prst="ellipse">
            <a:avLst/>
          </a:prstGeom>
          <a:solidFill>
            <a:srgbClr val="74A510"/>
          </a:solidFill>
          <a:ln>
            <a:noFill/>
          </a:ln>
          <a:effectLst>
            <a:outerShdw blurRad="50800" dist="38100" dir="2700000" rotWithShape="0">
              <a:srgbClr val="000000">
                <a:alpha val="42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595688" y="2832100"/>
            <a:ext cx="1052512" cy="779463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546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33833" name="TextBox 13"/>
          <p:cNvSpPr txBox="1">
            <a:spLocks noChangeArrowheads="1"/>
          </p:cNvSpPr>
          <p:nvPr/>
        </p:nvSpPr>
        <p:spPr bwMode="auto">
          <a:xfrm>
            <a:off x="3346450" y="3067051"/>
            <a:ext cx="1585913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AU" altLang="x-none" sz="2000" b="1" dirty="0" smtClean="0">
                <a:solidFill>
                  <a:srgbClr val="FFFFFF"/>
                </a:solidFill>
              </a:rPr>
              <a:t>Goal </a:t>
            </a:r>
            <a:r>
              <a:rPr lang="en-AU" altLang="x-none" sz="2000" b="1" smtClean="0">
                <a:solidFill>
                  <a:srgbClr val="FFFFFF"/>
                </a:solidFill>
              </a:rPr>
              <a:t>or competency</a:t>
            </a:r>
            <a:endParaRPr lang="en-AU" altLang="x-none" sz="2000" b="1" dirty="0">
              <a:solidFill>
                <a:srgbClr val="FFFFFF"/>
              </a:solidFill>
            </a:endParaRPr>
          </a:p>
        </p:txBody>
      </p:sp>
      <p:sp>
        <p:nvSpPr>
          <p:cNvPr id="54" name="Måne 64"/>
          <p:cNvSpPr/>
          <p:nvPr/>
        </p:nvSpPr>
        <p:spPr bwMode="auto">
          <a:xfrm rot="16552097">
            <a:off x="3771130" y="3246911"/>
            <a:ext cx="680529" cy="1336239"/>
          </a:xfrm>
          <a:prstGeom prst="moon">
            <a:avLst>
              <a:gd name="adj" fmla="val 18952"/>
            </a:avLst>
          </a:prstGeom>
          <a:gradFill flip="none" rotWithShape="1">
            <a:gsLst>
              <a:gs pos="24000">
                <a:sysClr val="windowText" lastClr="000000">
                  <a:alpha val="24000"/>
                </a:sysClr>
              </a:gs>
              <a:gs pos="100000">
                <a:sysClr val="window" lastClr="FFFFFF">
                  <a:alpha val="0"/>
                </a:sys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  <a:cs typeface="Arial" charset="0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395536" y="579470"/>
            <a:ext cx="8280920" cy="699008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AU" b="1" dirty="0" smtClean="0">
                <a:ln w="1905"/>
                <a:solidFill>
                  <a:srgbClr val="ACCBF9">
                    <a:lumMod val="75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Topic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1368425" y="1296988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4171950" y="4649788"/>
            <a:ext cx="1563688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1484313" y="4878388"/>
            <a:ext cx="1446212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33841" name="TextBox 4"/>
          <p:cNvSpPr txBox="1">
            <a:spLocks noChangeArrowheads="1"/>
          </p:cNvSpPr>
          <p:nvPr/>
        </p:nvSpPr>
        <p:spPr bwMode="auto">
          <a:xfrm>
            <a:off x="66675" y="1560513"/>
            <a:ext cx="1368425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200">
                <a:solidFill>
                  <a:srgbClr val="596A85"/>
                </a:solidFill>
              </a:rPr>
              <a:t>Skills and knowledge</a:t>
            </a:r>
          </a:p>
        </p:txBody>
      </p:sp>
      <p:sp>
        <p:nvSpPr>
          <p:cNvPr id="33842" name="TextBox 81"/>
          <p:cNvSpPr txBox="1">
            <a:spLocks noChangeArrowheads="1"/>
          </p:cNvSpPr>
          <p:nvPr/>
        </p:nvSpPr>
        <p:spPr bwMode="auto">
          <a:xfrm>
            <a:off x="7331075" y="2278063"/>
            <a:ext cx="1704975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200">
                <a:solidFill>
                  <a:srgbClr val="596A85"/>
                </a:solidFill>
              </a:rPr>
              <a:t>Essential knowledge and skills</a:t>
            </a:r>
          </a:p>
        </p:txBody>
      </p:sp>
      <p:sp>
        <p:nvSpPr>
          <p:cNvPr id="60" name="Oval 59"/>
          <p:cNvSpPr/>
          <p:nvPr/>
        </p:nvSpPr>
        <p:spPr>
          <a:xfrm>
            <a:off x="5343374" y="1997075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6634930" y="3576426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6179785" y="2944985"/>
            <a:ext cx="357938" cy="35793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solidFill>
                <a:srgbClr val="7F8FA9">
                  <a:lumMod val="75000"/>
                </a:srgbClr>
              </a:solidFill>
            </a:endParaRPr>
          </a:p>
        </p:txBody>
      </p:sp>
      <p:sp>
        <p:nvSpPr>
          <p:cNvPr id="33852" name="TextBox 87"/>
          <p:cNvSpPr txBox="1">
            <a:spLocks noChangeArrowheads="1"/>
          </p:cNvSpPr>
          <p:nvPr/>
        </p:nvSpPr>
        <p:spPr bwMode="auto">
          <a:xfrm>
            <a:off x="6997700" y="3933825"/>
            <a:ext cx="21463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200">
                <a:solidFill>
                  <a:srgbClr val="596A85"/>
                </a:solidFill>
              </a:rPr>
              <a:t>Essential knowledge and skills</a:t>
            </a:r>
          </a:p>
        </p:txBody>
      </p:sp>
      <p:sp>
        <p:nvSpPr>
          <p:cNvPr id="33853" name="TextBox 22"/>
          <p:cNvSpPr txBox="1">
            <a:spLocks noChangeArrowheads="1"/>
          </p:cNvSpPr>
          <p:nvPr/>
        </p:nvSpPr>
        <p:spPr bwMode="auto">
          <a:xfrm>
            <a:off x="5089525" y="3343275"/>
            <a:ext cx="146208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0E58C4"/>
                </a:solidFill>
              </a:rPr>
              <a:t>Job task</a:t>
            </a:r>
            <a:endParaRPr lang="en-GB" altLang="x-none" sz="1800" b="1">
              <a:solidFill>
                <a:srgbClr val="0E58C4"/>
              </a:solidFill>
            </a:endParaRPr>
          </a:p>
        </p:txBody>
      </p:sp>
      <p:sp>
        <p:nvSpPr>
          <p:cNvPr id="33854" name="TextBox 22"/>
          <p:cNvSpPr txBox="1">
            <a:spLocks noChangeArrowheads="1"/>
          </p:cNvSpPr>
          <p:nvPr/>
        </p:nvSpPr>
        <p:spPr bwMode="auto">
          <a:xfrm>
            <a:off x="1736725" y="3944938"/>
            <a:ext cx="146367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800" b="1">
                <a:solidFill>
                  <a:srgbClr val="0E58C4"/>
                </a:solidFill>
              </a:rPr>
              <a:t>Job task</a:t>
            </a:r>
            <a:endParaRPr lang="en-GB" altLang="x-none" sz="1800" b="1">
              <a:solidFill>
                <a:srgbClr val="0E58C4"/>
              </a:solidFill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337175" y="1479550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6316663" y="2052638"/>
            <a:ext cx="1114425" cy="5651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prstClr val="black"/>
                </a:solidFill>
                <a:cs typeface="Arial" pitchFamily="34" charset="0"/>
              </a:rPr>
              <a:t>Learning activity</a:t>
            </a:r>
          </a:p>
        </p:txBody>
      </p:sp>
      <p:sp>
        <p:nvSpPr>
          <p:cNvPr id="33857" name="TextBox 87"/>
          <p:cNvSpPr txBox="1">
            <a:spLocks noChangeArrowheads="1"/>
          </p:cNvSpPr>
          <p:nvPr/>
        </p:nvSpPr>
        <p:spPr bwMode="auto">
          <a:xfrm>
            <a:off x="3859213" y="5426075"/>
            <a:ext cx="21463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200">
                <a:solidFill>
                  <a:srgbClr val="596A85"/>
                </a:solidFill>
              </a:rPr>
              <a:t>Essential knowledge and skills</a:t>
            </a:r>
          </a:p>
        </p:txBody>
      </p:sp>
      <p:sp>
        <p:nvSpPr>
          <p:cNvPr id="33858" name="TextBox 87"/>
          <p:cNvSpPr txBox="1">
            <a:spLocks noChangeArrowheads="1"/>
          </p:cNvSpPr>
          <p:nvPr/>
        </p:nvSpPr>
        <p:spPr bwMode="auto">
          <a:xfrm>
            <a:off x="1130300" y="5389563"/>
            <a:ext cx="21463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AU" altLang="x-none" sz="1200">
                <a:solidFill>
                  <a:srgbClr val="596A85"/>
                </a:solidFill>
              </a:rPr>
              <a:t>Essential knowledge and skills</a:t>
            </a:r>
          </a:p>
        </p:txBody>
      </p:sp>
      <p:sp>
        <p:nvSpPr>
          <p:cNvPr id="4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12160" y="6356349"/>
            <a:ext cx="2664296" cy="365125"/>
          </a:xfrm>
        </p:spPr>
        <p:txBody>
          <a:bodyPr/>
          <a:lstStyle/>
          <a:p>
            <a:pPr algn="r">
              <a:defRPr/>
            </a:pPr>
            <a:r>
              <a:rPr lang="en-AU" sz="900" smtClean="0">
                <a:latin typeface="+mj-lt"/>
              </a:rPr>
              <a:t>Ian Bell</a:t>
            </a:r>
            <a:endParaRPr lang="en-AU" sz="900">
              <a:latin typeface="+mj-lt"/>
            </a:endParaRPr>
          </a:p>
        </p:txBody>
      </p:sp>
      <p:sp>
        <p:nvSpPr>
          <p:cNvPr id="5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347864" y="6356349"/>
            <a:ext cx="2133600" cy="365125"/>
          </a:xfrm>
        </p:spPr>
        <p:txBody>
          <a:bodyPr/>
          <a:lstStyle/>
          <a:p>
            <a:pPr algn="ctr"/>
            <a:r>
              <a:rPr lang="en-AU" altLang="x-none" sz="900" dirty="0">
                <a:latin typeface="+mj-lt"/>
              </a:rPr>
              <a:t>5</a:t>
            </a:r>
          </a:p>
        </p:txBody>
      </p:sp>
      <p:sp>
        <p:nvSpPr>
          <p:cNvPr id="53" name="Footer Placeholder 1"/>
          <p:cNvSpPr txBox="1">
            <a:spLocks/>
          </p:cNvSpPr>
          <p:nvPr/>
        </p:nvSpPr>
        <p:spPr>
          <a:xfrm>
            <a:off x="395536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Version 2.0 2017</a:t>
            </a:r>
            <a:endParaRPr lang="en-AU" sz="900" dirty="0">
              <a:latin typeface="+mj-lt"/>
            </a:endParaRPr>
          </a:p>
        </p:txBody>
      </p:sp>
      <p:sp>
        <p:nvSpPr>
          <p:cNvPr id="55" name="Footer Placeholder 1"/>
          <p:cNvSpPr txBox="1">
            <a:spLocks/>
          </p:cNvSpPr>
          <p:nvPr/>
        </p:nvSpPr>
        <p:spPr>
          <a:xfrm>
            <a:off x="395536" y="143596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-128"/>
                <a:cs typeface="+mn-cs"/>
              </a:defRPr>
            </a:lvl9pPr>
          </a:lstStyle>
          <a:p>
            <a:pPr algn="l">
              <a:defRPr/>
            </a:pPr>
            <a:r>
              <a:rPr lang="en-AU" sz="900" dirty="0" smtClean="0">
                <a:latin typeface="+mj-lt"/>
              </a:rPr>
              <a:t>WMO Resources for Trainers</a:t>
            </a:r>
            <a:endParaRPr lang="en-AU" sz="900" dirty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788a6363cf75c95a6f26baad3754241828d8b19"/>
</p:tagLst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24778</TotalTime>
  <Words>247</Words>
  <Application>Microsoft Macintosh PowerPoint</Application>
  <PresentationFormat>On-screen Show (4:3)</PresentationFormat>
  <Paragraphs>99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Aller</vt:lpstr>
      <vt:lpstr>Arial Black</vt:lpstr>
      <vt:lpstr>Calibri</vt:lpstr>
      <vt:lpstr>ＭＳ Ｐゴシック</vt:lpstr>
      <vt:lpstr>Arial</vt:lpstr>
      <vt:lpstr>Office Theme</vt:lpstr>
      <vt:lpstr>2_Office Theme</vt:lpstr>
      <vt:lpstr>Learning Action Map Templates</vt:lpstr>
      <vt:lpstr>PowerPoint Presentation</vt:lpstr>
      <vt:lpstr>PowerPoint Presentation</vt:lpstr>
      <vt:lpstr>PowerPoint Presentation</vt:lpstr>
      <vt:lpstr>PowerPoint Presentation</vt:lpstr>
    </vt:vector>
  </TitlesOfParts>
  <Manager/>
  <Company>Hewlett-Packard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Throw away your syllabus!</dc:title>
  <dc:subject/>
  <dc:creator>Ian Bell</dc:creator>
  <cp:keywords/>
  <dc:description/>
  <cp:lastModifiedBy>Luciane Veeck</cp:lastModifiedBy>
  <cp:revision>707</cp:revision>
  <cp:lastPrinted>2012-11-30T04:12:52Z</cp:lastPrinted>
  <dcterms:created xsi:type="dcterms:W3CDTF">2012-01-29T15:15:58Z</dcterms:created>
  <dcterms:modified xsi:type="dcterms:W3CDTF">2017-07-13T14:34:32Z</dcterms:modified>
  <cp:category/>
</cp:coreProperties>
</file>