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56" r:id="rId3"/>
    <p:sldId id="294" r:id="rId4"/>
    <p:sldId id="274" r:id="rId5"/>
    <p:sldId id="346" r:id="rId6"/>
    <p:sldId id="343" r:id="rId7"/>
    <p:sldId id="344" r:id="rId8"/>
    <p:sldId id="347" r:id="rId9"/>
    <p:sldId id="316" r:id="rId10"/>
    <p:sldId id="342" r:id="rId11"/>
    <p:sldId id="329" r:id="rId12"/>
    <p:sldId id="297" r:id="rId13"/>
    <p:sldId id="300" r:id="rId14"/>
    <p:sldId id="317" r:id="rId15"/>
    <p:sldId id="327" r:id="rId16"/>
    <p:sldId id="324" r:id="rId17"/>
    <p:sldId id="320" r:id="rId18"/>
    <p:sldId id="351" r:id="rId19"/>
    <p:sldId id="322" r:id="rId20"/>
    <p:sldId id="321" r:id="rId21"/>
    <p:sldId id="348" r:id="rId22"/>
    <p:sldId id="331" r:id="rId23"/>
    <p:sldId id="349" r:id="rId24"/>
    <p:sldId id="350" r:id="rId25"/>
    <p:sldId id="345" r:id="rId26"/>
    <p:sldId id="353" r:id="rId27"/>
    <p:sldId id="286" r:id="rId28"/>
  </p:sldIdLst>
  <p:sldSz cx="12192000" cy="6858000"/>
  <p:notesSz cx="6858000" cy="9144000"/>
  <p:defaultTextStyle>
    <a:defPPr>
      <a:defRPr lang="en-US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F68"/>
    <a:srgbClr val="87BB3B"/>
    <a:srgbClr val="1B2153"/>
    <a:srgbClr val="FBCE45"/>
    <a:srgbClr val="00CAF0"/>
    <a:srgbClr val="F4A03B"/>
    <a:srgbClr val="ED7D31"/>
    <a:srgbClr val="3618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70" d="100"/>
          <a:sy n="70" d="100"/>
        </p:scale>
        <p:origin x="-438" y="-96"/>
      </p:cViewPr>
      <p:guideLst>
        <p:guide orient="horz" pos="224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2269;&#25945;&#38498;&#24037;&#20316;\&#25968;&#25454;&#25253;&#36865;\&#21335;&#20140;&#20449;&#24687;&#24037;&#31243;&#22823;&#23398;&#22269;&#38469;&#25945;&#32946;&#23398;&#38498;&#30041;&#23398;&#29983;&#35268;&#27169;&#65288;&#23398;&#21382;&#29983;&#12289;&#38750;&#23398;&#21382;&#29983;&#12289;&#24635;&#35268;&#27169;&#65289;-2008-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32;&#24314;%20Microsoft%20Office%20Excel%2097-2003%20&#24037;&#20316;&#34920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Desktop\&#26032;&#24314;%20Microsoft%20Office%20Excel%2097-2003%20&#24037;&#20316;&#34920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istrator\Desktop\&#26032;&#24314;%20Microsoft%20Office%20Excel%2097-2003%20&#24037;&#20316;&#3492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2016&#24180;&#30041;&#23398;&#29983;&#26469;&#28304;&#20998;&#2406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6"/>
  <c:chart>
    <c:autoTitleDeleted val="1"/>
    <c:plotArea>
      <c:layout>
        <c:manualLayout>
          <c:layoutTarget val="inner"/>
          <c:xMode val="edge"/>
          <c:yMode val="edge"/>
          <c:x val="7.6467284470654331E-2"/>
          <c:y val="5.728262584819345E-2"/>
          <c:w val="0.90317326593653458"/>
          <c:h val="0.8129714375887667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学历生</c:v>
                </c:pt>
              </c:strCache>
            </c:strRef>
          </c:tx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15</c:v>
                </c:pt>
                <c:pt idx="1">
                  <c:v>63</c:v>
                </c:pt>
                <c:pt idx="2">
                  <c:v>99</c:v>
                </c:pt>
                <c:pt idx="3">
                  <c:v>170</c:v>
                </c:pt>
                <c:pt idx="4">
                  <c:v>216</c:v>
                </c:pt>
                <c:pt idx="5">
                  <c:v>339</c:v>
                </c:pt>
                <c:pt idx="6">
                  <c:v>461</c:v>
                </c:pt>
                <c:pt idx="7">
                  <c:v>533</c:v>
                </c:pt>
                <c:pt idx="8">
                  <c:v>611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非学历生</c:v>
                </c:pt>
              </c:strCache>
            </c:strRef>
          </c:tx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71</c:v>
                </c:pt>
                <c:pt idx="1">
                  <c:v>202</c:v>
                </c:pt>
                <c:pt idx="2">
                  <c:v>252</c:v>
                </c:pt>
                <c:pt idx="3">
                  <c:v>315</c:v>
                </c:pt>
                <c:pt idx="4">
                  <c:v>317</c:v>
                </c:pt>
                <c:pt idx="5">
                  <c:v>469</c:v>
                </c:pt>
                <c:pt idx="6">
                  <c:v>461</c:v>
                </c:pt>
                <c:pt idx="7">
                  <c:v>573</c:v>
                </c:pt>
                <c:pt idx="8">
                  <c:v>811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总规模</c:v>
                </c:pt>
              </c:strCache>
            </c:strRef>
          </c:tx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86</c:v>
                </c:pt>
                <c:pt idx="1">
                  <c:v>265</c:v>
                </c:pt>
                <c:pt idx="2">
                  <c:v>351</c:v>
                </c:pt>
                <c:pt idx="3">
                  <c:v>485</c:v>
                </c:pt>
                <c:pt idx="4">
                  <c:v>533</c:v>
                </c:pt>
                <c:pt idx="5">
                  <c:v>808</c:v>
                </c:pt>
                <c:pt idx="6">
                  <c:v>922</c:v>
                </c:pt>
                <c:pt idx="7">
                  <c:v>1106</c:v>
                </c:pt>
                <c:pt idx="8">
                  <c:v>1422</c:v>
                </c:pt>
              </c:numCache>
            </c:numRef>
          </c:val>
        </c:ser>
        <c:axId val="75593216"/>
        <c:axId val="75594752"/>
      </c:barChart>
      <c:catAx>
        <c:axId val="75593216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594752"/>
        <c:crosses val="autoZero"/>
        <c:auto val="1"/>
        <c:lblAlgn val="ctr"/>
        <c:lblOffset val="100"/>
      </c:catAx>
      <c:valAx>
        <c:axId val="7559475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593216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5"/>
  <c:chart>
    <c:autoTitleDeleted val="1"/>
    <c:plotArea>
      <c:layout/>
      <c:doughnutChart>
        <c:varyColors val="1"/>
        <c:ser>
          <c:idx val="0"/>
          <c:order val="0"/>
          <c:dPt>
            <c:idx val="1"/>
            <c:spPr>
              <a:solidFill>
                <a:srgbClr val="9BBB59">
                  <a:alpha val="25000"/>
                </a:srgbClr>
              </a:solidFill>
            </c:spPr>
          </c:dPt>
          <c:val>
            <c:numRef>
              <c:f>Sheet1!$A$4:$A$5</c:f>
              <c:numCache>
                <c:formatCode>0%</c:formatCode>
                <c:ptCount val="2"/>
                <c:pt idx="0" formatCode="0.00%">
                  <c:v>0.23</c:v>
                </c:pt>
                <c:pt idx="1">
                  <c:v>0.77000000000000146</c:v>
                </c:pt>
              </c:numCache>
            </c:numRef>
          </c:val>
        </c:ser>
        <c:firstSliceAng val="0"/>
        <c:holeSize val="70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dPt>
            <c:idx val="1"/>
            <c:spPr>
              <a:solidFill>
                <a:schemeClr val="tx2">
                  <a:alpha val="10000"/>
                </a:schemeClr>
              </a:solidFill>
            </c:spPr>
          </c:dPt>
          <c:val>
            <c:numRef>
              <c:f>Sheet3!$A$3:$A$4</c:f>
              <c:numCache>
                <c:formatCode>0.00%</c:formatCode>
                <c:ptCount val="2"/>
                <c:pt idx="0">
                  <c:v>0.13400000000000001</c:v>
                </c:pt>
                <c:pt idx="1">
                  <c:v>0.86600000000000132</c:v>
                </c:pt>
              </c:numCache>
            </c:numRef>
          </c:val>
        </c:ser>
        <c:firstSliceAng val="150"/>
        <c:holeSize val="70"/>
      </c:doughnutChart>
    </c:plotArea>
    <c:plotVisOnly val="1"/>
    <c:dispBlanksAs val="zero"/>
  </c:chart>
  <c:txPr>
    <a:bodyPr/>
    <a:lstStyle/>
    <a:p>
      <a:pPr>
        <a:defRPr lang="zh-CN"/>
      </a:pPr>
      <a:endParaRPr lang="zh-CN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F79646"/>
              </a:solidFill>
            </c:spPr>
          </c:dPt>
          <c:dPt>
            <c:idx val="1"/>
            <c:spPr>
              <a:solidFill>
                <a:srgbClr val="F79646">
                  <a:alpha val="42000"/>
                </a:srgbClr>
              </a:solidFill>
            </c:spPr>
          </c:dPt>
          <c:val>
            <c:numRef>
              <c:f>Sheet2!$A$3:$A$4</c:f>
              <c:numCache>
                <c:formatCode>0.00%</c:formatCode>
                <c:ptCount val="2"/>
                <c:pt idx="0">
                  <c:v>0.29500000000000032</c:v>
                </c:pt>
                <c:pt idx="1">
                  <c:v>0.70500000000000063</c:v>
                </c:pt>
              </c:numCache>
            </c:numRef>
          </c:val>
        </c:ser>
        <c:firstSliceAng val="60"/>
        <c:holeSize val="70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6879360115225611E-2"/>
                  <c:y val="1.5121419369091831E-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b="1" baseline="0">
                        <a:ea typeface="Arial Unicode MS" panose="020B0604020202020204" pitchFamily="34" charset="-122"/>
                      </a:rPr>
                      <a:t>4% </a:t>
                    </a:r>
                  </a:p>
                </c:rich>
              </c:tx>
              <c:dLblPos val="bestFit"/>
              <c:showSer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9516057421933"/>
                      <c:h val="0.09695694399482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541172216831042"/>
                  <c:y val="-2.270421109270535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b="1" baseline="0">
                        <a:ea typeface="Arial Unicode MS" panose="020B0604020202020204" pitchFamily="34" charset="-122"/>
                      </a:rPr>
                      <a:t>33%</a:t>
                    </a:r>
                  </a:p>
                </c:rich>
              </c:tx>
              <c:dLblPos val="bestFit"/>
              <c:showSer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395799763921124"/>
                  <c:y val="-4.356042408537712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b="1" baseline="0">
                        <a:ea typeface="Arial Unicode MS" panose="020B0604020202020204" pitchFamily="34" charset="-122"/>
                      </a:rPr>
                      <a:t>7%</a:t>
                    </a:r>
                  </a:p>
                </c:rich>
              </c:tx>
              <c:dLblPos val="bestFit"/>
              <c:showSer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434640554164548E-2"/>
                  <c:y val="-1.973156942176914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b="1" baseline="0">
                        <a:ea typeface="Arial Unicode MS" panose="020B0604020202020204" pitchFamily="34" charset="-122"/>
                      </a:rPr>
                      <a:t>4%</a:t>
                    </a:r>
                  </a:p>
                </c:rich>
              </c:tx>
              <c:dLblPos val="bestFit"/>
              <c:showSer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076242643595704"/>
                  <c:y val="8.801510776311986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b="1" baseline="0">
                        <a:ea typeface="Arial Unicode MS" panose="020B0604020202020204" pitchFamily="34" charset="-122"/>
                      </a:rPr>
                      <a:t>52%</a:t>
                    </a:r>
                  </a:p>
                </c:rich>
              </c:tx>
              <c:dLblPos val="bestFit"/>
              <c:showSer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chemeClr val="tx1"/>
                    </a:solidFill>
                    <a:latin typeface="+mn-lt"/>
                    <a:ea typeface="Arial Unicode MS" panose="020B0604020202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sq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Sheet1!$A$1:$E$1</c:f>
              <c:strCache>
                <c:ptCount val="5"/>
                <c:pt idx="0">
                  <c:v>大洋洲（国家数：4）</c:v>
                </c:pt>
                <c:pt idx="1">
                  <c:v>非洲（国家数：43）</c:v>
                </c:pt>
                <c:pt idx="2">
                  <c:v>美洲（国家数：16）</c:v>
                </c:pt>
                <c:pt idx="3">
                  <c:v>欧洲（国家数：12）</c:v>
                </c:pt>
                <c:pt idx="4">
                  <c:v>亚洲（国家数：36）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65</c:v>
                </c:pt>
                <c:pt idx="1">
                  <c:v>474</c:v>
                </c:pt>
                <c:pt idx="2">
                  <c:v>95</c:v>
                </c:pt>
                <c:pt idx="3">
                  <c:v>54</c:v>
                </c:pt>
                <c:pt idx="4">
                  <c:v>734</c:v>
                </c:pt>
              </c:numCache>
            </c:numRef>
          </c:val>
        </c:ser>
        <c:dLbls>
          <c:showPercent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lang="zh-CN"/>
      </a:pPr>
      <a:endParaRPr lang="zh-CN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0.32292</cdr:x>
      <cdr:y>0.3125</cdr:y>
    </cdr:from>
    <cdr:to>
      <cdr:x>0.7048</cdr:x>
      <cdr:y>0.68275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1476396" y="857256"/>
          <a:ext cx="1745955" cy="101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CN" sz="6000" b="1" dirty="0" smtClean="0">
              <a:solidFill>
                <a:sysClr val="window" lastClr="FFFFFF">
                  <a:lumMod val="50000"/>
                </a:sysClr>
              </a:solidFill>
            </a:rPr>
            <a:t>13.4</a:t>
          </a:r>
          <a:r>
            <a:rPr lang="en-US" altLang="zh-CN" sz="2000" b="1" dirty="0" smtClean="0">
              <a:solidFill>
                <a:sysClr val="window" lastClr="FFFFFF">
                  <a:lumMod val="50000"/>
                </a:sysClr>
              </a:solidFill>
            </a:rPr>
            <a:t>%</a:t>
          </a:r>
          <a:endParaRPr lang="zh-CN" altLang="en-US" sz="2800" b="1" dirty="0">
            <a:solidFill>
              <a:sysClr val="window" lastClr="FFFFFF">
                <a:lumMod val="50000"/>
              </a:sys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0.3125</cdr:x>
      <cdr:y>0.3125</cdr:y>
    </cdr:from>
    <cdr:to>
      <cdr:x>0.69439</cdr:x>
      <cdr:y>0.68275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1428760" y="857256"/>
          <a:ext cx="1746001" cy="101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CN" sz="6000" b="1" dirty="0" smtClean="0">
              <a:solidFill>
                <a:sysClr val="window" lastClr="FFFFFF">
                  <a:lumMod val="50000"/>
                </a:sysClr>
              </a:solidFill>
            </a:rPr>
            <a:t>29.5</a:t>
          </a:r>
          <a:r>
            <a:rPr lang="en-US" altLang="zh-CN" sz="2000" b="1" dirty="0" smtClean="0">
              <a:solidFill>
                <a:sysClr val="window" lastClr="FFFFFF">
                  <a:lumMod val="50000"/>
                </a:sysClr>
              </a:solidFill>
            </a:rPr>
            <a:t>%</a:t>
          </a:r>
          <a:endParaRPr lang="zh-CN" altLang="en-US" sz="2800" b="1" dirty="0">
            <a:solidFill>
              <a:sysClr val="window" lastClr="FFFFFF">
                <a:lumMod val="50000"/>
              </a:sys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5C80-C7D2-43B4-BCD4-C4F399135DE5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E4F5-3F91-4650-82F8-9EABCFF16D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02494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F76A-BA1F-46B7-B0A1-EE4F31F42EF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7B8C-5F1F-434B-B463-303C989C6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0945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612775"/>
            <a:ext cx="5446713" cy="306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612775"/>
            <a:ext cx="5446713" cy="306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612775"/>
            <a:ext cx="5446713" cy="306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612775"/>
            <a:ext cx="5446713" cy="306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4585-BE45-4742-B5E3-498DEBEE5D3B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A4A6-A042-46D2-AA8D-CB7B7C602BD8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64D-FF29-44FF-99E9-48ACB1AD4E4B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96CB-66B0-4DA5-819B-AB5C3A1769D8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CC2B-8DFC-44EC-A872-3D000D882DFD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E9D1-D93E-4D63-B230-B15FD92C055C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6565" indent="0">
              <a:buNone/>
              <a:defRPr sz="2135" b="1"/>
            </a:lvl8pPr>
            <a:lvl9pPr marL="4876165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6565" indent="0">
              <a:buNone/>
              <a:defRPr sz="2135" b="1"/>
            </a:lvl8pPr>
            <a:lvl9pPr marL="4876165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484C-9EEE-4C62-B293-577148621EED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2738-2A6A-45C7-94DA-DF6608EE8F69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AFBE-5D93-4CED-AD72-FA993204B447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E6E8-334F-415C-802A-DB98F162160E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7365" indent="0">
              <a:buNone/>
              <a:defRPr sz="2665"/>
            </a:lvl6pPr>
            <a:lvl7pPr marL="3656965" indent="0">
              <a:buNone/>
              <a:defRPr sz="2665"/>
            </a:lvl7pPr>
            <a:lvl8pPr marL="4266565" indent="0">
              <a:buNone/>
              <a:defRPr sz="2665"/>
            </a:lvl8pPr>
            <a:lvl9pPr marL="4876165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C72-B80E-4ADB-9370-7A3C59A03291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18D9-831A-43A7-87BC-34E8CCD46F35}" type="datetime1">
              <a:rPr lang="en-US" altLang="zh-CN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098-4237-41BC-960F-A352F6B7D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uchun@nuist.edu.c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2"/>
          <p:cNvSpPr txBox="1"/>
          <p:nvPr/>
        </p:nvSpPr>
        <p:spPr>
          <a:xfrm>
            <a:off x="238084" y="2428868"/>
            <a:ext cx="11521280" cy="1228090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Meeting the Diverse Education and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Training Needs of Developing Countries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25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9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0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1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6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7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8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9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138" name="矩形 137"/>
          <p:cNvSpPr/>
          <p:nvPr/>
        </p:nvSpPr>
        <p:spPr bwMode="auto">
          <a:xfrm>
            <a:off x="1238216" y="4214818"/>
            <a:ext cx="9277350" cy="15696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b="1" kern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Prof. </a:t>
            </a:r>
            <a:r>
              <a:rPr lang="en-US" altLang="zh-CN" b="1" kern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WANG</a:t>
            </a:r>
            <a:r>
              <a:rPr lang="en-US" altLang="zh-CN" sz="2400" b="1" kern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 Suchun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b="1" kern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Dean&amp; Executive Deputy Director</a:t>
            </a:r>
          </a:p>
          <a:p>
            <a:pPr algn="ctr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College of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International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Students, NUIST</a:t>
            </a:r>
            <a:endParaRPr lang="en-US" altLang="zh-CN" b="1" kern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b="1" kern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World Meteorological Organization Regional Training Center Nanjing</a:t>
            </a:r>
          </a:p>
        </p:txBody>
      </p:sp>
      <p:pic>
        <p:nvPicPr>
          <p:cNvPr id="139" name="Picture 7" descr="logo1"/>
          <p:cNvPicPr>
            <a:picLocks noChangeAspect="1" noChangeArrowheads="1"/>
          </p:cNvPicPr>
          <p:nvPr/>
        </p:nvPicPr>
        <p:blipFill>
          <a:blip r:embed="rId3" cstate="print"/>
          <a:srcRect l="17876" t="4314" r="20614"/>
          <a:stretch>
            <a:fillRect/>
          </a:stretch>
        </p:blipFill>
        <p:spPr bwMode="auto">
          <a:xfrm>
            <a:off x="4452926" y="785794"/>
            <a:ext cx="1110975" cy="11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4" descr="校徽"/>
          <p:cNvPicPr>
            <a:picLocks noChangeAspect="1" noChangeArrowheads="1"/>
          </p:cNvPicPr>
          <p:nvPr/>
        </p:nvPicPr>
        <p:blipFill>
          <a:blip r:embed="rId4" cstate="print"/>
          <a:srcRect t="-5058" r="-14505"/>
          <a:stretch>
            <a:fillRect/>
          </a:stretch>
        </p:blipFill>
        <p:spPr bwMode="auto">
          <a:xfrm>
            <a:off x="6096000" y="857232"/>
            <a:ext cx="1135339" cy="10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52" name="图表 151"/>
          <p:cNvGraphicFramePr/>
          <p:nvPr/>
        </p:nvGraphicFramePr>
        <p:xfrm>
          <a:off x="72390" y="1326515"/>
          <a:ext cx="4290695" cy="392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0" y="5500702"/>
            <a:ext cx="659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International Students  from Five Continents (2016)</a:t>
            </a:r>
          </a:p>
          <a:p>
            <a:pPr algn="ctr"/>
            <a:r>
              <a:rPr lang="en-US" altLang="zh-CN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Top 3: Asia, Africa and America</a:t>
            </a:r>
            <a:endParaRPr lang="en-US" altLang="zh-CN" sz="1800" b="1" i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57" name="表格 156"/>
          <p:cNvGraphicFramePr>
            <a:graphicFrameLocks noGrp="1"/>
          </p:cNvGraphicFramePr>
          <p:nvPr/>
        </p:nvGraphicFramePr>
        <p:xfrm>
          <a:off x="7132601" y="2134386"/>
          <a:ext cx="4464125" cy="2606210"/>
        </p:xfrm>
        <a:graphic>
          <a:graphicData uri="http://schemas.openxmlformats.org/drawingml/2006/table">
            <a:tbl>
              <a:tblPr/>
              <a:tblGrid>
                <a:gridCol w="2392680"/>
                <a:gridCol w="2071445"/>
              </a:tblGrid>
              <a:tr h="397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 of Students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Kazakhstan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South Korea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Ghana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Mongolia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154"/>
          <p:cNvSpPr txBox="1"/>
          <p:nvPr/>
        </p:nvSpPr>
        <p:spPr>
          <a:xfrm>
            <a:off x="6391910" y="4892675"/>
            <a:ext cx="621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Top 5 Countries</a:t>
            </a:r>
          </a:p>
          <a:p>
            <a:pPr algn="ctr"/>
            <a:r>
              <a:rPr lang="en-US" altLang="zh-CN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International Students from 111 Countries (2016)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40835" y="2610485"/>
            <a:ext cx="3057525" cy="1732280"/>
            <a:chOff x="6882" y="4062"/>
            <a:chExt cx="4815" cy="2728"/>
          </a:xfrm>
        </p:grpSpPr>
        <p:sp>
          <p:nvSpPr>
            <p:cNvPr id="6" name="文本框 5"/>
            <p:cNvSpPr txBox="1"/>
            <p:nvPr/>
          </p:nvSpPr>
          <p:spPr>
            <a:xfrm>
              <a:off x="7307" y="4062"/>
              <a:ext cx="4391" cy="2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2560"/>
                </a:lnSpc>
              </a:pPr>
              <a:r>
                <a:rPr lang="en-US" altLang="zh-CN" sz="1800" dirty="0">
                  <a:latin typeface="Times New Roman" panose="02020603050405020304" pitchFamily="18" charset="0"/>
                </a:rPr>
                <a:t>Oceania (4 countries)</a:t>
              </a:r>
            </a:p>
            <a:p>
              <a:pPr fontAlgn="auto">
                <a:lnSpc>
                  <a:spcPts val="2560"/>
                </a:lnSpc>
              </a:pPr>
              <a:r>
                <a:rPr lang="en-US" altLang="zh-CN" sz="1800" dirty="0">
                  <a:latin typeface="Times New Roman" panose="02020603050405020304" pitchFamily="18" charset="0"/>
                </a:rPr>
                <a:t>Africa (43 countries)</a:t>
              </a:r>
            </a:p>
            <a:p>
              <a:pPr fontAlgn="auto">
                <a:lnSpc>
                  <a:spcPts val="2560"/>
                </a:lnSpc>
              </a:pPr>
              <a:r>
                <a:rPr lang="en-US" altLang="zh-CN" sz="1800" dirty="0">
                  <a:latin typeface="Times New Roman" panose="02020603050405020304" pitchFamily="18" charset="0"/>
                </a:rPr>
                <a:t>America (16 countries)</a:t>
              </a:r>
            </a:p>
            <a:p>
              <a:pPr fontAlgn="auto">
                <a:lnSpc>
                  <a:spcPts val="2560"/>
                </a:lnSpc>
              </a:pPr>
              <a:r>
                <a:rPr lang="en-US" altLang="zh-CN" sz="1800" dirty="0">
                  <a:latin typeface="Times New Roman" panose="02020603050405020304" pitchFamily="18" charset="0"/>
                </a:rPr>
                <a:t>Europe (12 countries)</a:t>
              </a:r>
            </a:p>
            <a:p>
              <a:pPr fontAlgn="auto">
                <a:lnSpc>
                  <a:spcPts val="2560"/>
                </a:lnSpc>
              </a:pPr>
              <a:r>
                <a:rPr lang="en-US" altLang="zh-CN" sz="1800" dirty="0">
                  <a:latin typeface="Times New Roman" panose="02020603050405020304" pitchFamily="18" charset="0"/>
                </a:rPr>
                <a:t>Asia (36 countries)</a:t>
              </a:r>
            </a:p>
          </p:txBody>
        </p:sp>
        <p:pic>
          <p:nvPicPr>
            <p:cNvPr id="7" name="图片 6" descr="OR`}7K~LOI0TNC%BJ6PQ]{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2" y="4129"/>
              <a:ext cx="580" cy="2635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381356" y="1428736"/>
            <a:ext cx="28924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(Student Proportion)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475" y="3387725"/>
            <a:ext cx="1788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</a:rPr>
              <a:t>(Student Proportion)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56155" y="3397885"/>
            <a:ext cx="28924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</a:rPr>
              <a:t>(Student Proportion)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3300" y="5127625"/>
            <a:ext cx="1788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</a:rPr>
              <a:t>(Student Proportion)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89250" y="4948555"/>
            <a:ext cx="1788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(Student Proportion)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29445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文本框 3"/>
          <p:cNvSpPr txBox="1"/>
          <p:nvPr/>
        </p:nvSpPr>
        <p:spPr>
          <a:xfrm>
            <a:off x="823595" y="1732915"/>
            <a:ext cx="34556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National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Foreign-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aid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raining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rograms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4"/>
          <p:cNvSpPr txBox="1"/>
          <p:nvPr/>
        </p:nvSpPr>
        <p:spPr>
          <a:xfrm>
            <a:off x="739418" y="3876264"/>
            <a:ext cx="3868420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MO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emina</a:t>
            </a:r>
            <a:r>
              <a:rPr lang="en-US" altLang="zh-CN" sz="16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rs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orkshop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5"/>
          <p:cNvSpPr txBox="1"/>
          <p:nvPr/>
        </p:nvSpPr>
        <p:spPr>
          <a:xfrm>
            <a:off x="4336056" y="1188433"/>
            <a:ext cx="310070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Training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Bilateral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Training</a:t>
            </a:r>
            <a:endParaRPr lang="en-US" altLang="zh-CN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Degree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ducation 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Go-out”Training</a:t>
            </a:r>
          </a:p>
        </p:txBody>
      </p:sp>
      <p:sp>
        <p:nvSpPr>
          <p:cNvPr id="159" name="文本框 6"/>
          <p:cNvSpPr txBox="1"/>
          <p:nvPr/>
        </p:nvSpPr>
        <p:spPr>
          <a:xfrm>
            <a:off x="4336056" y="3235851"/>
            <a:ext cx="46101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Seminar on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yphoon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ommittee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WMO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cientific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esearch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rogram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WMO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ducation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raining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eminar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文本框 8"/>
          <p:cNvSpPr txBox="1"/>
          <p:nvPr/>
        </p:nvSpPr>
        <p:spPr>
          <a:xfrm>
            <a:off x="953770" y="5917565"/>
            <a:ext cx="52050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Self-organization </a:t>
            </a:r>
          </a:p>
          <a:p>
            <a:r>
              <a:rPr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(overseas </a:t>
            </a:r>
            <a:r>
              <a:rPr 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training courses</a:t>
            </a:r>
            <a:r>
              <a:rPr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62" name="文本框 9"/>
          <p:cNvSpPr txBox="1"/>
          <p:nvPr/>
        </p:nvSpPr>
        <p:spPr>
          <a:xfrm>
            <a:off x="8145780" y="4951730"/>
            <a:ext cx="419163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￭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WMO</a:t>
            </a: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ducation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raining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onference</a:t>
            </a:r>
            <a:endParaRPr lang="zh-CN" altLang="en-US" sz="1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￭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COCOM</a:t>
            </a: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Seminar</a:t>
            </a:r>
            <a:endParaRPr lang="en-US" altLang="zh-CN" sz="1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文本框 10"/>
          <p:cNvSpPr txBox="1"/>
          <p:nvPr/>
        </p:nvSpPr>
        <p:spPr>
          <a:xfrm>
            <a:off x="8056880" y="2952115"/>
            <a:ext cx="454723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￭ World 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eather 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esearch 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rogram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￭ 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World Climate Research Program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￭ 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ublic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eather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ervices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￭ 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Calibration and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aintenance 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eteorological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nstruments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左大括号 167"/>
          <p:cNvSpPr>
            <a:spLocks noChangeAspect="1"/>
          </p:cNvSpPr>
          <p:nvPr/>
        </p:nvSpPr>
        <p:spPr>
          <a:xfrm>
            <a:off x="287021" y="1857364"/>
            <a:ext cx="395054" cy="4453049"/>
          </a:xfrm>
          <a:prstGeom prst="leftBrace">
            <a:avLst/>
          </a:prstGeom>
          <a:ln w="38100">
            <a:solidFill>
              <a:schemeClr val="accent1">
                <a:lumMod val="75000"/>
                <a:alpha val="99000"/>
              </a:schemeClr>
            </a:solidFill>
            <a:headEnd type="diamond" w="med" len="med"/>
            <a:tailEnd type="diamond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9" name="左大括号 168"/>
          <p:cNvSpPr>
            <a:spLocks noChangeAspect="1"/>
          </p:cNvSpPr>
          <p:nvPr/>
        </p:nvSpPr>
        <p:spPr>
          <a:xfrm>
            <a:off x="3995420" y="1285860"/>
            <a:ext cx="389307" cy="1428760"/>
          </a:xfrm>
          <a:prstGeom prst="leftBrace">
            <a:avLst/>
          </a:prstGeom>
          <a:ln w="38100">
            <a:solidFill>
              <a:schemeClr val="accent1">
                <a:lumMod val="75000"/>
                <a:alpha val="99000"/>
              </a:schemeClr>
            </a:solidFill>
            <a:headEnd type="diamond" w="med" len="med"/>
            <a:tailEnd type="diamond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0" name="左大括号 169"/>
          <p:cNvSpPr>
            <a:spLocks noChangeAspect="1"/>
          </p:cNvSpPr>
          <p:nvPr/>
        </p:nvSpPr>
        <p:spPr>
          <a:xfrm>
            <a:off x="4024630" y="3283585"/>
            <a:ext cx="428625" cy="2325370"/>
          </a:xfrm>
          <a:prstGeom prst="leftBrace">
            <a:avLst/>
          </a:prstGeom>
          <a:ln w="38100">
            <a:solidFill>
              <a:schemeClr val="accent1">
                <a:lumMod val="75000"/>
                <a:alpha val="99000"/>
              </a:schemeClr>
            </a:solidFill>
            <a:headEnd type="diamond" w="med" len="med"/>
            <a:tailEnd type="diamond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1" name="左大括号 170"/>
          <p:cNvSpPr>
            <a:spLocks noChangeAspect="1"/>
          </p:cNvSpPr>
          <p:nvPr/>
        </p:nvSpPr>
        <p:spPr>
          <a:xfrm>
            <a:off x="7957820" y="3112135"/>
            <a:ext cx="231775" cy="1661160"/>
          </a:xfrm>
          <a:prstGeom prst="leftBrace">
            <a:avLst/>
          </a:prstGeom>
          <a:ln w="38100">
            <a:solidFill>
              <a:schemeClr val="accent1">
                <a:lumMod val="75000"/>
                <a:alpha val="99000"/>
              </a:schemeClr>
            </a:solidFill>
            <a:miter lim="800000"/>
            <a:headEnd type="diamond" w="med" len="med"/>
            <a:tailEnd type="diamond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左大括号 171"/>
          <p:cNvSpPr>
            <a:spLocks noChangeAspect="1"/>
          </p:cNvSpPr>
          <p:nvPr/>
        </p:nvSpPr>
        <p:spPr>
          <a:xfrm>
            <a:off x="7957820" y="5105400"/>
            <a:ext cx="262255" cy="657225"/>
          </a:xfrm>
          <a:prstGeom prst="leftBrace">
            <a:avLst/>
          </a:prstGeom>
          <a:ln w="38100">
            <a:solidFill>
              <a:schemeClr val="accent1">
                <a:lumMod val="75000"/>
                <a:alpha val="99000"/>
              </a:schemeClr>
            </a:solidFill>
            <a:headEnd type="diamond" w="med" len="med"/>
            <a:tailEnd type="diamond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文本框 28"/>
          <p:cNvSpPr txBox="1"/>
          <p:nvPr/>
        </p:nvSpPr>
        <p:spPr>
          <a:xfrm>
            <a:off x="737870" y="476885"/>
            <a:ext cx="10949940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 Needs-Programmes</a:t>
            </a:r>
          </a:p>
        </p:txBody>
      </p:sp>
      <p:sp>
        <p:nvSpPr>
          <p:cNvPr id="178" name="Parallelogram 33"/>
          <p:cNvSpPr/>
          <p:nvPr/>
        </p:nvSpPr>
        <p:spPr>
          <a:xfrm>
            <a:off x="166646" y="37721"/>
            <a:ext cx="59461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Diverse Needs-Disciplines</a:t>
            </a: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1" name="组合 34"/>
          <p:cNvGrpSpPr/>
          <p:nvPr/>
        </p:nvGrpSpPr>
        <p:grpSpPr>
          <a:xfrm>
            <a:off x="222885" y="1467485"/>
            <a:ext cx="11784330" cy="4110990"/>
            <a:chOff x="683568" y="1989806"/>
            <a:chExt cx="7919095" cy="3527425"/>
          </a:xfrm>
        </p:grpSpPr>
        <p:sp>
          <p:nvSpPr>
            <p:cNvPr id="242" name="Oval 30"/>
            <p:cNvSpPr>
              <a:spLocks noChangeArrowheads="1"/>
            </p:cNvSpPr>
            <p:nvPr/>
          </p:nvSpPr>
          <p:spPr bwMode="auto">
            <a:xfrm>
              <a:off x="1530350" y="2985168"/>
              <a:ext cx="5689600" cy="197643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43" name="Arc 31"/>
            <p:cNvSpPr/>
            <p:nvPr/>
          </p:nvSpPr>
          <p:spPr bwMode="auto">
            <a:xfrm rot="10800000">
              <a:off x="3284538" y="2504156"/>
              <a:ext cx="4770437" cy="2592387"/>
            </a:xfrm>
            <a:custGeom>
              <a:avLst/>
              <a:gdLst>
                <a:gd name="G0" fmla="+- 21600 0 0"/>
                <a:gd name="G1" fmla="+- 15476 0 0"/>
                <a:gd name="G2" fmla="+- 21600 0 0"/>
                <a:gd name="T0" fmla="*/ 28936 w 28936"/>
                <a:gd name="T1" fmla="*/ 35792 h 37076"/>
                <a:gd name="T2" fmla="*/ 6532 w 28936"/>
                <a:gd name="T3" fmla="*/ 0 h 37076"/>
                <a:gd name="T4" fmla="*/ 21600 w 28936"/>
                <a:gd name="T5" fmla="*/ 15476 h 37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36" h="37076" fill="none" extrusionOk="0">
                  <a:moveTo>
                    <a:pt x="28936" y="35792"/>
                  </a:moveTo>
                  <a:cubicBezTo>
                    <a:pt x="26583" y="36641"/>
                    <a:pt x="24101" y="37075"/>
                    <a:pt x="21600" y="37076"/>
                  </a:cubicBezTo>
                  <a:cubicBezTo>
                    <a:pt x="9670" y="37076"/>
                    <a:pt x="0" y="27405"/>
                    <a:pt x="0" y="15476"/>
                  </a:cubicBezTo>
                  <a:cubicBezTo>
                    <a:pt x="-1" y="9647"/>
                    <a:pt x="2355" y="4065"/>
                    <a:pt x="6531" y="-1"/>
                  </a:cubicBezTo>
                </a:path>
                <a:path w="28936" h="37076" stroke="0" extrusionOk="0">
                  <a:moveTo>
                    <a:pt x="28936" y="35792"/>
                  </a:moveTo>
                  <a:cubicBezTo>
                    <a:pt x="26583" y="36641"/>
                    <a:pt x="24101" y="37075"/>
                    <a:pt x="21600" y="37076"/>
                  </a:cubicBezTo>
                  <a:cubicBezTo>
                    <a:pt x="9670" y="37076"/>
                    <a:pt x="0" y="27405"/>
                    <a:pt x="0" y="15476"/>
                  </a:cubicBezTo>
                  <a:cubicBezTo>
                    <a:pt x="-1" y="9647"/>
                    <a:pt x="2355" y="4065"/>
                    <a:pt x="6531" y="-1"/>
                  </a:cubicBezTo>
                  <a:lnTo>
                    <a:pt x="21600" y="15476"/>
                  </a:lnTo>
                  <a:close/>
                </a:path>
              </a:pathLst>
            </a:custGeom>
            <a:solidFill>
              <a:srgbClr val="99CCFF">
                <a:alpha val="70000"/>
              </a:srgbClr>
            </a:solidFill>
            <a:ln w="19050">
              <a:solidFill>
                <a:srgbClr val="3399FF"/>
              </a:solidFill>
              <a:round/>
              <a:headEnd type="triangle" w="sm" len="med"/>
              <a:tailEnd type="triangle" w="sm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" name="Arc 32"/>
            <p:cNvSpPr/>
            <p:nvPr/>
          </p:nvSpPr>
          <p:spPr bwMode="auto">
            <a:xfrm rot="10800000">
              <a:off x="928688" y="2634331"/>
              <a:ext cx="3917950" cy="2882900"/>
            </a:xfrm>
            <a:custGeom>
              <a:avLst/>
              <a:gdLst>
                <a:gd name="G0" fmla="+- 2159 0 0"/>
                <a:gd name="G1" fmla="+- 21600 0 0"/>
                <a:gd name="G2" fmla="+- 21600 0 0"/>
                <a:gd name="T0" fmla="*/ 0 w 23759"/>
                <a:gd name="T1" fmla="*/ 108 h 41257"/>
                <a:gd name="T2" fmla="*/ 11112 w 23759"/>
                <a:gd name="T3" fmla="*/ 41257 h 41257"/>
                <a:gd name="T4" fmla="*/ 2159 w 23759"/>
                <a:gd name="T5" fmla="*/ 21600 h 4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59" h="41257" fill="none" extrusionOk="0">
                  <a:moveTo>
                    <a:pt x="0" y="108"/>
                  </a:moveTo>
                  <a:cubicBezTo>
                    <a:pt x="717" y="36"/>
                    <a:pt x="1437" y="-1"/>
                    <a:pt x="2159" y="0"/>
                  </a:cubicBezTo>
                  <a:cubicBezTo>
                    <a:pt x="14088" y="0"/>
                    <a:pt x="23759" y="9670"/>
                    <a:pt x="23759" y="21600"/>
                  </a:cubicBezTo>
                  <a:cubicBezTo>
                    <a:pt x="23759" y="30064"/>
                    <a:pt x="18815" y="37748"/>
                    <a:pt x="11112" y="41257"/>
                  </a:cubicBezTo>
                </a:path>
                <a:path w="23759" h="41257" stroke="0" extrusionOk="0">
                  <a:moveTo>
                    <a:pt x="0" y="108"/>
                  </a:moveTo>
                  <a:cubicBezTo>
                    <a:pt x="717" y="36"/>
                    <a:pt x="1437" y="-1"/>
                    <a:pt x="2159" y="0"/>
                  </a:cubicBezTo>
                  <a:cubicBezTo>
                    <a:pt x="14088" y="0"/>
                    <a:pt x="23759" y="9670"/>
                    <a:pt x="23759" y="21600"/>
                  </a:cubicBezTo>
                  <a:cubicBezTo>
                    <a:pt x="23759" y="30064"/>
                    <a:pt x="18815" y="37748"/>
                    <a:pt x="11112" y="41257"/>
                  </a:cubicBezTo>
                  <a:lnTo>
                    <a:pt x="2159" y="21600"/>
                  </a:lnTo>
                  <a:close/>
                </a:path>
              </a:pathLst>
            </a:custGeom>
            <a:solidFill>
              <a:srgbClr val="E5CCBF">
                <a:alpha val="70000"/>
              </a:srgbClr>
            </a:solidFill>
            <a:ln w="19050">
              <a:solidFill>
                <a:srgbClr val="FF6600"/>
              </a:solidFill>
              <a:round/>
              <a:headEnd type="triangle" w="sm" len="med"/>
              <a:tailEnd type="triangle" w="sm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" name="Line 33"/>
            <p:cNvSpPr>
              <a:spLocks noChangeShapeType="1"/>
            </p:cNvSpPr>
            <p:nvPr/>
          </p:nvSpPr>
          <p:spPr bwMode="auto">
            <a:xfrm flipV="1">
              <a:off x="2425700" y="2899443"/>
              <a:ext cx="3897313" cy="16922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" name="Line 34"/>
            <p:cNvSpPr>
              <a:spLocks noChangeShapeType="1"/>
            </p:cNvSpPr>
            <p:nvPr/>
          </p:nvSpPr>
          <p:spPr bwMode="auto">
            <a:xfrm>
              <a:off x="1631950" y="3734468"/>
              <a:ext cx="558006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7" name="Line 35"/>
            <p:cNvSpPr>
              <a:spLocks noChangeShapeType="1"/>
            </p:cNvSpPr>
            <p:nvPr/>
          </p:nvSpPr>
          <p:spPr bwMode="auto">
            <a:xfrm flipH="1">
              <a:off x="3073400" y="2542256"/>
              <a:ext cx="2201863" cy="2755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8" name="Oval 36"/>
            <p:cNvSpPr>
              <a:spLocks noChangeArrowheads="1"/>
            </p:cNvSpPr>
            <p:nvPr/>
          </p:nvSpPr>
          <p:spPr bwMode="auto">
            <a:xfrm>
              <a:off x="928688" y="4099593"/>
              <a:ext cx="1465262" cy="28098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9" name="Oval 37"/>
            <p:cNvSpPr>
              <a:spLocks noChangeArrowheads="1"/>
            </p:cNvSpPr>
            <p:nvPr/>
          </p:nvSpPr>
          <p:spPr bwMode="auto">
            <a:xfrm>
              <a:off x="1530350" y="5096543"/>
              <a:ext cx="1465263" cy="4064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" name="Oval 38"/>
            <p:cNvSpPr>
              <a:spLocks noChangeArrowheads="1"/>
            </p:cNvSpPr>
            <p:nvPr/>
          </p:nvSpPr>
          <p:spPr bwMode="auto">
            <a:xfrm>
              <a:off x="7110413" y="4099593"/>
              <a:ext cx="1463675" cy="4064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" name="Oval 39"/>
            <p:cNvSpPr>
              <a:spLocks noChangeArrowheads="1"/>
            </p:cNvSpPr>
            <p:nvPr/>
          </p:nvSpPr>
          <p:spPr bwMode="auto">
            <a:xfrm>
              <a:off x="6275388" y="3035968"/>
              <a:ext cx="1465262" cy="4064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2" name="Picture 40" descr="yellowish_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3001043"/>
              <a:ext cx="1184275" cy="11826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41" descr="cobalt blue_b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980406"/>
              <a:ext cx="1236662" cy="123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42" descr="yellow_b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88" y="1989806"/>
              <a:ext cx="1171575" cy="11699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43" descr="red_b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4118643"/>
              <a:ext cx="1179513" cy="11795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" name="Oval 44"/>
            <p:cNvSpPr>
              <a:spLocks noChangeArrowheads="1"/>
            </p:cNvSpPr>
            <p:nvPr/>
          </p:nvSpPr>
          <p:spPr bwMode="auto">
            <a:xfrm>
              <a:off x="3073400" y="3470943"/>
              <a:ext cx="4624388" cy="15192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" name="Oval 45"/>
            <p:cNvSpPr>
              <a:spLocks noChangeArrowheads="1"/>
            </p:cNvSpPr>
            <p:nvPr/>
          </p:nvSpPr>
          <p:spPr bwMode="gray">
            <a:xfrm>
              <a:off x="2695575" y="2919465"/>
              <a:ext cx="3390900" cy="696557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50000">
                  <a:srgbClr val="33CCFF">
                    <a:gamma/>
                    <a:shade val="46275"/>
                    <a:invGamma/>
                  </a:srgbClr>
                </a:gs>
                <a:gs pos="100000">
                  <a:srgbClr val="33CCFF"/>
                </a:gs>
              </a:gsLst>
              <a:lin ang="18900000" scaled="1"/>
            </a:gradFill>
            <a:ln w="9525">
              <a:rou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33CC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58" name="AutoShape 47"/>
            <p:cNvSpPr>
              <a:spLocks noChangeArrowheads="1"/>
            </p:cNvSpPr>
            <p:nvPr/>
          </p:nvSpPr>
          <p:spPr bwMode="auto">
            <a:xfrm>
              <a:off x="3491880" y="2390700"/>
              <a:ext cx="1802679" cy="1214610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CC3300">
                    <a:lumMod val="71000"/>
                    <a:lumOff val="29000"/>
                  </a:srgbClr>
                </a:gs>
                <a:gs pos="50000">
                  <a:srgbClr val="CC3300">
                    <a:gamma/>
                    <a:shade val="46275"/>
                    <a:invGamma/>
                  </a:srgbClr>
                </a:gs>
                <a:gs pos="100000">
                  <a:srgbClr val="CC3300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9" name="Rectangle 48"/>
            <p:cNvSpPr>
              <a:spLocks noChangeArrowheads="1"/>
            </p:cNvSpPr>
            <p:nvPr/>
          </p:nvSpPr>
          <p:spPr bwMode="auto">
            <a:xfrm>
              <a:off x="3708169" y="3554100"/>
              <a:ext cx="874138" cy="5017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+mn-ea"/>
                </a:rPr>
                <a:t>Applied Meteorology</a:t>
              </a:r>
            </a:p>
          </p:txBody>
        </p:sp>
        <p:sp>
          <p:nvSpPr>
            <p:cNvPr id="260" name="Rectangle 49"/>
            <p:cNvSpPr>
              <a:spLocks noChangeArrowheads="1"/>
            </p:cNvSpPr>
            <p:nvPr/>
          </p:nvSpPr>
          <p:spPr bwMode="auto">
            <a:xfrm>
              <a:off x="3755534" y="2483449"/>
              <a:ext cx="1343746" cy="7121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</a:rPr>
                <a:t>A</a:t>
              </a:r>
              <a:r>
                <a:rPr lang="zh-CN" alt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</a:rPr>
                <a:t>tmospheric </a:t>
              </a:r>
              <a:r>
                <a:rPr lang="en-US" altLang="zh-CN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</a:rPr>
                <a:t>S</a:t>
              </a:r>
              <a:r>
                <a:rPr lang="zh-CN" alt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</a:rPr>
                <a:t>cience</a:t>
              </a:r>
            </a:p>
          </p:txBody>
        </p:sp>
        <p:sp>
          <p:nvSpPr>
            <p:cNvPr id="261" name="Rectangle 50"/>
            <p:cNvSpPr>
              <a:spLocks noChangeArrowheads="1"/>
            </p:cNvSpPr>
            <p:nvPr/>
          </p:nvSpPr>
          <p:spPr bwMode="auto">
            <a:xfrm>
              <a:off x="3238126" y="4469743"/>
              <a:ext cx="4403725" cy="20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ko-KR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Basic Discipline</a:t>
              </a:r>
              <a:endParaRPr lang="en-US" altLang="ko-K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262" name="Rectangle 51"/>
            <p:cNvSpPr>
              <a:spLocks noChangeArrowheads="1"/>
            </p:cNvSpPr>
            <p:nvPr/>
          </p:nvSpPr>
          <p:spPr bwMode="auto">
            <a:xfrm>
              <a:off x="7011988" y="3514403"/>
              <a:ext cx="15906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</a:rPr>
                <a:t>Information</a:t>
              </a:r>
              <a:endPara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263" name="Rectangle 52"/>
            <p:cNvSpPr>
              <a:spLocks noChangeArrowheads="1"/>
            </p:cNvSpPr>
            <p:nvPr/>
          </p:nvSpPr>
          <p:spPr bwMode="auto">
            <a:xfrm>
              <a:off x="683568" y="3404268"/>
              <a:ext cx="12192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M</a:t>
              </a:r>
              <a:r>
                <a:rPr lang="zh-CN" alt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eteorological</a:t>
              </a:r>
            </a:p>
            <a:p>
              <a:pPr algn="ctr"/>
              <a:r>
                <a:rPr lang="en-US" altLang="zh-CN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E</a:t>
              </a:r>
              <a:r>
                <a:rPr lang="zh-CN" alt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quipment</a:t>
              </a:r>
            </a:p>
          </p:txBody>
        </p:sp>
        <p:sp>
          <p:nvSpPr>
            <p:cNvPr id="264" name="Rectangle 53"/>
            <p:cNvSpPr>
              <a:spLocks noChangeArrowheads="1"/>
            </p:cNvSpPr>
            <p:nvPr/>
          </p:nvSpPr>
          <p:spPr bwMode="auto">
            <a:xfrm>
              <a:off x="6084168" y="2420888"/>
              <a:ext cx="16160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Meteorological </a:t>
              </a:r>
            </a:p>
            <a:p>
              <a:pPr algn="ctr"/>
              <a:r>
                <a:rPr lang="zh-CN" alt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Economy</a:t>
              </a:r>
            </a:p>
          </p:txBody>
        </p:sp>
        <p:sp>
          <p:nvSpPr>
            <p:cNvPr id="265" name="Rectangle 54"/>
            <p:cNvSpPr>
              <a:spLocks noChangeArrowheads="1"/>
            </p:cNvSpPr>
            <p:nvPr/>
          </p:nvSpPr>
          <p:spPr bwMode="auto">
            <a:xfrm>
              <a:off x="1258888" y="4590474"/>
              <a:ext cx="16160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</a:rPr>
                <a:t>Physics</a:t>
              </a:r>
            </a:p>
          </p:txBody>
        </p:sp>
      </p:grpSp>
      <p:sp>
        <p:nvSpPr>
          <p:cNvPr id="266" name="Oval 36"/>
          <p:cNvSpPr>
            <a:spLocks noChangeArrowheads="1"/>
          </p:cNvSpPr>
          <p:nvPr/>
        </p:nvSpPr>
        <p:spPr bwMode="auto">
          <a:xfrm>
            <a:off x="4652040" y="4432705"/>
            <a:ext cx="1465262" cy="210741"/>
          </a:xfrm>
          <a:prstGeom prst="ellipse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7" name="Picture 40" descr="yellowish_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10" y="4824095"/>
            <a:ext cx="1720850" cy="128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" name="Rectangle 52"/>
          <p:cNvSpPr>
            <a:spLocks noChangeArrowheads="1"/>
          </p:cNvSpPr>
          <p:nvPr/>
        </p:nvSpPr>
        <p:spPr bwMode="auto">
          <a:xfrm>
            <a:off x="3432830" y="5251696"/>
            <a:ext cx="1219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Math</a:t>
            </a:r>
          </a:p>
        </p:txBody>
      </p:sp>
      <p:sp>
        <p:nvSpPr>
          <p:cNvPr id="269" name="Rectangle 48"/>
          <p:cNvSpPr>
            <a:spLocks noChangeArrowheads="1"/>
          </p:cNvSpPr>
          <p:nvPr/>
        </p:nvSpPr>
        <p:spPr bwMode="auto">
          <a:xfrm>
            <a:off x="6346190" y="3278505"/>
            <a:ext cx="1535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rPr>
              <a:t>Environmental Science</a:t>
            </a:r>
          </a:p>
        </p:txBody>
      </p:sp>
      <p:sp>
        <p:nvSpPr>
          <p:cNvPr id="270" name="Rectangle 48"/>
          <p:cNvSpPr>
            <a:spLocks noChangeArrowheads="1"/>
          </p:cNvSpPr>
          <p:nvPr/>
        </p:nvSpPr>
        <p:spPr bwMode="auto">
          <a:xfrm>
            <a:off x="3524232" y="2994025"/>
            <a:ext cx="9137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rPr>
              <a:t>Marine Science</a:t>
            </a:r>
          </a:p>
        </p:txBody>
      </p:sp>
      <p:sp>
        <p:nvSpPr>
          <p:cNvPr id="271" name="Rectangle 48"/>
          <p:cNvSpPr>
            <a:spLocks noChangeArrowheads="1"/>
          </p:cNvSpPr>
          <p:nvPr/>
        </p:nvSpPr>
        <p:spPr bwMode="auto">
          <a:xfrm>
            <a:off x="7062470" y="2786058"/>
            <a:ext cx="13909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Diverse Needs-Funds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007437" y="1699798"/>
            <a:ext cx="10488084" cy="4195233"/>
            <a:chOff x="460" y="1187"/>
            <a:chExt cx="4955" cy="1982"/>
          </a:xfrm>
        </p:grpSpPr>
        <p:sp>
          <p:nvSpPr>
            <p:cNvPr id="37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0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1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102687" y="4012044"/>
            <a:ext cx="10204451" cy="0"/>
          </a:xfrm>
          <a:prstGeom prst="line">
            <a:avLst/>
          </a:prstGeom>
          <a:ln>
            <a:solidFill>
              <a:srgbClr val="1B2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Diamond 151"/>
          <p:cNvSpPr/>
          <p:nvPr/>
        </p:nvSpPr>
        <p:spPr>
          <a:xfrm>
            <a:off x="1286540" y="3279264"/>
            <a:ext cx="1440160" cy="1440160"/>
          </a:xfrm>
          <a:prstGeom prst="diamond">
            <a:avLst/>
          </a:prstGeom>
          <a:solidFill>
            <a:srgbClr val="FBC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" name="Diamond 152"/>
          <p:cNvSpPr/>
          <p:nvPr/>
        </p:nvSpPr>
        <p:spPr>
          <a:xfrm>
            <a:off x="3375127" y="3279264"/>
            <a:ext cx="1440160" cy="1440160"/>
          </a:xfrm>
          <a:prstGeom prst="diamond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4" name="Diamond 153"/>
          <p:cNvSpPr/>
          <p:nvPr/>
        </p:nvSpPr>
        <p:spPr>
          <a:xfrm>
            <a:off x="5502505" y="3279264"/>
            <a:ext cx="1440160" cy="1440160"/>
          </a:xfrm>
          <a:prstGeom prst="diamond">
            <a:avLst/>
          </a:prstGeom>
          <a:solidFill>
            <a:srgbClr val="FBC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5" name="Diamond 153"/>
          <p:cNvSpPr/>
          <p:nvPr/>
        </p:nvSpPr>
        <p:spPr>
          <a:xfrm>
            <a:off x="7547936" y="3279264"/>
            <a:ext cx="1440160" cy="1440160"/>
          </a:xfrm>
          <a:prstGeom prst="diamond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6" name="Diamond 153"/>
          <p:cNvSpPr/>
          <p:nvPr/>
        </p:nvSpPr>
        <p:spPr>
          <a:xfrm>
            <a:off x="9609513" y="3279264"/>
            <a:ext cx="1440160" cy="1440160"/>
          </a:xfrm>
          <a:prstGeom prst="diamond">
            <a:avLst/>
          </a:prstGeom>
          <a:solidFill>
            <a:srgbClr val="FBC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文本框 19"/>
          <p:cNvSpPr txBox="1"/>
          <p:nvPr/>
        </p:nvSpPr>
        <p:spPr>
          <a:xfrm>
            <a:off x="1819675" y="37594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文本框 356"/>
          <p:cNvSpPr txBox="1"/>
          <p:nvPr/>
        </p:nvSpPr>
        <p:spPr>
          <a:xfrm>
            <a:off x="535305" y="2629535"/>
            <a:ext cx="3063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Chinese Government Scholarship</a:t>
            </a:r>
          </a:p>
        </p:txBody>
      </p:sp>
      <p:sp>
        <p:nvSpPr>
          <p:cNvPr id="182" name="文本框 356"/>
          <p:cNvSpPr txBox="1"/>
          <p:nvPr/>
        </p:nvSpPr>
        <p:spPr>
          <a:xfrm>
            <a:off x="2930525" y="4719320"/>
            <a:ext cx="25717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MOFCOM Scholarship</a:t>
            </a:r>
            <a:endParaRPr lang="en-US" altLang="zh-CN" sz="16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(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Sponsored by 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Ministry of Commerce of People’s Republic of China)</a:t>
            </a:r>
            <a:endParaRPr lang="en-US" altLang="zh-CN" sz="16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5" name="文本框 356"/>
          <p:cNvSpPr txBox="1"/>
          <p:nvPr/>
        </p:nvSpPr>
        <p:spPr>
          <a:xfrm>
            <a:off x="4410075" y="2634615"/>
            <a:ext cx="3582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Jasmine Jiangsu Provincial Government Scholarship</a:t>
            </a:r>
            <a:endParaRPr lang="en-US" altLang="zh-CN" sz="2000" b="1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8" name="文本框 356"/>
          <p:cNvSpPr txBox="1"/>
          <p:nvPr/>
        </p:nvSpPr>
        <p:spPr>
          <a:xfrm>
            <a:off x="6481445" y="4845685"/>
            <a:ext cx="3573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Nanjing Municipal Government Scholarship</a:t>
            </a:r>
            <a:endParaRPr lang="en-US" altLang="zh-CN" sz="2000" b="1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1" name="文本框 356"/>
          <p:cNvSpPr txBox="1"/>
          <p:nvPr/>
        </p:nvSpPr>
        <p:spPr>
          <a:xfrm>
            <a:off x="8979535" y="2645410"/>
            <a:ext cx="26758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NUIST-WMO Scholarship</a:t>
            </a:r>
            <a:endParaRPr lang="en-US" altLang="zh-CN" sz="2000" b="1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3" name="文本框 19"/>
          <p:cNvSpPr txBox="1"/>
          <p:nvPr/>
        </p:nvSpPr>
        <p:spPr>
          <a:xfrm>
            <a:off x="3927049" y="37594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文本框 19"/>
          <p:cNvSpPr txBox="1"/>
          <p:nvPr/>
        </p:nvSpPr>
        <p:spPr>
          <a:xfrm>
            <a:off x="6034422" y="37594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文本框 19"/>
          <p:cNvSpPr txBox="1"/>
          <p:nvPr/>
        </p:nvSpPr>
        <p:spPr>
          <a:xfrm>
            <a:off x="8054287" y="37594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文本框 19"/>
          <p:cNvSpPr txBox="1"/>
          <p:nvPr/>
        </p:nvSpPr>
        <p:spPr>
          <a:xfrm>
            <a:off x="10142519" y="37594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72" grpId="0"/>
      <p:bldP spid="193" grpId="0"/>
      <p:bldP spid="194" grpId="0"/>
      <p:bldP spid="195" grpId="0"/>
      <p:bldP spid="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</a:t>
            </a: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3" name="组合 3"/>
          <p:cNvGrpSpPr/>
          <p:nvPr/>
        </p:nvGrpSpPr>
        <p:grpSpPr>
          <a:xfrm>
            <a:off x="1550610" y="1785926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8" name="组合 6"/>
          <p:cNvGrpSpPr/>
          <p:nvPr/>
        </p:nvGrpSpPr>
        <p:grpSpPr>
          <a:xfrm>
            <a:off x="3696921" y="1785926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1" name="组合 9"/>
          <p:cNvGrpSpPr/>
          <p:nvPr/>
        </p:nvGrpSpPr>
        <p:grpSpPr>
          <a:xfrm>
            <a:off x="5843231" y="1785926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4" name="组合 12"/>
          <p:cNvGrpSpPr/>
          <p:nvPr/>
        </p:nvGrpSpPr>
        <p:grpSpPr>
          <a:xfrm>
            <a:off x="7989543" y="1785926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8" name="TextBox 13"/>
          <p:cNvSpPr txBox="1"/>
          <p:nvPr/>
        </p:nvSpPr>
        <p:spPr>
          <a:xfrm>
            <a:off x="1608455" y="2541905"/>
            <a:ext cx="2051050" cy="10779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International Responsibility</a:t>
            </a:r>
          </a:p>
        </p:txBody>
      </p:sp>
      <p:sp>
        <p:nvSpPr>
          <p:cNvPr id="169" name="TextBox 14"/>
          <p:cNvSpPr txBox="1"/>
          <p:nvPr/>
        </p:nvSpPr>
        <p:spPr>
          <a:xfrm>
            <a:off x="4207226" y="2542193"/>
            <a:ext cx="1352287" cy="113876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National 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Mission</a:t>
            </a:r>
            <a:endParaRPr lang="zh-CN" altLang="zh-CN" sz="2200" b="1" dirty="0" smtClean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70" name="TextBox 15"/>
          <p:cNvSpPr txBox="1"/>
          <p:nvPr/>
        </p:nvSpPr>
        <p:spPr>
          <a:xfrm>
            <a:off x="6384290" y="2553335"/>
            <a:ext cx="1396365" cy="10779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Industry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Leader</a:t>
            </a:r>
          </a:p>
        </p:txBody>
      </p:sp>
      <p:sp>
        <p:nvSpPr>
          <p:cNvPr id="171" name="TextBox 16"/>
          <p:cNvSpPr txBox="1"/>
          <p:nvPr/>
        </p:nvSpPr>
        <p:spPr>
          <a:xfrm>
            <a:off x="8467090" y="2529840"/>
            <a:ext cx="1986628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168" grpId="0"/>
      <p:bldP spid="169" grpId="0"/>
      <p:bldP spid="170" grpId="0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7800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3506361" y="6039169"/>
            <a:ext cx="4738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Short-term Training Topics 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54" name="组合 5"/>
          <p:cNvGrpSpPr/>
          <p:nvPr/>
        </p:nvGrpSpPr>
        <p:grpSpPr>
          <a:xfrm>
            <a:off x="3643724" y="1255052"/>
            <a:ext cx="4904552" cy="4603750"/>
            <a:chOff x="2444751" y="6350"/>
            <a:chExt cx="7299325" cy="6851650"/>
          </a:xfrm>
        </p:grpSpPr>
        <p:sp>
          <p:nvSpPr>
            <p:cNvPr id="155" name="Freeform 2390"/>
            <p:cNvSpPr/>
            <p:nvPr/>
          </p:nvSpPr>
          <p:spPr bwMode="auto">
            <a:xfrm>
              <a:off x="2444751" y="1016000"/>
              <a:ext cx="3132138" cy="2282825"/>
            </a:xfrm>
            <a:custGeom>
              <a:avLst/>
              <a:gdLst>
                <a:gd name="T0" fmla="*/ 1973 w 1973"/>
                <a:gd name="T1" fmla="*/ 0 h 1438"/>
                <a:gd name="T2" fmla="*/ 1926 w 1973"/>
                <a:gd name="T3" fmla="*/ 37 h 1438"/>
                <a:gd name="T4" fmla="*/ 1874 w 1973"/>
                <a:gd name="T5" fmla="*/ 80 h 1438"/>
                <a:gd name="T6" fmla="*/ 1821 w 1973"/>
                <a:gd name="T7" fmla="*/ 126 h 1438"/>
                <a:gd name="T8" fmla="*/ 1767 w 1973"/>
                <a:gd name="T9" fmla="*/ 177 h 1438"/>
                <a:gd name="T10" fmla="*/ 1711 w 1973"/>
                <a:gd name="T11" fmla="*/ 231 h 1438"/>
                <a:gd name="T12" fmla="*/ 1655 w 1973"/>
                <a:gd name="T13" fmla="*/ 289 h 1438"/>
                <a:gd name="T14" fmla="*/ 1598 w 1973"/>
                <a:gd name="T15" fmla="*/ 351 h 1438"/>
                <a:gd name="T16" fmla="*/ 1544 w 1973"/>
                <a:gd name="T17" fmla="*/ 416 h 1438"/>
                <a:gd name="T18" fmla="*/ 1490 w 1973"/>
                <a:gd name="T19" fmla="*/ 486 h 1438"/>
                <a:gd name="T20" fmla="*/ 1437 w 1973"/>
                <a:gd name="T21" fmla="*/ 560 h 1438"/>
                <a:gd name="T22" fmla="*/ 1386 w 1973"/>
                <a:gd name="T23" fmla="*/ 636 h 1438"/>
                <a:gd name="T24" fmla="*/ 1339 w 1973"/>
                <a:gd name="T25" fmla="*/ 719 h 1438"/>
                <a:gd name="T26" fmla="*/ 1294 w 1973"/>
                <a:gd name="T27" fmla="*/ 802 h 1438"/>
                <a:gd name="T28" fmla="*/ 1254 w 1973"/>
                <a:gd name="T29" fmla="*/ 892 h 1438"/>
                <a:gd name="T30" fmla="*/ 1218 w 1973"/>
                <a:gd name="T31" fmla="*/ 983 h 1438"/>
                <a:gd name="T32" fmla="*/ 1186 w 1973"/>
                <a:gd name="T33" fmla="*/ 1080 h 1438"/>
                <a:gd name="T34" fmla="*/ 1161 w 1973"/>
                <a:gd name="T35" fmla="*/ 1179 h 1438"/>
                <a:gd name="T36" fmla="*/ 1140 w 1973"/>
                <a:gd name="T37" fmla="*/ 1282 h 1438"/>
                <a:gd name="T38" fmla="*/ 1126 w 1973"/>
                <a:gd name="T39" fmla="*/ 1389 h 1438"/>
                <a:gd name="T40" fmla="*/ 1090 w 1973"/>
                <a:gd name="T41" fmla="*/ 1357 h 1438"/>
                <a:gd name="T42" fmla="*/ 1050 w 1973"/>
                <a:gd name="T43" fmla="*/ 1328 h 1438"/>
                <a:gd name="T44" fmla="*/ 1011 w 1973"/>
                <a:gd name="T45" fmla="*/ 1301 h 1438"/>
                <a:gd name="T46" fmla="*/ 968 w 1973"/>
                <a:gd name="T47" fmla="*/ 1278 h 1438"/>
                <a:gd name="T48" fmla="*/ 922 w 1973"/>
                <a:gd name="T49" fmla="*/ 1255 h 1438"/>
                <a:gd name="T50" fmla="*/ 873 w 1973"/>
                <a:gd name="T51" fmla="*/ 1239 h 1438"/>
                <a:gd name="T52" fmla="*/ 821 w 1973"/>
                <a:gd name="T53" fmla="*/ 1223 h 1438"/>
                <a:gd name="T54" fmla="*/ 763 w 1973"/>
                <a:gd name="T55" fmla="*/ 1213 h 1438"/>
                <a:gd name="T56" fmla="*/ 702 w 1973"/>
                <a:gd name="T57" fmla="*/ 1206 h 1438"/>
                <a:gd name="T58" fmla="*/ 634 w 1973"/>
                <a:gd name="T59" fmla="*/ 1205 h 1438"/>
                <a:gd name="T60" fmla="*/ 586 w 1973"/>
                <a:gd name="T61" fmla="*/ 1205 h 1438"/>
                <a:gd name="T62" fmla="*/ 540 w 1973"/>
                <a:gd name="T63" fmla="*/ 1208 h 1438"/>
                <a:gd name="T64" fmla="*/ 497 w 1973"/>
                <a:gd name="T65" fmla="*/ 1213 h 1438"/>
                <a:gd name="T66" fmla="*/ 455 w 1973"/>
                <a:gd name="T67" fmla="*/ 1223 h 1438"/>
                <a:gd name="T68" fmla="*/ 414 w 1973"/>
                <a:gd name="T69" fmla="*/ 1234 h 1438"/>
                <a:gd name="T70" fmla="*/ 372 w 1973"/>
                <a:gd name="T71" fmla="*/ 1250 h 1438"/>
                <a:gd name="T72" fmla="*/ 330 w 1973"/>
                <a:gd name="T73" fmla="*/ 1269 h 1438"/>
                <a:gd name="T74" fmla="*/ 287 w 1973"/>
                <a:gd name="T75" fmla="*/ 1293 h 1438"/>
                <a:gd name="T76" fmla="*/ 241 w 1973"/>
                <a:gd name="T77" fmla="*/ 1321 h 1438"/>
                <a:gd name="T78" fmla="*/ 192 w 1973"/>
                <a:gd name="T79" fmla="*/ 1354 h 1438"/>
                <a:gd name="T80" fmla="*/ 140 w 1973"/>
                <a:gd name="T81" fmla="*/ 1393 h 1438"/>
                <a:gd name="T82" fmla="*/ 85 w 1973"/>
                <a:gd name="T83" fmla="*/ 1438 h 1438"/>
                <a:gd name="T84" fmla="*/ 0 w 1973"/>
                <a:gd name="T85" fmla="*/ 1438 h 1438"/>
                <a:gd name="T86" fmla="*/ 67 w 1973"/>
                <a:gd name="T87" fmla="*/ 1311 h 1438"/>
                <a:gd name="T88" fmla="*/ 139 w 1973"/>
                <a:gd name="T89" fmla="*/ 1190 h 1438"/>
                <a:gd name="T90" fmla="*/ 214 w 1973"/>
                <a:gd name="T91" fmla="*/ 1073 h 1438"/>
                <a:gd name="T92" fmla="*/ 295 w 1973"/>
                <a:gd name="T93" fmla="*/ 961 h 1438"/>
                <a:gd name="T94" fmla="*/ 379 w 1973"/>
                <a:gd name="T95" fmla="*/ 855 h 1438"/>
                <a:gd name="T96" fmla="*/ 468 w 1973"/>
                <a:gd name="T97" fmla="*/ 754 h 1438"/>
                <a:gd name="T98" fmla="*/ 561 w 1973"/>
                <a:gd name="T99" fmla="*/ 659 h 1438"/>
                <a:gd name="T100" fmla="*/ 657 w 1973"/>
                <a:gd name="T101" fmla="*/ 568 h 1438"/>
                <a:gd name="T102" fmla="*/ 759 w 1973"/>
                <a:gd name="T103" fmla="*/ 485 h 1438"/>
                <a:gd name="T104" fmla="*/ 864 w 1973"/>
                <a:gd name="T105" fmla="*/ 407 h 1438"/>
                <a:gd name="T106" fmla="*/ 972 w 1973"/>
                <a:gd name="T107" fmla="*/ 335 h 1438"/>
                <a:gd name="T108" fmla="*/ 1085 w 1973"/>
                <a:gd name="T109" fmla="*/ 270 h 1438"/>
                <a:gd name="T110" fmla="*/ 1201 w 1973"/>
                <a:gd name="T111" fmla="*/ 211 h 1438"/>
                <a:gd name="T112" fmla="*/ 1321 w 1973"/>
                <a:gd name="T113" fmla="*/ 159 h 1438"/>
                <a:gd name="T114" fmla="*/ 1445 w 1973"/>
                <a:gd name="T115" fmla="*/ 113 h 1438"/>
                <a:gd name="T116" fmla="*/ 1572 w 1973"/>
                <a:gd name="T117" fmla="*/ 73 h 1438"/>
                <a:gd name="T118" fmla="*/ 1703 w 1973"/>
                <a:gd name="T119" fmla="*/ 41 h 1438"/>
                <a:gd name="T120" fmla="*/ 1837 w 1973"/>
                <a:gd name="T121" fmla="*/ 18 h 1438"/>
                <a:gd name="T122" fmla="*/ 1973 w 1973"/>
                <a:gd name="T123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3" h="1438">
                  <a:moveTo>
                    <a:pt x="1973" y="0"/>
                  </a:moveTo>
                  <a:lnTo>
                    <a:pt x="1926" y="37"/>
                  </a:lnTo>
                  <a:lnTo>
                    <a:pt x="1874" y="80"/>
                  </a:lnTo>
                  <a:lnTo>
                    <a:pt x="1821" y="126"/>
                  </a:lnTo>
                  <a:lnTo>
                    <a:pt x="1767" y="177"/>
                  </a:lnTo>
                  <a:lnTo>
                    <a:pt x="1711" y="231"/>
                  </a:lnTo>
                  <a:lnTo>
                    <a:pt x="1655" y="289"/>
                  </a:lnTo>
                  <a:lnTo>
                    <a:pt x="1598" y="351"/>
                  </a:lnTo>
                  <a:lnTo>
                    <a:pt x="1544" y="416"/>
                  </a:lnTo>
                  <a:lnTo>
                    <a:pt x="1490" y="486"/>
                  </a:lnTo>
                  <a:lnTo>
                    <a:pt x="1437" y="560"/>
                  </a:lnTo>
                  <a:lnTo>
                    <a:pt x="1386" y="636"/>
                  </a:lnTo>
                  <a:lnTo>
                    <a:pt x="1339" y="719"/>
                  </a:lnTo>
                  <a:lnTo>
                    <a:pt x="1294" y="802"/>
                  </a:lnTo>
                  <a:lnTo>
                    <a:pt x="1254" y="892"/>
                  </a:lnTo>
                  <a:lnTo>
                    <a:pt x="1218" y="983"/>
                  </a:lnTo>
                  <a:lnTo>
                    <a:pt x="1186" y="1080"/>
                  </a:lnTo>
                  <a:lnTo>
                    <a:pt x="1161" y="1179"/>
                  </a:lnTo>
                  <a:lnTo>
                    <a:pt x="1140" y="1282"/>
                  </a:lnTo>
                  <a:lnTo>
                    <a:pt x="1126" y="1389"/>
                  </a:lnTo>
                  <a:lnTo>
                    <a:pt x="1090" y="1357"/>
                  </a:lnTo>
                  <a:lnTo>
                    <a:pt x="1050" y="1328"/>
                  </a:lnTo>
                  <a:lnTo>
                    <a:pt x="1011" y="1301"/>
                  </a:lnTo>
                  <a:lnTo>
                    <a:pt x="968" y="1278"/>
                  </a:lnTo>
                  <a:lnTo>
                    <a:pt x="922" y="1255"/>
                  </a:lnTo>
                  <a:lnTo>
                    <a:pt x="873" y="1239"/>
                  </a:lnTo>
                  <a:lnTo>
                    <a:pt x="821" y="1223"/>
                  </a:lnTo>
                  <a:lnTo>
                    <a:pt x="763" y="1213"/>
                  </a:lnTo>
                  <a:lnTo>
                    <a:pt x="702" y="1206"/>
                  </a:lnTo>
                  <a:lnTo>
                    <a:pt x="634" y="1205"/>
                  </a:lnTo>
                  <a:lnTo>
                    <a:pt x="586" y="1205"/>
                  </a:lnTo>
                  <a:lnTo>
                    <a:pt x="540" y="1208"/>
                  </a:lnTo>
                  <a:lnTo>
                    <a:pt x="497" y="1213"/>
                  </a:lnTo>
                  <a:lnTo>
                    <a:pt x="455" y="1223"/>
                  </a:lnTo>
                  <a:lnTo>
                    <a:pt x="414" y="1234"/>
                  </a:lnTo>
                  <a:lnTo>
                    <a:pt x="372" y="1250"/>
                  </a:lnTo>
                  <a:lnTo>
                    <a:pt x="330" y="1269"/>
                  </a:lnTo>
                  <a:lnTo>
                    <a:pt x="287" y="1293"/>
                  </a:lnTo>
                  <a:lnTo>
                    <a:pt x="241" y="1321"/>
                  </a:lnTo>
                  <a:lnTo>
                    <a:pt x="192" y="1354"/>
                  </a:lnTo>
                  <a:lnTo>
                    <a:pt x="140" y="1393"/>
                  </a:lnTo>
                  <a:lnTo>
                    <a:pt x="85" y="1438"/>
                  </a:lnTo>
                  <a:lnTo>
                    <a:pt x="0" y="1438"/>
                  </a:lnTo>
                  <a:lnTo>
                    <a:pt x="67" y="1311"/>
                  </a:lnTo>
                  <a:lnTo>
                    <a:pt x="139" y="1190"/>
                  </a:lnTo>
                  <a:lnTo>
                    <a:pt x="214" y="1073"/>
                  </a:lnTo>
                  <a:lnTo>
                    <a:pt x="295" y="961"/>
                  </a:lnTo>
                  <a:lnTo>
                    <a:pt x="379" y="855"/>
                  </a:lnTo>
                  <a:lnTo>
                    <a:pt x="468" y="754"/>
                  </a:lnTo>
                  <a:lnTo>
                    <a:pt x="561" y="659"/>
                  </a:lnTo>
                  <a:lnTo>
                    <a:pt x="657" y="568"/>
                  </a:lnTo>
                  <a:lnTo>
                    <a:pt x="759" y="485"/>
                  </a:lnTo>
                  <a:lnTo>
                    <a:pt x="864" y="407"/>
                  </a:lnTo>
                  <a:lnTo>
                    <a:pt x="972" y="335"/>
                  </a:lnTo>
                  <a:lnTo>
                    <a:pt x="1085" y="270"/>
                  </a:lnTo>
                  <a:lnTo>
                    <a:pt x="1201" y="211"/>
                  </a:lnTo>
                  <a:lnTo>
                    <a:pt x="1321" y="159"/>
                  </a:lnTo>
                  <a:lnTo>
                    <a:pt x="1445" y="113"/>
                  </a:lnTo>
                  <a:lnTo>
                    <a:pt x="1572" y="73"/>
                  </a:lnTo>
                  <a:lnTo>
                    <a:pt x="1703" y="41"/>
                  </a:lnTo>
                  <a:lnTo>
                    <a:pt x="1837" y="18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6" name="Freeform 2391"/>
            <p:cNvSpPr/>
            <p:nvPr/>
          </p:nvSpPr>
          <p:spPr bwMode="auto">
            <a:xfrm>
              <a:off x="4740276" y="3536950"/>
              <a:ext cx="1622425" cy="3321050"/>
            </a:xfrm>
            <a:custGeom>
              <a:avLst/>
              <a:gdLst>
                <a:gd name="T0" fmla="*/ 1022 w 1022"/>
                <a:gd name="T1" fmla="*/ 1507 h 2092"/>
                <a:gd name="T2" fmla="*/ 1015 w 1022"/>
                <a:gd name="T3" fmla="*/ 1631 h 2092"/>
                <a:gd name="T4" fmla="*/ 991 w 1022"/>
                <a:gd name="T5" fmla="*/ 1744 h 2092"/>
                <a:gd name="T6" fmla="*/ 951 w 1022"/>
                <a:gd name="T7" fmla="*/ 1844 h 2092"/>
                <a:gd name="T8" fmla="*/ 895 w 1022"/>
                <a:gd name="T9" fmla="*/ 1929 h 2092"/>
                <a:gd name="T10" fmla="*/ 821 w 1022"/>
                <a:gd name="T11" fmla="*/ 1999 h 2092"/>
                <a:gd name="T12" fmla="*/ 731 w 1022"/>
                <a:gd name="T13" fmla="*/ 2049 h 2092"/>
                <a:gd name="T14" fmla="*/ 622 w 1022"/>
                <a:gd name="T15" fmla="*/ 2081 h 2092"/>
                <a:gd name="T16" fmla="*/ 494 w 1022"/>
                <a:gd name="T17" fmla="*/ 2092 h 2092"/>
                <a:gd name="T18" fmla="*/ 374 w 1022"/>
                <a:gd name="T19" fmla="*/ 2082 h 2092"/>
                <a:gd name="T20" fmla="*/ 275 w 1022"/>
                <a:gd name="T21" fmla="*/ 2054 h 2092"/>
                <a:gd name="T22" fmla="*/ 193 w 1022"/>
                <a:gd name="T23" fmla="*/ 2010 h 2092"/>
                <a:gd name="T24" fmla="*/ 129 w 1022"/>
                <a:gd name="T25" fmla="*/ 1950 h 2092"/>
                <a:gd name="T26" fmla="*/ 78 w 1022"/>
                <a:gd name="T27" fmla="*/ 1876 h 2092"/>
                <a:gd name="T28" fmla="*/ 42 w 1022"/>
                <a:gd name="T29" fmla="*/ 1791 h 2092"/>
                <a:gd name="T30" fmla="*/ 17 w 1022"/>
                <a:gd name="T31" fmla="*/ 1695 h 2092"/>
                <a:gd name="T32" fmla="*/ 5 w 1022"/>
                <a:gd name="T33" fmla="*/ 1590 h 2092"/>
                <a:gd name="T34" fmla="*/ 0 w 1022"/>
                <a:gd name="T35" fmla="*/ 1479 h 2092"/>
                <a:gd name="T36" fmla="*/ 255 w 1022"/>
                <a:gd name="T37" fmla="*/ 1540 h 2092"/>
                <a:gd name="T38" fmla="*/ 267 w 1022"/>
                <a:gd name="T39" fmla="*/ 1646 h 2092"/>
                <a:gd name="T40" fmla="*/ 290 w 1022"/>
                <a:gd name="T41" fmla="*/ 1727 h 2092"/>
                <a:gd name="T42" fmla="*/ 329 w 1022"/>
                <a:gd name="T43" fmla="*/ 1787 h 2092"/>
                <a:gd name="T44" fmla="*/ 385 w 1022"/>
                <a:gd name="T45" fmla="*/ 1824 h 2092"/>
                <a:gd name="T46" fmla="*/ 457 w 1022"/>
                <a:gd name="T47" fmla="*/ 1843 h 2092"/>
                <a:gd name="T48" fmla="*/ 545 w 1022"/>
                <a:gd name="T49" fmla="*/ 1844 h 2092"/>
                <a:gd name="T50" fmla="*/ 618 w 1022"/>
                <a:gd name="T51" fmla="*/ 1830 h 2092"/>
                <a:gd name="T52" fmla="*/ 669 w 1022"/>
                <a:gd name="T53" fmla="*/ 1804 h 2092"/>
                <a:gd name="T54" fmla="*/ 704 w 1022"/>
                <a:gd name="T55" fmla="*/ 1765 h 2092"/>
                <a:gd name="T56" fmla="*/ 725 w 1022"/>
                <a:gd name="T57" fmla="*/ 1714 h 2092"/>
                <a:gd name="T58" fmla="*/ 736 w 1022"/>
                <a:gd name="T59" fmla="*/ 1654 h 2092"/>
                <a:gd name="T60" fmla="*/ 739 w 1022"/>
                <a:gd name="T61" fmla="*/ 1585 h 2092"/>
                <a:gd name="T62" fmla="*/ 740 w 1022"/>
                <a:gd name="T63" fmla="*/ 1507 h 2092"/>
                <a:gd name="T64" fmla="*/ 1018 w 1022"/>
                <a:gd name="T6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2" h="2092">
                  <a:moveTo>
                    <a:pt x="1018" y="0"/>
                  </a:moveTo>
                  <a:lnTo>
                    <a:pt x="1022" y="1507"/>
                  </a:lnTo>
                  <a:lnTo>
                    <a:pt x="1021" y="1571"/>
                  </a:lnTo>
                  <a:lnTo>
                    <a:pt x="1015" y="1631"/>
                  </a:lnTo>
                  <a:lnTo>
                    <a:pt x="1005" y="1689"/>
                  </a:lnTo>
                  <a:lnTo>
                    <a:pt x="991" y="1744"/>
                  </a:lnTo>
                  <a:lnTo>
                    <a:pt x="973" y="1795"/>
                  </a:lnTo>
                  <a:lnTo>
                    <a:pt x="951" y="1844"/>
                  </a:lnTo>
                  <a:lnTo>
                    <a:pt x="926" y="1889"/>
                  </a:lnTo>
                  <a:lnTo>
                    <a:pt x="895" y="1929"/>
                  </a:lnTo>
                  <a:lnTo>
                    <a:pt x="860" y="1965"/>
                  </a:lnTo>
                  <a:lnTo>
                    <a:pt x="821" y="1999"/>
                  </a:lnTo>
                  <a:lnTo>
                    <a:pt x="778" y="2027"/>
                  </a:lnTo>
                  <a:lnTo>
                    <a:pt x="731" y="2049"/>
                  </a:lnTo>
                  <a:lnTo>
                    <a:pt x="678" y="2068"/>
                  </a:lnTo>
                  <a:lnTo>
                    <a:pt x="622" y="2081"/>
                  </a:lnTo>
                  <a:lnTo>
                    <a:pt x="559" y="2089"/>
                  </a:lnTo>
                  <a:lnTo>
                    <a:pt x="494" y="2092"/>
                  </a:lnTo>
                  <a:lnTo>
                    <a:pt x="431" y="2089"/>
                  </a:lnTo>
                  <a:lnTo>
                    <a:pt x="374" y="2082"/>
                  </a:lnTo>
                  <a:lnTo>
                    <a:pt x="322" y="2071"/>
                  </a:lnTo>
                  <a:lnTo>
                    <a:pt x="275" y="2054"/>
                  </a:lnTo>
                  <a:lnTo>
                    <a:pt x="232" y="2033"/>
                  </a:lnTo>
                  <a:lnTo>
                    <a:pt x="193" y="2010"/>
                  </a:lnTo>
                  <a:lnTo>
                    <a:pt x="159" y="1982"/>
                  </a:lnTo>
                  <a:lnTo>
                    <a:pt x="129" y="1950"/>
                  </a:lnTo>
                  <a:lnTo>
                    <a:pt x="101" y="1915"/>
                  </a:lnTo>
                  <a:lnTo>
                    <a:pt x="78" y="1876"/>
                  </a:lnTo>
                  <a:lnTo>
                    <a:pt x="59" y="1836"/>
                  </a:lnTo>
                  <a:lnTo>
                    <a:pt x="42" y="1791"/>
                  </a:lnTo>
                  <a:lnTo>
                    <a:pt x="28" y="1745"/>
                  </a:lnTo>
                  <a:lnTo>
                    <a:pt x="17" y="1695"/>
                  </a:lnTo>
                  <a:lnTo>
                    <a:pt x="10" y="1645"/>
                  </a:lnTo>
                  <a:lnTo>
                    <a:pt x="5" y="1590"/>
                  </a:lnTo>
                  <a:lnTo>
                    <a:pt x="0" y="1536"/>
                  </a:lnTo>
                  <a:lnTo>
                    <a:pt x="0" y="1479"/>
                  </a:lnTo>
                  <a:lnTo>
                    <a:pt x="254" y="1479"/>
                  </a:lnTo>
                  <a:lnTo>
                    <a:pt x="255" y="1540"/>
                  </a:lnTo>
                  <a:lnTo>
                    <a:pt x="260" y="1596"/>
                  </a:lnTo>
                  <a:lnTo>
                    <a:pt x="267" y="1646"/>
                  </a:lnTo>
                  <a:lnTo>
                    <a:pt x="278" y="1689"/>
                  </a:lnTo>
                  <a:lnTo>
                    <a:pt x="290" y="1727"/>
                  </a:lnTo>
                  <a:lnTo>
                    <a:pt x="308" y="1760"/>
                  </a:lnTo>
                  <a:lnTo>
                    <a:pt x="329" y="1787"/>
                  </a:lnTo>
                  <a:lnTo>
                    <a:pt x="356" y="1808"/>
                  </a:lnTo>
                  <a:lnTo>
                    <a:pt x="385" y="1824"/>
                  </a:lnTo>
                  <a:lnTo>
                    <a:pt x="418" y="1837"/>
                  </a:lnTo>
                  <a:lnTo>
                    <a:pt x="457" y="1843"/>
                  </a:lnTo>
                  <a:lnTo>
                    <a:pt x="501" y="1845"/>
                  </a:lnTo>
                  <a:lnTo>
                    <a:pt x="545" y="1844"/>
                  </a:lnTo>
                  <a:lnTo>
                    <a:pt x="584" y="1838"/>
                  </a:lnTo>
                  <a:lnTo>
                    <a:pt x="618" y="1830"/>
                  </a:lnTo>
                  <a:lnTo>
                    <a:pt x="646" y="1817"/>
                  </a:lnTo>
                  <a:lnTo>
                    <a:pt x="669" y="1804"/>
                  </a:lnTo>
                  <a:lnTo>
                    <a:pt x="689" y="1785"/>
                  </a:lnTo>
                  <a:lnTo>
                    <a:pt x="704" y="1765"/>
                  </a:lnTo>
                  <a:lnTo>
                    <a:pt x="715" y="1741"/>
                  </a:lnTo>
                  <a:lnTo>
                    <a:pt x="725" y="1714"/>
                  </a:lnTo>
                  <a:lnTo>
                    <a:pt x="731" y="1685"/>
                  </a:lnTo>
                  <a:lnTo>
                    <a:pt x="736" y="1654"/>
                  </a:lnTo>
                  <a:lnTo>
                    <a:pt x="738" y="1621"/>
                  </a:lnTo>
                  <a:lnTo>
                    <a:pt x="739" y="1585"/>
                  </a:lnTo>
                  <a:lnTo>
                    <a:pt x="740" y="1547"/>
                  </a:lnTo>
                  <a:lnTo>
                    <a:pt x="740" y="1507"/>
                  </a:lnTo>
                  <a:lnTo>
                    <a:pt x="740" y="4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7" name="Freeform 2392"/>
            <p:cNvSpPr/>
            <p:nvPr/>
          </p:nvSpPr>
          <p:spPr bwMode="auto">
            <a:xfrm>
              <a:off x="6619876" y="1019175"/>
              <a:ext cx="3124200" cy="2378075"/>
            </a:xfrm>
            <a:custGeom>
              <a:avLst/>
              <a:gdLst>
                <a:gd name="T0" fmla="*/ 0 w 1968"/>
                <a:gd name="T1" fmla="*/ 0 h 1498"/>
                <a:gd name="T2" fmla="*/ 136 w 1968"/>
                <a:gd name="T3" fmla="*/ 20 h 1498"/>
                <a:gd name="T4" fmla="*/ 271 w 1968"/>
                <a:gd name="T5" fmla="*/ 46 h 1498"/>
                <a:gd name="T6" fmla="*/ 402 w 1968"/>
                <a:gd name="T7" fmla="*/ 80 h 1498"/>
                <a:gd name="T8" fmla="*/ 532 w 1968"/>
                <a:gd name="T9" fmla="*/ 120 h 1498"/>
                <a:gd name="T10" fmla="*/ 656 w 1968"/>
                <a:gd name="T11" fmla="*/ 168 h 1498"/>
                <a:gd name="T12" fmla="*/ 779 w 1968"/>
                <a:gd name="T13" fmla="*/ 222 h 1498"/>
                <a:gd name="T14" fmla="*/ 896 w 1968"/>
                <a:gd name="T15" fmla="*/ 283 h 1498"/>
                <a:gd name="T16" fmla="*/ 1010 w 1968"/>
                <a:gd name="T17" fmla="*/ 350 h 1498"/>
                <a:gd name="T18" fmla="*/ 1120 w 1968"/>
                <a:gd name="T19" fmla="*/ 424 h 1498"/>
                <a:gd name="T20" fmla="*/ 1228 w 1968"/>
                <a:gd name="T21" fmla="*/ 503 h 1498"/>
                <a:gd name="T22" fmla="*/ 1329 w 1968"/>
                <a:gd name="T23" fmla="*/ 590 h 1498"/>
                <a:gd name="T24" fmla="*/ 1425 w 1968"/>
                <a:gd name="T25" fmla="*/ 682 h 1498"/>
                <a:gd name="T26" fmla="*/ 1519 w 1968"/>
                <a:gd name="T27" fmla="*/ 779 h 1498"/>
                <a:gd name="T28" fmla="*/ 1607 w 1968"/>
                <a:gd name="T29" fmla="*/ 883 h 1498"/>
                <a:gd name="T30" fmla="*/ 1689 w 1968"/>
                <a:gd name="T31" fmla="*/ 991 h 1498"/>
                <a:gd name="T32" fmla="*/ 1767 w 1968"/>
                <a:gd name="T33" fmla="*/ 1106 h 1498"/>
                <a:gd name="T34" fmla="*/ 1839 w 1968"/>
                <a:gd name="T35" fmla="*/ 1224 h 1498"/>
                <a:gd name="T36" fmla="*/ 1906 w 1968"/>
                <a:gd name="T37" fmla="*/ 1348 h 1498"/>
                <a:gd name="T38" fmla="*/ 1968 w 1968"/>
                <a:gd name="T39" fmla="*/ 1478 h 1498"/>
                <a:gd name="T40" fmla="*/ 1883 w 1968"/>
                <a:gd name="T41" fmla="*/ 1498 h 1498"/>
                <a:gd name="T42" fmla="*/ 1846 w 1968"/>
                <a:gd name="T43" fmla="*/ 1459 h 1498"/>
                <a:gd name="T44" fmla="*/ 1809 w 1968"/>
                <a:gd name="T45" fmla="*/ 1422 h 1498"/>
                <a:gd name="T46" fmla="*/ 1771 w 1968"/>
                <a:gd name="T47" fmla="*/ 1386 h 1498"/>
                <a:gd name="T48" fmla="*/ 1732 w 1968"/>
                <a:gd name="T49" fmla="*/ 1354 h 1498"/>
                <a:gd name="T50" fmla="*/ 1690 w 1968"/>
                <a:gd name="T51" fmla="*/ 1323 h 1498"/>
                <a:gd name="T52" fmla="*/ 1647 w 1968"/>
                <a:gd name="T53" fmla="*/ 1296 h 1498"/>
                <a:gd name="T54" fmla="*/ 1601 w 1968"/>
                <a:gd name="T55" fmla="*/ 1273 h 1498"/>
                <a:gd name="T56" fmla="*/ 1552 w 1968"/>
                <a:gd name="T57" fmla="*/ 1253 h 1498"/>
                <a:gd name="T58" fmla="*/ 1499 w 1968"/>
                <a:gd name="T59" fmla="*/ 1238 h 1498"/>
                <a:gd name="T60" fmla="*/ 1442 w 1968"/>
                <a:gd name="T61" fmla="*/ 1227 h 1498"/>
                <a:gd name="T62" fmla="*/ 1379 w 1968"/>
                <a:gd name="T63" fmla="*/ 1218 h 1498"/>
                <a:gd name="T64" fmla="*/ 1311 w 1968"/>
                <a:gd name="T65" fmla="*/ 1217 h 1498"/>
                <a:gd name="T66" fmla="*/ 1267 w 1968"/>
                <a:gd name="T67" fmla="*/ 1217 h 1498"/>
                <a:gd name="T68" fmla="*/ 1223 w 1968"/>
                <a:gd name="T69" fmla="*/ 1220 h 1498"/>
                <a:gd name="T70" fmla="*/ 1182 w 1968"/>
                <a:gd name="T71" fmla="*/ 1225 h 1498"/>
                <a:gd name="T72" fmla="*/ 1141 w 1968"/>
                <a:gd name="T73" fmla="*/ 1234 h 1498"/>
                <a:gd name="T74" fmla="*/ 1101 w 1968"/>
                <a:gd name="T75" fmla="*/ 1245 h 1498"/>
                <a:gd name="T76" fmla="*/ 1059 w 1968"/>
                <a:gd name="T77" fmla="*/ 1260 h 1498"/>
                <a:gd name="T78" fmla="*/ 1017 w 1968"/>
                <a:gd name="T79" fmla="*/ 1278 h 1498"/>
                <a:gd name="T80" fmla="*/ 972 w 1968"/>
                <a:gd name="T81" fmla="*/ 1302 h 1498"/>
                <a:gd name="T82" fmla="*/ 925 w 1968"/>
                <a:gd name="T83" fmla="*/ 1330 h 1498"/>
                <a:gd name="T84" fmla="*/ 875 w 1968"/>
                <a:gd name="T85" fmla="*/ 1363 h 1498"/>
                <a:gd name="T86" fmla="*/ 860 w 1968"/>
                <a:gd name="T87" fmla="*/ 1259 h 1498"/>
                <a:gd name="T88" fmla="*/ 837 w 1968"/>
                <a:gd name="T89" fmla="*/ 1158 h 1498"/>
                <a:gd name="T90" fmla="*/ 809 w 1968"/>
                <a:gd name="T91" fmla="*/ 1061 h 1498"/>
                <a:gd name="T92" fmla="*/ 776 w 1968"/>
                <a:gd name="T93" fmla="*/ 968 h 1498"/>
                <a:gd name="T94" fmla="*/ 738 w 1968"/>
                <a:gd name="T95" fmla="*/ 877 h 1498"/>
                <a:gd name="T96" fmla="*/ 697 w 1968"/>
                <a:gd name="T97" fmla="*/ 791 h 1498"/>
                <a:gd name="T98" fmla="*/ 651 w 1968"/>
                <a:gd name="T99" fmla="*/ 707 h 1498"/>
                <a:gd name="T100" fmla="*/ 602 w 1968"/>
                <a:gd name="T101" fmla="*/ 628 h 1498"/>
                <a:gd name="T102" fmla="*/ 550 w 1968"/>
                <a:gd name="T103" fmla="*/ 552 h 1498"/>
                <a:gd name="T104" fmla="*/ 496 w 1968"/>
                <a:gd name="T105" fmla="*/ 480 h 1498"/>
                <a:gd name="T106" fmla="*/ 440 w 1968"/>
                <a:gd name="T107" fmla="*/ 412 h 1498"/>
                <a:gd name="T108" fmla="*/ 384 w 1968"/>
                <a:gd name="T109" fmla="*/ 347 h 1498"/>
                <a:gd name="T110" fmla="*/ 327 w 1968"/>
                <a:gd name="T111" fmla="*/ 286 h 1498"/>
                <a:gd name="T112" fmla="*/ 270 w 1968"/>
                <a:gd name="T113" fmla="*/ 229 h 1498"/>
                <a:gd name="T114" fmla="*/ 213 w 1968"/>
                <a:gd name="T115" fmla="*/ 176 h 1498"/>
                <a:gd name="T116" fmla="*/ 157 w 1968"/>
                <a:gd name="T117" fmla="*/ 126 h 1498"/>
                <a:gd name="T118" fmla="*/ 103 w 1968"/>
                <a:gd name="T119" fmla="*/ 81 h 1498"/>
                <a:gd name="T120" fmla="*/ 50 w 1968"/>
                <a:gd name="T121" fmla="*/ 38 h 1498"/>
                <a:gd name="T122" fmla="*/ 0 w 1968"/>
                <a:gd name="T123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8" h="1498">
                  <a:moveTo>
                    <a:pt x="0" y="0"/>
                  </a:moveTo>
                  <a:lnTo>
                    <a:pt x="136" y="20"/>
                  </a:lnTo>
                  <a:lnTo>
                    <a:pt x="271" y="46"/>
                  </a:lnTo>
                  <a:lnTo>
                    <a:pt x="402" y="80"/>
                  </a:lnTo>
                  <a:lnTo>
                    <a:pt x="532" y="120"/>
                  </a:lnTo>
                  <a:lnTo>
                    <a:pt x="656" y="168"/>
                  </a:lnTo>
                  <a:lnTo>
                    <a:pt x="779" y="222"/>
                  </a:lnTo>
                  <a:lnTo>
                    <a:pt x="896" y="283"/>
                  </a:lnTo>
                  <a:lnTo>
                    <a:pt x="1010" y="350"/>
                  </a:lnTo>
                  <a:lnTo>
                    <a:pt x="1120" y="424"/>
                  </a:lnTo>
                  <a:lnTo>
                    <a:pt x="1228" y="503"/>
                  </a:lnTo>
                  <a:lnTo>
                    <a:pt x="1329" y="590"/>
                  </a:lnTo>
                  <a:lnTo>
                    <a:pt x="1425" y="682"/>
                  </a:lnTo>
                  <a:lnTo>
                    <a:pt x="1519" y="779"/>
                  </a:lnTo>
                  <a:lnTo>
                    <a:pt x="1607" y="883"/>
                  </a:lnTo>
                  <a:lnTo>
                    <a:pt x="1689" y="991"/>
                  </a:lnTo>
                  <a:lnTo>
                    <a:pt x="1767" y="1106"/>
                  </a:lnTo>
                  <a:lnTo>
                    <a:pt x="1839" y="1224"/>
                  </a:lnTo>
                  <a:lnTo>
                    <a:pt x="1906" y="1348"/>
                  </a:lnTo>
                  <a:lnTo>
                    <a:pt x="1968" y="1478"/>
                  </a:lnTo>
                  <a:lnTo>
                    <a:pt x="1883" y="1498"/>
                  </a:lnTo>
                  <a:lnTo>
                    <a:pt x="1846" y="1459"/>
                  </a:lnTo>
                  <a:lnTo>
                    <a:pt x="1809" y="1422"/>
                  </a:lnTo>
                  <a:lnTo>
                    <a:pt x="1771" y="1386"/>
                  </a:lnTo>
                  <a:lnTo>
                    <a:pt x="1732" y="1354"/>
                  </a:lnTo>
                  <a:lnTo>
                    <a:pt x="1690" y="1323"/>
                  </a:lnTo>
                  <a:lnTo>
                    <a:pt x="1647" y="1296"/>
                  </a:lnTo>
                  <a:lnTo>
                    <a:pt x="1601" y="1273"/>
                  </a:lnTo>
                  <a:lnTo>
                    <a:pt x="1552" y="1253"/>
                  </a:lnTo>
                  <a:lnTo>
                    <a:pt x="1499" y="1238"/>
                  </a:lnTo>
                  <a:lnTo>
                    <a:pt x="1442" y="1227"/>
                  </a:lnTo>
                  <a:lnTo>
                    <a:pt x="1379" y="1218"/>
                  </a:lnTo>
                  <a:lnTo>
                    <a:pt x="1311" y="1217"/>
                  </a:lnTo>
                  <a:lnTo>
                    <a:pt x="1267" y="1217"/>
                  </a:lnTo>
                  <a:lnTo>
                    <a:pt x="1223" y="1220"/>
                  </a:lnTo>
                  <a:lnTo>
                    <a:pt x="1182" y="1225"/>
                  </a:lnTo>
                  <a:lnTo>
                    <a:pt x="1141" y="1234"/>
                  </a:lnTo>
                  <a:lnTo>
                    <a:pt x="1101" y="1245"/>
                  </a:lnTo>
                  <a:lnTo>
                    <a:pt x="1059" y="1260"/>
                  </a:lnTo>
                  <a:lnTo>
                    <a:pt x="1017" y="1278"/>
                  </a:lnTo>
                  <a:lnTo>
                    <a:pt x="972" y="1302"/>
                  </a:lnTo>
                  <a:lnTo>
                    <a:pt x="925" y="1330"/>
                  </a:lnTo>
                  <a:lnTo>
                    <a:pt x="875" y="1363"/>
                  </a:lnTo>
                  <a:lnTo>
                    <a:pt x="860" y="1259"/>
                  </a:lnTo>
                  <a:lnTo>
                    <a:pt x="837" y="1158"/>
                  </a:lnTo>
                  <a:lnTo>
                    <a:pt x="809" y="1061"/>
                  </a:lnTo>
                  <a:lnTo>
                    <a:pt x="776" y="968"/>
                  </a:lnTo>
                  <a:lnTo>
                    <a:pt x="738" y="877"/>
                  </a:lnTo>
                  <a:lnTo>
                    <a:pt x="697" y="791"/>
                  </a:lnTo>
                  <a:lnTo>
                    <a:pt x="651" y="707"/>
                  </a:lnTo>
                  <a:lnTo>
                    <a:pt x="602" y="628"/>
                  </a:lnTo>
                  <a:lnTo>
                    <a:pt x="550" y="552"/>
                  </a:lnTo>
                  <a:lnTo>
                    <a:pt x="496" y="480"/>
                  </a:lnTo>
                  <a:lnTo>
                    <a:pt x="440" y="412"/>
                  </a:lnTo>
                  <a:lnTo>
                    <a:pt x="384" y="347"/>
                  </a:lnTo>
                  <a:lnTo>
                    <a:pt x="327" y="286"/>
                  </a:lnTo>
                  <a:lnTo>
                    <a:pt x="270" y="229"/>
                  </a:lnTo>
                  <a:lnTo>
                    <a:pt x="213" y="176"/>
                  </a:lnTo>
                  <a:lnTo>
                    <a:pt x="157" y="126"/>
                  </a:lnTo>
                  <a:lnTo>
                    <a:pt x="103" y="81"/>
                  </a:lnTo>
                  <a:lnTo>
                    <a:pt x="5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8" name="Freeform 2393"/>
            <p:cNvSpPr/>
            <p:nvPr/>
          </p:nvSpPr>
          <p:spPr bwMode="auto">
            <a:xfrm>
              <a:off x="5819776" y="6350"/>
              <a:ext cx="600075" cy="695325"/>
            </a:xfrm>
            <a:custGeom>
              <a:avLst/>
              <a:gdLst>
                <a:gd name="T0" fmla="*/ 56 w 378"/>
                <a:gd name="T1" fmla="*/ 0 h 438"/>
                <a:gd name="T2" fmla="*/ 321 w 378"/>
                <a:gd name="T3" fmla="*/ 0 h 438"/>
                <a:gd name="T4" fmla="*/ 378 w 378"/>
                <a:gd name="T5" fmla="*/ 438 h 438"/>
                <a:gd name="T6" fmla="*/ 0 w 378"/>
                <a:gd name="T7" fmla="*/ 438 h 438"/>
                <a:gd name="T8" fmla="*/ 56 w 378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438">
                  <a:moveTo>
                    <a:pt x="56" y="0"/>
                  </a:moveTo>
                  <a:lnTo>
                    <a:pt x="321" y="0"/>
                  </a:lnTo>
                  <a:lnTo>
                    <a:pt x="378" y="438"/>
                  </a:lnTo>
                  <a:lnTo>
                    <a:pt x="0" y="43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9" name="Freeform 2394"/>
            <p:cNvSpPr/>
            <p:nvPr/>
          </p:nvSpPr>
          <p:spPr bwMode="auto">
            <a:xfrm>
              <a:off x="6267451" y="1090613"/>
              <a:ext cx="1454150" cy="2168525"/>
            </a:xfrm>
            <a:custGeom>
              <a:avLst/>
              <a:gdLst>
                <a:gd name="T0" fmla="*/ 0 w 916"/>
                <a:gd name="T1" fmla="*/ 0 h 1366"/>
                <a:gd name="T2" fmla="*/ 43 w 916"/>
                <a:gd name="T3" fmla="*/ 31 h 1366"/>
                <a:gd name="T4" fmla="*/ 91 w 916"/>
                <a:gd name="T5" fmla="*/ 66 h 1366"/>
                <a:gd name="T6" fmla="*/ 141 w 916"/>
                <a:gd name="T7" fmla="*/ 105 h 1366"/>
                <a:gd name="T8" fmla="*/ 194 w 916"/>
                <a:gd name="T9" fmla="*/ 148 h 1366"/>
                <a:gd name="T10" fmla="*/ 249 w 916"/>
                <a:gd name="T11" fmla="*/ 195 h 1366"/>
                <a:gd name="T12" fmla="*/ 305 w 916"/>
                <a:gd name="T13" fmla="*/ 245 h 1366"/>
                <a:gd name="T14" fmla="*/ 364 w 916"/>
                <a:gd name="T15" fmla="*/ 301 h 1366"/>
                <a:gd name="T16" fmla="*/ 421 w 916"/>
                <a:gd name="T17" fmla="*/ 361 h 1366"/>
                <a:gd name="T18" fmla="*/ 478 w 916"/>
                <a:gd name="T19" fmla="*/ 424 h 1366"/>
                <a:gd name="T20" fmla="*/ 535 w 916"/>
                <a:gd name="T21" fmla="*/ 491 h 1366"/>
                <a:gd name="T22" fmla="*/ 590 w 916"/>
                <a:gd name="T23" fmla="*/ 562 h 1366"/>
                <a:gd name="T24" fmla="*/ 643 w 916"/>
                <a:gd name="T25" fmla="*/ 637 h 1366"/>
                <a:gd name="T26" fmla="*/ 693 w 916"/>
                <a:gd name="T27" fmla="*/ 715 h 1366"/>
                <a:gd name="T28" fmla="*/ 739 w 916"/>
                <a:gd name="T29" fmla="*/ 797 h 1366"/>
                <a:gd name="T30" fmla="*/ 782 w 916"/>
                <a:gd name="T31" fmla="*/ 884 h 1366"/>
                <a:gd name="T32" fmla="*/ 820 w 916"/>
                <a:gd name="T33" fmla="*/ 973 h 1366"/>
                <a:gd name="T34" fmla="*/ 853 w 916"/>
                <a:gd name="T35" fmla="*/ 1066 h 1366"/>
                <a:gd name="T36" fmla="*/ 881 w 916"/>
                <a:gd name="T37" fmla="*/ 1162 h 1366"/>
                <a:gd name="T38" fmla="*/ 902 w 916"/>
                <a:gd name="T39" fmla="*/ 1263 h 1366"/>
                <a:gd name="T40" fmla="*/ 916 w 916"/>
                <a:gd name="T41" fmla="*/ 1366 h 1366"/>
                <a:gd name="T42" fmla="*/ 873 w 916"/>
                <a:gd name="T43" fmla="*/ 1331 h 1366"/>
                <a:gd name="T44" fmla="*/ 829 w 916"/>
                <a:gd name="T45" fmla="*/ 1299 h 1366"/>
                <a:gd name="T46" fmla="*/ 785 w 916"/>
                <a:gd name="T47" fmla="*/ 1270 h 1366"/>
                <a:gd name="T48" fmla="*/ 739 w 916"/>
                <a:gd name="T49" fmla="*/ 1243 h 1366"/>
                <a:gd name="T50" fmla="*/ 693 w 916"/>
                <a:gd name="T51" fmla="*/ 1219 h 1366"/>
                <a:gd name="T52" fmla="*/ 643 w 916"/>
                <a:gd name="T53" fmla="*/ 1201 h 1366"/>
                <a:gd name="T54" fmla="*/ 590 w 916"/>
                <a:gd name="T55" fmla="*/ 1186 h 1366"/>
                <a:gd name="T56" fmla="*/ 534 w 916"/>
                <a:gd name="T57" fmla="*/ 1173 h 1366"/>
                <a:gd name="T58" fmla="*/ 474 w 916"/>
                <a:gd name="T59" fmla="*/ 1166 h 1366"/>
                <a:gd name="T60" fmla="*/ 408 w 916"/>
                <a:gd name="T61" fmla="*/ 1165 h 1366"/>
                <a:gd name="T62" fmla="*/ 347 w 916"/>
                <a:gd name="T63" fmla="*/ 1166 h 1366"/>
                <a:gd name="T64" fmla="*/ 290 w 916"/>
                <a:gd name="T65" fmla="*/ 1173 h 1366"/>
                <a:gd name="T66" fmla="*/ 237 w 916"/>
                <a:gd name="T67" fmla="*/ 1183 h 1366"/>
                <a:gd name="T68" fmla="*/ 185 w 916"/>
                <a:gd name="T69" fmla="*/ 1197 h 1366"/>
                <a:gd name="T70" fmla="*/ 138 w 916"/>
                <a:gd name="T71" fmla="*/ 1217 h 1366"/>
                <a:gd name="T72" fmla="*/ 91 w 916"/>
                <a:gd name="T73" fmla="*/ 1239 h 1366"/>
                <a:gd name="T74" fmla="*/ 46 w 916"/>
                <a:gd name="T75" fmla="*/ 1264 h 1366"/>
                <a:gd name="T76" fmla="*/ 0 w 916"/>
                <a:gd name="T77" fmla="*/ 1295 h 1366"/>
                <a:gd name="T78" fmla="*/ 0 w 916"/>
                <a:gd name="T7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6" h="1366">
                  <a:moveTo>
                    <a:pt x="0" y="0"/>
                  </a:moveTo>
                  <a:lnTo>
                    <a:pt x="43" y="31"/>
                  </a:lnTo>
                  <a:lnTo>
                    <a:pt x="91" y="66"/>
                  </a:lnTo>
                  <a:lnTo>
                    <a:pt x="141" y="105"/>
                  </a:lnTo>
                  <a:lnTo>
                    <a:pt x="194" y="148"/>
                  </a:lnTo>
                  <a:lnTo>
                    <a:pt x="249" y="195"/>
                  </a:lnTo>
                  <a:lnTo>
                    <a:pt x="305" y="245"/>
                  </a:lnTo>
                  <a:lnTo>
                    <a:pt x="364" y="301"/>
                  </a:lnTo>
                  <a:lnTo>
                    <a:pt x="421" y="361"/>
                  </a:lnTo>
                  <a:lnTo>
                    <a:pt x="478" y="424"/>
                  </a:lnTo>
                  <a:lnTo>
                    <a:pt x="535" y="491"/>
                  </a:lnTo>
                  <a:lnTo>
                    <a:pt x="590" y="562"/>
                  </a:lnTo>
                  <a:lnTo>
                    <a:pt x="643" y="637"/>
                  </a:lnTo>
                  <a:lnTo>
                    <a:pt x="693" y="715"/>
                  </a:lnTo>
                  <a:lnTo>
                    <a:pt x="739" y="797"/>
                  </a:lnTo>
                  <a:lnTo>
                    <a:pt x="782" y="884"/>
                  </a:lnTo>
                  <a:lnTo>
                    <a:pt x="820" y="973"/>
                  </a:lnTo>
                  <a:lnTo>
                    <a:pt x="853" y="1066"/>
                  </a:lnTo>
                  <a:lnTo>
                    <a:pt x="881" y="1162"/>
                  </a:lnTo>
                  <a:lnTo>
                    <a:pt x="902" y="1263"/>
                  </a:lnTo>
                  <a:lnTo>
                    <a:pt x="916" y="1366"/>
                  </a:lnTo>
                  <a:lnTo>
                    <a:pt x="873" y="1331"/>
                  </a:lnTo>
                  <a:lnTo>
                    <a:pt x="829" y="1299"/>
                  </a:lnTo>
                  <a:lnTo>
                    <a:pt x="785" y="1270"/>
                  </a:lnTo>
                  <a:lnTo>
                    <a:pt x="739" y="1243"/>
                  </a:lnTo>
                  <a:lnTo>
                    <a:pt x="693" y="1219"/>
                  </a:lnTo>
                  <a:lnTo>
                    <a:pt x="643" y="1201"/>
                  </a:lnTo>
                  <a:lnTo>
                    <a:pt x="590" y="1186"/>
                  </a:lnTo>
                  <a:lnTo>
                    <a:pt x="534" y="1173"/>
                  </a:lnTo>
                  <a:lnTo>
                    <a:pt x="474" y="1166"/>
                  </a:lnTo>
                  <a:lnTo>
                    <a:pt x="408" y="1165"/>
                  </a:lnTo>
                  <a:lnTo>
                    <a:pt x="347" y="1166"/>
                  </a:lnTo>
                  <a:lnTo>
                    <a:pt x="290" y="1173"/>
                  </a:lnTo>
                  <a:lnTo>
                    <a:pt x="237" y="1183"/>
                  </a:lnTo>
                  <a:lnTo>
                    <a:pt x="185" y="1197"/>
                  </a:lnTo>
                  <a:lnTo>
                    <a:pt x="138" y="1217"/>
                  </a:lnTo>
                  <a:lnTo>
                    <a:pt x="91" y="1239"/>
                  </a:lnTo>
                  <a:lnTo>
                    <a:pt x="46" y="1264"/>
                  </a:lnTo>
                  <a:lnTo>
                    <a:pt x="0" y="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0" name="Freeform 2395"/>
            <p:cNvSpPr/>
            <p:nvPr/>
          </p:nvSpPr>
          <p:spPr bwMode="auto">
            <a:xfrm>
              <a:off x="4532313" y="1081088"/>
              <a:ext cx="1397000" cy="2105025"/>
            </a:xfrm>
            <a:custGeom>
              <a:avLst/>
              <a:gdLst>
                <a:gd name="T0" fmla="*/ 880 w 880"/>
                <a:gd name="T1" fmla="*/ 0 h 1326"/>
                <a:gd name="T2" fmla="*/ 880 w 880"/>
                <a:gd name="T3" fmla="*/ 1310 h 1326"/>
                <a:gd name="T4" fmla="*/ 844 w 880"/>
                <a:gd name="T5" fmla="*/ 1283 h 1326"/>
                <a:gd name="T6" fmla="*/ 803 w 880"/>
                <a:gd name="T7" fmla="*/ 1256 h 1326"/>
                <a:gd name="T8" fmla="*/ 763 w 880"/>
                <a:gd name="T9" fmla="*/ 1234 h 1326"/>
                <a:gd name="T10" fmla="*/ 718 w 880"/>
                <a:gd name="T11" fmla="*/ 1213 h 1326"/>
                <a:gd name="T12" fmla="*/ 671 w 880"/>
                <a:gd name="T13" fmla="*/ 1196 h 1326"/>
                <a:gd name="T14" fmla="*/ 619 w 880"/>
                <a:gd name="T15" fmla="*/ 1182 h 1326"/>
                <a:gd name="T16" fmla="*/ 565 w 880"/>
                <a:gd name="T17" fmla="*/ 1172 h 1326"/>
                <a:gd name="T18" fmla="*/ 506 w 880"/>
                <a:gd name="T19" fmla="*/ 1165 h 1326"/>
                <a:gd name="T20" fmla="*/ 444 w 880"/>
                <a:gd name="T21" fmla="*/ 1164 h 1326"/>
                <a:gd name="T22" fmla="*/ 384 w 880"/>
                <a:gd name="T23" fmla="*/ 1165 h 1326"/>
                <a:gd name="T24" fmla="*/ 328 w 880"/>
                <a:gd name="T25" fmla="*/ 1171 h 1326"/>
                <a:gd name="T26" fmla="*/ 276 w 880"/>
                <a:gd name="T27" fmla="*/ 1182 h 1326"/>
                <a:gd name="T28" fmla="*/ 227 w 880"/>
                <a:gd name="T29" fmla="*/ 1196 h 1326"/>
                <a:gd name="T30" fmla="*/ 180 w 880"/>
                <a:gd name="T31" fmla="*/ 1214 h 1326"/>
                <a:gd name="T32" fmla="*/ 134 w 880"/>
                <a:gd name="T33" fmla="*/ 1235 h 1326"/>
                <a:gd name="T34" fmla="*/ 90 w 880"/>
                <a:gd name="T35" fmla="*/ 1262 h 1326"/>
                <a:gd name="T36" fmla="*/ 45 w 880"/>
                <a:gd name="T37" fmla="*/ 1291 h 1326"/>
                <a:gd name="T38" fmla="*/ 0 w 880"/>
                <a:gd name="T39" fmla="*/ 1326 h 1326"/>
                <a:gd name="T40" fmla="*/ 17 w 880"/>
                <a:gd name="T41" fmla="*/ 1224 h 1326"/>
                <a:gd name="T42" fmla="*/ 39 w 880"/>
                <a:gd name="T43" fmla="*/ 1128 h 1326"/>
                <a:gd name="T44" fmla="*/ 67 w 880"/>
                <a:gd name="T45" fmla="*/ 1033 h 1326"/>
                <a:gd name="T46" fmla="*/ 101 w 880"/>
                <a:gd name="T47" fmla="*/ 942 h 1326"/>
                <a:gd name="T48" fmla="*/ 138 w 880"/>
                <a:gd name="T49" fmla="*/ 856 h 1326"/>
                <a:gd name="T50" fmla="*/ 180 w 880"/>
                <a:gd name="T51" fmla="*/ 772 h 1326"/>
                <a:gd name="T52" fmla="*/ 225 w 880"/>
                <a:gd name="T53" fmla="*/ 693 h 1326"/>
                <a:gd name="T54" fmla="*/ 273 w 880"/>
                <a:gd name="T55" fmla="*/ 616 h 1326"/>
                <a:gd name="T56" fmla="*/ 324 w 880"/>
                <a:gd name="T57" fmla="*/ 544 h 1326"/>
                <a:gd name="T58" fmla="*/ 377 w 880"/>
                <a:gd name="T59" fmla="*/ 476 h 1326"/>
                <a:gd name="T60" fmla="*/ 431 w 880"/>
                <a:gd name="T61" fmla="*/ 410 h 1326"/>
                <a:gd name="T62" fmla="*/ 485 w 880"/>
                <a:gd name="T63" fmla="*/ 349 h 1326"/>
                <a:gd name="T64" fmla="*/ 540 w 880"/>
                <a:gd name="T65" fmla="*/ 292 h 1326"/>
                <a:gd name="T66" fmla="*/ 594 w 880"/>
                <a:gd name="T67" fmla="*/ 237 h 1326"/>
                <a:gd name="T68" fmla="*/ 647 w 880"/>
                <a:gd name="T69" fmla="*/ 189 h 1326"/>
                <a:gd name="T70" fmla="*/ 699 w 880"/>
                <a:gd name="T71" fmla="*/ 143 h 1326"/>
                <a:gd name="T72" fmla="*/ 749 w 880"/>
                <a:gd name="T73" fmla="*/ 101 h 1326"/>
                <a:gd name="T74" fmla="*/ 796 w 880"/>
                <a:gd name="T75" fmla="*/ 63 h 1326"/>
                <a:gd name="T76" fmla="*/ 839 w 880"/>
                <a:gd name="T77" fmla="*/ 30 h 1326"/>
                <a:gd name="T78" fmla="*/ 880 w 880"/>
                <a:gd name="T7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1326">
                  <a:moveTo>
                    <a:pt x="880" y="0"/>
                  </a:moveTo>
                  <a:lnTo>
                    <a:pt x="880" y="1310"/>
                  </a:lnTo>
                  <a:lnTo>
                    <a:pt x="844" y="1283"/>
                  </a:lnTo>
                  <a:lnTo>
                    <a:pt x="803" y="1256"/>
                  </a:lnTo>
                  <a:lnTo>
                    <a:pt x="763" y="1234"/>
                  </a:lnTo>
                  <a:lnTo>
                    <a:pt x="718" y="1213"/>
                  </a:lnTo>
                  <a:lnTo>
                    <a:pt x="671" y="1196"/>
                  </a:lnTo>
                  <a:lnTo>
                    <a:pt x="619" y="1182"/>
                  </a:lnTo>
                  <a:lnTo>
                    <a:pt x="565" y="1172"/>
                  </a:lnTo>
                  <a:lnTo>
                    <a:pt x="506" y="1165"/>
                  </a:lnTo>
                  <a:lnTo>
                    <a:pt x="444" y="1164"/>
                  </a:lnTo>
                  <a:lnTo>
                    <a:pt x="384" y="1165"/>
                  </a:lnTo>
                  <a:lnTo>
                    <a:pt x="328" y="1171"/>
                  </a:lnTo>
                  <a:lnTo>
                    <a:pt x="276" y="1182"/>
                  </a:lnTo>
                  <a:lnTo>
                    <a:pt x="227" y="1196"/>
                  </a:lnTo>
                  <a:lnTo>
                    <a:pt x="180" y="1214"/>
                  </a:lnTo>
                  <a:lnTo>
                    <a:pt x="134" y="1235"/>
                  </a:lnTo>
                  <a:lnTo>
                    <a:pt x="90" y="1262"/>
                  </a:lnTo>
                  <a:lnTo>
                    <a:pt x="45" y="1291"/>
                  </a:lnTo>
                  <a:lnTo>
                    <a:pt x="0" y="1326"/>
                  </a:lnTo>
                  <a:lnTo>
                    <a:pt x="17" y="1224"/>
                  </a:lnTo>
                  <a:lnTo>
                    <a:pt x="39" y="1128"/>
                  </a:lnTo>
                  <a:lnTo>
                    <a:pt x="67" y="1033"/>
                  </a:lnTo>
                  <a:lnTo>
                    <a:pt x="101" y="942"/>
                  </a:lnTo>
                  <a:lnTo>
                    <a:pt x="138" y="856"/>
                  </a:lnTo>
                  <a:lnTo>
                    <a:pt x="180" y="772"/>
                  </a:lnTo>
                  <a:lnTo>
                    <a:pt x="225" y="693"/>
                  </a:lnTo>
                  <a:lnTo>
                    <a:pt x="273" y="616"/>
                  </a:lnTo>
                  <a:lnTo>
                    <a:pt x="324" y="544"/>
                  </a:lnTo>
                  <a:lnTo>
                    <a:pt x="377" y="476"/>
                  </a:lnTo>
                  <a:lnTo>
                    <a:pt x="431" y="410"/>
                  </a:lnTo>
                  <a:lnTo>
                    <a:pt x="485" y="349"/>
                  </a:lnTo>
                  <a:lnTo>
                    <a:pt x="540" y="292"/>
                  </a:lnTo>
                  <a:lnTo>
                    <a:pt x="594" y="237"/>
                  </a:lnTo>
                  <a:lnTo>
                    <a:pt x="647" y="189"/>
                  </a:lnTo>
                  <a:lnTo>
                    <a:pt x="699" y="143"/>
                  </a:lnTo>
                  <a:lnTo>
                    <a:pt x="749" y="101"/>
                  </a:lnTo>
                  <a:lnTo>
                    <a:pt x="796" y="63"/>
                  </a:lnTo>
                  <a:lnTo>
                    <a:pt x="839" y="3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1" name="矩形 160"/>
          <p:cNvSpPr/>
          <p:nvPr/>
        </p:nvSpPr>
        <p:spPr>
          <a:xfrm>
            <a:off x="5317013" y="2523364"/>
            <a:ext cx="601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</a:p>
        </p:txBody>
      </p:sp>
      <p:sp>
        <p:nvSpPr>
          <p:cNvPr id="162" name="矩形 161"/>
          <p:cNvSpPr/>
          <p:nvPr/>
        </p:nvSpPr>
        <p:spPr>
          <a:xfrm>
            <a:off x="4175287" y="2468768"/>
            <a:ext cx="686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413082" y="2465160"/>
            <a:ext cx="575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</a:p>
        </p:txBody>
      </p:sp>
      <p:sp>
        <p:nvSpPr>
          <p:cNvPr id="164" name="矩形 163"/>
          <p:cNvSpPr/>
          <p:nvPr/>
        </p:nvSpPr>
        <p:spPr>
          <a:xfrm>
            <a:off x="6253617" y="2518031"/>
            <a:ext cx="686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</a:p>
        </p:txBody>
      </p:sp>
      <p:sp>
        <p:nvSpPr>
          <p:cNvPr id="166" name="文本框 16"/>
          <p:cNvSpPr txBox="1"/>
          <p:nvPr/>
        </p:nvSpPr>
        <p:spPr>
          <a:xfrm flipH="1">
            <a:off x="4018262" y="4115694"/>
            <a:ext cx="5214974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Needs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Highlights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Abilities</a:t>
            </a:r>
          </a:p>
        </p:txBody>
      </p:sp>
      <p:grpSp>
        <p:nvGrpSpPr>
          <p:cNvPr id="167" name="组合 17"/>
          <p:cNvGrpSpPr/>
          <p:nvPr/>
        </p:nvGrpSpPr>
        <p:grpSpPr>
          <a:xfrm>
            <a:off x="3813175" y="1433195"/>
            <a:ext cx="739775" cy="727710"/>
            <a:chOff x="3445717" y="1790962"/>
            <a:chExt cx="1107492" cy="727887"/>
          </a:xfrm>
        </p:grpSpPr>
        <p:cxnSp>
          <p:nvCxnSpPr>
            <p:cNvPr id="168" name="直接连接符 167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文本框 20"/>
          <p:cNvSpPr txBox="1"/>
          <p:nvPr/>
        </p:nvSpPr>
        <p:spPr>
          <a:xfrm flipH="1">
            <a:off x="104775" y="1214120"/>
            <a:ext cx="357759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eteorological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ervice</a:t>
            </a:r>
          </a:p>
          <a:p>
            <a:pPr algn="r"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Meteorological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bservation and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orecast</a:t>
            </a:r>
          </a:p>
          <a:p>
            <a:pPr algn="r"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Public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eteorological Services</a:t>
            </a:r>
          </a:p>
          <a:p>
            <a:pPr algn="r"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Climate Information Services</a:t>
            </a:r>
          </a:p>
          <a:p>
            <a:pPr algn="r"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Agrometeorological Services</a:t>
            </a:r>
          </a:p>
          <a:p>
            <a:pPr algn="r"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Other Related Topics</a:t>
            </a:r>
            <a:endParaRPr lang="en-US" altLang="zh-CN" sz="16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1" name="文本框 21"/>
          <p:cNvSpPr txBox="1"/>
          <p:nvPr/>
        </p:nvSpPr>
        <p:spPr>
          <a:xfrm flipH="1">
            <a:off x="-594995" y="3773170"/>
            <a:ext cx="433832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New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echnology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ransfer</a:t>
            </a:r>
            <a:endParaRPr lang="zh-CN" alt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Weather and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limate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odels</a:t>
            </a: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Climate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hange and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echnology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ransfer</a:t>
            </a: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Assessment and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tilization of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limatic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esources</a:t>
            </a: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Remote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ensing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echnology</a:t>
            </a: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Satellite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avigation and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pace 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pplications</a:t>
            </a:r>
          </a:p>
          <a:p>
            <a:pPr algn="r">
              <a:spcBef>
                <a:spcPts val="6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Other Related Topics</a:t>
            </a:r>
          </a:p>
        </p:txBody>
      </p:sp>
      <p:grpSp>
        <p:nvGrpSpPr>
          <p:cNvPr id="175" name="组合 25"/>
          <p:cNvGrpSpPr/>
          <p:nvPr/>
        </p:nvGrpSpPr>
        <p:grpSpPr>
          <a:xfrm flipH="1">
            <a:off x="7685405" y="1433195"/>
            <a:ext cx="705485" cy="727710"/>
            <a:chOff x="3445717" y="1790962"/>
            <a:chExt cx="1107492" cy="727887"/>
          </a:xfrm>
        </p:grpSpPr>
        <p:cxnSp>
          <p:nvCxnSpPr>
            <p:cNvPr id="176" name="直接连接符 175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文本框 28"/>
          <p:cNvSpPr txBox="1"/>
          <p:nvPr/>
        </p:nvSpPr>
        <p:spPr>
          <a:xfrm>
            <a:off x="8425815" y="1214120"/>
            <a:ext cx="3963035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Disaster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revention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itigation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Disaster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rediction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arly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arning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Disaster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esponse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Emergency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escue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Disaster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revention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xperience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olicy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Other Related Topics</a:t>
            </a:r>
          </a:p>
        </p:txBody>
      </p:sp>
      <p:sp>
        <p:nvSpPr>
          <p:cNvPr id="179" name="文本框 29"/>
          <p:cNvSpPr txBox="1"/>
          <p:nvPr/>
        </p:nvSpPr>
        <p:spPr>
          <a:xfrm>
            <a:off x="8425815" y="3773805"/>
            <a:ext cx="360299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Meteorological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anagement</a:t>
            </a:r>
            <a:endParaRPr lang="zh-CN" altLang="en-US" sz="1600" dirty="0" smtClean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Meteorological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dministration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Climate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hange and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limate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olicy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Disaster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isk Management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Meteorological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nternational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ooperation</a:t>
            </a: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Other Related Topics</a:t>
            </a:r>
          </a:p>
        </p:txBody>
      </p:sp>
      <p:sp>
        <p:nvSpPr>
          <p:cNvPr id="184" name="KSO_Shape"/>
          <p:cNvSpPr/>
          <p:nvPr/>
        </p:nvSpPr>
        <p:spPr>
          <a:xfrm>
            <a:off x="4937752" y="4072576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5" name="KSO_Shape"/>
          <p:cNvSpPr/>
          <p:nvPr/>
        </p:nvSpPr>
        <p:spPr>
          <a:xfrm>
            <a:off x="6810380" y="4072576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7"/>
          <p:cNvGrpSpPr/>
          <p:nvPr/>
        </p:nvGrpSpPr>
        <p:grpSpPr>
          <a:xfrm>
            <a:off x="3815080" y="1425575"/>
            <a:ext cx="739775" cy="727710"/>
            <a:chOff x="3445717" y="1790962"/>
            <a:chExt cx="1107492" cy="727887"/>
          </a:xfrm>
        </p:grpSpPr>
        <p:cxnSp>
          <p:nvCxnSpPr>
            <p:cNvPr id="4" name="直接连接符 3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rgbClr val="361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rgbClr val="36185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22"/>
          <p:cNvGrpSpPr/>
          <p:nvPr/>
        </p:nvGrpSpPr>
        <p:grpSpPr>
          <a:xfrm>
            <a:off x="3764280" y="3369945"/>
            <a:ext cx="1243965" cy="599440"/>
            <a:chOff x="3512820" y="3749356"/>
            <a:chExt cx="1493268" cy="599508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12700">
              <a:solidFill>
                <a:srgbClr val="361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12700">
              <a:solidFill>
                <a:srgbClr val="36185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25"/>
          <p:cNvGrpSpPr/>
          <p:nvPr/>
        </p:nvGrpSpPr>
        <p:grpSpPr>
          <a:xfrm flipH="1">
            <a:off x="7687310" y="1425575"/>
            <a:ext cx="705485" cy="727710"/>
            <a:chOff x="3445717" y="1790962"/>
            <a:chExt cx="1107492" cy="727887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rgbClr val="361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rgbClr val="36185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30"/>
          <p:cNvGrpSpPr/>
          <p:nvPr/>
        </p:nvGrpSpPr>
        <p:grpSpPr>
          <a:xfrm flipH="1">
            <a:off x="7234555" y="3369945"/>
            <a:ext cx="1191260" cy="599440"/>
            <a:chOff x="3512820" y="3749356"/>
            <a:chExt cx="1493268" cy="599508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12700">
              <a:solidFill>
                <a:srgbClr val="361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12700">
              <a:solidFill>
                <a:srgbClr val="36185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2312963" y="5896927"/>
            <a:ext cx="70383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Programs of NUIST International Students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153" name="表格 152"/>
          <p:cNvGraphicFramePr/>
          <p:nvPr/>
        </p:nvGraphicFramePr>
        <p:xfrm>
          <a:off x="1487805" y="1499870"/>
          <a:ext cx="4114800" cy="2574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</a:tblGrid>
              <a:tr h="478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Undergraduate English-taught 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Meteorology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Information Engineering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Economy and Trade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Engineering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Science and Technology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" name="表格 154"/>
          <p:cNvGraphicFramePr/>
          <p:nvPr/>
        </p:nvGraphicFramePr>
        <p:xfrm>
          <a:off x="6005195" y="1518920"/>
          <a:ext cx="4015740" cy="2548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740"/>
              </a:tblGrid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Postgraduate English-taught 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Management 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Science and Technology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 and Engineering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" name="表格 155"/>
          <p:cNvGraphicFramePr/>
          <p:nvPr/>
        </p:nvGraphicFramePr>
        <p:xfrm>
          <a:off x="1499235" y="4413885"/>
          <a:ext cx="4102100" cy="40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2100"/>
              </a:tblGrid>
              <a:tr h="393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Chinese-taught 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 </a:t>
                      </a: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表格 156"/>
          <p:cNvGraphicFramePr/>
          <p:nvPr/>
        </p:nvGraphicFramePr>
        <p:xfrm>
          <a:off x="6060440" y="4413885"/>
          <a:ext cx="3961130" cy="40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1130"/>
              </a:tblGrid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Chinese-language 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Programs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表格 157"/>
          <p:cNvGraphicFramePr/>
          <p:nvPr/>
        </p:nvGraphicFramePr>
        <p:xfrm>
          <a:off x="1488440" y="5125085"/>
          <a:ext cx="8533765" cy="40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3765"/>
              </a:tblGrid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Non-degree 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Programs</a:t>
                      </a:r>
                      <a:endParaRPr lang="en-US" altLang="zh-C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表格 -1"/>
          <p:cNvGraphicFramePr/>
          <p:nvPr/>
        </p:nvGraphicFramePr>
        <p:xfrm>
          <a:off x="952464" y="1714488"/>
          <a:ext cx="4932046" cy="4584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94"/>
                <a:gridCol w="2493552"/>
              </a:tblGrid>
              <a:tr h="46101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Core Courses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Atmospheric Scienc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Synoptic Processes in China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Typical Synoptic  Processes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Physic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Meteorological Statistical Method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Dynamics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Weather Prediction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 Method Synoptic Meteorology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Period Climate Predictions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Climatology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Consultation and  Discussion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Essentials of Synoptic Analysis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Radar Data Processing and Application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Meteorology I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Satellite Data Processing and Application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/>
          <p:nvPr/>
        </p:nvGraphicFramePr>
        <p:xfrm>
          <a:off x="6596066" y="1785926"/>
          <a:ext cx="5214974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1067"/>
                <a:gridCol w="2603907"/>
              </a:tblGrid>
              <a:tr h="522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Core Courses</a:t>
                      </a:r>
                      <a:endParaRPr lang="en-US" altLang="zh-CN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63500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870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Meteorological Application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Boundary Layer 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8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Agrometeorology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Physic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 of Micrometeorology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8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Dynamics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 Resources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Essentials of Synoptic Analysis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0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Method Synoptic 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Typical Synoptic Processes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96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Theory of Remote Sensing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Geographic Information System 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Agrometeorology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Information and </a:t>
                      </a: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Forecast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952464" y="1285860"/>
            <a:ext cx="5049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  <a:sym typeface="+mn-ea"/>
              </a:rPr>
              <a:t>Undergraduate Program of Atmospheric Science</a:t>
            </a:r>
            <a:endParaRPr lang="zh-CN" altLang="en-US" sz="1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53190" y="1285860"/>
            <a:ext cx="5000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  <a:sym typeface="+mn-ea"/>
              </a:rPr>
              <a:t>Undergraduate Program of Applied Meteorology</a:t>
            </a:r>
            <a:endParaRPr lang="zh-CN" altLang="en-US" sz="1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38216" y="2428868"/>
          <a:ext cx="5359400" cy="298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260"/>
                <a:gridCol w="2644140"/>
              </a:tblGrid>
              <a:tr h="4610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Courses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Atmospheric Dynamics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Assimilation in Meteorology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Geopsical Fluid Dynamics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of Short term Climate Prediction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Mesoscale Weather Dynamics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Weather Discussion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Atmospheric Science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 Lectures and Discussions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and Practice of Synoptic Meteorology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Atmospheric Numerical Simulation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</a:t>
                      </a: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Meteorogical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Statistics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Climate System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/>
          <p:nvPr/>
        </p:nvGraphicFramePr>
        <p:xfrm>
          <a:off x="7825740" y="1944370"/>
          <a:ext cx="3101975" cy="4439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975"/>
              </a:tblGrid>
              <a:tr h="5257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Courses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Physics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Atmospheric Science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Environmental Physics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Agrometeoroloy</a:t>
                      </a:r>
                      <a:endParaRPr lang="en-US" altLang="zh-CN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and Practice of Synoptic Meteorology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Meteorological Statistics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Remote Sensing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of Geographical Information System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Climate Change</a:t>
                      </a:r>
                    </a:p>
                  </a:txBody>
                  <a:tcPr marL="0" marR="0" marT="63500" marB="63500" anchor="ctr">
                    <a:lnL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452530" y="1714488"/>
            <a:ext cx="478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  <a:sym typeface="+mn-ea"/>
              </a:rPr>
              <a:t>Master's  Program of Meteorology</a:t>
            </a:r>
            <a:endParaRPr lang="zh-CN" altLang="en-US" sz="1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98615" y="1488440"/>
            <a:ext cx="478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  <a:sym typeface="+mn-ea"/>
              </a:rPr>
              <a:t>Master's  Program of Applied Meteorology</a:t>
            </a:r>
            <a:endParaRPr lang="zh-CN" altLang="en-US" sz="1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735965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TextBox 1"/>
          <p:cNvSpPr txBox="1"/>
          <p:nvPr/>
        </p:nvSpPr>
        <p:spPr>
          <a:xfrm>
            <a:off x="380960" y="1214422"/>
            <a:ext cx="11514455" cy="5053965"/>
          </a:xfrm>
          <a:prstGeom prst="rect">
            <a:avLst/>
          </a:prstGeom>
          <a:noFill/>
          <a:ln w="9525">
            <a:solidFill>
              <a:srgbClr val="026DCE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</a:rPr>
              <a:t>1. </a:t>
            </a:r>
            <a:r>
              <a:rPr lang="zh-CN" altLang="zh-CN" sz="2000" b="1" dirty="0" smtClean="0">
                <a:solidFill>
                  <a:schemeClr val="tx2"/>
                </a:solidFill>
              </a:rPr>
              <a:t>Degree</a:t>
            </a: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Provisional Measures on Bachelor’s Degree Conferment on International Students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Measures on Curriculum for International Undergraduates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Curriculum and Qualifications for International Master Candidates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Curriculum and Qualifications for International PhD Candidates</a:t>
            </a:r>
            <a:r>
              <a:rPr lang="en-US" sz="1600" dirty="0" smtClean="0"/>
              <a:t>	</a:t>
            </a:r>
            <a:endParaRPr lang="zh-CN" altLang="en-US" sz="1600" dirty="0" smtClean="0"/>
          </a:p>
          <a:p>
            <a:r>
              <a:rPr lang="en-US" altLang="zh-CN" sz="2000" b="1" dirty="0" smtClean="0">
                <a:solidFill>
                  <a:schemeClr val="tx2"/>
                </a:solidFill>
              </a:rPr>
              <a:t>2.</a:t>
            </a:r>
            <a:r>
              <a:rPr altLang="zh-CN" sz="2000" b="1" dirty="0" smtClean="0">
                <a:solidFill>
                  <a:schemeClr val="tx2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M</a:t>
            </a:r>
            <a:r>
              <a:rPr altLang="zh-CN" sz="2000" b="1" dirty="0" smtClean="0">
                <a:solidFill>
                  <a:schemeClr val="tx2"/>
                </a:solidFill>
              </a:rPr>
              <a:t>anagement</a:t>
            </a: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Enrollment and Requirements of International Students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Examination Disciplines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Penalties for Discipline Breach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Regulations on Residence and Visa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Dormitory and Accommodation Requirements	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Insurance Policies for International Students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2000" b="1" dirty="0" smtClean="0">
                <a:solidFill>
                  <a:schemeClr val="tx2"/>
                </a:solidFill>
              </a:rPr>
              <a:t>3. </a:t>
            </a:r>
            <a:r>
              <a:rPr lang="zh-CN" altLang="zh-CN" sz="2000" b="1" dirty="0" smtClean="0">
                <a:solidFill>
                  <a:schemeClr val="tx2"/>
                </a:solidFill>
              </a:rPr>
              <a:t>Scholarship Assessment</a:t>
            </a: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Measures on Annual Review of Government Scholarships	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Measures on Assessing Scholarship of Excellent International Students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Measures on Assessing Specialized Awards of International Students	</a:t>
            </a:r>
            <a:endParaRPr lang="zh-CN" altLang="en-US" sz="16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>
                <a:solidFill>
                  <a:schemeClr val="tx2"/>
                </a:solidFill>
              </a:rPr>
              <a:t>Measures on Assessing Award of Outstanding International Graduates	</a:t>
            </a:r>
            <a:endParaRPr lang="zh-CN" alt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nistrator\Desktop\IMG_1795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446" y="2714619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142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2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3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4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5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6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7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8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9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0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1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2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3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4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5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6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7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8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69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0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1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2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3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4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5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6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7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8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79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0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1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2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3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4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5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6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7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8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89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0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1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2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3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4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5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6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7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8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99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0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1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2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3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4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5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6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7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8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09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0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1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2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3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4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5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6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7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8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19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0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1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2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3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4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5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6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7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8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29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0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1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2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3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4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5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6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7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8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39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0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1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2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3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4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5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6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7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48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64231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369349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239350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grpSp>
        <p:nvGrpSpPr>
          <p:cNvPr id="119" name="组合 17"/>
          <p:cNvGrpSpPr/>
          <p:nvPr/>
        </p:nvGrpSpPr>
        <p:grpSpPr>
          <a:xfrm>
            <a:off x="2410181" y="2781147"/>
            <a:ext cx="974055" cy="843924"/>
            <a:chOff x="1691679" y="2324967"/>
            <a:chExt cx="730541" cy="759532"/>
          </a:xfrm>
        </p:grpSpPr>
        <p:sp>
          <p:nvSpPr>
            <p:cNvPr id="120" name="矩形​​ 3"/>
            <p:cNvSpPr/>
            <p:nvPr/>
          </p:nvSpPr>
          <p:spPr>
            <a:xfrm>
              <a:off x="1691679" y="2347388"/>
              <a:ext cx="730541" cy="737111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21" name="TextBox 120"/>
            <p:cNvSpPr txBox="1">
              <a:spLocks noChangeArrowheads="1"/>
            </p:cNvSpPr>
            <p:nvPr/>
          </p:nvSpPr>
          <p:spPr bwMode="auto">
            <a:xfrm>
              <a:off x="1845165" y="2324967"/>
              <a:ext cx="366927" cy="67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265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4265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2" name="组合 20"/>
          <p:cNvGrpSpPr/>
          <p:nvPr/>
        </p:nvGrpSpPr>
        <p:grpSpPr>
          <a:xfrm>
            <a:off x="2410181" y="3726692"/>
            <a:ext cx="974055" cy="845316"/>
            <a:chOff x="1691679" y="3175961"/>
            <a:chExt cx="730541" cy="760784"/>
          </a:xfrm>
        </p:grpSpPr>
        <p:sp>
          <p:nvSpPr>
            <p:cNvPr id="123" name="矩形​​ 3"/>
            <p:cNvSpPr/>
            <p:nvPr/>
          </p:nvSpPr>
          <p:spPr>
            <a:xfrm>
              <a:off x="1691679" y="3198382"/>
              <a:ext cx="730541" cy="738363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1845165" y="3175961"/>
              <a:ext cx="366927" cy="67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265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4265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28" name="标题 24"/>
          <p:cNvSpPr txBox="1"/>
          <p:nvPr/>
        </p:nvSpPr>
        <p:spPr bwMode="auto">
          <a:xfrm>
            <a:off x="2230488" y="500042"/>
            <a:ext cx="2883443" cy="13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5" rIns="121908" bIns="60955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​​ 9"/>
          <p:cNvSpPr/>
          <p:nvPr/>
        </p:nvSpPr>
        <p:spPr>
          <a:xfrm>
            <a:off x="3791744" y="1859123"/>
            <a:ext cx="5952661" cy="6938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0" name="矩形​​ 10"/>
          <p:cNvSpPr/>
          <p:nvPr/>
        </p:nvSpPr>
        <p:spPr>
          <a:xfrm>
            <a:off x="3791744" y="2806057"/>
            <a:ext cx="5952661" cy="6938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1" name="矩形​​ 11"/>
          <p:cNvSpPr/>
          <p:nvPr/>
        </p:nvSpPr>
        <p:spPr>
          <a:xfrm>
            <a:off x="3791744" y="3751606"/>
            <a:ext cx="5952661" cy="6938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67810" y="1939570"/>
            <a:ext cx="2875122" cy="615543"/>
          </a:xfrm>
          <a:prstGeom prst="rect">
            <a:avLst/>
          </a:prstGeom>
          <a:noFill/>
        </p:spPr>
        <p:txBody>
          <a:bodyPr wrap="none" lIns="121908" tIns="60955" rIns="121908" bIns="60955">
            <a:spAutoFit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Analysis</a:t>
            </a:r>
            <a:endParaRPr kumimoji="1" lang="en-US" altLang="zh-CN" sz="3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67810" y="2886509"/>
            <a:ext cx="3035935" cy="612775"/>
          </a:xfrm>
          <a:prstGeom prst="rect">
            <a:avLst/>
          </a:prstGeom>
          <a:noFill/>
        </p:spPr>
        <p:txBody>
          <a:bodyPr wrap="none" lIns="121908" tIns="60955" rIns="121908" bIns="60955">
            <a:spAutoFit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 Needs</a:t>
            </a:r>
            <a:endParaRPr kumimoji="1" lang="en-US" altLang="zh-CN" sz="3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367810" y="3813717"/>
            <a:ext cx="1768475" cy="612775"/>
          </a:xfrm>
          <a:prstGeom prst="rect">
            <a:avLst/>
          </a:prstGeom>
          <a:noFill/>
        </p:spPr>
        <p:txBody>
          <a:bodyPr wrap="none" lIns="121908" tIns="60955" rIns="121908" bIns="60955">
            <a:spAutoFit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</a:t>
            </a:r>
            <a:endParaRPr kumimoji="1" lang="en-US" altLang="zh-CN" sz="3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7" name="组合 14"/>
          <p:cNvGrpSpPr/>
          <p:nvPr/>
        </p:nvGrpSpPr>
        <p:grpSpPr>
          <a:xfrm>
            <a:off x="2410181" y="1820618"/>
            <a:ext cx="974055" cy="858904"/>
            <a:chOff x="1691679" y="1460493"/>
            <a:chExt cx="730541" cy="773013"/>
          </a:xfrm>
        </p:grpSpPr>
        <p:sp>
          <p:nvSpPr>
            <p:cNvPr id="138" name="矩形​​ 3"/>
            <p:cNvSpPr/>
            <p:nvPr/>
          </p:nvSpPr>
          <p:spPr>
            <a:xfrm>
              <a:off x="1691679" y="1495143"/>
              <a:ext cx="730541" cy="738363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39" name="TextBox 17"/>
            <p:cNvSpPr txBox="1">
              <a:spLocks noChangeArrowheads="1"/>
            </p:cNvSpPr>
            <p:nvPr/>
          </p:nvSpPr>
          <p:spPr bwMode="auto">
            <a:xfrm>
              <a:off x="1842320" y="1460493"/>
              <a:ext cx="366927" cy="67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265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4265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0" name="标题 24"/>
          <p:cNvSpPr txBox="1"/>
          <p:nvPr/>
        </p:nvSpPr>
        <p:spPr bwMode="auto">
          <a:xfrm>
            <a:off x="1666844" y="785794"/>
            <a:ext cx="894281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5" rIns="121908" bIns="60955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2" name="组合 20"/>
          <p:cNvGrpSpPr/>
          <p:nvPr/>
        </p:nvGrpSpPr>
        <p:grpSpPr>
          <a:xfrm>
            <a:off x="2452662" y="4726824"/>
            <a:ext cx="974055" cy="845316"/>
            <a:chOff x="1691679" y="3175961"/>
            <a:chExt cx="730541" cy="760784"/>
          </a:xfrm>
        </p:grpSpPr>
        <p:sp>
          <p:nvSpPr>
            <p:cNvPr id="136" name="矩形​​ 3"/>
            <p:cNvSpPr/>
            <p:nvPr/>
          </p:nvSpPr>
          <p:spPr>
            <a:xfrm>
              <a:off x="1691679" y="3198382"/>
              <a:ext cx="730541" cy="738363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249" name="TextBox 248"/>
            <p:cNvSpPr txBox="1">
              <a:spLocks noChangeArrowheads="1"/>
            </p:cNvSpPr>
            <p:nvPr/>
          </p:nvSpPr>
          <p:spPr bwMode="auto">
            <a:xfrm>
              <a:off x="1845165" y="3175961"/>
              <a:ext cx="378950" cy="67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265" dirty="0" smtClean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  <a:endParaRPr lang="zh-CN" altLang="en-US" sz="4265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51" name="矩形​​ 11"/>
          <p:cNvSpPr/>
          <p:nvPr/>
        </p:nvSpPr>
        <p:spPr>
          <a:xfrm>
            <a:off x="3834225" y="4751738"/>
            <a:ext cx="5952661" cy="6938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410291" y="4813849"/>
            <a:ext cx="2652305" cy="615543"/>
          </a:xfrm>
          <a:prstGeom prst="rect">
            <a:avLst/>
          </a:prstGeom>
          <a:noFill/>
        </p:spPr>
        <p:txBody>
          <a:bodyPr wrap="none" lIns="121908" tIns="60955" rIns="121908" bIns="60955">
            <a:spAutoFit/>
          </a:bodyPr>
          <a:lstStyle/>
          <a:p>
            <a:r>
              <a:rPr kumimoji="1" lang="en-US" altLang="zh-CN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Suggestions</a:t>
            </a:r>
            <a:endParaRPr kumimoji="1" lang="en-US" altLang="zh-CN" sz="3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 animBg="1"/>
      <p:bldP spid="130" grpId="0" animBg="1"/>
      <p:bldP spid="131" grpId="0" animBg="1"/>
      <p:bldP spid="133" grpId="0"/>
      <p:bldP spid="134" grpId="0"/>
      <p:bldP spid="135" grpId="0"/>
      <p:bldP spid="140" grpId="0"/>
      <p:bldP spid="251" grpId="0" animBg="1"/>
      <p:bldP spid="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2" name="图片 151" descr="体验泥塑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38" y="1428736"/>
            <a:ext cx="5653155" cy="3857652"/>
          </a:xfrm>
          <a:prstGeom prst="rect">
            <a:avLst/>
          </a:prstGeom>
        </p:spPr>
      </p:pic>
      <p:pic>
        <p:nvPicPr>
          <p:cNvPr id="153" name="图片 152" descr="1.业务平台参观学习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46" y="1357298"/>
            <a:ext cx="5929354" cy="395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4" name="内容占位符 2" descr="新年晚会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7124" y="3834870"/>
            <a:ext cx="3899117" cy="2428892"/>
          </a:xfrm>
          <a:prstGeom prst="rect">
            <a:avLst/>
          </a:prstGeom>
        </p:spPr>
      </p:pic>
      <p:pic>
        <p:nvPicPr>
          <p:cNvPr id="155" name="内容占位符 3" descr="风情展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372" y="3791911"/>
            <a:ext cx="3499182" cy="2428892"/>
          </a:xfrm>
          <a:prstGeom prst="rect">
            <a:avLst/>
          </a:prstGeom>
        </p:spPr>
      </p:pic>
      <p:pic>
        <p:nvPicPr>
          <p:cNvPr id="156" name="图片 155" descr="新农村之旅8517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0730" y="1268890"/>
            <a:ext cx="3846506" cy="2374424"/>
          </a:xfrm>
          <a:prstGeom prst="rect">
            <a:avLst/>
          </a:prstGeom>
        </p:spPr>
      </p:pic>
      <p:pic>
        <p:nvPicPr>
          <p:cNvPr id="157" name="内容占位符 3" descr="52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4069" y="3791911"/>
            <a:ext cx="3853167" cy="2487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1268890"/>
            <a:ext cx="3499182" cy="24448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24" y="1298476"/>
            <a:ext cx="3935164" cy="241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0" name="组合 5"/>
          <p:cNvGrpSpPr/>
          <p:nvPr/>
        </p:nvGrpSpPr>
        <p:grpSpPr>
          <a:xfrm>
            <a:off x="523836" y="1428736"/>
            <a:ext cx="5668285" cy="3533807"/>
            <a:chOff x="5872584" y="369856"/>
            <a:chExt cx="2666878" cy="1889442"/>
          </a:xfrm>
        </p:grpSpPr>
        <p:pic>
          <p:nvPicPr>
            <p:cNvPr id="161" name="Picture 5" descr="E:\guangqiu's documents\2016 Training Courses\商务部\2016年发展中国家气象减灾救灾研修班617-707\照片\Visit to Spacenet\IMG_20160630_09460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3038" y="369856"/>
              <a:ext cx="2666424" cy="1604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2" name="TextBox 161"/>
            <p:cNvSpPr txBox="1"/>
            <p:nvPr/>
          </p:nvSpPr>
          <p:spPr>
            <a:xfrm>
              <a:off x="5872584" y="1880808"/>
              <a:ext cx="2588043" cy="37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Study in Nanjing China-Spacenet Telecom Co. , Ltd</a:t>
              </a:r>
            </a:p>
          </p:txBody>
        </p:sp>
      </p:grpSp>
      <p:grpSp>
        <p:nvGrpSpPr>
          <p:cNvPr id="170" name="组合 16"/>
          <p:cNvGrpSpPr/>
          <p:nvPr/>
        </p:nvGrpSpPr>
        <p:grpSpPr>
          <a:xfrm>
            <a:off x="6167438" y="1428736"/>
            <a:ext cx="6024562" cy="3488409"/>
            <a:chOff x="3008557" y="3026314"/>
            <a:chExt cx="4025779" cy="2761092"/>
          </a:xfrm>
        </p:grpSpPr>
        <p:pic>
          <p:nvPicPr>
            <p:cNvPr id="171" name="Picture 4" descr="G:\2016 Tech. Trans\Photos\Photos in Nantong\DSC062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2713" y="3026314"/>
              <a:ext cx="3747055" cy="2362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2" name="TextBox 171"/>
            <p:cNvSpPr txBox="1"/>
            <p:nvPr/>
          </p:nvSpPr>
          <p:spPr>
            <a:xfrm>
              <a:off x="3008557" y="5457685"/>
              <a:ext cx="4025779" cy="32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                     Visit W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ind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P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ower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G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eneration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452399" y="1428736"/>
            <a:ext cx="5252379" cy="3917769"/>
            <a:chOff x="5141951" y="3420855"/>
            <a:chExt cx="3834617" cy="3180758"/>
          </a:xfrm>
        </p:grpSpPr>
        <p:pic>
          <p:nvPicPr>
            <p:cNvPr id="164" name="Picture 3" descr="G:\Trainee DVD-NJ Course on Meteorology\Photos\Study Tour to Wenzhou\DSC0607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1951" y="3420855"/>
              <a:ext cx="3834617" cy="2551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6" name="TextBox 165"/>
            <p:cNvSpPr txBox="1"/>
            <p:nvPr/>
          </p:nvSpPr>
          <p:spPr>
            <a:xfrm>
              <a:off x="5323652" y="5777017"/>
              <a:ext cx="3573453" cy="8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Practice in 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Weather Service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Center of Wenzhou, Zhejiang Province</a:t>
              </a:r>
              <a:endParaRPr lang="zh-CN" altLang="en-US" sz="20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5810248" y="1357297"/>
            <a:ext cx="6000792" cy="4038084"/>
            <a:chOff x="327381" y="534977"/>
            <a:chExt cx="3055207" cy="2063673"/>
          </a:xfrm>
        </p:grpSpPr>
        <p:pic>
          <p:nvPicPr>
            <p:cNvPr id="174" name="Picture 5" descr="G:\2016 Tech. Trans\Photos\20161028AgroMet Station and Atmospheric observatory\IMG_20161028_14150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124" y="534977"/>
              <a:ext cx="2698086" cy="16814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5" name="TextBox 174"/>
            <p:cNvSpPr txBox="1"/>
            <p:nvPr/>
          </p:nvSpPr>
          <p:spPr>
            <a:xfrm>
              <a:off x="327381" y="1922303"/>
              <a:ext cx="3055207" cy="67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Study in NUIST 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Agricultural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M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eteorological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E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xperimental 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S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Practice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组合 13"/>
          <p:cNvGrpSpPr/>
          <p:nvPr/>
        </p:nvGrpSpPr>
        <p:grpSpPr>
          <a:xfrm>
            <a:off x="595274" y="1357299"/>
            <a:ext cx="5429288" cy="4383982"/>
            <a:chOff x="77618" y="3854969"/>
            <a:chExt cx="4028585" cy="2187543"/>
          </a:xfrm>
        </p:grpSpPr>
        <p:pic>
          <p:nvPicPr>
            <p:cNvPr id="168" name="Picture 2" descr="E:\guangqiu's documents\2016 Training Courses\商务部\2016年发展中国家地震灾害紧急救援研修班902-922\照片\160919\51EE3C13EB893AB46D1836B60920B1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18" y="3854969"/>
              <a:ext cx="3975577" cy="173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9" name="TextBox 168"/>
            <p:cNvSpPr txBox="1"/>
            <p:nvPr/>
          </p:nvSpPr>
          <p:spPr>
            <a:xfrm>
              <a:off x="163348" y="5382135"/>
              <a:ext cx="3942855" cy="6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Visit National Earthquake Emergency Rescue Training Base </a:t>
              </a:r>
            </a:p>
          </p:txBody>
        </p:sp>
      </p:grpSp>
      <p:grpSp>
        <p:nvGrpSpPr>
          <p:cNvPr id="8" name="组合 29"/>
          <p:cNvGrpSpPr/>
          <p:nvPr/>
        </p:nvGrpSpPr>
        <p:grpSpPr>
          <a:xfrm>
            <a:off x="6238874" y="1428736"/>
            <a:ext cx="5128971" cy="3994035"/>
            <a:chOff x="5929321" y="1928808"/>
            <a:chExt cx="2801619" cy="2604044"/>
          </a:xfrm>
        </p:grpSpPr>
        <p:pic>
          <p:nvPicPr>
            <p:cNvPr id="177" name="Picture 4" descr="E:\guangqiu's documents\2016 Training Courses\商务部\2016年发展中国家气候变化与气候信息服务研修班406-426\学员光盘\Seminar Photos\Weekend Outing NUIST Campus and Shanghai Photos from Pablo's Camera\IMG_0250_pabs_photography_panam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1" y="1928808"/>
              <a:ext cx="2700585" cy="2189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8" name="TextBox 177"/>
            <p:cNvSpPr txBox="1"/>
            <p:nvPr/>
          </p:nvSpPr>
          <p:spPr>
            <a:xfrm>
              <a:off x="6046388" y="4071322"/>
              <a:ext cx="2684552" cy="46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Visit 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Shanghai Meteorological Bureau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Suggestions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7" name="Content Placeholder 2"/>
          <p:cNvSpPr txBox="1">
            <a:spLocks/>
          </p:cNvSpPr>
          <p:nvPr/>
        </p:nvSpPr>
        <p:spPr>
          <a:xfrm>
            <a:off x="380960" y="1214485"/>
            <a:ext cx="11353840" cy="5380386"/>
          </a:xfrm>
          <a:prstGeom prst="rect">
            <a:avLst/>
          </a:prstGeom>
        </p:spPr>
        <p:txBody>
          <a:bodyPr vert="horz" lIns="91431" tIns="45716" rIns="91431" bIns="45716" rtlCol="0">
            <a:normAutofit lnSpcReduction="1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宋体"/>
                <a:ea typeface="宋体"/>
              </a:rPr>
              <a:t>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WMO should encourage and instruct the education and training to meet the development of technology and society.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宋体"/>
                <a:ea typeface="宋体"/>
              </a:rPr>
              <a:t>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WMO should be more diversified and inclusive to promote WMO RTC training programs.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宋体"/>
              <a:ea typeface="宋体"/>
            </a:endParaRPr>
          </a:p>
          <a:p>
            <a:pPr lvl="0" algn="just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宋体"/>
                <a:ea typeface="宋体"/>
              </a:rPr>
              <a:t>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WMO SYMET could be organized every two years to enhance in-depth communication and achieve common understanding among member countries and RTCs.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宋体"/>
              </a:rPr>
              <a:t>※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a typeface="宋体"/>
              </a:rPr>
              <a:t>The practice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of the education and training </a:t>
            </a:r>
            <a:r>
              <a:rPr lang="en-US" altLang="zh-CN" b="1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in some countrys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could work as a case for WMO’s further work in leading the discipline development and conducting the training evaluation. 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宋体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宋体"/>
                <a:ea typeface="宋体"/>
              </a:rPr>
              <a:t>※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宋体"/>
              </a:rPr>
              <a:t>The working language of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a typeface="宋体"/>
              </a:rPr>
              <a:t>WMO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SYMET should be English without interpretation in other languages, or it is recommended to add Chinese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a typeface="宋体"/>
              </a:rPr>
              <a:t>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ea typeface="宋体"/>
              </a:rPr>
              <a:t>if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simultaneous interpretation shall be retained.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ea typeface="宋体"/>
            </a:endParaRPr>
          </a:p>
          <a:p>
            <a:pPr lvl="0" algn="ctr">
              <a:spcBef>
                <a:spcPct val="20000"/>
              </a:spcBef>
            </a:pPr>
            <a:endParaRPr lang="en-US" altLang="zh-CN" sz="4265" dirty="0" smtClean="0">
              <a:solidFill>
                <a:schemeClr val="tx1">
                  <a:tint val="75000"/>
                </a:schemeClr>
              </a:solidFill>
              <a:latin typeface="宋体"/>
            </a:endParaRPr>
          </a:p>
          <a:p>
            <a:pPr lvl="0" algn="ctr">
              <a:spcBef>
                <a:spcPct val="20000"/>
              </a:spcBef>
            </a:pPr>
            <a:endParaRPr kumimoji="0" lang="en-US" altLang="zh-CN" sz="4265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/>
              <a:ea typeface="宋体"/>
            </a:endParaRPr>
          </a:p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487488" y="50004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Light"/>
              </a:rPr>
              <a:t>Education for International Understanding</a:t>
            </a:r>
            <a:endParaRPr lang="en-US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4" name="组合 12"/>
          <p:cNvGrpSpPr>
            <a:grpSpLocks/>
          </p:cNvGrpSpPr>
          <p:nvPr/>
        </p:nvGrpSpPr>
        <p:grpSpPr bwMode="auto">
          <a:xfrm>
            <a:off x="666712" y="1214422"/>
            <a:ext cx="10501386" cy="4572032"/>
            <a:chOff x="-191857" y="2246127"/>
            <a:chExt cx="10502252" cy="3527525"/>
          </a:xfrm>
        </p:grpSpPr>
        <p:sp>
          <p:nvSpPr>
            <p:cNvPr id="166" name="矩形 165"/>
            <p:cNvSpPr/>
            <p:nvPr/>
          </p:nvSpPr>
          <p:spPr>
            <a:xfrm>
              <a:off x="-191857" y="3458712"/>
              <a:ext cx="1487683" cy="716528"/>
            </a:xfrm>
            <a:prstGeom prst="rect">
              <a:avLst/>
            </a:prstGeom>
            <a:solidFill>
              <a:srgbClr val="3B7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1" name="肘形连接符 170"/>
            <p:cNvCxnSpPr/>
            <p:nvPr/>
          </p:nvCxnSpPr>
          <p:spPr>
            <a:xfrm flipV="1">
              <a:off x="1295825" y="2369832"/>
              <a:ext cx="695382" cy="150041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4083705" y="2843840"/>
              <a:ext cx="61552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4083705" y="4251165"/>
              <a:ext cx="61552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矩形 173"/>
            <p:cNvSpPr/>
            <p:nvPr/>
          </p:nvSpPr>
          <p:spPr>
            <a:xfrm>
              <a:off x="2237235" y="2246127"/>
              <a:ext cx="6429950" cy="1097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kern="100" dirty="0" smtClean="0">
                  <a:solidFill>
                    <a:schemeClr val="accent2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Living together –WMO Comunity </a:t>
              </a:r>
              <a:r>
                <a:rPr lang="en-US" altLang="zh-CN" kern="10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Values of understanding, peace and coexistence 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2237235" y="3408867"/>
              <a:ext cx="8001716" cy="755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kern="100" dirty="0" smtClean="0">
                  <a:solidFill>
                    <a:schemeClr val="accent2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Cultural Diversity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kern="10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Learn about various cultures and promote cultural integration </a:t>
              </a:r>
            </a:p>
          </p:txBody>
        </p:sp>
        <p:sp>
          <p:nvSpPr>
            <p:cNvPr id="176" name="矩形 175"/>
            <p:cNvSpPr/>
            <p:nvPr/>
          </p:nvSpPr>
          <p:spPr>
            <a:xfrm>
              <a:off x="2165791" y="4706403"/>
              <a:ext cx="8144604" cy="1067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 smtClean="0">
                  <a:solidFill>
                    <a:schemeClr val="accent2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Competency of International corperation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10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An  open mind, a inclusive attitude and an international perspective</a:t>
              </a:r>
              <a:endParaRPr lang="zh-CN" altLang="en-US" kern="1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4083705" y="5625419"/>
              <a:ext cx="61552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肘形连接符 177"/>
          <p:cNvCxnSpPr/>
          <p:nvPr/>
        </p:nvCxnSpPr>
        <p:spPr>
          <a:xfrm rot="10800000">
            <a:off x="2186022" y="3311508"/>
            <a:ext cx="695325" cy="47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肘形连接符 178"/>
          <p:cNvCxnSpPr/>
          <p:nvPr/>
        </p:nvCxnSpPr>
        <p:spPr>
          <a:xfrm>
            <a:off x="2165385" y="3300395"/>
            <a:ext cx="693737" cy="177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952464" y="291566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EIU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357190" y="5715016"/>
            <a:ext cx="1152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3200" b="1" dirty="0" smtClean="0">
                <a:solidFill>
                  <a:srgbClr val="FF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If you want go fast, go alone     If you want go far, go together</a:t>
            </a:r>
            <a:endParaRPr lang="en-GB" altLang="zh-CN" sz="3200" b="1" dirty="0">
              <a:solidFill>
                <a:srgbClr val="FF0000"/>
              </a:solidFill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2"/>
          <p:cNvSpPr txBox="1"/>
          <p:nvPr/>
        </p:nvSpPr>
        <p:spPr>
          <a:xfrm>
            <a:off x="263352" y="2617495"/>
            <a:ext cx="11521280" cy="2954645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 ATTENTION! </a:t>
            </a:r>
          </a:p>
          <a:p>
            <a:pPr algn="ctr"/>
            <a:endParaRPr lang="en-US" altLang="zh-CN" sz="3200" dirty="0" smtClean="0"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dirty="0" smtClean="0">
                <a:ea typeface="华文新魏" panose="02010800040101010101" pitchFamily="2" charset="-122"/>
              </a:rPr>
              <a:t>www.nuist.edu.cn      e-mail: </a:t>
            </a:r>
            <a:r>
              <a:rPr lang="en-US" altLang="zh-CN" sz="3200" dirty="0" smtClean="0">
                <a:ea typeface="华文新魏" panose="02010800040101010101" pitchFamily="2" charset="-122"/>
                <a:hlinkClick r:id="rId3"/>
              </a:rPr>
              <a:t>suchun@nuist.edu.cn</a:t>
            </a:r>
            <a:endParaRPr lang="en-US" altLang="zh-CN" sz="3200" dirty="0" smtClean="0"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dirty="0" smtClean="0">
                <a:ea typeface="华文新魏" panose="02010800040101010101" pitchFamily="2" charset="-122"/>
              </a:rPr>
              <a:t>No.219, Rd. Ningliu, Nanjing, Jiangsu 210044, China</a:t>
            </a:r>
            <a:endParaRPr lang="zh-CN" altLang="en-US" sz="6600" dirty="0" smtClean="0">
              <a:ea typeface="华文新魏" panose="02010800040101010101" pitchFamily="2" charset="-122"/>
            </a:endParaRPr>
          </a:p>
          <a:p>
            <a:pPr algn="ctr"/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3"/>
          <p:cNvGrpSpPr/>
          <p:nvPr/>
        </p:nvGrpSpPr>
        <p:grpSpPr bwMode="auto">
          <a:xfrm>
            <a:off x="1039187" y="1325148"/>
            <a:ext cx="10488084" cy="4195233"/>
            <a:chOff x="460" y="1187"/>
            <a:chExt cx="4955" cy="1982"/>
          </a:xfrm>
        </p:grpSpPr>
        <p:sp>
          <p:nvSpPr>
            <p:cNvPr id="25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9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0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1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6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7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8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9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452398" y="428604"/>
            <a:ext cx="1150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WMO is a big family,we are WMO members!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309654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9" name="图表 188"/>
          <p:cNvGraphicFramePr/>
          <p:nvPr/>
        </p:nvGraphicFramePr>
        <p:xfrm>
          <a:off x="431165" y="1416685"/>
          <a:ext cx="9044940" cy="40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3201017" y="5705173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International Students </a:t>
            </a:r>
            <a:endParaRPr lang="en-US" altLang="zh-CN" sz="2000" b="1" dirty="0" smtClean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pPr algn="ctr"/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62465" y="3039745"/>
            <a:ext cx="4734560" cy="1029335"/>
            <a:chOff x="16415" y="3318"/>
            <a:chExt cx="7456" cy="1621"/>
          </a:xfrm>
        </p:grpSpPr>
        <p:sp>
          <p:nvSpPr>
            <p:cNvPr id="7" name="文本框 6"/>
            <p:cNvSpPr txBox="1"/>
            <p:nvPr/>
          </p:nvSpPr>
          <p:spPr>
            <a:xfrm>
              <a:off x="16736" y="3341"/>
              <a:ext cx="713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Degree Students </a:t>
              </a:r>
            </a:p>
            <a:p>
              <a:r>
                <a:rPr lang="en-US" altLang="zh-CN" sz="2000">
                  <a:latin typeface="Times New Roman" panose="02020603050405020304" pitchFamily="18" charset="0"/>
                </a:rPr>
                <a:t>Non-degree Students</a:t>
              </a:r>
            </a:p>
            <a:p>
              <a:r>
                <a:rPr lang="en-US" altLang="zh-CN" sz="2000">
                  <a:latin typeface="Times New Roman" panose="02020603050405020304" pitchFamily="18" charset="0"/>
                </a:rPr>
                <a:t>Total</a:t>
              </a:r>
            </a:p>
          </p:txBody>
        </p:sp>
        <p:pic>
          <p:nvPicPr>
            <p:cNvPr id="8" name="图片 7" descr="LNS]IY(H[OXLGL1@AN4`NZ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5" y="3318"/>
              <a:ext cx="434" cy="16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/>
          <p:nvPr/>
        </p:nvGrpSpPr>
        <p:grpSpPr bwMode="auto">
          <a:xfrm>
            <a:off x="1007437" y="1412778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238216" y="358982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0" name="文本框 356"/>
          <p:cNvSpPr txBox="1"/>
          <p:nvPr/>
        </p:nvSpPr>
        <p:spPr>
          <a:xfrm>
            <a:off x="4561205" y="4410075"/>
            <a:ext cx="3166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Undergraduates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(420) </a:t>
            </a: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55" name="图表 154"/>
          <p:cNvGraphicFramePr/>
          <p:nvPr/>
        </p:nvGraphicFramePr>
        <p:xfrm>
          <a:off x="238084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7" name="图表 156"/>
          <p:cNvGraphicFramePr/>
          <p:nvPr/>
        </p:nvGraphicFramePr>
        <p:xfrm>
          <a:off x="7620000" y="15001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6" name="图表 165"/>
          <p:cNvGraphicFramePr/>
          <p:nvPr/>
        </p:nvGraphicFramePr>
        <p:xfrm>
          <a:off x="3881422" y="15001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7" name="TextBox 166"/>
          <p:cNvSpPr txBox="1"/>
          <p:nvPr/>
        </p:nvSpPr>
        <p:spPr>
          <a:xfrm>
            <a:off x="1881158" y="5572140"/>
            <a:ext cx="8911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Students in 2016</a:t>
            </a:r>
            <a:endPara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780" y="4415790"/>
            <a:ext cx="413829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Short-term Trainees</a:t>
            </a:r>
          </a:p>
          <a:p>
            <a:pPr algn="ctr" fontAlgn="auto">
              <a:lnSpc>
                <a:spcPts val="256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(328)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fontAlgn="auto">
              <a:lnSpc>
                <a:spcPts val="256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Technique &amp; Management Training</a:t>
            </a:r>
          </a:p>
        </p:txBody>
      </p:sp>
      <p:sp>
        <p:nvSpPr>
          <p:cNvPr id="3" name="文本框 356"/>
          <p:cNvSpPr txBox="1"/>
          <p:nvPr/>
        </p:nvSpPr>
        <p:spPr>
          <a:xfrm>
            <a:off x="8415020" y="4397375"/>
            <a:ext cx="3166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Postgraduates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(191) </a:t>
            </a:r>
          </a:p>
        </p:txBody>
      </p:sp>
      <p:sp>
        <p:nvSpPr>
          <p:cNvPr id="152" name="矩形 151"/>
          <p:cNvSpPr/>
          <p:nvPr/>
        </p:nvSpPr>
        <p:spPr>
          <a:xfrm>
            <a:off x="1952596" y="2357430"/>
            <a:ext cx="1162522" cy="101567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 smtClean="0">
                <a:solidFill>
                  <a:sysClr val="window" lastClr="FFFFFF">
                    <a:lumMod val="50000"/>
                  </a:sysClr>
                </a:solidFill>
              </a:rPr>
              <a:t>23</a:t>
            </a:r>
            <a:r>
              <a:rPr lang="en-US" altLang="zh-CN" sz="2133" b="1" dirty="0" smtClean="0">
                <a:solidFill>
                  <a:sysClr val="window" lastClr="FFFFFF">
                    <a:lumMod val="50000"/>
                  </a:sysClr>
                </a:solidFill>
              </a:rPr>
              <a:t>%</a:t>
            </a:r>
            <a:endParaRPr lang="zh-CN" altLang="en-US" sz="3200" b="1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23902" y="1428736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文本框 28"/>
          <p:cNvSpPr txBox="1"/>
          <p:nvPr/>
        </p:nvSpPr>
        <p:spPr>
          <a:xfrm>
            <a:off x="1381092" y="428604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3" name="表格 172"/>
          <p:cNvGraphicFramePr>
            <a:graphicFrameLocks noGrp="1"/>
          </p:cNvGraphicFramePr>
          <p:nvPr/>
        </p:nvGraphicFramePr>
        <p:xfrm>
          <a:off x="166646" y="1428736"/>
          <a:ext cx="11771614" cy="400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365"/>
                <a:gridCol w="2102575"/>
                <a:gridCol w="1447420"/>
                <a:gridCol w="314025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WMO</a:t>
                      </a: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International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Training Programs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</a:rPr>
                        <a:t>Number of Countries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</a:rPr>
                        <a:t>/Regions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</a:rPr>
                        <a:t>Countries/Regions</a:t>
                      </a:r>
                    </a:p>
                  </a:txBody>
                  <a:tcPr marL="121920" marR="121920" marT="60960" marB="60960"/>
                </a:tc>
              </a:tr>
              <a:tr h="701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Training Seminar of RTC Instructors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May 5-18, 2001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Russia , Philippines , Thailand,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Mongolia, Fiji, Nepal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01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Seminar on Africa-Asian Monsoon Meteorology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Oct. 24-30, 2004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Thailand , Indonesia , Kenya,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Vietnam, Tanzania, Bangladesh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01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Seminar on East Asian Summer Monsoon Prediction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May 10-13. 2005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Thailand, Malaysia,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</a:rPr>
                        <a:t> South Korea , North Korea, China Hong Kong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01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Training Course on Meteorological Applications of Environmental Satellite Data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Oct. 16-7, 2006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Laos , Mongolia, Myanmar,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Thailand, Pakistan, Kazakhstan,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01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International Workshop on Assessment of Socio-Economic Benefits of Meteorological and Hydrological Services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Sept. 21-28, 2009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Lesotho , Ethiopia, Uzbekistan,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Malaysia , Mauritius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152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3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54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23902" y="1428736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3" name="表格 172"/>
          <p:cNvGraphicFramePr>
            <a:graphicFrameLocks noGrp="1"/>
          </p:cNvGraphicFramePr>
          <p:nvPr/>
        </p:nvGraphicFramePr>
        <p:xfrm>
          <a:off x="238085" y="1357298"/>
          <a:ext cx="11787269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825"/>
                <a:gridCol w="1899168"/>
                <a:gridCol w="1547470"/>
                <a:gridCol w="2783806"/>
              </a:tblGrid>
              <a:tr h="1505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WMO International Training Programs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</a:rPr>
                        <a:t>Number of Countries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</a:rPr>
                        <a:t>/Regions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</a:rPr>
                        <a:t>Countries/Regions</a:t>
                      </a:r>
                    </a:p>
                  </a:txBody>
                  <a:tcPr marL="121920" marR="121920" marT="60960" marB="60960"/>
                </a:tc>
              </a:tr>
              <a:tr h="478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International Training Course on Typhoon Committee Roving Seminar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Nov. 16-19, 2009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Vietnam, South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Korea, Singapore,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Philippines , North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</a:rPr>
                        <a:t> Korea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478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International Workshop on Climate Data Requirements and Applications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Mar. 4-8, 2013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Australia , Japan , Britain 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Netherlands , Russia</a:t>
                      </a:r>
                    </a:p>
                  </a:txBody>
                  <a:tcPr marL="121920" marR="121920" marT="60960" marB="60960"/>
                </a:tc>
              </a:tr>
              <a:tr h="478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WMO Meeting of the CBS-OPAG/PWS Expert Team on Communication, Outreach and Public Education Aspects of Public Weather Services Delivery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Oct. 28-Nov. 1, 2013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Netherlands , Kenya, Australia,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Canada, Croatia, Greece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38286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Equipment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aintenance and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alibration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raining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Nov.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2-7, 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Pakistan, Thailand, Myanmar,</a:t>
                      </a:r>
                    </a:p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Nepal, Sri Lanka, Maldives,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8286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International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raining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ourse on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ropical </a:t>
                      </a:r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yclones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Dec.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7-11, 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Thailand , Vietnam , Philippines,</a:t>
                      </a:r>
                    </a:p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Laos, Malaysia,</a:t>
                      </a:r>
                      <a:r>
                        <a:rPr kumimoji="0"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North Korea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82862">
                <a:tc>
                  <a:txBody>
                    <a:bodyPr/>
                    <a:lstStyle/>
                    <a:p>
                      <a:pPr algn="ctr" fontAlgn="ctr"/>
                      <a:r>
                        <a:rPr kumimoji="0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WMO Workshop on Climate Service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nformation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ystem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Mar. 20-25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2017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USA , Netherlands , France,</a:t>
                      </a:r>
                    </a:p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Britain , Spain, Ecuador, Barbados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52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3" name="文本框 28"/>
          <p:cNvSpPr txBox="1"/>
          <p:nvPr/>
        </p:nvSpPr>
        <p:spPr>
          <a:xfrm>
            <a:off x="1381092" y="428604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4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55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23902" y="1428736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3" name="表格 172"/>
          <p:cNvGraphicFramePr>
            <a:graphicFrameLocks noGrp="1"/>
          </p:cNvGraphicFramePr>
          <p:nvPr/>
        </p:nvGraphicFramePr>
        <p:xfrm>
          <a:off x="523836" y="1285860"/>
          <a:ext cx="11287204" cy="498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2071702"/>
                <a:gridCol w="1500198"/>
                <a:gridCol w="3857652"/>
              </a:tblGrid>
              <a:tr h="829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sym typeface="+mn-ea"/>
                        </a:rPr>
                        <a:t>Other International Training Programs  (Part)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sym typeface="+mn-ea"/>
                        </a:rPr>
                        <a:t>Number of Countries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sym typeface="+mn-ea"/>
                        </a:rPr>
                        <a:t>/Regions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sym typeface="+mn-ea"/>
                        </a:rPr>
                        <a:t>Countries/Regions</a:t>
                      </a:r>
                      <a:endParaRPr lang="zh-CN" altLang="en-US" sz="1800" dirty="0"/>
                    </a:p>
                  </a:txBody>
                  <a:tcPr marL="121920" marR="121920" marT="60960" marB="60960"/>
                </a:tc>
              </a:tr>
              <a:tr h="596662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2015 Master Program of Meteorology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Sept. 2015-July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Ethiopia, Papua New Guinea, Pakistan, Zimbabwe, Kenya, Mozambique, Uganda, Ghana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</a:tr>
              <a:tr h="835327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 Master Program of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Meteorology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Sept.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2016-July 2018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Algeria,Ethiopia,Ghana, Zimbabwe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,Kenya, Mozambique, South Sudan, Sudan, Tanzania, Uganda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</a:tr>
              <a:tr h="596662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2017 Master Program of Meteorology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Sept. 2017-July 2019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Algeria, Ethiopia, Benin, Gambia, Laos,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Namibia, South Sudan, Sudan, Nigeria, Senegal, Zambia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56717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 Seminar on Climate Change and Climate Information Service for Developing Countries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Apr. 6-26, 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Mongolia , Kenya , Malawi,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Sudan, Ghana, Uganda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856717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 Training Course on the Use and Maintenance of Meteorological Instruments for Developing Countries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June 3-30, 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Kenya , Mongolia, Sudan,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Ethiopia, Myanmar, Zambia, Egypt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152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3" name="文本框 28"/>
          <p:cNvSpPr txBox="1"/>
          <p:nvPr/>
        </p:nvSpPr>
        <p:spPr>
          <a:xfrm>
            <a:off x="1381092" y="428604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4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55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23902" y="1428736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3" name="表格 172"/>
          <p:cNvGraphicFramePr>
            <a:graphicFrameLocks noGrp="1"/>
          </p:cNvGraphicFramePr>
          <p:nvPr/>
        </p:nvGraphicFramePr>
        <p:xfrm>
          <a:off x="452398" y="1285860"/>
          <a:ext cx="11297182" cy="490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5"/>
                <a:gridCol w="1857388"/>
                <a:gridCol w="1500199"/>
                <a:gridCol w="3867630"/>
              </a:tblGrid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sym typeface="+mn-ea"/>
                        </a:rPr>
                        <a:t>Other International Training Programs (Part)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sym typeface="+mn-ea"/>
                        </a:rPr>
                        <a:t>Number of Countries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sym typeface="+mn-ea"/>
                        </a:rPr>
                        <a:t>/Regions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sym typeface="+mn-ea"/>
                        </a:rPr>
                        <a:t>Countries/Regions</a:t>
                      </a:r>
                      <a:endParaRPr lang="zh-CN" altLang="en-US" sz="1800" dirty="0"/>
                    </a:p>
                  </a:txBody>
                  <a:tcPr marL="121920" marR="121920" marT="60960" marB="60960"/>
                </a:tc>
              </a:tr>
              <a:tr h="676602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 Seminar on Emergent Rescue of Earthquake Disasters for Developing Countries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Sept. 2-22.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Mongolia, Afghanistan,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Ghana,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Iran, Egypt, Zimbabwe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567068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2016International Training Course on </a:t>
                      </a:r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sym typeface="+mn-ea"/>
                        </a:rPr>
                        <a:t>Agrometeorology</a:t>
                      </a:r>
                      <a:endParaRPr lang="en-US" altLang="zh-CN" sz="1600" kern="1200" dirty="0" err="1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Sept. 12-23,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Uganda , Morocco , Congo , Togo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865206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2016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raining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ourse on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echnology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ransfer for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eveloping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ountries in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esponse to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limate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Oct. 11-27,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Ethiopia , Dominica , Ghana,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Philippines, Suriname, Panama</a:t>
                      </a:r>
                      <a:endParaRPr lang="zh-CN" altLang="en-US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05190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 International Training Course on Radar Meteorology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Nov. 4-25,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Indonesia, Botswana, Palestine, Saudi Arabia, Romania, Maldives, Armenia,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633438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2016International Training Course on Typhoon Committee Roving Seminar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Nov. 21- Dec. 2,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218565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Yemen, Saudi Arabia, Maldives, Mozambique, Hong Kong, China, Papua New Guinea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776000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sym typeface="+mn-ea"/>
                        </a:rPr>
                        <a:t>2017 Seminar on Management for Meteorological Officials from Developing Countries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May 3-23, 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565" rtl="0" eaLnBrk="1" fontAlgn="ctr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Mongolia, Panama, Lebanon, South Sudan, Sudan, Jordan, Zambia</a:t>
                      </a:r>
                      <a:endParaRPr kumimoji="0"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52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3" name="文本框 28"/>
          <p:cNvSpPr txBox="1"/>
          <p:nvPr/>
        </p:nvSpPr>
        <p:spPr>
          <a:xfrm>
            <a:off x="1381092" y="428604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4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155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023902" y="1428736"/>
            <a:ext cx="10488084" cy="4195233"/>
            <a:chOff x="460" y="1187"/>
            <a:chExt cx="4955" cy="1982"/>
          </a:xfrm>
        </p:grpSpPr>
        <p:sp>
          <p:nvSpPr>
            <p:cNvPr id="41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8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9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0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1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3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8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9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0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1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2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3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4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5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6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7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8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49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0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51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86" name="任意多边形 11"/>
          <p:cNvSpPr/>
          <p:nvPr/>
        </p:nvSpPr>
        <p:spPr>
          <a:xfrm>
            <a:off x="5192" y="6501341"/>
            <a:ext cx="12192000" cy="356659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7" name="平行四边形 13"/>
          <p:cNvSpPr/>
          <p:nvPr/>
        </p:nvSpPr>
        <p:spPr>
          <a:xfrm>
            <a:off x="5615947" y="6501341"/>
            <a:ext cx="1108327" cy="35665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8" name="平行四边形 12"/>
          <p:cNvSpPr/>
          <p:nvPr/>
        </p:nvSpPr>
        <p:spPr>
          <a:xfrm>
            <a:off x="10778395" y="384043"/>
            <a:ext cx="1108327" cy="164637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89" name="平行四边形 13"/>
          <p:cNvSpPr/>
          <p:nvPr/>
        </p:nvSpPr>
        <p:spPr>
          <a:xfrm>
            <a:off x="9648397" y="384043"/>
            <a:ext cx="1108327" cy="164637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3200"/>
          </a:p>
        </p:txBody>
      </p:sp>
      <p:sp>
        <p:nvSpPr>
          <p:cNvPr id="34" name="Parallelogram 33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62954" y="6498037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3" name="表格 172"/>
          <p:cNvGraphicFramePr>
            <a:graphicFrameLocks noGrp="1"/>
          </p:cNvGraphicFramePr>
          <p:nvPr/>
        </p:nvGraphicFramePr>
        <p:xfrm>
          <a:off x="683260" y="1485265"/>
          <a:ext cx="10828655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735"/>
                <a:gridCol w="2520950"/>
                <a:gridCol w="1721457"/>
                <a:gridCol w="1721513"/>
              </a:tblGrid>
              <a:tr h="437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Part of </a:t>
                      </a: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Bilateral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Training Programs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Country/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</a:rPr>
                        <a:t>Number of Students</a:t>
                      </a: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Training Course on Aeronautical Meteorology Observers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or Mozambique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Sept.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Mozambique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Seminar on Pakistan Meteorological and Earthquake Forecast, Mitigation and Relief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O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ct.13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-N</a:t>
                      </a:r>
                      <a:r>
                        <a:rPr lang="en-US" altLang="zh-CN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ov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2014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Pakistan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Seminar on Disaster Prevention Experiences and Policy for Afghanistan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Oct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2015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Afghanistan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121920" marR="121920" marT="60960" marB="60960"/>
                </a:tc>
              </a:tr>
              <a:tr h="398145"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Training Course on Surface Meteorological Observation, Macao, China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Apr. 11- June 14, 2016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Macao, China</a:t>
                      </a:r>
                      <a:endParaRPr lang="en-US" altLang="en-US" sz="1600" dirty="0" smtClean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20" marR="121920" marT="60960" marB="60960"/>
                </a:tc>
              </a:tr>
              <a:tr h="457200"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2016 Seminar on Earthquake and Disaster Prevention and Mitigation for Armenia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May 26- June 9, 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Armenia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2016 Training Course on Meteorology for Uganda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</a:rPr>
                        <a:t>Oct 13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</a:rPr>
                        <a:t>Nov. 1, 2016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Uganda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2017 Bahamas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eteorological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isaster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revention and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isaster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ecovery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</a:rPr>
                        <a:t>anagement Workshop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Sept.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8-29, 2017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sym typeface="+mn-ea"/>
                        </a:rPr>
                        <a:t> Bahamas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152" name="文本框 28"/>
          <p:cNvSpPr txBox="1"/>
          <p:nvPr/>
        </p:nvSpPr>
        <p:spPr>
          <a:xfrm>
            <a:off x="1381092" y="428604"/>
            <a:ext cx="11700384" cy="61554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Data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Analysis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1875</Words>
  <Application>Microsoft Office PowerPoint</Application>
  <PresentationFormat>自定义</PresentationFormat>
  <Paragraphs>500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Jabil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huoxiaoyin</cp:lastModifiedBy>
  <cp:revision>361</cp:revision>
  <dcterms:created xsi:type="dcterms:W3CDTF">2014-03-20T05:05:00Z</dcterms:created>
  <dcterms:modified xsi:type="dcterms:W3CDTF">2017-10-31T14:04:30Z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