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71" r:id="rId4"/>
    <p:sldId id="259" r:id="rId5"/>
    <p:sldId id="262" r:id="rId6"/>
    <p:sldId id="265" r:id="rId7"/>
    <p:sldId id="263" r:id="rId8"/>
    <p:sldId id="264" r:id="rId9"/>
    <p:sldId id="301" r:id="rId10"/>
    <p:sldId id="302" r:id="rId11"/>
    <p:sldId id="299" r:id="rId12"/>
    <p:sldId id="303" r:id="rId13"/>
    <p:sldId id="304" r:id="rId14"/>
    <p:sldId id="266" r:id="rId15"/>
    <p:sldId id="267" r:id="rId16"/>
    <p:sldId id="305" r:id="rId17"/>
    <p:sldId id="268" r:id="rId18"/>
    <p:sldId id="269" r:id="rId19"/>
    <p:sldId id="270" r:id="rId20"/>
    <p:sldId id="273" r:id="rId21"/>
    <p:sldId id="300" r:id="rId22"/>
    <p:sldId id="272" r:id="rId23"/>
    <p:sldId id="274" r:id="rId24"/>
    <p:sldId id="279" r:id="rId25"/>
    <p:sldId id="281" r:id="rId26"/>
    <p:sldId id="284" r:id="rId27"/>
    <p:sldId id="306" r:id="rId28"/>
    <p:sldId id="330" r:id="rId29"/>
    <p:sldId id="331" r:id="rId30"/>
    <p:sldId id="307" r:id="rId31"/>
    <p:sldId id="332" r:id="rId32"/>
    <p:sldId id="333" r:id="rId33"/>
    <p:sldId id="337" r:id="rId34"/>
    <p:sldId id="335" r:id="rId35"/>
    <p:sldId id="336" r:id="rId36"/>
    <p:sldId id="338" r:id="rId37"/>
    <p:sldId id="339" r:id="rId38"/>
    <p:sldId id="340" r:id="rId39"/>
    <p:sldId id="334" r:id="rId40"/>
    <p:sldId id="295" r:id="rId41"/>
    <p:sldId id="276" r:id="rId42"/>
    <p:sldId id="309" r:id="rId43"/>
    <p:sldId id="308" r:id="rId44"/>
    <p:sldId id="311" r:id="rId45"/>
    <p:sldId id="310" r:id="rId46"/>
    <p:sldId id="316" r:id="rId47"/>
    <p:sldId id="312" r:id="rId48"/>
    <p:sldId id="317" r:id="rId49"/>
    <p:sldId id="313" r:id="rId50"/>
    <p:sldId id="314" r:id="rId51"/>
    <p:sldId id="324" r:id="rId52"/>
    <p:sldId id="341" r:id="rId53"/>
    <p:sldId id="325" r:id="rId54"/>
    <p:sldId id="321" r:id="rId55"/>
    <p:sldId id="320" r:id="rId56"/>
    <p:sldId id="323" r:id="rId57"/>
    <p:sldId id="318" r:id="rId58"/>
    <p:sldId id="319" r:id="rId59"/>
    <p:sldId id="298" r:id="rId6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210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087A742-C36A-4F7C-B576-DDE47D193152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7F7FE23-04A1-42C1-878E-D81F70EAB0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2499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7FE23-04A1-42C1-878E-D81F70EAB052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4602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707AFD-50AC-44ED-AA50-CB96195E305D}" type="slidenum">
              <a:rPr lang="he-IL"/>
              <a:pPr/>
              <a:t>17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295D2-447F-40DD-AEB4-6CA0288478CA}" type="slidenum">
              <a:rPr lang="he-IL" smtClean="0"/>
              <a:pPr/>
              <a:t>18</a:t>
            </a:fld>
            <a:endParaRPr lang="he-I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57A9D-BB7E-4839-9EE4-FA026D7708D2}" type="slidenum">
              <a:rPr lang="he-IL" smtClean="0"/>
              <a:pPr/>
              <a:t>33</a:t>
            </a:fld>
            <a:endParaRPr lang="he-I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57A9D-BB7E-4839-9EE4-FA026D7708D2}" type="slidenum">
              <a:rPr lang="he-IL" smtClean="0"/>
              <a:pPr/>
              <a:t>34</a:t>
            </a:fld>
            <a:endParaRPr lang="he-I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57A9D-BB7E-4839-9EE4-FA026D7708D2}" type="slidenum">
              <a:rPr lang="he-IL" smtClean="0"/>
              <a:pPr/>
              <a:t>35</a:t>
            </a:fld>
            <a:endParaRPr lang="he-I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57A9D-BB7E-4839-9EE4-FA026D7708D2}" type="slidenum">
              <a:rPr lang="he-IL" smtClean="0"/>
              <a:pPr/>
              <a:t>36</a:t>
            </a:fld>
            <a:endParaRPr lang="he-I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57A9D-BB7E-4839-9EE4-FA026D7708D2}" type="slidenum">
              <a:rPr lang="he-IL" smtClean="0"/>
              <a:pPr/>
              <a:t>37</a:t>
            </a:fld>
            <a:endParaRPr lang="he-I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57A9D-BB7E-4839-9EE4-FA026D7708D2}" type="slidenum">
              <a:rPr lang="he-IL" smtClean="0"/>
              <a:pPr/>
              <a:t>38</a:t>
            </a:fld>
            <a:endParaRPr lang="he-I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EC6F4-B766-4ACB-8FA1-83A47086AAB5}" type="slidenum">
              <a:rPr lang="he-IL" smtClean="0">
                <a:solidFill>
                  <a:prstClr val="black"/>
                </a:solidFill>
              </a:rPr>
              <a:pPr/>
              <a:t>59</a:t>
            </a:fld>
            <a:endParaRPr lang="he-IL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295D2-447F-40DD-AEB4-6CA0288478CA}" type="slidenum">
              <a:rPr lang="he-IL" smtClean="0"/>
              <a:pPr/>
              <a:t>5</a:t>
            </a:fld>
            <a:endParaRPr lang="he-I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2EBD08-7C20-4B8B-B450-7E18484FE783}" type="slidenum">
              <a:rPr lang="he-IL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24A477-F025-40CE-86E9-C51EDED91AAF}" type="slidenum">
              <a:rPr lang="he-IL"/>
              <a:pPr/>
              <a:t>8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1AECF9-110D-41EF-BA45-29DA8C55E6C2}" type="slidenum">
              <a:rPr lang="he-IL" altLang="he-IL"/>
              <a:pPr/>
              <a:t>9</a:t>
            </a:fld>
            <a:endParaRPr lang="en-US" altLang="he-IL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he-I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51BC65-2E24-41AA-9CCA-3922D5D5CEBF}" type="slidenum">
              <a:rPr lang="he-IL" altLang="he-IL"/>
              <a:pPr/>
              <a:t>10</a:t>
            </a:fld>
            <a:endParaRPr lang="en-US" altLang="he-IL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he-I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7FE23-04A1-42C1-878E-D81F70EAB052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79433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24A477-F025-40CE-86E9-C51EDED91AAF}" type="slidenum">
              <a:rPr lang="he-IL"/>
              <a:pPr/>
              <a:t>15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24A477-F025-40CE-86E9-C51EDED91AAF}" type="slidenum">
              <a:rPr lang="he-IL"/>
              <a:pPr/>
              <a:t>16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8894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1431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1048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015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70022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755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33427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247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442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938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361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9D725-7127-4DF2-9966-6BA0138BA28B}" type="datetimeFigureOut">
              <a:rPr lang="he-IL" smtClean="0"/>
              <a:t>כ'/חשון/תשע"ח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2CAC6-DE28-42BD-830D-EAA0A09EA3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6225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http://upload.wikimedia.org/wikipedia/commons/9/97/3D_interpolation2.svg" TargetMode="External"/><Relationship Id="rId3" Type="http://schemas.openxmlformats.org/officeDocument/2006/relationships/hyperlink" Target="http://en.wikipedia.org/wiki/Trilinear_interpolation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hyperlink" Target="http://upload.wikimedia.org/wikipedia/commons/7/7f/Enclosing_points2.svg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0.png"/><Relationship Id="rId4" Type="http://schemas.openxmlformats.org/officeDocument/2006/relationships/image" Target="../media/image6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ilinear_interpolati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470025"/>
          </a:xfrm>
        </p:spPr>
        <p:txBody>
          <a:bodyPr>
            <a:normAutofit fontScale="90000"/>
          </a:bodyPr>
          <a:lstStyle/>
          <a:p>
            <a:pPr rtl="0"/>
            <a:r>
              <a:rPr lang="en-US" sz="8000" dirty="0" smtClean="0"/>
              <a:t>INCA</a:t>
            </a:r>
            <a:r>
              <a:rPr lang="he-IL" sz="8000" dirty="0" smtClean="0"/>
              <a:t/>
            </a:r>
            <a:br>
              <a:rPr lang="he-IL" sz="8000" dirty="0" smtClean="0"/>
            </a:br>
            <a:r>
              <a:rPr lang="en-US" sz="4900" dirty="0" smtClean="0"/>
              <a:t>Nowcasting system</a:t>
            </a:r>
            <a:endParaRPr lang="he-IL" sz="4900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/>
          <a:lstStyle/>
          <a:p>
            <a:pPr rtl="0"/>
            <a:r>
              <a:rPr lang="en-US" dirty="0" smtClean="0"/>
              <a:t>RTC </a:t>
            </a:r>
            <a:r>
              <a:rPr lang="en-US" dirty="0" smtClean="0"/>
              <a:t>Training, Israel</a:t>
            </a:r>
          </a:p>
          <a:p>
            <a:pPr rtl="0"/>
            <a:r>
              <a:rPr lang="en-US" dirty="0" smtClean="0"/>
              <a:t>November 2017</a:t>
            </a:r>
          </a:p>
        </p:txBody>
      </p:sp>
      <p:pic>
        <p:nvPicPr>
          <p:cNvPr id="9" name="תמונה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0224" cy="1810512"/>
          </a:xfrm>
          <a:prstGeom prst="rect">
            <a:avLst/>
          </a:prstGeom>
        </p:spPr>
      </p:pic>
      <p:pic>
        <p:nvPicPr>
          <p:cNvPr id="1177" name="תמונה 3" descr="cid:image002.jpg@01D32569.8C6158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0"/>
            <a:ext cx="30956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8000"/>
            <a:ext cx="2430000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000" y="3618000"/>
            <a:ext cx="2430000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85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C84-A8B4-4567-A39C-ABCE42B31C85}" type="slidenum">
              <a:rPr lang="he-IL" altLang="he-IL"/>
              <a:pPr/>
              <a:t>10</a:t>
            </a:fld>
            <a:endParaRPr lang="en-US" altLang="he-IL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11188" y="476250"/>
            <a:ext cx="7777162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altLang="he-IL" b="1" u="sng" dirty="0" smtClean="0"/>
              <a:t>Trilinear </a:t>
            </a:r>
            <a:r>
              <a:rPr lang="en-US" altLang="he-IL" b="1" u="sng" dirty="0"/>
              <a:t>interpolation (</a:t>
            </a:r>
            <a:r>
              <a:rPr lang="en-US" altLang="he-IL" b="1" u="sng" dirty="0" err="1"/>
              <a:t>wikipedia</a:t>
            </a:r>
            <a:r>
              <a:rPr lang="en-US" altLang="he-IL" b="1" u="sng" dirty="0"/>
              <a:t>):</a:t>
            </a:r>
            <a:r>
              <a:rPr lang="en-US" altLang="he-IL" dirty="0"/>
              <a:t> </a:t>
            </a:r>
          </a:p>
          <a:p>
            <a:pPr algn="l" rtl="0">
              <a:spcBef>
                <a:spcPct val="50000"/>
              </a:spcBef>
            </a:pPr>
            <a:r>
              <a:rPr lang="en-US" altLang="he-IL" dirty="0"/>
              <a:t>is the extension of linear interpolation, which operates in spaces with dimension </a:t>
            </a:r>
            <a:r>
              <a:rPr lang="en-US" altLang="he-IL" i="1" dirty="0"/>
              <a:t>D</a:t>
            </a:r>
            <a:r>
              <a:rPr lang="en-US" altLang="he-IL" dirty="0"/>
              <a:t> = 1, and bilinear interpolation, which operates with dimension </a:t>
            </a:r>
            <a:r>
              <a:rPr lang="en-US" altLang="he-IL" i="1" dirty="0"/>
              <a:t>D</a:t>
            </a:r>
            <a:r>
              <a:rPr lang="en-US" altLang="he-IL" dirty="0"/>
              <a:t> = 2, to dimension </a:t>
            </a:r>
            <a:r>
              <a:rPr lang="en-US" altLang="he-IL" i="1" dirty="0"/>
              <a:t>D</a:t>
            </a:r>
            <a:r>
              <a:rPr lang="en-US" altLang="he-IL" dirty="0"/>
              <a:t> = 3.</a:t>
            </a:r>
          </a:p>
          <a:p>
            <a:pPr algn="l" rtl="0">
              <a:spcBef>
                <a:spcPct val="50000"/>
              </a:spcBef>
            </a:pPr>
            <a:r>
              <a:rPr lang="en-US" altLang="he-IL" dirty="0">
                <a:hlinkClick r:id="rId3"/>
              </a:rPr>
              <a:t>http://en.wikipedia.org/wiki/Trilinear_interpolation</a:t>
            </a:r>
            <a:endParaRPr lang="en-US" altLang="he-IL" dirty="0"/>
          </a:p>
          <a:p>
            <a:pPr algn="l" rtl="0">
              <a:spcBef>
                <a:spcPct val="50000"/>
              </a:spcBef>
            </a:pPr>
            <a:endParaRPr lang="en-US" altLang="he-IL" dirty="0"/>
          </a:p>
        </p:txBody>
      </p:sp>
      <p:pic>
        <p:nvPicPr>
          <p:cNvPr id="15366" name="Picture 6" descr="File:Enclosing points2.sv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060575"/>
            <a:ext cx="219075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539750" y="2636838"/>
            <a:ext cx="5443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altLang="he-IL" sz="1400"/>
              <a:t>First we interpolate along </a:t>
            </a:r>
            <a:r>
              <a:rPr lang="en-US" altLang="he-IL" sz="1400" i="1"/>
              <a:t>z</a:t>
            </a:r>
            <a:r>
              <a:rPr lang="en-US" altLang="he-IL" sz="1400"/>
              <a:t> (imagine we are pushing the front face of the cube to the back), giving: </a:t>
            </a:r>
            <a:endParaRPr lang="he-IL" altLang="he-IL" sz="1400"/>
          </a:p>
        </p:txBody>
      </p:sp>
      <p:pic>
        <p:nvPicPr>
          <p:cNvPr id="15376" name="Picture 16" descr="i_2 = v[\lfloor x \rfloor,\lceil y \rceil, \lfloor z \rfloor] \times (1 - z_d) + v[\lfloor x \rfloor, \lceil y \rceil, \lceil z \rceil] \times z_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573463"/>
            <a:ext cx="421957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j_1 = v[\lceil x \rceil,\lfloor y \rfloor, \lfloor z \rfloor] \times (1 - z_d) + v[\lceil x \rceil, \lfloor y \rfloor, \lceil z \rceil] \times z_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33825"/>
            <a:ext cx="424815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j_2 = v[\lceil x \rceil,\lceil y \rceil, \lfloor z \rfloor] \times (1 - z_d) + v[\lceil x \rceil, \lceil y \rceil, \lceil z \rceil] \times z_d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94188"/>
            <a:ext cx="427672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5" name="Picture 15" descr="i_1 = v[\lfloor x \rfloor,\lfloor y \rfloor, \lfloor z \rfloor] \times (1 - z_d) + v[\lfloor x \rfloor, \lfloor y \rfloor, \lceil z \rceil] \times z_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13100"/>
            <a:ext cx="421957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611188" y="4508500"/>
            <a:ext cx="54435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altLang="he-IL" sz="1400"/>
              <a:t>Then we interpolate these values (along </a:t>
            </a:r>
            <a:r>
              <a:rPr lang="en-US" altLang="he-IL" sz="1400" i="1"/>
              <a:t>y</a:t>
            </a:r>
            <a:r>
              <a:rPr lang="en-US" altLang="he-IL" sz="1400"/>
              <a:t>, as we were pushing the top edge to the bottom), giving:</a:t>
            </a:r>
            <a:endParaRPr lang="he-IL" altLang="he-IL" sz="1400"/>
          </a:p>
        </p:txBody>
      </p:sp>
      <p:pic>
        <p:nvPicPr>
          <p:cNvPr id="15383" name="Picture 23" descr=" \ w_2 = j_1(1 - y_d) + j_2y_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73688"/>
            <a:ext cx="179070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 \ w_1 = i_1(1 - y_d) + i_2y_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084763"/>
            <a:ext cx="177165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611188" y="5661025"/>
            <a:ext cx="568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altLang="he-IL" sz="1400"/>
              <a:t>Finally we interpolate these values along </a:t>
            </a:r>
            <a:r>
              <a:rPr lang="en-US" altLang="he-IL" sz="1400" i="1"/>
              <a:t>x </a:t>
            </a:r>
            <a:r>
              <a:rPr lang="en-US" altLang="he-IL" sz="1400"/>
              <a:t>(walking through a line): </a:t>
            </a:r>
            <a:endParaRPr lang="he-IL" altLang="he-IL" sz="1400"/>
          </a:p>
        </p:txBody>
      </p:sp>
      <p:pic>
        <p:nvPicPr>
          <p:cNvPr id="15387" name="Picture 27" descr=" \ IV = w_1(1 - x_d) + w_2x_d .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021388"/>
            <a:ext cx="201930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9" name="Picture 29" descr="File:3D interpolation2.svg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292600"/>
            <a:ext cx="219075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2" y="0"/>
            <a:ext cx="4286250" cy="6858000"/>
          </a:xfrm>
          <a:prstGeom prst="rect">
            <a:avLst/>
          </a:prstGeom>
          <a:ln>
            <a:noFill/>
          </a:ln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262" y="0"/>
            <a:ext cx="4286250" cy="6858000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1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4114800" cy="6858000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54" y="3326439"/>
            <a:ext cx="3280293" cy="2460220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54" y="692696"/>
            <a:ext cx="3280296" cy="24602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92696"/>
            <a:ext cx="2149895" cy="28665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0" y="692696"/>
            <a:ext cx="7376968" cy="5870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15" y="4221088"/>
            <a:ext cx="3515883" cy="2636912"/>
          </a:xfrm>
          <a:prstGeom prst="rect">
            <a:avLst/>
          </a:prstGeom>
        </p:spPr>
      </p:pic>
      <p:cxnSp>
        <p:nvCxnSpPr>
          <p:cNvPr id="6" name="מחבר חץ ישר 5"/>
          <p:cNvCxnSpPr/>
          <p:nvPr/>
        </p:nvCxnSpPr>
        <p:spPr>
          <a:xfrm flipH="1" flipV="1">
            <a:off x="3858496" y="3628064"/>
            <a:ext cx="3017760" cy="95306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956376" y="4428401"/>
            <a:ext cx="108012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u="sng" dirty="0" smtClean="0"/>
              <a:t>IMS</a:t>
            </a:r>
            <a:endParaRPr lang="he-IL" sz="3200" b="1" u="sng" dirty="0"/>
          </a:p>
        </p:txBody>
      </p:sp>
    </p:spTree>
    <p:extLst>
      <p:ext uri="{BB962C8B-B14F-4D97-AF65-F5344CB8AC3E}">
        <p14:creationId xmlns:p14="http://schemas.microsoft.com/office/powerpoint/2010/main" val="42439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138967"/>
              </p:ext>
            </p:extLst>
          </p:nvPr>
        </p:nvGraphicFramePr>
        <p:xfrm>
          <a:off x="857224" y="404664"/>
          <a:ext cx="7416803" cy="6253125"/>
        </p:xfrm>
        <a:graphic>
          <a:graphicData uri="http://schemas.openxmlformats.org/drawingml/2006/table">
            <a:tbl>
              <a:tblPr rtl="1"/>
              <a:tblGrid>
                <a:gridCol w="1169421"/>
                <a:gridCol w="4689184"/>
                <a:gridCol w="1558198"/>
              </a:tblGrid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Output field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Module name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Hourly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at 2m: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Temperature, Relative Humidity, Heat Stress, Dew point Temperature, Snowfall line + freezing level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Temperature &amp; Humidity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Hourly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at the surface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(composite with satellite data)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Surface Temperature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Hourly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at 10m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3297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Hourly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Wind chill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6103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minutes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Precipitation, snow, precipitation type.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Precipitation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05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 IMS, precipitation analysis are produced separately in operational mode, based on systems algorithm.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Hourly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CAPE, CIN, LCL 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(option for forecast developed by IMS)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Instability indexs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minutes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of cloud cover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Cloudiness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Hourly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Analysis &amp; Forecast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Icing potential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03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116013" y="3305175"/>
            <a:ext cx="6284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214282" y="548680"/>
            <a:ext cx="8572559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3200" b="1" dirty="0" smtClean="0"/>
              <a:t>The different modules take into account: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physical effect of the topography.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change of temperature gradient at the boundary layer.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32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4372" y="4968552"/>
            <a:ext cx="3740092" cy="17008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0088" y="2215694"/>
            <a:ext cx="4138376" cy="1357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466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116013" y="3305175"/>
            <a:ext cx="6284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214282" y="548680"/>
            <a:ext cx="8572559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3200" b="1" dirty="0" smtClean="0"/>
              <a:t>The different modules take into account - continue: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the heating/cooling of the surface during the day/night.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the differences between the NWP to the Observations</a:t>
            </a:r>
            <a:r>
              <a:rPr lang="en-US" sz="3200" dirty="0" smtClean="0"/>
              <a:t>.</a:t>
            </a:r>
            <a:endParaRPr lang="en-US" sz="3200" dirty="0"/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Mass conservation during the wind flow.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The effect of AWS one on the other.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The effect of orography on precipitation… etc. </a:t>
            </a:r>
            <a:endParaRPr lang="he-IL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8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622242" y="774692"/>
            <a:ext cx="755015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200" dirty="0" smtClean="0"/>
              <a:t>The Analysis &amp; Forecast maps are in 1km/100m resolution.</a:t>
            </a:r>
          </a:p>
          <a:p>
            <a:pPr algn="ctr" rtl="0">
              <a:spcBef>
                <a:spcPct val="50000"/>
              </a:spcBef>
            </a:pPr>
            <a:r>
              <a:rPr lang="en-US" sz="3200" dirty="0" smtClean="0"/>
              <a:t>The forecast range is defined by the user</a:t>
            </a:r>
          </a:p>
        </p:txBody>
      </p:sp>
      <p:sp>
        <p:nvSpPr>
          <p:cNvPr id="15418" name="Rectangle 58"/>
          <p:cNvSpPr>
            <a:spLocks noChangeArrowheads="1"/>
          </p:cNvSpPr>
          <p:nvPr/>
        </p:nvSpPr>
        <p:spPr bwMode="auto">
          <a:xfrm>
            <a:off x="1259632" y="3370138"/>
            <a:ext cx="662463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5419" name="AutoShape 59"/>
          <p:cNvSpPr>
            <a:spLocks noChangeArrowheads="1"/>
          </p:cNvSpPr>
          <p:nvPr/>
        </p:nvSpPr>
        <p:spPr bwMode="auto">
          <a:xfrm>
            <a:off x="1259632" y="3370138"/>
            <a:ext cx="2303462" cy="647700"/>
          </a:xfrm>
          <a:prstGeom prst="homePlate">
            <a:avLst>
              <a:gd name="adj" fmla="val 8890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5420" name="Line 60"/>
          <p:cNvSpPr>
            <a:spLocks noChangeShapeType="1"/>
          </p:cNvSpPr>
          <p:nvPr/>
        </p:nvSpPr>
        <p:spPr bwMode="auto">
          <a:xfrm>
            <a:off x="1259632" y="3370138"/>
            <a:ext cx="0" cy="15128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15422" name="Line 62"/>
          <p:cNvSpPr>
            <a:spLocks noChangeShapeType="1"/>
          </p:cNvSpPr>
          <p:nvPr/>
        </p:nvSpPr>
        <p:spPr bwMode="auto">
          <a:xfrm>
            <a:off x="3563094" y="3370138"/>
            <a:ext cx="0" cy="15128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15423" name="Line 63"/>
          <p:cNvSpPr>
            <a:spLocks noChangeShapeType="1"/>
          </p:cNvSpPr>
          <p:nvPr/>
        </p:nvSpPr>
        <p:spPr bwMode="auto">
          <a:xfrm>
            <a:off x="7884269" y="3370138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1259632" y="4017838"/>
            <a:ext cx="23034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dirty="0" smtClean="0"/>
              <a:t>First 6-12 hours are combination of system and NWP</a:t>
            </a:r>
            <a:endParaRPr lang="en-US" dirty="0"/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4067919" y="4017838"/>
            <a:ext cx="33115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dirty="0" smtClean="0"/>
              <a:t>The rest of the forecast range – donation of the NWP downscaled to INCA’s grid and topography </a:t>
            </a:r>
            <a:endParaRPr lang="en-US" dirty="0"/>
          </a:p>
        </p:txBody>
      </p:sp>
      <p:sp>
        <p:nvSpPr>
          <p:cNvPr id="15429" name="Line 69"/>
          <p:cNvSpPr>
            <a:spLocks noChangeShapeType="1"/>
          </p:cNvSpPr>
          <p:nvPr/>
        </p:nvSpPr>
        <p:spPr bwMode="auto">
          <a:xfrm>
            <a:off x="1259632" y="4881438"/>
            <a:ext cx="66246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34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מעוגל 3"/>
          <p:cNvSpPr/>
          <p:nvPr/>
        </p:nvSpPr>
        <p:spPr>
          <a:xfrm>
            <a:off x="6891646" y="5454344"/>
            <a:ext cx="1928826" cy="11430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TextBox 4"/>
          <p:cNvSpPr txBox="1"/>
          <p:nvPr/>
        </p:nvSpPr>
        <p:spPr>
          <a:xfrm>
            <a:off x="7033952" y="5622339"/>
            <a:ext cx="171451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/>
              <a:t>INCA forecast</a:t>
            </a:r>
            <a:endParaRPr lang="he-IL" sz="2400" dirty="0"/>
          </a:p>
        </p:txBody>
      </p:sp>
      <p:sp>
        <p:nvSpPr>
          <p:cNvPr id="6" name="שווה 5"/>
          <p:cNvSpPr/>
          <p:nvPr/>
        </p:nvSpPr>
        <p:spPr>
          <a:xfrm>
            <a:off x="5928373" y="5805264"/>
            <a:ext cx="714380" cy="428628"/>
          </a:xfrm>
          <a:prstGeom prst="mathEqual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7" name="מלבן מעוגל 6"/>
          <p:cNvSpPr/>
          <p:nvPr/>
        </p:nvSpPr>
        <p:spPr>
          <a:xfrm>
            <a:off x="179512" y="5454344"/>
            <a:ext cx="1928826" cy="11430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xtBox 7"/>
          <p:cNvSpPr txBox="1"/>
          <p:nvPr/>
        </p:nvSpPr>
        <p:spPr>
          <a:xfrm>
            <a:off x="251520" y="5589240"/>
            <a:ext cx="171451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/>
              <a:t>INCA Analysis</a:t>
            </a:r>
            <a:endParaRPr lang="he-IL" sz="2400" dirty="0"/>
          </a:p>
        </p:txBody>
      </p:sp>
      <p:sp>
        <p:nvSpPr>
          <p:cNvPr id="9" name="מלבן מעוגל 8"/>
          <p:cNvSpPr/>
          <p:nvPr/>
        </p:nvSpPr>
        <p:spPr>
          <a:xfrm>
            <a:off x="3322784" y="5454344"/>
            <a:ext cx="2357454" cy="11430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TextBox 9"/>
          <p:cNvSpPr txBox="1"/>
          <p:nvPr/>
        </p:nvSpPr>
        <p:spPr>
          <a:xfrm>
            <a:off x="3465660" y="5739526"/>
            <a:ext cx="20717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/>
              <a:t>NWP</a:t>
            </a:r>
            <a:endParaRPr lang="he-IL" sz="2400" dirty="0"/>
          </a:p>
        </p:txBody>
      </p:sp>
      <p:sp>
        <p:nvSpPr>
          <p:cNvPr id="11" name="חיבור 10"/>
          <p:cNvSpPr/>
          <p:nvPr/>
        </p:nvSpPr>
        <p:spPr>
          <a:xfrm>
            <a:off x="2251214" y="5668088"/>
            <a:ext cx="785818" cy="714380"/>
          </a:xfrm>
          <a:prstGeom prst="mathPlus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Picture 5" descr="http://www.satra.co.za/userfiles/image/q%20n%20a/scale-animati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9776" y="4882270"/>
            <a:ext cx="952500" cy="857251"/>
          </a:xfrm>
          <a:prstGeom prst="rect">
            <a:avLst/>
          </a:prstGeom>
          <a:noFill/>
        </p:spPr>
      </p:pic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6438" y="533439"/>
            <a:ext cx="5305792" cy="35227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806438" y="4143380"/>
            <a:ext cx="535785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1400" dirty="0" smtClean="0"/>
              <a:t>Averaged on 88 AWS for the month of </a:t>
            </a:r>
            <a:r>
              <a:rPr lang="en-US" sz="1400" dirty="0" err="1" smtClean="0"/>
              <a:t>june</a:t>
            </a:r>
            <a:endParaRPr lang="he-IL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75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4" t="16511" r="9664" b="23181"/>
          <a:stretch/>
        </p:blipFill>
        <p:spPr bwMode="auto">
          <a:xfrm>
            <a:off x="24386" y="495680"/>
            <a:ext cx="9095229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4624"/>
            <a:ext cx="7488832" cy="62170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u="sng" dirty="0" smtClean="0"/>
              <a:t>The lecture topics:</a:t>
            </a:r>
            <a:endParaRPr lang="he-IL" sz="3200" b="1" u="sng" dirty="0" smtClean="0"/>
          </a:p>
          <a:p>
            <a:endParaRPr lang="en-US" sz="3200" b="1" dirty="0" smtClean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5400" b="1" dirty="0" smtClean="0"/>
              <a:t>System background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5400" b="1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5400" b="1" dirty="0" smtClean="0"/>
              <a:t>Infrastructure &amp; I/O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5400" b="1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5400" b="1" dirty="0" smtClean="0"/>
              <a:t>Products</a:t>
            </a:r>
            <a:endParaRPr lang="he-IL" sz="5400" b="1" dirty="0" smtClean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he-IL" sz="3200" b="1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he-IL" sz="3200" b="1" dirty="0"/>
          </a:p>
        </p:txBody>
      </p:sp>
    </p:spTree>
    <p:extLst>
      <p:ext uri="{BB962C8B-B14F-4D97-AF65-F5344CB8AC3E}">
        <p14:creationId xmlns:p14="http://schemas.microsoft.com/office/powerpoint/2010/main" val="8606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437763"/>
            <a:ext cx="532859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Infrastructure &amp; I/O</a:t>
            </a:r>
            <a:endParaRPr lang="he-IL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Image result for system input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08" y="1484784"/>
            <a:ext cx="7620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7488832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Linux based system.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Serial computing (in export version).</a:t>
            </a: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Bash shell scripts wrapping c and Fortran code.</a:t>
            </a:r>
            <a:endParaRPr lang="en-US" sz="3200" dirty="0">
              <a:solidFill>
                <a:srgbClr val="0070C0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At IMS graphics output is with Python and GRADS.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7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78" y="476672"/>
            <a:ext cx="8315845" cy="6236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164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4" t="18665" r="25407" b="34248"/>
          <a:stretch/>
        </p:blipFill>
        <p:spPr bwMode="auto">
          <a:xfrm>
            <a:off x="796957" y="532711"/>
            <a:ext cx="7550087" cy="5792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0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476672"/>
            <a:ext cx="7704856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b="1" u="sng" dirty="0" smtClean="0"/>
              <a:t>Numerical Prediction Model Input:</a:t>
            </a:r>
          </a:p>
          <a:p>
            <a:pPr marL="457200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GRIB 1 format</a:t>
            </a:r>
          </a:p>
          <a:p>
            <a:pPr marL="457200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Hourly basis</a:t>
            </a:r>
          </a:p>
          <a:p>
            <a:pPr marL="457200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At IMS: ECMWF/COSMO</a:t>
            </a:r>
          </a:p>
          <a:p>
            <a:pPr marL="457200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2D &amp; 3D fields: temperature, precipitation, etc.</a:t>
            </a:r>
          </a:p>
          <a:p>
            <a:pPr marL="457200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Convention: ECMWF+000.grb….ECMWF+012.grb</a:t>
            </a:r>
            <a:endParaRPr lang="he-IL" sz="3200" dirty="0" smtClean="0"/>
          </a:p>
          <a:p>
            <a:endParaRPr lang="he-IL" sz="32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6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7560840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b="1" u="sng" dirty="0" smtClean="0"/>
              <a:t>Automatic Weather Station Input:</a:t>
            </a:r>
            <a:endParaRPr lang="he-IL" sz="3200" b="1" u="sng" dirty="0" smtClean="0"/>
          </a:p>
          <a:p>
            <a:pPr algn="l" rtl="0"/>
            <a:endParaRPr lang="en-US" sz="3200" b="1" u="sng" dirty="0" smtClean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Hourly/10 minutes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At IMS, database mining using ad-hoc pearl script.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Text file including gathered measurements from stations observation.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Meta data file regarding stations: geographic location, altitude, etc.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756084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b="1" u="sng" dirty="0" smtClean="0"/>
              <a:t>RADAR data input:</a:t>
            </a:r>
          </a:p>
          <a:p>
            <a:pPr algn="l" rtl="0"/>
            <a:endParaRPr lang="en-US" sz="3200" b="1" u="sng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Raw data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Post processed: clutter filtering, CAPPI 1km product.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5 minutes basis.</a:t>
            </a:r>
          </a:p>
          <a:p>
            <a:endParaRPr lang="en-US" sz="32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0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6624736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b="1" u="sng" dirty="0" smtClean="0"/>
              <a:t>System output:</a:t>
            </a:r>
          </a:p>
          <a:p>
            <a:pPr algn="l" rtl="0"/>
            <a:endParaRPr lang="en-US" sz="3200" b="1" u="sng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ASCII files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/>
              <a:t>BIL (Binary Interpolated </a:t>
            </a:r>
            <a:r>
              <a:rPr lang="en-US" sz="3200" dirty="0" smtClean="0"/>
              <a:t>) files – simple binary file without header.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Images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Post-procced data: </a:t>
            </a:r>
            <a:r>
              <a:rPr lang="en-US" sz="3200" dirty="0" err="1" smtClean="0"/>
              <a:t>Meteograms</a:t>
            </a:r>
            <a:r>
              <a:rPr lang="en-US" sz="3200" dirty="0" smtClean="0"/>
              <a:t>, PDF</a:t>
            </a:r>
          </a:p>
          <a:p>
            <a:endParaRPr lang="en-US" sz="32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33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851228"/>
            <a:ext cx="532859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INCA wind module example</a:t>
            </a:r>
            <a:endParaRPr lang="he-IL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098" name="Picture 2" descr="Image result for wind animated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84984"/>
            <a:ext cx="5544616" cy="284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6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79"/>
          <a:stretch/>
        </p:blipFill>
        <p:spPr>
          <a:xfrm>
            <a:off x="571" y="1110300"/>
            <a:ext cx="9142858" cy="57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086996"/>
            <a:ext cx="532859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System Background</a:t>
            </a:r>
            <a:endParaRPr lang="he-IL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Image result for machine background funny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868" y="2626940"/>
            <a:ext cx="3322340" cy="332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9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030" y="476672"/>
            <a:ext cx="8212426" cy="523220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b="1" u="sng" dirty="0" smtClean="0"/>
              <a:t>The stages of calculating wind at 10m:</a:t>
            </a:r>
          </a:p>
          <a:p>
            <a:pPr algn="l" rtl="0"/>
            <a:endParaRPr lang="en-US" sz="3200" b="1" u="sng" dirty="0" smtClean="0"/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Reading INCA topography and land use (Surface type).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Calculating f10 factor.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Reading stations metadata.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Getting precipitation data for effect on wind calculation – optional.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Defining system levels.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Calculating shaved elements.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Reading data stations observations.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Reading data from Radio-</a:t>
            </a:r>
            <a:r>
              <a:rPr lang="en-US" sz="2000" dirty="0" err="1" smtClean="0"/>
              <a:t>Sonda</a:t>
            </a:r>
            <a:r>
              <a:rPr lang="en-US" sz="2000" dirty="0" smtClean="0"/>
              <a:t>  - optional.</a:t>
            </a:r>
          </a:p>
          <a:p>
            <a:pPr marL="342900" indent="-3429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Reading the NWP wind fields in INCA levels and grid.</a:t>
            </a:r>
            <a:endParaRPr lang="en-US" sz="2000" b="1" u="sng" dirty="0"/>
          </a:p>
        </p:txBody>
      </p:sp>
    </p:spTree>
    <p:extLst>
      <p:ext uri="{BB962C8B-B14F-4D97-AF65-F5344CB8AC3E}">
        <p14:creationId xmlns:p14="http://schemas.microsoft.com/office/powerpoint/2010/main" val="54078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030" y="476672"/>
            <a:ext cx="8212426" cy="535531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u="sng" dirty="0"/>
              <a:t>The stages of calculating wind at </a:t>
            </a:r>
            <a:r>
              <a:rPr lang="en-US" sz="2800" b="1" u="sng" dirty="0" smtClean="0"/>
              <a:t>10m - continue</a:t>
            </a:r>
            <a:r>
              <a:rPr lang="en-US" sz="2000" b="1" u="sng" dirty="0" smtClean="0"/>
              <a:t>:</a:t>
            </a:r>
            <a:endParaRPr lang="en-US" sz="2000" b="1" u="sng" dirty="0"/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endParaRPr lang="en-US" sz="2000" dirty="0"/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Finding  wind differences between the NWP and stations.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Finding  </a:t>
            </a:r>
            <a:r>
              <a:rPr lang="en-US" sz="2000" dirty="0"/>
              <a:t>wind differences between the NWP and </a:t>
            </a:r>
            <a:r>
              <a:rPr lang="en-US" sz="2000" dirty="0" smtClean="0"/>
              <a:t>Radio-</a:t>
            </a:r>
            <a:r>
              <a:rPr lang="en-US" sz="2000" dirty="0" err="1" smtClean="0"/>
              <a:t>Sonda</a:t>
            </a:r>
            <a:r>
              <a:rPr lang="en-US" sz="2000" dirty="0" smtClean="0"/>
              <a:t> - optional.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Creating NWP/OBS interpolated differences map.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Creating Precipitation wind effect interpolated map – optional.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Adding relaxation procedure – mass conservation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Creating  wind at 10m adding “lake” effect.</a:t>
            </a:r>
          </a:p>
          <a:p>
            <a:pPr marL="457200" indent="-457200" algn="l" rtl="0">
              <a:lnSpc>
                <a:spcPct val="150000"/>
              </a:lnSpc>
              <a:buFont typeface="+mj-lt"/>
              <a:buAutoNum type="arabicPeriod" startAt="10"/>
            </a:pPr>
            <a:r>
              <a:rPr lang="en-US" sz="2000" dirty="0" smtClean="0"/>
              <a:t>Writing modules output fields as ASCII and BIL files.</a:t>
            </a:r>
          </a:p>
          <a:p>
            <a:pPr algn="l" rtl="0">
              <a:lnSpc>
                <a:spcPct val="150000"/>
              </a:lnSpc>
            </a:pPr>
            <a:endParaRPr lang="en-US" sz="2000" dirty="0"/>
          </a:p>
          <a:p>
            <a:pPr algn="l" rtl="0">
              <a:lnSpc>
                <a:spcPct val="150000"/>
              </a:lnSpc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59269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6238" r="2197"/>
          <a:stretch>
            <a:fillRect/>
          </a:stretch>
        </p:blipFill>
        <p:spPr bwMode="auto">
          <a:xfrm>
            <a:off x="178278" y="2492896"/>
            <a:ext cx="8715436" cy="40910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14282" y="764704"/>
            <a:ext cx="817414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/>
              <a:t>f10 factor calculation – depends on differences between the INCA and the NWP topography  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33823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57166"/>
            <a:ext cx="814393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/>
              <a:t>IDW Interpolation of the NWP and station wind differences </a:t>
            </a:r>
            <a:endParaRPr lang="he-IL" sz="3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988840"/>
            <a:ext cx="8391306" cy="27436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6093" y="4929198"/>
            <a:ext cx="2750363" cy="1571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62858" y="4975062"/>
            <a:ext cx="492922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Example is taken from the temperature IDW. Same is done  for the wind. Constants for wind are n=4</a:t>
            </a:r>
            <a:r>
              <a:rPr lang="he-IL" dirty="0" smtClean="0"/>
              <a:t> </a:t>
            </a:r>
            <a:r>
              <a:rPr lang="en-US" dirty="0" smtClean="0"/>
              <a:t> and c=20</a:t>
            </a:r>
            <a:r>
              <a:rPr lang="he-IL" dirty="0" smtClean="0"/>
              <a:t>.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362858" y="6101854"/>
            <a:ext cx="2002343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he-IL" dirty="0" smtClean="0"/>
              <a:t>(</a:t>
            </a:r>
            <a:r>
              <a:rPr lang="en-US" dirty="0" smtClean="0"/>
              <a:t>INCA_system.pdf</a:t>
            </a:r>
            <a:r>
              <a:rPr lang="he-IL" dirty="0" smtClean="0"/>
              <a:t>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2524" y="623590"/>
            <a:ext cx="814393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/>
              <a:t>Shave elements method is used for Mass conservation calculation</a:t>
            </a:r>
            <a:endParaRPr lang="he-IL" sz="32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3" y="2708920"/>
            <a:ext cx="8601075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42" y="4149080"/>
            <a:ext cx="3357586" cy="247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מלבן 5"/>
          <p:cNvSpPr/>
          <p:nvPr/>
        </p:nvSpPr>
        <p:spPr>
          <a:xfrm>
            <a:off x="6528147" y="4609166"/>
            <a:ext cx="2002343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he-IL" dirty="0" smtClean="0"/>
              <a:t>(</a:t>
            </a:r>
            <a:r>
              <a:rPr lang="en-US" dirty="0" smtClean="0"/>
              <a:t>INCA_system.pdf</a:t>
            </a:r>
            <a:r>
              <a:rPr lang="he-IL" dirty="0" smtClean="0"/>
              <a:t>).</a:t>
            </a:r>
          </a:p>
        </p:txBody>
      </p:sp>
      <p:sp>
        <p:nvSpPr>
          <p:cNvPr id="7" name="מלבן 6"/>
          <p:cNvSpPr/>
          <p:nvPr/>
        </p:nvSpPr>
        <p:spPr>
          <a:xfrm>
            <a:off x="6099521" y="5537860"/>
            <a:ext cx="2546273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he-IL" dirty="0" smtClean="0"/>
              <a:t>(</a:t>
            </a:r>
            <a:r>
              <a:rPr lang="en-US" dirty="0" smtClean="0"/>
              <a:t>2011_Haiden_et_al.pdf</a:t>
            </a:r>
            <a:r>
              <a:rPr lang="he-IL" dirty="0" smtClean="0"/>
              <a:t>)</a:t>
            </a:r>
            <a:endParaRPr lang="he-IL" dirty="0"/>
          </a:p>
        </p:txBody>
      </p:sp>
      <p:cxnSp>
        <p:nvCxnSpPr>
          <p:cNvPr id="10" name="מחבר חץ ישר 9"/>
          <p:cNvCxnSpPr>
            <a:stCxn id="6" idx="0"/>
          </p:cNvCxnSpPr>
          <p:nvPr/>
        </p:nvCxnSpPr>
        <p:spPr>
          <a:xfrm flipH="1" flipV="1">
            <a:off x="7072331" y="4251976"/>
            <a:ext cx="456988" cy="35719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חץ ישר 11"/>
          <p:cNvCxnSpPr>
            <a:stCxn id="7" idx="1"/>
          </p:cNvCxnSpPr>
          <p:nvPr/>
        </p:nvCxnSpPr>
        <p:spPr>
          <a:xfrm flipH="1" flipV="1">
            <a:off x="3857620" y="5394984"/>
            <a:ext cx="2241901" cy="32754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4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0648"/>
            <a:ext cx="8348692" cy="627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מלבן 10"/>
          <p:cNvSpPr/>
          <p:nvPr/>
        </p:nvSpPr>
        <p:spPr>
          <a:xfrm>
            <a:off x="1259632" y="6372036"/>
            <a:ext cx="6772816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l" rtl="0"/>
            <a:r>
              <a:rPr lang="en-US" dirty="0" smtClean="0"/>
              <a:t>from DWD slide show about z coordinate system and shaved elements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6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5632"/>
          <a:stretch>
            <a:fillRect/>
          </a:stretch>
        </p:blipFill>
        <p:spPr bwMode="auto">
          <a:xfrm>
            <a:off x="285719" y="1412776"/>
            <a:ext cx="8678611" cy="47149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מלבן 5"/>
          <p:cNvSpPr/>
          <p:nvPr/>
        </p:nvSpPr>
        <p:spPr>
          <a:xfrm>
            <a:off x="2857488" y="3362122"/>
            <a:ext cx="4143404" cy="8572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לבן 7"/>
          <p:cNvSpPr/>
          <p:nvPr/>
        </p:nvSpPr>
        <p:spPr>
          <a:xfrm>
            <a:off x="357158" y="4362254"/>
            <a:ext cx="4857784" cy="1000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6143636" y="6286520"/>
            <a:ext cx="2529730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he-IL" dirty="0" smtClean="0"/>
              <a:t>(מתוך </a:t>
            </a:r>
            <a:r>
              <a:rPr lang="en-US" dirty="0" smtClean="0"/>
              <a:t>INCA_system.pdf</a:t>
            </a:r>
            <a:r>
              <a:rPr lang="he-IL" dirty="0" smtClean="0"/>
              <a:t>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692696"/>
            <a:ext cx="61926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u="sng" dirty="0" smtClean="0"/>
              <a:t>Mass Conservation</a:t>
            </a:r>
            <a:endParaRPr lang="he-IL" sz="3200" b="1" u="sng" dirty="0"/>
          </a:p>
        </p:txBody>
      </p:sp>
    </p:spTree>
    <p:extLst>
      <p:ext uri="{BB962C8B-B14F-4D97-AF65-F5344CB8AC3E}">
        <p14:creationId xmlns:p14="http://schemas.microsoft.com/office/powerpoint/2010/main" val="57871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867" b="2362"/>
          <a:stretch>
            <a:fillRect/>
          </a:stretch>
        </p:blipFill>
        <p:spPr bwMode="auto">
          <a:xfrm>
            <a:off x="1071538" y="809625"/>
            <a:ext cx="7072362" cy="59055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0648"/>
            <a:ext cx="61926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u="sng" dirty="0" smtClean="0"/>
              <a:t>Adding the “lake” effect</a:t>
            </a:r>
            <a:endParaRPr lang="he-IL" sz="3200" b="1" u="sng" dirty="0"/>
          </a:p>
        </p:txBody>
      </p:sp>
    </p:spTree>
    <p:extLst>
      <p:ext uri="{BB962C8B-B14F-4D97-AF65-F5344CB8AC3E}">
        <p14:creationId xmlns:p14="http://schemas.microsoft.com/office/powerpoint/2010/main" val="30952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548680"/>
            <a:ext cx="7038975" cy="13906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191754"/>
            <a:ext cx="6162675" cy="34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6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Infrastructure &amp; I/O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898852"/>
            <a:ext cx="7210425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4899248"/>
            <a:ext cx="6848475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99288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/>
              <a:t>Forecast is created by using weights between INCA Analysis and NWP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26065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20688"/>
            <a:ext cx="7488832" cy="55092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INCA – Integrated Nowcasting through Comprehensive Analysis.</a:t>
            </a: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Developed by ZAMG: </a:t>
            </a:r>
            <a:r>
              <a:rPr lang="en-US" sz="3200" dirty="0">
                <a:solidFill>
                  <a:srgbClr val="0070C0"/>
                </a:solidFill>
              </a:rPr>
              <a:t>http://www.zamg.ac.at/fix/INCA_system.pdf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IMS joined INCA-CE project in 2011.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en-US" sz="3200" dirty="0" smtClean="0"/>
              <a:t>Operational mode since 2013 </a:t>
            </a:r>
          </a:p>
          <a:p>
            <a:pPr algn="l" rtl="0"/>
            <a:endParaRPr lang="he-IL" sz="3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84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204864"/>
            <a:ext cx="5328592" cy="20005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Products</a:t>
            </a:r>
            <a:endParaRPr lang="he-IL" sz="9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he-IL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7959234" cy="62016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u="sng" dirty="0" smtClean="0"/>
              <a:t>INCA system customers</a:t>
            </a:r>
            <a:r>
              <a:rPr lang="en-US" sz="2800" u="sng" dirty="0" smtClean="0"/>
              <a:t>:</a:t>
            </a:r>
          </a:p>
          <a:p>
            <a:pPr algn="l" rtl="0"/>
            <a:endParaRPr lang="en-US" dirty="0"/>
          </a:p>
          <a:p>
            <a:pPr algn="l" rtl="0"/>
            <a:r>
              <a:rPr lang="en-US" b="1" u="sng" dirty="0" smtClean="0"/>
              <a:t>Israel Meteorological Service:</a:t>
            </a:r>
          </a:p>
          <a:p>
            <a:pPr marL="285750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Forecasting department/operation center - INCA maps, Forecast to Airfields, NWP/OBS auto-check.</a:t>
            </a:r>
          </a:p>
          <a:p>
            <a:pPr marL="285750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Research &amp; Development department  - evapotranspiration , radiation calculations.</a:t>
            </a:r>
          </a:p>
          <a:p>
            <a:pPr marL="285750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Climate department</a:t>
            </a:r>
          </a:p>
          <a:p>
            <a:pPr algn="l" rtl="0"/>
            <a:endParaRPr lang="en-US" dirty="0"/>
          </a:p>
          <a:p>
            <a:pPr algn="l" rtl="0"/>
            <a:r>
              <a:rPr lang="en-US" b="1" dirty="0" smtClean="0"/>
              <a:t>Chemical Hazard  spill application</a:t>
            </a:r>
          </a:p>
          <a:p>
            <a:pPr algn="l" rtl="0"/>
            <a:endParaRPr lang="en-US" dirty="0"/>
          </a:p>
          <a:p>
            <a:pPr algn="l" rtl="0"/>
            <a:r>
              <a:rPr lang="en-US" b="1" u="sng" dirty="0" smtClean="0"/>
              <a:t>Israel Hydrology Service/Water Authority </a:t>
            </a:r>
          </a:p>
          <a:p>
            <a:pPr algn="l" rtl="0"/>
            <a:r>
              <a:rPr lang="en-US" dirty="0" smtClean="0"/>
              <a:t>INCA precipitation analysis  coupled with Hydrological model.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b="1" dirty="0" smtClean="0"/>
              <a:t>Israel fire fighters/Police/Road Safety Agency</a:t>
            </a:r>
            <a:endParaRPr lang="en-US" b="1" dirty="0"/>
          </a:p>
          <a:p>
            <a:pPr algn="l" rtl="0"/>
            <a:endParaRPr lang="en-US" dirty="0"/>
          </a:p>
          <a:p>
            <a:pPr algn="l" rtl="0"/>
            <a:r>
              <a:rPr lang="en-US" b="1" dirty="0" smtClean="0"/>
              <a:t>TV channels</a:t>
            </a:r>
          </a:p>
          <a:p>
            <a:pPr algn="l" rtl="0"/>
            <a:endParaRPr lang="en-US" dirty="0"/>
          </a:p>
          <a:p>
            <a:pPr algn="l" rtl="0"/>
            <a:r>
              <a:rPr lang="en-US" b="1" dirty="0" smtClean="0"/>
              <a:t>The public</a:t>
            </a:r>
            <a:endParaRPr lang="he-IL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21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53987"/>
            <a:ext cx="79592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u="sng" dirty="0" smtClean="0"/>
              <a:t>Snow case 19-20/02/2015</a:t>
            </a: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1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00" y="126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00" y="126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811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0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0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15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1219200"/>
            <a:ext cx="5905500" cy="4419600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1979712" y="5734997"/>
            <a:ext cx="5094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http://www.nrg.co.il/online/1/ART2/678/158.html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1763688" y="548680"/>
            <a:ext cx="57606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u="sng" dirty="0" smtClean="0"/>
              <a:t>Grus in Snowing “</a:t>
            </a:r>
            <a:r>
              <a:rPr lang="en-US" sz="3200" b="1" u="sng" dirty="0" err="1" smtClean="0"/>
              <a:t>Hola</a:t>
            </a:r>
            <a:r>
              <a:rPr lang="en-US" sz="3200" b="1" u="sng" dirty="0" smtClean="0"/>
              <a:t>” valley</a:t>
            </a:r>
            <a:endParaRPr lang="he-IL" sz="3200" b="1" u="sng" dirty="0"/>
          </a:p>
        </p:txBody>
      </p:sp>
    </p:spTree>
    <p:extLst>
      <p:ext uri="{BB962C8B-B14F-4D97-AF65-F5344CB8AC3E}">
        <p14:creationId xmlns:p14="http://schemas.microsoft.com/office/powerpoint/2010/main" val="144880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53987"/>
            <a:ext cx="79592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u="sng" dirty="0" err="1" smtClean="0"/>
              <a:t>Nowcast</a:t>
            </a:r>
            <a:r>
              <a:rPr lang="en-US" sz="4800" b="1" u="sng" dirty="0" smtClean="0"/>
              <a:t> for Airfields</a:t>
            </a: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59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5" t="23173" r="23865" b="5145"/>
          <a:stretch/>
        </p:blipFill>
        <p:spPr bwMode="auto">
          <a:xfrm>
            <a:off x="1007604" y="509750"/>
            <a:ext cx="7128792" cy="583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5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53987"/>
            <a:ext cx="79592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u="sng" dirty="0" smtClean="0"/>
              <a:t>Severe storm case 7/5/2014</a:t>
            </a: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0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0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15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edtech2b2.files.wordpress.com/2010/02/animated_gif_computer_154.gif?w=300&amp;h=30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000240"/>
            <a:ext cx="2214578" cy="22145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28596" y="1357298"/>
            <a:ext cx="221457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Automatic Weather  Station Observation measurements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480576" y="2645864"/>
            <a:ext cx="221457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Numerical Weather Prediction Model forecast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500034" y="3780966"/>
            <a:ext cx="22145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Weather RADAR</a:t>
            </a:r>
            <a:endParaRPr lang="he-IL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4500570"/>
            <a:ext cx="221457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Meteorological Satellite</a:t>
            </a:r>
            <a:endParaRPr lang="he-IL" dirty="0"/>
          </a:p>
        </p:txBody>
      </p:sp>
      <p:cxnSp>
        <p:nvCxnSpPr>
          <p:cNvPr id="13" name="מחבר חץ ישר 12"/>
          <p:cNvCxnSpPr>
            <a:stCxn id="8" idx="3"/>
            <a:endCxn id="4102" idx="1"/>
          </p:cNvCxnSpPr>
          <p:nvPr/>
        </p:nvCxnSpPr>
        <p:spPr>
          <a:xfrm>
            <a:off x="2643174" y="1818963"/>
            <a:ext cx="785818" cy="128856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חץ ישר 15"/>
          <p:cNvCxnSpPr>
            <a:stCxn id="9" idx="3"/>
            <a:endCxn id="4102" idx="1"/>
          </p:cNvCxnSpPr>
          <p:nvPr/>
        </p:nvCxnSpPr>
        <p:spPr>
          <a:xfrm>
            <a:off x="2695154" y="3107529"/>
            <a:ext cx="733838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מחבר חץ ישר 17"/>
          <p:cNvCxnSpPr>
            <a:stCxn id="10" idx="3"/>
            <a:endCxn id="4102" idx="1"/>
          </p:cNvCxnSpPr>
          <p:nvPr/>
        </p:nvCxnSpPr>
        <p:spPr>
          <a:xfrm flipV="1">
            <a:off x="2714612" y="3107529"/>
            <a:ext cx="714380" cy="85810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מחבר חץ ישר 19"/>
          <p:cNvCxnSpPr>
            <a:stCxn id="11" idx="3"/>
            <a:endCxn id="4102" idx="1"/>
          </p:cNvCxnSpPr>
          <p:nvPr/>
        </p:nvCxnSpPr>
        <p:spPr>
          <a:xfrm flipV="1">
            <a:off x="2714612" y="3107529"/>
            <a:ext cx="714380" cy="1716207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57158" y="500042"/>
            <a:ext cx="24288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b="1" u="sng" dirty="0" smtClean="0"/>
              <a:t>System input</a:t>
            </a:r>
            <a:endParaRPr lang="he-IL" sz="2800" b="1" u="sng" dirty="0"/>
          </a:p>
        </p:txBody>
      </p:sp>
      <p:sp>
        <p:nvSpPr>
          <p:cNvPr id="75" name="TextBox 74"/>
          <p:cNvSpPr txBox="1"/>
          <p:nvPr/>
        </p:nvSpPr>
        <p:spPr>
          <a:xfrm>
            <a:off x="3214678" y="1357298"/>
            <a:ext cx="24288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u="sng" dirty="0" smtClean="0"/>
              <a:t>INCA</a:t>
            </a:r>
            <a:endParaRPr lang="he-IL" sz="2800" b="1" u="sng" dirty="0"/>
          </a:p>
        </p:txBody>
      </p:sp>
      <p:sp>
        <p:nvSpPr>
          <p:cNvPr id="84" name="TextBox 83"/>
          <p:cNvSpPr txBox="1"/>
          <p:nvPr/>
        </p:nvSpPr>
        <p:spPr>
          <a:xfrm>
            <a:off x="6286512" y="2645864"/>
            <a:ext cx="264317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 rtl="0"/>
            <a:r>
              <a:rPr lang="he-IL" dirty="0" smtClean="0"/>
              <a:t> </a:t>
            </a:r>
            <a:r>
              <a:rPr lang="en-US" dirty="0" err="1" smtClean="0"/>
              <a:t>Nowcast</a:t>
            </a:r>
            <a:r>
              <a:rPr lang="en-US" dirty="0" smtClean="0"/>
              <a:t> – short range forecast</a:t>
            </a:r>
            <a:endParaRPr lang="he-IL" dirty="0" smtClean="0"/>
          </a:p>
          <a:p>
            <a:pPr algn="ctr"/>
            <a:endParaRPr lang="he-IL" dirty="0"/>
          </a:p>
        </p:txBody>
      </p:sp>
      <p:cxnSp>
        <p:nvCxnSpPr>
          <p:cNvPr id="94" name="מחבר חץ ישר 93"/>
          <p:cNvCxnSpPr>
            <a:stCxn id="4102" idx="3"/>
            <a:endCxn id="84" idx="1"/>
          </p:cNvCxnSpPr>
          <p:nvPr/>
        </p:nvCxnSpPr>
        <p:spPr>
          <a:xfrm>
            <a:off x="5643570" y="3107529"/>
            <a:ext cx="64294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6429388" y="2002922"/>
            <a:ext cx="24288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u="sng" dirty="0" smtClean="0"/>
              <a:t>System output</a:t>
            </a:r>
            <a:endParaRPr lang="he-IL" sz="2800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4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12" y="0"/>
            <a:ext cx="51435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3" t="49055" r="27267" b="7340"/>
          <a:stretch/>
        </p:blipFill>
        <p:spPr bwMode="auto">
          <a:xfrm>
            <a:off x="35496" y="3754994"/>
            <a:ext cx="4320480" cy="24103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6300028"/>
            <a:ext cx="37134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/>
              <a:t>From INCA_system.pdf</a:t>
            </a:r>
            <a:endParaRPr lang="he-IL" b="1" u="sng" dirty="0"/>
          </a:p>
        </p:txBody>
      </p:sp>
      <p:pic>
        <p:nvPicPr>
          <p:cNvPr id="9" name="Picture 2" descr="http://141.226.2.100/images/MSG/ARCHIVE/MIDDLE_EAST_IR/2014/05/07/20140507180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4564"/>
            <a:ext cx="3713484" cy="371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5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53987"/>
            <a:ext cx="795923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u="sng" dirty="0" smtClean="0"/>
              <a:t>INCA precipitation coupled to Hydrological model</a:t>
            </a: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7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Picture 4" descr="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2" b="13742"/>
          <a:stretch>
            <a:fillRect/>
          </a:stretch>
        </p:blipFill>
        <p:spPr bwMode="auto">
          <a:xfrm>
            <a:off x="7235825" y="0"/>
            <a:ext cx="19081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235825" y="1008063"/>
            <a:ext cx="1907504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1600" b="1" dirty="0">
                <a:solidFill>
                  <a:schemeClr val="tx2"/>
                </a:solidFill>
              </a:rPr>
              <a:t>השרות ההידרולוגי</a:t>
            </a:r>
            <a:endParaRPr lang="en-US" altLang="he-IL" sz="1600" b="1" dirty="0">
              <a:solidFill>
                <a:schemeClr val="tx2"/>
              </a:solidFill>
            </a:endParaRPr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4" t="12703" r="2143" b="11743"/>
          <a:stretch/>
        </p:blipFill>
        <p:spPr>
          <a:xfrm>
            <a:off x="9158" y="1484784"/>
            <a:ext cx="9125684" cy="53732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מלבן 4"/>
          <p:cNvSpPr/>
          <p:nvPr/>
        </p:nvSpPr>
        <p:spPr>
          <a:xfrm>
            <a:off x="304683" y="314653"/>
            <a:ext cx="69311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err="1" smtClean="0"/>
              <a:t>Ayalon</a:t>
            </a:r>
            <a:r>
              <a:rPr lang="en-US" sz="2800" dirty="0" smtClean="0"/>
              <a:t> Basin: division to sub-basin and flow junction in HEC-HMS hydrological model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11958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30087" r="25610" b="12464"/>
          <a:stretch/>
        </p:blipFill>
        <p:spPr bwMode="auto">
          <a:xfrm>
            <a:off x="107504" y="424160"/>
            <a:ext cx="8957960" cy="6029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 descr="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2" b="13742"/>
          <a:stretch>
            <a:fillRect/>
          </a:stretch>
        </p:blipFill>
        <p:spPr bwMode="auto">
          <a:xfrm>
            <a:off x="7235825" y="0"/>
            <a:ext cx="19081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235825" y="1008063"/>
            <a:ext cx="1907504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1600" b="1" dirty="0">
                <a:solidFill>
                  <a:schemeClr val="tx2"/>
                </a:solidFill>
              </a:rPr>
              <a:t>השרות ההידרולוגי</a:t>
            </a:r>
            <a:endParaRPr lang="en-US" altLang="he-IL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53987"/>
            <a:ext cx="795923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u="sng" dirty="0" smtClean="0"/>
              <a:t>Chemical spill Hazard application</a:t>
            </a: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12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1" t="10792" r="13401" b="18677"/>
          <a:stretch/>
        </p:blipFill>
        <p:spPr bwMode="auto">
          <a:xfrm>
            <a:off x="191222" y="22312"/>
            <a:ext cx="8761557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3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1" t="11664" r="16453" b="39390"/>
          <a:stretch/>
        </p:blipFill>
        <p:spPr bwMode="auto">
          <a:xfrm>
            <a:off x="51373" y="836712"/>
            <a:ext cx="9041255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53987"/>
            <a:ext cx="79592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800" b="1" u="sng" dirty="0" smtClean="0"/>
              <a:t>Summer case</a:t>
            </a: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0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0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000"/>
            <a:ext cx="2970000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75656" y="620688"/>
                <a:ext cx="5968750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𝐻𝑒𝑎𝑡𝑆𝑡𝑟𝑒𝑠𝑠</m:t>
                      </m:r>
                      <m:r>
                        <a:rPr lang="en-US" sz="3600" b="0" i="1" smtClean="0">
                          <a:latin typeface="Cambria Math"/>
                        </a:rPr>
                        <m:t>=(</m:t>
                      </m:r>
                      <m:r>
                        <a:rPr lang="en-US" sz="3600" b="0" i="1" smtClean="0">
                          <a:latin typeface="Cambria Math"/>
                        </a:rPr>
                        <m:t>𝑇</m:t>
                      </m:r>
                      <m:r>
                        <a:rPr lang="en-US" sz="3600" b="0" i="1" smtClean="0">
                          <a:latin typeface="Cambria Math"/>
                        </a:rPr>
                        <m:t>+</m:t>
                      </m:r>
                      <m:r>
                        <a:rPr lang="en-US" sz="3600" b="0" i="1" smtClean="0">
                          <a:latin typeface="Cambria Math"/>
                        </a:rPr>
                        <m:t>𝑇𝑤𝑒𝑡</m:t>
                      </m:r>
                      <m:r>
                        <a:rPr lang="en-US" sz="3600" b="0" i="1" smtClean="0">
                          <a:latin typeface="Cambria Math"/>
                        </a:rPr>
                        <m:t>)/</m:t>
                      </m:r>
                      <m:r>
                        <a:rPr lang="en-US" sz="36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620688"/>
                <a:ext cx="5968750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58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6" name="Picture 8" descr="http://30.media.tumblr.com/tumblr_lddv0ictIl1qbn6x9o1_4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000240"/>
            <a:ext cx="5929354" cy="4235253"/>
          </a:xfrm>
          <a:prstGeom prst="rect">
            <a:avLst/>
          </a:prstGeom>
          <a:noFill/>
        </p:spPr>
      </p:pic>
      <p:sp>
        <p:nvSpPr>
          <p:cNvPr id="11" name="כותרת 4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en-US" sz="6600" dirty="0" smtClean="0"/>
              <a:t>Thank you for listening!</a:t>
            </a:r>
            <a:endParaRPr lang="he-IL" sz="6600" dirty="0"/>
          </a:p>
        </p:txBody>
      </p:sp>
    </p:spTree>
    <p:extLst>
      <p:ext uri="{BB962C8B-B14F-4D97-AF65-F5344CB8AC3E}">
        <p14:creationId xmlns:p14="http://schemas.microsoft.com/office/powerpoint/2010/main" val="15191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51520" y="620688"/>
            <a:ext cx="85689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3200" dirty="0" smtClean="0"/>
              <a:t>The added value of the system:</a:t>
            </a:r>
          </a:p>
          <a:p>
            <a:pPr algn="just" rtl="0"/>
            <a:endParaRPr lang="en-US" sz="3200" dirty="0"/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r>
              <a:rPr lang="en-US" sz="3200" dirty="0" smtClean="0"/>
              <a:t>High resolution and Bias correction.</a:t>
            </a:r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r>
              <a:rPr lang="en-US" sz="3200" dirty="0" smtClean="0"/>
              <a:t>Nowcasting.</a:t>
            </a:r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r>
              <a:rPr lang="en-US" sz="3200" dirty="0" smtClean="0"/>
              <a:t>Improvement of the short range forecast (first 6 hours) and in farther forecasting range.</a:t>
            </a:r>
            <a:endParaRPr lang="he-IL" sz="3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5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מלבן מעוגל 23"/>
          <p:cNvSpPr/>
          <p:nvPr/>
        </p:nvSpPr>
        <p:spPr>
          <a:xfrm>
            <a:off x="1714480" y="2143116"/>
            <a:ext cx="2428892" cy="2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3" name="TextBox 32"/>
          <p:cNvSpPr txBox="1"/>
          <p:nvPr/>
        </p:nvSpPr>
        <p:spPr>
          <a:xfrm>
            <a:off x="1857356" y="2786058"/>
            <a:ext cx="20002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000" b="1" dirty="0" smtClean="0"/>
              <a:t>NWP processing module</a:t>
            </a:r>
            <a:endParaRPr lang="he-IL" sz="2000" b="1" dirty="0"/>
          </a:p>
        </p:txBody>
      </p:sp>
      <p:cxnSp>
        <p:nvCxnSpPr>
          <p:cNvPr id="35" name="מחבר חץ ישר 34"/>
          <p:cNvCxnSpPr>
            <a:endCxn id="24" idx="1"/>
          </p:cNvCxnSpPr>
          <p:nvPr/>
        </p:nvCxnSpPr>
        <p:spPr>
          <a:xfrm>
            <a:off x="642910" y="3143248"/>
            <a:ext cx="1071570" cy="1588"/>
          </a:xfrm>
          <a:prstGeom prst="straightConnector1">
            <a:avLst/>
          </a:prstGeom>
          <a:ln w="38100">
            <a:solidFill>
              <a:schemeClr val="tx1"/>
            </a:solidFill>
            <a:prstDash val="dash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מלבן מעוגל 37"/>
          <p:cNvSpPr/>
          <p:nvPr/>
        </p:nvSpPr>
        <p:spPr>
          <a:xfrm>
            <a:off x="5214942" y="1357298"/>
            <a:ext cx="2000264" cy="10001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9" name="מלבן מעוגל 38"/>
          <p:cNvSpPr/>
          <p:nvPr/>
        </p:nvSpPr>
        <p:spPr>
          <a:xfrm>
            <a:off x="5214942" y="2643182"/>
            <a:ext cx="2000264" cy="10001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0" name="מלבן מעוגל 39"/>
          <p:cNvSpPr/>
          <p:nvPr/>
        </p:nvSpPr>
        <p:spPr>
          <a:xfrm>
            <a:off x="5214942" y="5429264"/>
            <a:ext cx="2000264" cy="10001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2" name="מחבר מרפקי 41"/>
          <p:cNvCxnSpPr>
            <a:stCxn id="24" idx="3"/>
            <a:endCxn id="38" idx="1"/>
          </p:cNvCxnSpPr>
          <p:nvPr/>
        </p:nvCxnSpPr>
        <p:spPr>
          <a:xfrm flipV="1">
            <a:off x="4143372" y="1857364"/>
            <a:ext cx="1071570" cy="128588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מחבר מרפקי 43"/>
          <p:cNvCxnSpPr>
            <a:stCxn id="24" idx="3"/>
            <a:endCxn id="39" idx="1"/>
          </p:cNvCxnSpPr>
          <p:nvPr/>
        </p:nvCxnSpPr>
        <p:spPr>
          <a:xfrm>
            <a:off x="4143372" y="3143248"/>
            <a:ext cx="1071570" cy="1588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מחבר מרפקי 46"/>
          <p:cNvCxnSpPr>
            <a:stCxn id="24" idx="3"/>
            <a:endCxn id="40" idx="1"/>
          </p:cNvCxnSpPr>
          <p:nvPr/>
        </p:nvCxnSpPr>
        <p:spPr>
          <a:xfrm>
            <a:off x="4143372" y="3143248"/>
            <a:ext cx="1071570" cy="2786082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286380" y="1643050"/>
            <a:ext cx="18573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/>
              <a:t>Temperature &amp; Humidity module </a:t>
            </a:r>
            <a:endParaRPr lang="he-IL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5286380" y="3000372"/>
            <a:ext cx="18573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/>
              <a:t>Wind module</a:t>
            </a:r>
            <a:endParaRPr lang="he-IL" b="1" dirty="0"/>
          </a:p>
        </p:txBody>
      </p:sp>
      <p:sp>
        <p:nvSpPr>
          <p:cNvPr id="51" name="אליפסה 50"/>
          <p:cNvSpPr/>
          <p:nvPr/>
        </p:nvSpPr>
        <p:spPr>
          <a:xfrm>
            <a:off x="6072198" y="3857628"/>
            <a:ext cx="214314" cy="21431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3" name="אליפסה 52"/>
          <p:cNvSpPr/>
          <p:nvPr/>
        </p:nvSpPr>
        <p:spPr>
          <a:xfrm>
            <a:off x="6072198" y="4214818"/>
            <a:ext cx="214314" cy="21431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4" name="אליפסה 53"/>
          <p:cNvSpPr/>
          <p:nvPr/>
        </p:nvSpPr>
        <p:spPr>
          <a:xfrm>
            <a:off x="6072198" y="4572008"/>
            <a:ext cx="214314" cy="21431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5" name="אליפסה 54"/>
          <p:cNvSpPr/>
          <p:nvPr/>
        </p:nvSpPr>
        <p:spPr>
          <a:xfrm>
            <a:off x="6072198" y="4929198"/>
            <a:ext cx="214314" cy="21431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0" name="TextBox 59"/>
          <p:cNvSpPr txBox="1"/>
          <p:nvPr/>
        </p:nvSpPr>
        <p:spPr>
          <a:xfrm>
            <a:off x="5286380" y="5715016"/>
            <a:ext cx="18573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/>
              <a:t> </a:t>
            </a:r>
            <a:r>
              <a:rPr lang="en-US" b="1" dirty="0" err="1" smtClean="0"/>
              <a:t>n’th</a:t>
            </a:r>
            <a:r>
              <a:rPr lang="en-US" b="1" dirty="0" smtClean="0"/>
              <a:t>  module</a:t>
            </a:r>
            <a:endParaRPr lang="he-IL" sz="2400" b="1" dirty="0"/>
          </a:p>
        </p:txBody>
      </p:sp>
      <p:cxnSp>
        <p:nvCxnSpPr>
          <p:cNvPr id="61" name="מחבר חץ ישר 60"/>
          <p:cNvCxnSpPr/>
          <p:nvPr/>
        </p:nvCxnSpPr>
        <p:spPr>
          <a:xfrm>
            <a:off x="7215206" y="1857364"/>
            <a:ext cx="142876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מחבר חץ ישר 61"/>
          <p:cNvCxnSpPr/>
          <p:nvPr/>
        </p:nvCxnSpPr>
        <p:spPr>
          <a:xfrm>
            <a:off x="7215206" y="3143248"/>
            <a:ext cx="142876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מחבר חץ ישר 62"/>
          <p:cNvCxnSpPr/>
          <p:nvPr/>
        </p:nvCxnSpPr>
        <p:spPr>
          <a:xfrm>
            <a:off x="7215206" y="5929330"/>
            <a:ext cx="1428760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מלבן 64"/>
          <p:cNvSpPr/>
          <p:nvPr/>
        </p:nvSpPr>
        <p:spPr>
          <a:xfrm>
            <a:off x="1357290" y="1142984"/>
            <a:ext cx="6215106" cy="550072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0" name="TextBox 69"/>
          <p:cNvSpPr txBox="1"/>
          <p:nvPr/>
        </p:nvSpPr>
        <p:spPr>
          <a:xfrm>
            <a:off x="2786050" y="642918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u="sng" dirty="0" smtClean="0"/>
              <a:t> A look “Inside” INCA</a:t>
            </a:r>
            <a:r>
              <a:rPr lang="he-IL" sz="2400" dirty="0" smtClean="0"/>
              <a:t> </a:t>
            </a:r>
            <a:endParaRPr lang="he-IL" sz="2400" dirty="0"/>
          </a:p>
        </p:txBody>
      </p:sp>
      <p:cxnSp>
        <p:nvCxnSpPr>
          <p:cNvPr id="34" name="מחבר מרפקי 33"/>
          <p:cNvCxnSpPr/>
          <p:nvPr/>
        </p:nvCxnSpPr>
        <p:spPr>
          <a:xfrm>
            <a:off x="642910" y="3143248"/>
            <a:ext cx="4000528" cy="1714512"/>
          </a:xfrm>
          <a:prstGeom prst="bentConnector3">
            <a:avLst>
              <a:gd name="adj1" fmla="val 4643"/>
            </a:avLst>
          </a:prstGeom>
          <a:ln w="38100">
            <a:solidFill>
              <a:schemeClr val="tx1"/>
            </a:solidFill>
            <a:prstDash val="dash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42910" y="4429132"/>
            <a:ext cx="3214710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>
                <a:solidFill>
                  <a:srgbClr val="0070C0"/>
                </a:solidFill>
              </a:rPr>
              <a:t>Stations/RADAR/Satellite</a:t>
            </a:r>
            <a:endParaRPr lang="he-IL" b="1" u="sng" dirty="0">
              <a:solidFill>
                <a:srgbClr val="0070C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348" y="2714620"/>
            <a:ext cx="6893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>
                <a:solidFill>
                  <a:srgbClr val="0070C0"/>
                </a:solidFill>
              </a:rPr>
              <a:t>NWP</a:t>
            </a:r>
            <a:endParaRPr lang="he-IL" b="1" u="sng" dirty="0">
              <a:solidFill>
                <a:srgbClr val="0070C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2928934"/>
            <a:ext cx="7143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b="1" dirty="0" smtClean="0"/>
              <a:t>Input</a:t>
            </a:r>
            <a:endParaRPr lang="he-IL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668344" y="2422629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/>
              <a:t>Forecasted field</a:t>
            </a:r>
            <a:endParaRPr lang="he-IL" b="1" u="sng" dirty="0"/>
          </a:p>
        </p:txBody>
      </p:sp>
      <p:sp>
        <p:nvSpPr>
          <p:cNvPr id="36" name="TextBox 35"/>
          <p:cNvSpPr txBox="1"/>
          <p:nvPr/>
        </p:nvSpPr>
        <p:spPr>
          <a:xfrm>
            <a:off x="7668344" y="5158933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/>
              <a:t>Forecasted field</a:t>
            </a:r>
            <a:endParaRPr lang="he-IL" b="1" u="sng" dirty="0"/>
          </a:p>
        </p:txBody>
      </p:sp>
      <p:sp>
        <p:nvSpPr>
          <p:cNvPr id="37" name="TextBox 36"/>
          <p:cNvSpPr txBox="1"/>
          <p:nvPr/>
        </p:nvSpPr>
        <p:spPr>
          <a:xfrm>
            <a:off x="7668344" y="1124744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/>
              <a:t>Forecasted field</a:t>
            </a:r>
            <a:endParaRPr lang="he-IL" b="1" u="sng" dirty="0"/>
          </a:p>
        </p:txBody>
      </p:sp>
      <p:sp>
        <p:nvSpPr>
          <p:cNvPr id="43" name="TextBox 42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2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116013" y="3305175"/>
            <a:ext cx="6284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357158" y="642918"/>
            <a:ext cx="8429683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2400" b="1" u="sng" dirty="0" smtClean="0"/>
              <a:t>NWP processing module</a:t>
            </a:r>
            <a:endParaRPr lang="he-IL" sz="2400" b="1" u="sng" dirty="0"/>
          </a:p>
          <a:p>
            <a:pPr algn="l" rtl="0">
              <a:spcBef>
                <a:spcPct val="50000"/>
              </a:spcBef>
            </a:pPr>
            <a:r>
              <a:rPr lang="en-US" sz="2400" dirty="0" smtClean="0"/>
              <a:t>Reads the NWP model fields and Interpolates them to INCA levels and grid: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Spatial resolution: 1km/100m (Lambert Conic Conformal projection).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Vertical resolution: 200m to all fields, except for wind 125m.</a:t>
            </a:r>
          </a:p>
          <a:p>
            <a:pPr marL="342900" indent="-3429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Forecast time resolution: 10 minutes/Hourly basis. </a:t>
            </a:r>
          </a:p>
          <a:p>
            <a:pPr algn="l" rtl="0">
              <a:spcBef>
                <a:spcPct val="50000"/>
              </a:spcBef>
            </a:pPr>
            <a:endParaRPr lang="en-US" sz="2400" dirty="0" smtClean="0"/>
          </a:p>
          <a:p>
            <a:pPr algn="l" rtl="0">
              <a:spcBef>
                <a:spcPct val="50000"/>
              </a:spcBef>
            </a:pPr>
            <a:r>
              <a:rPr lang="en-US" sz="2400" dirty="0" smtClean="0"/>
              <a:t>Processing includes 2D and 3D interpolation.  </a:t>
            </a:r>
          </a:p>
          <a:p>
            <a:pPr algn="l" rtl="0">
              <a:spcBef>
                <a:spcPct val="50000"/>
              </a:spcBef>
            </a:pPr>
            <a:r>
              <a:rPr lang="en-US" sz="2400" dirty="0" smtClean="0"/>
              <a:t>The fields on INCA grid are being used by the system’s module to create the </a:t>
            </a:r>
            <a:r>
              <a:rPr lang="en-US" sz="2400" dirty="0" err="1" smtClean="0"/>
              <a:t>Nowcast</a:t>
            </a:r>
            <a:r>
              <a:rPr lang="en-US" sz="2400" dirty="0" smtClean="0"/>
              <a:t>.</a:t>
            </a:r>
            <a:r>
              <a:rPr lang="he-IL" sz="2400" dirty="0" smtClean="0">
                <a:solidFill>
                  <a:srgbClr val="FF0000"/>
                </a:solidFill>
              </a:rPr>
              <a:t> 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0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C99B4-A07C-41F4-9F6C-0EE9E87ABFA5}" type="slidenum">
              <a:rPr lang="he-IL" altLang="he-IL"/>
              <a:pPr/>
              <a:t>9</a:t>
            </a:fld>
            <a:endParaRPr lang="en-US" altLang="he-IL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11188" y="476250"/>
            <a:ext cx="7777162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altLang="he-IL" b="1" u="sng" dirty="0" smtClean="0"/>
              <a:t>Bilinear </a:t>
            </a:r>
            <a:r>
              <a:rPr lang="en-US" altLang="he-IL" b="1" u="sng" dirty="0"/>
              <a:t>interpolation (</a:t>
            </a:r>
            <a:r>
              <a:rPr lang="en-US" altLang="he-IL" b="1" u="sng" dirty="0" err="1"/>
              <a:t>wikipedia</a:t>
            </a:r>
            <a:r>
              <a:rPr lang="en-US" altLang="he-IL" b="1" u="sng" dirty="0"/>
              <a:t>):</a:t>
            </a:r>
          </a:p>
          <a:p>
            <a:pPr algn="l" rtl="0">
              <a:spcBef>
                <a:spcPct val="50000"/>
              </a:spcBef>
            </a:pPr>
            <a:r>
              <a:rPr lang="en-US" altLang="he-IL" dirty="0"/>
              <a:t> considers the closest 2x2 neighborhood of known pixel values surrounding the unknown pixel's computed location. It then takes a weighted average of these 4 pixels to arrive at its final, interpolated value. The weight on each of the 4 pixel values is based on the computed pixel's distance (in 2D space) from each of the known points.</a:t>
            </a:r>
          </a:p>
          <a:p>
            <a:pPr algn="l" rtl="0">
              <a:spcBef>
                <a:spcPct val="50000"/>
              </a:spcBef>
            </a:pPr>
            <a:r>
              <a:rPr lang="en-US" altLang="he-IL" dirty="0">
                <a:hlinkClick r:id="rId3"/>
              </a:rPr>
              <a:t>http://en.wikipedia.org/wiki/Bilinear_interpolation</a:t>
            </a:r>
            <a:endParaRPr lang="en-US" altLang="he-IL" dirty="0"/>
          </a:p>
          <a:p>
            <a:pPr algn="l" rtl="0">
              <a:spcBef>
                <a:spcPct val="50000"/>
              </a:spcBef>
            </a:pPr>
            <a:endParaRPr lang="en-US" altLang="he-IL" dirty="0"/>
          </a:p>
          <a:p>
            <a:pPr algn="l" rtl="0">
              <a:spcBef>
                <a:spcPct val="50000"/>
              </a:spcBef>
            </a:pPr>
            <a:r>
              <a:rPr lang="en-US" altLang="he-IL" dirty="0"/>
              <a:t> </a:t>
            </a:r>
            <a:endParaRPr lang="he-IL" altLang="he-IL" dirty="0"/>
          </a:p>
          <a:p>
            <a:pPr>
              <a:spcBef>
                <a:spcPct val="50000"/>
              </a:spcBef>
            </a:pPr>
            <a:endParaRPr lang="he-IL" altLang="he-IL" dirty="0"/>
          </a:p>
        </p:txBody>
      </p:sp>
      <p:pic>
        <p:nvPicPr>
          <p:cNvPr id="11269" name="Picture 5" descr="Bili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213100"/>
            <a:ext cx="2727325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 I_{20.2, 14.5} = (1-0.2)\cdot 150.5 + 0.2\cdot 128.5 = 146.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92825"/>
            <a:ext cx="7346950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43808" y="-27384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System background</a:t>
            </a:r>
            <a:endParaRPr lang="he-IL" sz="20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5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1271</Words>
  <Application>Microsoft Office PowerPoint</Application>
  <PresentationFormat>‫הצגה על המסך (4:3)</PresentationFormat>
  <Paragraphs>293</Paragraphs>
  <Slides>59</Slides>
  <Notes>18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59</vt:i4>
      </vt:variant>
    </vt:vector>
  </HeadingPairs>
  <TitlesOfParts>
    <vt:vector size="60" baseType="lpstr">
      <vt:lpstr>ערכת נושא Office</vt:lpstr>
      <vt:lpstr>INCA Nowcasting system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Thank you for listening!</vt:lpstr>
    </vt:vector>
  </TitlesOfParts>
  <Company>MOT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מערכת INCA</dc:title>
  <dc:creator>VE</dc:creator>
  <cp:lastModifiedBy>VE</cp:lastModifiedBy>
  <cp:revision>211</cp:revision>
  <dcterms:created xsi:type="dcterms:W3CDTF">2017-09-03T05:37:18Z</dcterms:created>
  <dcterms:modified xsi:type="dcterms:W3CDTF">2017-11-09T08:31:24Z</dcterms:modified>
</cp:coreProperties>
</file>