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71" r:id="rId4"/>
    <p:sldId id="259" r:id="rId5"/>
    <p:sldId id="262" r:id="rId6"/>
    <p:sldId id="265" r:id="rId7"/>
    <p:sldId id="263" r:id="rId8"/>
    <p:sldId id="264" r:id="rId9"/>
    <p:sldId id="301" r:id="rId10"/>
    <p:sldId id="302" r:id="rId11"/>
    <p:sldId id="299" r:id="rId12"/>
    <p:sldId id="303" r:id="rId13"/>
    <p:sldId id="304" r:id="rId14"/>
    <p:sldId id="266" r:id="rId15"/>
    <p:sldId id="267" r:id="rId16"/>
    <p:sldId id="305" r:id="rId17"/>
    <p:sldId id="268" r:id="rId18"/>
    <p:sldId id="269" r:id="rId19"/>
    <p:sldId id="270" r:id="rId20"/>
    <p:sldId id="273" r:id="rId21"/>
    <p:sldId id="300" r:id="rId22"/>
    <p:sldId id="272" r:id="rId23"/>
    <p:sldId id="274" r:id="rId24"/>
    <p:sldId id="279" r:id="rId25"/>
    <p:sldId id="281" r:id="rId26"/>
    <p:sldId id="284" r:id="rId27"/>
    <p:sldId id="306" r:id="rId28"/>
    <p:sldId id="330" r:id="rId29"/>
    <p:sldId id="331" r:id="rId30"/>
    <p:sldId id="307" r:id="rId31"/>
    <p:sldId id="332" r:id="rId32"/>
    <p:sldId id="333" r:id="rId33"/>
    <p:sldId id="337" r:id="rId34"/>
    <p:sldId id="335" r:id="rId35"/>
    <p:sldId id="336" r:id="rId36"/>
    <p:sldId id="338" r:id="rId37"/>
    <p:sldId id="339" r:id="rId38"/>
    <p:sldId id="340" r:id="rId39"/>
    <p:sldId id="334" r:id="rId40"/>
    <p:sldId id="295" r:id="rId41"/>
    <p:sldId id="276" r:id="rId42"/>
    <p:sldId id="309" r:id="rId43"/>
    <p:sldId id="308" r:id="rId44"/>
    <p:sldId id="311" r:id="rId45"/>
    <p:sldId id="310" r:id="rId46"/>
    <p:sldId id="316" r:id="rId47"/>
    <p:sldId id="312" r:id="rId48"/>
    <p:sldId id="317" r:id="rId49"/>
    <p:sldId id="313" r:id="rId50"/>
    <p:sldId id="314" r:id="rId51"/>
    <p:sldId id="324" r:id="rId52"/>
    <p:sldId id="341" r:id="rId53"/>
    <p:sldId id="325" r:id="rId54"/>
    <p:sldId id="321" r:id="rId55"/>
    <p:sldId id="320" r:id="rId56"/>
    <p:sldId id="323" r:id="rId57"/>
    <p:sldId id="318" r:id="rId58"/>
    <p:sldId id="319" r:id="rId59"/>
    <p:sldId id="298" r:id="rId6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21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87A742-C36A-4F7C-B576-DDE47D193152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F7FE23-04A1-42C1-878E-D81F70EAB0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49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7FE23-04A1-42C1-878E-D81F70EAB05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60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07AFD-50AC-44ED-AA50-CB96195E305D}" type="slidenum">
              <a:rPr lang="he-IL"/>
              <a:pPr/>
              <a:t>17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295D2-447F-40DD-AEB4-6CA0288478CA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7A9D-BB7E-4839-9EE4-FA026D7708D2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7A9D-BB7E-4839-9EE4-FA026D7708D2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7A9D-BB7E-4839-9EE4-FA026D7708D2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7A9D-BB7E-4839-9EE4-FA026D7708D2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7A9D-BB7E-4839-9EE4-FA026D7708D2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7A9D-BB7E-4839-9EE4-FA026D7708D2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C6F4-B766-4ACB-8FA1-83A47086AAB5}" type="slidenum">
              <a:rPr lang="he-IL" smtClean="0">
                <a:solidFill>
                  <a:prstClr val="black"/>
                </a:solidFill>
              </a:rPr>
              <a:pPr/>
              <a:t>59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295D2-447F-40DD-AEB4-6CA0288478CA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EBD08-7C20-4B8B-B450-7E18484FE783}" type="slidenum">
              <a:rPr lang="he-IL"/>
              <a:pPr/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4A477-F025-40CE-86E9-C51EDED91AAF}" type="slidenum">
              <a:rPr lang="he-IL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ECF9-110D-41EF-BA45-29DA8C55E6C2}" type="slidenum">
              <a:rPr lang="he-IL" altLang="he-IL"/>
              <a:pPr/>
              <a:t>9</a:t>
            </a:fld>
            <a:endParaRPr lang="en-US" altLang="he-IL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1BC65-2E24-41AA-9CCA-3922D5D5CEBF}" type="slidenum">
              <a:rPr lang="he-IL" altLang="he-IL"/>
              <a:pPr/>
              <a:t>10</a:t>
            </a:fld>
            <a:endParaRPr lang="en-US" altLang="he-IL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7FE23-04A1-42C1-878E-D81F70EAB05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43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4A477-F025-40CE-86E9-C51EDED91AAF}" type="slidenum">
              <a:rPr lang="he-IL"/>
              <a:pPr/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4A477-F025-40CE-86E9-C51EDED91AAF}" type="slidenum">
              <a:rPr lang="he-IL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89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431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48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01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002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755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42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4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442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38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6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D725-7127-4DF2-9966-6BA0138BA28B}" type="datetimeFigureOut">
              <a:rPr lang="he-IL" smtClean="0"/>
              <a:t>כ'/חשון/תשע"ח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CAC6-DE28-42BD-830D-EAA0A09EA3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22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upload.wikimedia.org/wikipedia/commons/9/97/3D_interpolation2.svg" TargetMode="External"/><Relationship Id="rId3" Type="http://schemas.openxmlformats.org/officeDocument/2006/relationships/hyperlink" Target="http://en.wikipedia.org/wiki/Trilinear_interpolation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://upload.wikimedia.org/wikipedia/commons/7/7f/Enclosing_points2.svg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linear_interpol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8000" dirty="0" smtClean="0"/>
              <a:t>INCA</a:t>
            </a:r>
            <a:r>
              <a:rPr lang="he-IL" sz="8000" dirty="0" smtClean="0"/>
              <a:t/>
            </a:r>
            <a:br>
              <a:rPr lang="he-IL" sz="8000" dirty="0" smtClean="0"/>
            </a:br>
            <a:r>
              <a:rPr lang="en-US" sz="4900" dirty="0" smtClean="0"/>
              <a:t>Nowcasting system</a:t>
            </a:r>
            <a:endParaRPr lang="he-IL" sz="49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pPr rtl="0"/>
            <a:r>
              <a:rPr lang="en-US" dirty="0" smtClean="0"/>
              <a:t>RTC </a:t>
            </a:r>
            <a:r>
              <a:rPr lang="en-US" dirty="0" smtClean="0"/>
              <a:t>Training, Israel</a:t>
            </a:r>
          </a:p>
          <a:p>
            <a:pPr rtl="0"/>
            <a:r>
              <a:rPr lang="en-US" dirty="0" smtClean="0"/>
              <a:t>November 2017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224" cy="1810512"/>
          </a:xfrm>
          <a:prstGeom prst="rect">
            <a:avLst/>
          </a:prstGeom>
        </p:spPr>
      </p:pic>
      <p:pic>
        <p:nvPicPr>
          <p:cNvPr id="1177" name="תמונה 3" descr="cid:image002.jpg@01D32569.8C6158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0"/>
            <a:ext cx="3095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000"/>
            <a:ext cx="243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0" y="3618000"/>
            <a:ext cx="243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8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2BC84-A8B4-4567-A39C-ABCE42B31C85}" type="slidenum">
              <a:rPr lang="he-IL" altLang="he-IL"/>
              <a:pPr/>
              <a:t>10</a:t>
            </a:fld>
            <a:endParaRPr lang="en-US" altLang="he-IL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77716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b="1" u="sng" dirty="0" smtClean="0"/>
              <a:t>Trilinear </a:t>
            </a:r>
            <a:r>
              <a:rPr lang="en-US" altLang="he-IL" b="1" u="sng" dirty="0"/>
              <a:t>interpolation (</a:t>
            </a:r>
            <a:r>
              <a:rPr lang="en-US" altLang="he-IL" b="1" u="sng" dirty="0" err="1"/>
              <a:t>wikipedia</a:t>
            </a:r>
            <a:r>
              <a:rPr lang="en-US" altLang="he-IL" b="1" u="sng" dirty="0"/>
              <a:t>):</a:t>
            </a:r>
            <a:r>
              <a:rPr lang="en-US" altLang="he-IL" dirty="0"/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altLang="he-IL" dirty="0"/>
              <a:t>is the extension of linear interpolation, which operates in spaces with dimension </a:t>
            </a:r>
            <a:r>
              <a:rPr lang="en-US" altLang="he-IL" i="1" dirty="0"/>
              <a:t>D</a:t>
            </a:r>
            <a:r>
              <a:rPr lang="en-US" altLang="he-IL" dirty="0"/>
              <a:t> = 1, and bilinear interpolation, which operates with dimension </a:t>
            </a:r>
            <a:r>
              <a:rPr lang="en-US" altLang="he-IL" i="1" dirty="0"/>
              <a:t>D</a:t>
            </a:r>
            <a:r>
              <a:rPr lang="en-US" altLang="he-IL" dirty="0"/>
              <a:t> = 2, to dimension </a:t>
            </a:r>
            <a:r>
              <a:rPr lang="en-US" altLang="he-IL" i="1" dirty="0"/>
              <a:t>D</a:t>
            </a:r>
            <a:r>
              <a:rPr lang="en-US" altLang="he-IL" dirty="0"/>
              <a:t> = 3.</a:t>
            </a:r>
          </a:p>
          <a:p>
            <a:pPr algn="l" rtl="0">
              <a:spcBef>
                <a:spcPct val="50000"/>
              </a:spcBef>
            </a:pPr>
            <a:r>
              <a:rPr lang="en-US" altLang="he-IL" dirty="0">
                <a:hlinkClick r:id="rId3"/>
              </a:rPr>
              <a:t>http://en.wikipedia.org/wiki/Trilinear_interpolation</a:t>
            </a:r>
            <a:endParaRPr lang="en-US" altLang="he-IL" dirty="0"/>
          </a:p>
          <a:p>
            <a:pPr algn="l" rtl="0">
              <a:spcBef>
                <a:spcPct val="50000"/>
              </a:spcBef>
            </a:pPr>
            <a:endParaRPr lang="en-US" altLang="he-IL" dirty="0"/>
          </a:p>
        </p:txBody>
      </p:sp>
      <p:pic>
        <p:nvPicPr>
          <p:cNvPr id="15366" name="Picture 6" descr="File:Enclosing points2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60575"/>
            <a:ext cx="2190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39750" y="2636838"/>
            <a:ext cx="5443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1400"/>
              <a:t>First we interpolate along </a:t>
            </a:r>
            <a:r>
              <a:rPr lang="en-US" altLang="he-IL" sz="1400" i="1"/>
              <a:t>z</a:t>
            </a:r>
            <a:r>
              <a:rPr lang="en-US" altLang="he-IL" sz="1400"/>
              <a:t> (imagine we are pushing the front face of the cube to the back), giving: </a:t>
            </a:r>
            <a:endParaRPr lang="he-IL" altLang="he-IL" sz="1400"/>
          </a:p>
        </p:txBody>
      </p:sp>
      <p:pic>
        <p:nvPicPr>
          <p:cNvPr id="15376" name="Picture 16" descr="i_2 = v[\lfloor x \rfloor,\lceil y \rceil, \lfloor z \rfloor] \times (1 - z_d) + v[\lfloor x \rfloor, \lceil y \rceil, \lceil z \rceil] \times z_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42195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j_1 = v[\lceil x \rceil,\lfloor y \rfloor, \lfloor z \rfloor] \times (1 - z_d) + v[\lceil x \rceil, \lfloor y \rfloor, \lceil z \rceil] \times z_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424815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j_2 = v[\lceil x \rceil,\lceil y \rceil, \lfloor z \rfloor] \times (1 - z_d) + v[\lceil x \rceil, \lceil y \rceil, \lceil z \rceil] \times z_d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4188"/>
            <a:ext cx="42767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i_1 = v[\lfloor x \rfloor,\lfloor y \rfloor, \lfloor z \rfloor] \times (1 - z_d) + v[\lfloor x \rfloor, \lfloor y \rfloor, \lceil z \rceil] \times z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2195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11188" y="4508500"/>
            <a:ext cx="5443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1400"/>
              <a:t>Then we interpolate these values (along </a:t>
            </a:r>
            <a:r>
              <a:rPr lang="en-US" altLang="he-IL" sz="1400" i="1"/>
              <a:t>y</a:t>
            </a:r>
            <a:r>
              <a:rPr lang="en-US" altLang="he-IL" sz="1400"/>
              <a:t>, as we were pushing the top edge to the bottom), giving:</a:t>
            </a:r>
            <a:endParaRPr lang="he-IL" altLang="he-IL" sz="1400"/>
          </a:p>
        </p:txBody>
      </p:sp>
      <p:pic>
        <p:nvPicPr>
          <p:cNvPr id="15383" name="Picture 23" descr=" \ w_2 = j_1(1 - y_d) + j_2y_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17907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 \ w_1 = i_1(1 - y_d) + i_2y_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7716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11188" y="5661025"/>
            <a:ext cx="568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1400"/>
              <a:t>Finally we interpolate these values along </a:t>
            </a:r>
            <a:r>
              <a:rPr lang="en-US" altLang="he-IL" sz="1400" i="1"/>
              <a:t>x </a:t>
            </a:r>
            <a:r>
              <a:rPr lang="en-US" altLang="he-IL" sz="1400"/>
              <a:t>(walking through a line): </a:t>
            </a:r>
            <a:endParaRPr lang="he-IL" altLang="he-IL" sz="1400"/>
          </a:p>
        </p:txBody>
      </p:sp>
      <p:pic>
        <p:nvPicPr>
          <p:cNvPr id="15387" name="Picture 27" descr=" \ IV = w_1(1 - x_d) + w_2x_d 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21388"/>
            <a:ext cx="20193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9" name="Picture 29" descr="File:3D interpolation2.sv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190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" y="0"/>
            <a:ext cx="4286250" cy="6858000"/>
          </a:xfrm>
          <a:prstGeom prst="rect">
            <a:avLst/>
          </a:prstGeom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2" y="0"/>
            <a:ext cx="428625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114800" cy="6858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4" y="3326439"/>
            <a:ext cx="3280293" cy="24602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4" y="692696"/>
            <a:ext cx="3280296" cy="2460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2149895" cy="2866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" y="692696"/>
            <a:ext cx="7376968" cy="5870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15" y="4221088"/>
            <a:ext cx="3515883" cy="2636912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 flipV="1">
            <a:off x="3858496" y="3628064"/>
            <a:ext cx="3017760" cy="953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56376" y="4428401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u="sng" dirty="0" smtClean="0"/>
              <a:t>IMS</a:t>
            </a:r>
            <a:endParaRPr lang="he-IL" sz="3200" b="1" u="sng" dirty="0"/>
          </a:p>
        </p:txBody>
      </p:sp>
    </p:spTree>
    <p:extLst>
      <p:ext uri="{BB962C8B-B14F-4D97-AF65-F5344CB8AC3E}">
        <p14:creationId xmlns:p14="http://schemas.microsoft.com/office/powerpoint/2010/main" val="42439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38967"/>
              </p:ext>
            </p:extLst>
          </p:nvPr>
        </p:nvGraphicFramePr>
        <p:xfrm>
          <a:off x="857224" y="404664"/>
          <a:ext cx="7416803" cy="6253125"/>
        </p:xfrm>
        <a:graphic>
          <a:graphicData uri="http://schemas.openxmlformats.org/drawingml/2006/table">
            <a:tbl>
              <a:tblPr rtl="1"/>
              <a:tblGrid>
                <a:gridCol w="1169421"/>
                <a:gridCol w="4689184"/>
                <a:gridCol w="1558198"/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Output 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Module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at 2m: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Temperature, Relative Humidity, Heat Stress, Dew point Temperature, Snowfall line + freezing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Temperature &amp; 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at the surface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(composite with satellite data)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Surface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at 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29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Wind chill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610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minutes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Precipitation, snow, precipitation type.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Precipitation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0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IMS, precipitation analysis are produced separately in operational mode, based on systems algorithm.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CAPE, CIN, LCL 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(option for forecast developed by IMS)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Instability indexs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minutes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of cloud cover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Cloudiness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Hourly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Analysis &amp; Forecast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Icing potential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3305175"/>
            <a:ext cx="628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14282" y="548680"/>
            <a:ext cx="857255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dirty="0" smtClean="0"/>
              <a:t>The different modules take into account: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physical effect of the topography.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change of temperature gradient at the boundary layer.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372" y="4968552"/>
            <a:ext cx="3740092" cy="1700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088" y="2215694"/>
            <a:ext cx="4138376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66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3305175"/>
            <a:ext cx="628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14282" y="548680"/>
            <a:ext cx="857255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b="1" dirty="0" smtClean="0"/>
              <a:t>The different modules take into account - continue: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heating/cooling of the surface during the day/night.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differences between the NWP to the Observations</a:t>
            </a:r>
            <a:r>
              <a:rPr lang="en-US" sz="3200" dirty="0" smtClean="0"/>
              <a:t>.</a:t>
            </a:r>
            <a:endParaRPr lang="en-US" sz="3200" dirty="0"/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Mass conservation during the wind flow.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The effect of AWS one on the other.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The effect of orography on precipitation… etc. 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622242" y="774692"/>
            <a:ext cx="75501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dirty="0" smtClean="0"/>
              <a:t>The Analysis &amp; Forecast maps are in 1km/100m resolution.</a:t>
            </a:r>
          </a:p>
          <a:p>
            <a:pPr algn="ctr" rtl="0">
              <a:spcBef>
                <a:spcPct val="50000"/>
              </a:spcBef>
            </a:pPr>
            <a:r>
              <a:rPr lang="en-US" sz="3200" dirty="0" smtClean="0"/>
              <a:t>The forecast range is defined by the user</a:t>
            </a: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259632" y="3370138"/>
            <a:ext cx="66246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419" name="AutoShape 59"/>
          <p:cNvSpPr>
            <a:spLocks noChangeArrowheads="1"/>
          </p:cNvSpPr>
          <p:nvPr/>
        </p:nvSpPr>
        <p:spPr bwMode="auto">
          <a:xfrm>
            <a:off x="1259632" y="3370138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>
            <a:off x="1259632" y="3370138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3563094" y="3370138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>
            <a:off x="7884269" y="3370138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1259632" y="4017838"/>
            <a:ext cx="2303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/>
              <a:t>First 6-12 hours are combination of system and NWP</a:t>
            </a:r>
            <a:endParaRPr lang="en-US" dirty="0"/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4067919" y="4017838"/>
            <a:ext cx="3311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 smtClean="0"/>
              <a:t>The rest of the forecast range – donation of the NWP downscaled to INCA’s grid and topography </a:t>
            </a:r>
            <a:endParaRPr lang="en-US" dirty="0"/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>
            <a:off x="1259632" y="4881438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891646" y="5454344"/>
            <a:ext cx="1928826" cy="11430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7033952" y="5622339"/>
            <a:ext cx="1714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INCA forecast</a:t>
            </a:r>
            <a:endParaRPr lang="he-IL" sz="2400" dirty="0"/>
          </a:p>
        </p:txBody>
      </p:sp>
      <p:sp>
        <p:nvSpPr>
          <p:cNvPr id="6" name="שווה 5"/>
          <p:cNvSpPr/>
          <p:nvPr/>
        </p:nvSpPr>
        <p:spPr>
          <a:xfrm>
            <a:off x="5928373" y="5805264"/>
            <a:ext cx="714380" cy="428628"/>
          </a:xfrm>
          <a:prstGeom prst="mathEqua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79512" y="5454344"/>
            <a:ext cx="1928826" cy="11430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714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INCA Analysis</a:t>
            </a:r>
            <a:endParaRPr lang="he-IL" sz="2400" dirty="0"/>
          </a:p>
        </p:txBody>
      </p:sp>
      <p:sp>
        <p:nvSpPr>
          <p:cNvPr id="9" name="מלבן מעוגל 8"/>
          <p:cNvSpPr/>
          <p:nvPr/>
        </p:nvSpPr>
        <p:spPr>
          <a:xfrm>
            <a:off x="3322784" y="5454344"/>
            <a:ext cx="2357454" cy="11430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3465660" y="5739526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NWP</a:t>
            </a:r>
            <a:endParaRPr lang="he-IL" sz="2400" dirty="0"/>
          </a:p>
        </p:txBody>
      </p:sp>
      <p:sp>
        <p:nvSpPr>
          <p:cNvPr id="11" name="חיבור 10"/>
          <p:cNvSpPr/>
          <p:nvPr/>
        </p:nvSpPr>
        <p:spPr>
          <a:xfrm>
            <a:off x="2251214" y="5668088"/>
            <a:ext cx="785818" cy="714380"/>
          </a:xfrm>
          <a:prstGeom prst="mathPlu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5" descr="http://www.satra.co.za/userfiles/image/q%20n%20a/scale-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776" y="4882270"/>
            <a:ext cx="952500" cy="857251"/>
          </a:xfrm>
          <a:prstGeom prst="rect">
            <a:avLst/>
          </a:prstGeom>
          <a:noFill/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6438" y="533439"/>
            <a:ext cx="5305792" cy="3522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806438" y="4143380"/>
            <a:ext cx="53578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Averaged on 88 AWS for the month of </a:t>
            </a:r>
            <a:r>
              <a:rPr lang="en-US" sz="1400" dirty="0" err="1" smtClean="0"/>
              <a:t>june</a:t>
            </a:r>
            <a:endParaRPr lang="he-IL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6511" r="9664" b="23181"/>
          <a:stretch/>
        </p:blipFill>
        <p:spPr bwMode="auto">
          <a:xfrm>
            <a:off x="24386" y="495680"/>
            <a:ext cx="90952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4624"/>
            <a:ext cx="7488832" cy="621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u="sng" dirty="0" smtClean="0"/>
              <a:t>The lecture topics:</a:t>
            </a:r>
            <a:endParaRPr lang="he-IL" sz="3200" b="1" u="sng" dirty="0" smtClean="0"/>
          </a:p>
          <a:p>
            <a:endParaRPr lang="en-US" sz="32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5400" b="1" dirty="0" smtClean="0"/>
              <a:t>System background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5400" b="1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5400" b="1" dirty="0" smtClean="0"/>
              <a:t>Infrastructure &amp; I/O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5400" b="1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5400" b="1" dirty="0" smtClean="0"/>
              <a:t>Products</a:t>
            </a:r>
            <a:endParaRPr lang="he-IL" sz="5400" b="1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he-IL" sz="3200" b="1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8606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37763"/>
            <a:ext cx="5328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Infrastructure &amp; I/O</a:t>
            </a:r>
            <a:endParaRPr lang="he-I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Image result for system inpu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8" y="1484784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48883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Linux based system.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Serial computing (in export version).</a:t>
            </a: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Bash shell scripts wrapping c and Fortran code.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At IMS graphics output is with Python and GRADS.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8" y="476672"/>
            <a:ext cx="8315845" cy="6236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16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18665" r="25407" b="34248"/>
          <a:stretch/>
        </p:blipFill>
        <p:spPr bwMode="auto">
          <a:xfrm>
            <a:off x="796957" y="532711"/>
            <a:ext cx="7550087" cy="57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704856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u="sng" dirty="0" smtClean="0"/>
              <a:t>Numerical Prediction Model Input: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GRIB 1 format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Hourly basis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At IMS: ECMWF/COSMO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2D &amp; 3D fields: temperature, precipitation, etc.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Convention: ECMWF+000.grb….ECMWF+012.grb</a:t>
            </a:r>
            <a:endParaRPr lang="he-IL" sz="3200" dirty="0" smtClean="0"/>
          </a:p>
          <a:p>
            <a:endParaRPr lang="he-IL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56084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u="sng" dirty="0" smtClean="0"/>
              <a:t>Automatic Weather Station Input:</a:t>
            </a:r>
            <a:endParaRPr lang="he-IL" sz="3200" b="1" u="sng" dirty="0" smtClean="0"/>
          </a:p>
          <a:p>
            <a:pPr algn="l" rtl="0"/>
            <a:endParaRPr lang="en-US" sz="3200" b="1" u="sng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Hourly/10 minutes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At IMS, database mining using ad-hoc pearl script.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Text file including gathered measurements from stations observation.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Meta data file regarding stations: geographic location, altitude,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56084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u="sng" dirty="0" smtClean="0"/>
              <a:t>RADAR data input:</a:t>
            </a:r>
          </a:p>
          <a:p>
            <a:pPr algn="l" rtl="0"/>
            <a:endParaRPr lang="en-US" sz="3200" b="1" u="sng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Raw data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Post processed: clutter filtering, CAPPI 1km product.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5 minutes basis.</a:t>
            </a:r>
          </a:p>
          <a:p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6624736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u="sng" dirty="0" smtClean="0"/>
              <a:t>System output:</a:t>
            </a:r>
          </a:p>
          <a:p>
            <a:pPr algn="l" rtl="0"/>
            <a:endParaRPr lang="en-US" sz="3200" b="1" u="sng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ASCII files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/>
              <a:t>BIL (Binary Interpolated </a:t>
            </a:r>
            <a:r>
              <a:rPr lang="en-US" sz="3200" dirty="0" smtClean="0"/>
              <a:t>) files – simple binary file without header.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Images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Post-procced data: </a:t>
            </a:r>
            <a:r>
              <a:rPr lang="en-US" sz="3200" dirty="0" err="1" smtClean="0"/>
              <a:t>Meteograms</a:t>
            </a:r>
            <a:r>
              <a:rPr lang="en-US" sz="3200" dirty="0" smtClean="0"/>
              <a:t>, PDF</a:t>
            </a:r>
          </a:p>
          <a:p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851228"/>
            <a:ext cx="53285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INCA wind module example</a:t>
            </a:r>
            <a:endParaRPr lang="he-I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8" name="Picture 2" descr="Image result for wind animated 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544616" cy="28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9"/>
          <a:stretch/>
        </p:blipFill>
        <p:spPr>
          <a:xfrm>
            <a:off x="571" y="1110300"/>
            <a:ext cx="9142858" cy="57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086996"/>
            <a:ext cx="5328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System Background</a:t>
            </a:r>
            <a:endParaRPr lang="he-I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Image result for machine background funn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68" y="2626940"/>
            <a:ext cx="3322340" cy="33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30" y="476672"/>
            <a:ext cx="8212426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u="sng" dirty="0" smtClean="0"/>
              <a:t>The stages of calculating wind at 10m:</a:t>
            </a:r>
          </a:p>
          <a:p>
            <a:pPr algn="l" rtl="0"/>
            <a:endParaRPr lang="en-US" sz="3200" b="1" u="sng" dirty="0" smtClean="0"/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Reading INCA topography and land use (Surface type).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Calculating f10 factor.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Reading stations metadata.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Getting precipitation data for effect on wind calculation – optional.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Defining system levels.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Calculating shaved elements.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Reading data stations observations.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Reading data from Radio-</a:t>
            </a:r>
            <a:r>
              <a:rPr lang="en-US" sz="2000" dirty="0" err="1" smtClean="0"/>
              <a:t>Sonda</a:t>
            </a:r>
            <a:r>
              <a:rPr lang="en-US" sz="2000" dirty="0" smtClean="0"/>
              <a:t>  - optional.</a:t>
            </a:r>
          </a:p>
          <a:p>
            <a:pPr marL="34290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Reading the NWP wind fields in INCA levels and grid.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5407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30" y="476672"/>
            <a:ext cx="8212426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u="sng" dirty="0"/>
              <a:t>The stages of calculating wind at </a:t>
            </a:r>
            <a:r>
              <a:rPr lang="en-US" sz="2800" b="1" u="sng" dirty="0" smtClean="0"/>
              <a:t>10m - continue</a:t>
            </a:r>
            <a:r>
              <a:rPr lang="en-US" sz="2000" b="1" u="sng" dirty="0" smtClean="0"/>
              <a:t>:</a:t>
            </a:r>
            <a:endParaRPr lang="en-US" sz="2000" b="1" u="sng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endParaRPr lang="en-US" sz="2000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Finding  wind differences between the NWP and stations.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Finding  </a:t>
            </a:r>
            <a:r>
              <a:rPr lang="en-US" sz="2000" dirty="0"/>
              <a:t>wind differences between the NWP and </a:t>
            </a:r>
            <a:r>
              <a:rPr lang="en-US" sz="2000" dirty="0" smtClean="0"/>
              <a:t>Radio-</a:t>
            </a:r>
            <a:r>
              <a:rPr lang="en-US" sz="2000" dirty="0" err="1" smtClean="0"/>
              <a:t>Sonda</a:t>
            </a:r>
            <a:r>
              <a:rPr lang="en-US" sz="2000" dirty="0" smtClean="0"/>
              <a:t> - optional.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Creating NWP/OBS interpolated differences map.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Creating Precipitation wind effect interpolated map – optional.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Adding relaxation procedure – mass conservation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Creating  wind at 10m adding “lake” effect.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 startAt="10"/>
            </a:pPr>
            <a:r>
              <a:rPr lang="en-US" sz="2000" dirty="0" smtClean="0"/>
              <a:t>Writing modules output fields as ASCII and BIL files.</a:t>
            </a:r>
          </a:p>
          <a:p>
            <a:pPr algn="l" rtl="0">
              <a:lnSpc>
                <a:spcPct val="150000"/>
              </a:lnSpc>
            </a:pPr>
            <a:endParaRPr lang="en-US" sz="2000" dirty="0"/>
          </a:p>
          <a:p>
            <a:pPr algn="l" rtl="0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926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238" r="2197"/>
          <a:stretch>
            <a:fillRect/>
          </a:stretch>
        </p:blipFill>
        <p:spPr bwMode="auto">
          <a:xfrm>
            <a:off x="178278" y="2492896"/>
            <a:ext cx="8715436" cy="4091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4282" y="764704"/>
            <a:ext cx="81741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f10 factor calculation – depends on differences between the INCA and the NWP topography 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3382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1439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IDW Interpolation of the NWP and station wind differences </a:t>
            </a:r>
            <a:endParaRPr lang="he-IL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88840"/>
            <a:ext cx="8391306" cy="2743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093" y="4929198"/>
            <a:ext cx="2750363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2858" y="4975062"/>
            <a:ext cx="49292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Example is taken from the temperature IDW. Same is done  for the wind. Constants for wind are n=4</a:t>
            </a:r>
            <a:r>
              <a:rPr lang="he-IL" dirty="0" smtClean="0"/>
              <a:t> </a:t>
            </a:r>
            <a:r>
              <a:rPr lang="en-US" dirty="0" smtClean="0"/>
              <a:t> and c=20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362858" y="6101854"/>
            <a:ext cx="200234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e-IL" dirty="0" smtClean="0"/>
              <a:t>(</a:t>
            </a:r>
            <a:r>
              <a:rPr lang="en-US" dirty="0" smtClean="0"/>
              <a:t>INCA_system.pdf</a:t>
            </a:r>
            <a:r>
              <a:rPr lang="he-IL" dirty="0" smtClean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524" y="623590"/>
            <a:ext cx="81439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Shave elements method is used for Mass conservation calculation</a:t>
            </a:r>
            <a:endParaRPr lang="he-IL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2708920"/>
            <a:ext cx="86010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42" y="4149080"/>
            <a:ext cx="3357586" cy="247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6528147" y="4609166"/>
            <a:ext cx="200234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e-IL" dirty="0" smtClean="0"/>
              <a:t>(</a:t>
            </a:r>
            <a:r>
              <a:rPr lang="en-US" dirty="0" smtClean="0"/>
              <a:t>INCA_system.pdf</a:t>
            </a:r>
            <a:r>
              <a:rPr lang="he-IL" dirty="0" smtClean="0"/>
              <a:t>).</a:t>
            </a:r>
          </a:p>
        </p:txBody>
      </p:sp>
      <p:sp>
        <p:nvSpPr>
          <p:cNvPr id="7" name="מלבן 6"/>
          <p:cNvSpPr/>
          <p:nvPr/>
        </p:nvSpPr>
        <p:spPr>
          <a:xfrm>
            <a:off x="6099521" y="5537860"/>
            <a:ext cx="254627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e-IL" dirty="0" smtClean="0"/>
              <a:t>(</a:t>
            </a:r>
            <a:r>
              <a:rPr lang="en-US" dirty="0" smtClean="0"/>
              <a:t>2011_Haiden_et_al.pdf</a:t>
            </a:r>
            <a:r>
              <a:rPr lang="he-IL" dirty="0" smtClean="0"/>
              <a:t>)</a:t>
            </a:r>
            <a:endParaRPr lang="he-IL" dirty="0"/>
          </a:p>
        </p:txBody>
      </p:sp>
      <p:cxnSp>
        <p:nvCxnSpPr>
          <p:cNvPr id="10" name="מחבר חץ ישר 9"/>
          <p:cNvCxnSpPr>
            <a:stCxn id="6" idx="0"/>
          </p:cNvCxnSpPr>
          <p:nvPr/>
        </p:nvCxnSpPr>
        <p:spPr>
          <a:xfrm flipH="1" flipV="1">
            <a:off x="7072331" y="4251976"/>
            <a:ext cx="456988" cy="3571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7" idx="1"/>
          </p:cNvCxnSpPr>
          <p:nvPr/>
        </p:nvCxnSpPr>
        <p:spPr>
          <a:xfrm flipH="1" flipV="1">
            <a:off x="3857620" y="5394984"/>
            <a:ext cx="2241901" cy="3275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0648"/>
            <a:ext cx="8348692" cy="62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מלבן 10"/>
          <p:cNvSpPr/>
          <p:nvPr/>
        </p:nvSpPr>
        <p:spPr>
          <a:xfrm>
            <a:off x="1259632" y="6372036"/>
            <a:ext cx="677281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from DWD slide show about z coordinate system and shaved elements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632"/>
          <a:stretch>
            <a:fillRect/>
          </a:stretch>
        </p:blipFill>
        <p:spPr bwMode="auto">
          <a:xfrm>
            <a:off x="285719" y="1412776"/>
            <a:ext cx="8678611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2857488" y="3362122"/>
            <a:ext cx="414340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57158" y="4362254"/>
            <a:ext cx="4857784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6143636" y="6286520"/>
            <a:ext cx="252973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e-IL" dirty="0" smtClean="0"/>
              <a:t>(מתוך </a:t>
            </a:r>
            <a:r>
              <a:rPr lang="en-US" dirty="0" smtClean="0"/>
              <a:t>INCA_system.pdf</a:t>
            </a:r>
            <a:r>
              <a:rPr lang="he-IL" dirty="0" smtClean="0"/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692696"/>
            <a:ext cx="61926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u="sng" dirty="0" smtClean="0"/>
              <a:t>Mass Conservation</a:t>
            </a:r>
            <a:endParaRPr lang="he-IL" sz="3200" b="1" u="sng" dirty="0"/>
          </a:p>
        </p:txBody>
      </p:sp>
    </p:spTree>
    <p:extLst>
      <p:ext uri="{BB962C8B-B14F-4D97-AF65-F5344CB8AC3E}">
        <p14:creationId xmlns:p14="http://schemas.microsoft.com/office/powerpoint/2010/main" val="5787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867" b="2362"/>
          <a:stretch>
            <a:fillRect/>
          </a:stretch>
        </p:blipFill>
        <p:spPr bwMode="auto">
          <a:xfrm>
            <a:off x="1071538" y="809625"/>
            <a:ext cx="7072362" cy="5905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1926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u="sng" dirty="0" smtClean="0"/>
              <a:t>Adding the “lake” effect</a:t>
            </a:r>
            <a:endParaRPr lang="he-IL" sz="3200" b="1" u="sng" dirty="0"/>
          </a:p>
        </p:txBody>
      </p:sp>
    </p:spTree>
    <p:extLst>
      <p:ext uri="{BB962C8B-B14F-4D97-AF65-F5344CB8AC3E}">
        <p14:creationId xmlns:p14="http://schemas.microsoft.com/office/powerpoint/2010/main" val="30952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48680"/>
            <a:ext cx="7038975" cy="1390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191754"/>
            <a:ext cx="616267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Infrastructure &amp; I/O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98852"/>
            <a:ext cx="72104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899248"/>
            <a:ext cx="68484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9928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Forecast is created by using weights between INCA Analysis and NWP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2606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488832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INCA – Integrated Nowcasting through Comprehensive Analysis.</a:t>
            </a: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Developed by ZAMG: </a:t>
            </a:r>
            <a:r>
              <a:rPr lang="en-US" sz="3200" dirty="0">
                <a:solidFill>
                  <a:srgbClr val="0070C0"/>
                </a:solidFill>
              </a:rPr>
              <a:t>http://www.zamg.ac.at/fix/INCA_system.pdf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IMS joined INCA-CE project in 2011.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Operational mode since 2013 </a:t>
            </a:r>
          </a:p>
          <a:p>
            <a:pPr algn="l" rtl="0"/>
            <a:endParaRPr lang="he-IL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328592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Products</a:t>
            </a:r>
            <a:endParaRPr lang="he-IL" sz="9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he-I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59234" cy="6201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u="sng" dirty="0" smtClean="0"/>
              <a:t>INCA system customers</a:t>
            </a:r>
            <a:r>
              <a:rPr lang="en-US" sz="2800" u="sng" dirty="0" smtClean="0"/>
              <a:t>:</a:t>
            </a:r>
          </a:p>
          <a:p>
            <a:pPr algn="l" rtl="0"/>
            <a:endParaRPr lang="en-US" dirty="0"/>
          </a:p>
          <a:p>
            <a:pPr algn="l" rtl="0"/>
            <a:r>
              <a:rPr lang="en-US" b="1" u="sng" dirty="0" smtClean="0"/>
              <a:t>Israel Meteorological Service: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Forecasting department/operation center - INCA maps, Forecast to Airfields, NWP/OBS auto-check.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Research &amp; Development department  - evapotranspiration , radiation calculations.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Climate department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Chemical Hazard  spill application</a:t>
            </a:r>
          </a:p>
          <a:p>
            <a:pPr algn="l" rtl="0"/>
            <a:endParaRPr lang="en-US" dirty="0"/>
          </a:p>
          <a:p>
            <a:pPr algn="l" rtl="0"/>
            <a:r>
              <a:rPr lang="en-US" b="1" u="sng" dirty="0" smtClean="0"/>
              <a:t>Israel Hydrology Service/Water Authority </a:t>
            </a:r>
          </a:p>
          <a:p>
            <a:pPr algn="l" rtl="0"/>
            <a:r>
              <a:rPr lang="en-US" dirty="0" smtClean="0"/>
              <a:t>INCA precipitation analysis  coupled with Hydrological model.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Israel fire fighters/Police/Road Safety Agency</a:t>
            </a:r>
            <a:endParaRPr lang="en-US" b="1" dirty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TV channels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The public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53987"/>
            <a:ext cx="79592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u="sng" dirty="0" smtClean="0"/>
              <a:t>Snow case 19-20/02/2015</a:t>
            </a:r>
            <a:endParaRPr lang="he-IL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126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26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1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1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219200"/>
            <a:ext cx="5905500" cy="44196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979712" y="5734997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http://www.nrg.co.il/online/1/ART2/678/158.html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548680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u="sng" dirty="0" smtClean="0"/>
              <a:t>Grus in Snowing “</a:t>
            </a:r>
            <a:r>
              <a:rPr lang="en-US" sz="3200" b="1" u="sng" dirty="0" err="1" smtClean="0"/>
              <a:t>Hola</a:t>
            </a:r>
            <a:r>
              <a:rPr lang="en-US" sz="3200" b="1" u="sng" dirty="0" smtClean="0"/>
              <a:t>” valley</a:t>
            </a:r>
            <a:endParaRPr lang="he-IL" sz="3200" b="1" u="sng" dirty="0"/>
          </a:p>
        </p:txBody>
      </p:sp>
    </p:spTree>
    <p:extLst>
      <p:ext uri="{BB962C8B-B14F-4D97-AF65-F5344CB8AC3E}">
        <p14:creationId xmlns:p14="http://schemas.microsoft.com/office/powerpoint/2010/main" val="14488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53987"/>
            <a:ext cx="79592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u="sng" dirty="0" err="1" smtClean="0"/>
              <a:t>Nowcast</a:t>
            </a:r>
            <a:r>
              <a:rPr lang="en-US" sz="4800" b="1" u="sng" dirty="0" smtClean="0"/>
              <a:t> for Airfields</a:t>
            </a:r>
            <a:endParaRPr lang="he-IL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23173" r="23865" b="5145"/>
          <a:stretch/>
        </p:blipFill>
        <p:spPr bwMode="auto">
          <a:xfrm>
            <a:off x="1007604" y="509750"/>
            <a:ext cx="7128792" cy="58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53987"/>
            <a:ext cx="79592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u="sng" dirty="0" smtClean="0"/>
              <a:t>Severe storm case 7/5/2014</a:t>
            </a:r>
            <a:endParaRPr lang="he-IL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1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edtech2b2.files.wordpress.com/2010/02/animated_gif_computer_154.gif?w=300&amp;h=3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214578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8596" y="1357298"/>
            <a:ext cx="221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Automatic Weather  Station Observation measurements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80576" y="2645864"/>
            <a:ext cx="221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Numerical Weather Prediction Model forecast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780966"/>
            <a:ext cx="22145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Weather RADAR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500570"/>
            <a:ext cx="22145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Meteorological Satellite</a:t>
            </a:r>
            <a:endParaRPr lang="he-IL" dirty="0"/>
          </a:p>
        </p:txBody>
      </p:sp>
      <p:cxnSp>
        <p:nvCxnSpPr>
          <p:cNvPr id="13" name="מחבר חץ ישר 12"/>
          <p:cNvCxnSpPr>
            <a:stCxn id="8" idx="3"/>
            <a:endCxn id="4102" idx="1"/>
          </p:cNvCxnSpPr>
          <p:nvPr/>
        </p:nvCxnSpPr>
        <p:spPr>
          <a:xfrm>
            <a:off x="2643174" y="1818963"/>
            <a:ext cx="785818" cy="12885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9" idx="3"/>
            <a:endCxn id="4102" idx="1"/>
          </p:cNvCxnSpPr>
          <p:nvPr/>
        </p:nvCxnSpPr>
        <p:spPr>
          <a:xfrm>
            <a:off x="2695154" y="3107529"/>
            <a:ext cx="73383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10" idx="3"/>
            <a:endCxn id="4102" idx="1"/>
          </p:cNvCxnSpPr>
          <p:nvPr/>
        </p:nvCxnSpPr>
        <p:spPr>
          <a:xfrm flipV="1">
            <a:off x="2714612" y="3107529"/>
            <a:ext cx="714380" cy="8581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11" idx="3"/>
            <a:endCxn id="4102" idx="1"/>
          </p:cNvCxnSpPr>
          <p:nvPr/>
        </p:nvCxnSpPr>
        <p:spPr>
          <a:xfrm flipV="1">
            <a:off x="2714612" y="3107529"/>
            <a:ext cx="714380" cy="1716207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57158" y="50004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u="sng" dirty="0" smtClean="0"/>
              <a:t>System input</a:t>
            </a:r>
            <a:endParaRPr lang="he-IL" sz="2800" b="1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3214678" y="135729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 smtClean="0"/>
              <a:t>INCA</a:t>
            </a:r>
            <a:endParaRPr lang="he-IL" sz="2800" b="1" u="sng" dirty="0"/>
          </a:p>
        </p:txBody>
      </p:sp>
      <p:sp>
        <p:nvSpPr>
          <p:cNvPr id="84" name="TextBox 83"/>
          <p:cNvSpPr txBox="1"/>
          <p:nvPr/>
        </p:nvSpPr>
        <p:spPr>
          <a:xfrm>
            <a:off x="6286512" y="2645864"/>
            <a:ext cx="26431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he-IL" dirty="0" smtClean="0"/>
              <a:t> </a:t>
            </a:r>
            <a:r>
              <a:rPr lang="en-US" dirty="0" err="1" smtClean="0"/>
              <a:t>Nowcast</a:t>
            </a:r>
            <a:r>
              <a:rPr lang="en-US" dirty="0" smtClean="0"/>
              <a:t> – short range forecast</a:t>
            </a:r>
            <a:endParaRPr lang="he-IL" dirty="0" smtClean="0"/>
          </a:p>
          <a:p>
            <a:pPr algn="ctr"/>
            <a:endParaRPr lang="he-IL" dirty="0"/>
          </a:p>
        </p:txBody>
      </p:sp>
      <p:cxnSp>
        <p:nvCxnSpPr>
          <p:cNvPr id="94" name="מחבר חץ ישר 93"/>
          <p:cNvCxnSpPr>
            <a:stCxn id="4102" idx="3"/>
            <a:endCxn id="84" idx="1"/>
          </p:cNvCxnSpPr>
          <p:nvPr/>
        </p:nvCxnSpPr>
        <p:spPr>
          <a:xfrm>
            <a:off x="5643570" y="3107529"/>
            <a:ext cx="64294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429388" y="200292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 smtClean="0"/>
              <a:t>System output</a:t>
            </a:r>
            <a:endParaRPr lang="he-IL" sz="28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0"/>
            <a:ext cx="51435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49055" r="27267" b="7340"/>
          <a:stretch/>
        </p:blipFill>
        <p:spPr bwMode="auto">
          <a:xfrm>
            <a:off x="35496" y="3754994"/>
            <a:ext cx="4320480" cy="2410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300028"/>
            <a:ext cx="37134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/>
              <a:t>From INCA_system.pdf</a:t>
            </a:r>
            <a:endParaRPr lang="he-IL" b="1" u="sng" dirty="0"/>
          </a:p>
        </p:txBody>
      </p:sp>
      <p:pic>
        <p:nvPicPr>
          <p:cNvPr id="9" name="Picture 2" descr="http://141.226.2.100/images/MSG/ARCHIVE/MIDDLE_EAST_IR/2014/05/07/2014050718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564"/>
            <a:ext cx="3713484" cy="3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53987"/>
            <a:ext cx="79592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u="sng" dirty="0" smtClean="0"/>
              <a:t>INCA precipitation coupled to Hydrological model</a:t>
            </a:r>
            <a:endParaRPr lang="he-IL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4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b="13742"/>
          <a:stretch>
            <a:fillRect/>
          </a:stretch>
        </p:blipFill>
        <p:spPr bwMode="auto">
          <a:xfrm>
            <a:off x="7235825" y="0"/>
            <a:ext cx="19081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5825" y="1008063"/>
            <a:ext cx="1907504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 dirty="0">
                <a:solidFill>
                  <a:schemeClr val="tx2"/>
                </a:solidFill>
              </a:rPr>
              <a:t>השרות ההידרולוגי</a:t>
            </a:r>
            <a:endParaRPr lang="en-US" altLang="he-IL" sz="1600" b="1" dirty="0">
              <a:solidFill>
                <a:schemeClr val="tx2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12703" r="2143" b="11743"/>
          <a:stretch/>
        </p:blipFill>
        <p:spPr>
          <a:xfrm>
            <a:off x="9158" y="1484784"/>
            <a:ext cx="9125684" cy="5373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מלבן 4"/>
          <p:cNvSpPr/>
          <p:nvPr/>
        </p:nvSpPr>
        <p:spPr>
          <a:xfrm>
            <a:off x="304683" y="314653"/>
            <a:ext cx="6931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err="1" smtClean="0"/>
              <a:t>Ayalon</a:t>
            </a:r>
            <a:r>
              <a:rPr lang="en-US" sz="2800" dirty="0" smtClean="0"/>
              <a:t> Basin: division to sub-basin and flow junction in HEC-HMS hydrological model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958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0087" r="25610" b="12464"/>
          <a:stretch/>
        </p:blipFill>
        <p:spPr bwMode="auto">
          <a:xfrm>
            <a:off x="107504" y="424160"/>
            <a:ext cx="8957960" cy="60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b="13742"/>
          <a:stretch>
            <a:fillRect/>
          </a:stretch>
        </p:blipFill>
        <p:spPr bwMode="auto">
          <a:xfrm>
            <a:off x="7235825" y="0"/>
            <a:ext cx="19081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35825" y="1008063"/>
            <a:ext cx="1907504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 dirty="0">
                <a:solidFill>
                  <a:schemeClr val="tx2"/>
                </a:solidFill>
              </a:rPr>
              <a:t>השרות ההידרולוגי</a:t>
            </a:r>
            <a:endParaRPr lang="en-US" altLang="he-IL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53987"/>
            <a:ext cx="79592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u="sng" dirty="0" smtClean="0"/>
              <a:t>Chemical spill Hazard application</a:t>
            </a:r>
            <a:endParaRPr lang="he-IL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10792" r="13401" b="18677"/>
          <a:stretch/>
        </p:blipFill>
        <p:spPr bwMode="auto">
          <a:xfrm>
            <a:off x="191222" y="22312"/>
            <a:ext cx="8761557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11664" r="16453" b="39390"/>
          <a:stretch/>
        </p:blipFill>
        <p:spPr bwMode="auto">
          <a:xfrm>
            <a:off x="51373" y="836712"/>
            <a:ext cx="904125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53987"/>
            <a:ext cx="79592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u="sng" dirty="0" smtClean="0"/>
              <a:t>Summer case</a:t>
            </a:r>
            <a:endParaRPr lang="he-IL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products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0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000"/>
            <a:ext cx="297000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620688"/>
                <a:ext cx="5968750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𝐻𝑒𝑎𝑡𝑆𝑡𝑟𝑒𝑠𝑠</m:t>
                      </m:r>
                      <m:r>
                        <a:rPr lang="en-US" sz="3600" b="0" i="1" smtClean="0">
                          <a:latin typeface="Cambria Math"/>
                        </a:rPr>
                        <m:t>=(</m:t>
                      </m:r>
                      <m:r>
                        <a:rPr lang="en-US" sz="3600" b="0" i="1" smtClean="0">
                          <a:latin typeface="Cambria Math"/>
                        </a:rPr>
                        <m:t>𝑇</m:t>
                      </m:r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𝑇𝑤𝑒𝑡</m:t>
                      </m:r>
                      <m:r>
                        <a:rPr lang="en-US" sz="3600" b="0" i="1" smtClean="0">
                          <a:latin typeface="Cambria Math"/>
                        </a:rPr>
                        <m:t>)/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620688"/>
                <a:ext cx="596875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5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://30.media.tumblr.com/tumblr_lddv0ictIl1qbn6x9o1_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5929354" cy="4235253"/>
          </a:xfrm>
          <a:prstGeom prst="rect">
            <a:avLst/>
          </a:prstGeom>
          <a:noFill/>
        </p:spPr>
      </p:pic>
      <p:sp>
        <p:nvSpPr>
          <p:cNvPr id="11" name="כותרת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6600" dirty="0" smtClean="0"/>
              <a:t>Thank you for listening!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5191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1520" y="620688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dirty="0" smtClean="0"/>
              <a:t>The added value of the system:</a:t>
            </a:r>
          </a:p>
          <a:p>
            <a:pPr algn="just" rtl="0"/>
            <a:endParaRPr lang="en-US" sz="3200" dirty="0"/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3200" dirty="0" smtClean="0"/>
              <a:t>High resolution and Bias correction.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3200" dirty="0" smtClean="0"/>
              <a:t>Nowcasting.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3200" dirty="0" smtClean="0"/>
              <a:t>Improvement of the short range forecast (first 6 hours) and in farther forecasting range.</a:t>
            </a:r>
            <a:endParaRPr lang="he-IL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מעוגל 23"/>
          <p:cNvSpPr/>
          <p:nvPr/>
        </p:nvSpPr>
        <p:spPr>
          <a:xfrm>
            <a:off x="1714480" y="2143116"/>
            <a:ext cx="2428892" cy="2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extBox 32"/>
          <p:cNvSpPr txBox="1"/>
          <p:nvPr/>
        </p:nvSpPr>
        <p:spPr>
          <a:xfrm>
            <a:off x="1857356" y="2786058"/>
            <a:ext cx="20002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/>
              <a:t>NWP processing module</a:t>
            </a:r>
            <a:endParaRPr lang="he-IL" sz="2000" b="1" dirty="0"/>
          </a:p>
        </p:txBody>
      </p:sp>
      <p:cxnSp>
        <p:nvCxnSpPr>
          <p:cNvPr id="35" name="מחבר חץ ישר 34"/>
          <p:cNvCxnSpPr>
            <a:endCxn id="24" idx="1"/>
          </p:cNvCxnSpPr>
          <p:nvPr/>
        </p:nvCxnSpPr>
        <p:spPr>
          <a:xfrm>
            <a:off x="642910" y="3143248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מלבן מעוגל 37"/>
          <p:cNvSpPr/>
          <p:nvPr/>
        </p:nvSpPr>
        <p:spPr>
          <a:xfrm>
            <a:off x="5214942" y="1357298"/>
            <a:ext cx="2000264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מעוגל 38"/>
          <p:cNvSpPr/>
          <p:nvPr/>
        </p:nvSpPr>
        <p:spPr>
          <a:xfrm>
            <a:off x="5214942" y="2643182"/>
            <a:ext cx="2000264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מעוגל 39"/>
          <p:cNvSpPr/>
          <p:nvPr/>
        </p:nvSpPr>
        <p:spPr>
          <a:xfrm>
            <a:off x="5214942" y="5429264"/>
            <a:ext cx="2000264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2" name="מחבר מרפקי 41"/>
          <p:cNvCxnSpPr>
            <a:stCxn id="24" idx="3"/>
            <a:endCxn id="38" idx="1"/>
          </p:cNvCxnSpPr>
          <p:nvPr/>
        </p:nvCxnSpPr>
        <p:spPr>
          <a:xfrm flipV="1">
            <a:off x="4143372" y="1857364"/>
            <a:ext cx="1071570" cy="128588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מרפקי 43"/>
          <p:cNvCxnSpPr>
            <a:stCxn id="24" idx="3"/>
            <a:endCxn id="39" idx="1"/>
          </p:cNvCxnSpPr>
          <p:nvPr/>
        </p:nvCxnSpPr>
        <p:spPr>
          <a:xfrm>
            <a:off x="4143372" y="3143248"/>
            <a:ext cx="1071570" cy="15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מרפקי 46"/>
          <p:cNvCxnSpPr>
            <a:stCxn id="24" idx="3"/>
            <a:endCxn id="40" idx="1"/>
          </p:cNvCxnSpPr>
          <p:nvPr/>
        </p:nvCxnSpPr>
        <p:spPr>
          <a:xfrm>
            <a:off x="4143372" y="3143248"/>
            <a:ext cx="1071570" cy="27860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86380" y="1643050"/>
            <a:ext cx="1857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Temperature &amp; Humidity module </a:t>
            </a:r>
            <a:endParaRPr lang="he-IL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286380" y="3000372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Wind module</a:t>
            </a:r>
            <a:endParaRPr lang="he-IL" b="1" dirty="0"/>
          </a:p>
        </p:txBody>
      </p:sp>
      <p:sp>
        <p:nvSpPr>
          <p:cNvPr id="51" name="אליפסה 50"/>
          <p:cNvSpPr/>
          <p:nvPr/>
        </p:nvSpPr>
        <p:spPr>
          <a:xfrm>
            <a:off x="6072198" y="3857628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אליפסה 52"/>
          <p:cNvSpPr/>
          <p:nvPr/>
        </p:nvSpPr>
        <p:spPr>
          <a:xfrm>
            <a:off x="6072198" y="4214818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/>
          <p:cNvSpPr/>
          <p:nvPr/>
        </p:nvSpPr>
        <p:spPr>
          <a:xfrm>
            <a:off x="6072198" y="4572008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אליפסה 54"/>
          <p:cNvSpPr/>
          <p:nvPr/>
        </p:nvSpPr>
        <p:spPr>
          <a:xfrm>
            <a:off x="6072198" y="4929198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5286380" y="571501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 </a:t>
            </a:r>
            <a:r>
              <a:rPr lang="en-US" b="1" dirty="0" err="1" smtClean="0"/>
              <a:t>n’th</a:t>
            </a:r>
            <a:r>
              <a:rPr lang="en-US" b="1" dirty="0" smtClean="0"/>
              <a:t>  module</a:t>
            </a:r>
            <a:endParaRPr lang="he-IL" sz="2400" b="1" dirty="0"/>
          </a:p>
        </p:txBody>
      </p:sp>
      <p:cxnSp>
        <p:nvCxnSpPr>
          <p:cNvPr id="61" name="מחבר חץ ישר 60"/>
          <p:cNvCxnSpPr/>
          <p:nvPr/>
        </p:nvCxnSpPr>
        <p:spPr>
          <a:xfrm>
            <a:off x="7215206" y="1857364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/>
          <p:nvPr/>
        </p:nvCxnSpPr>
        <p:spPr>
          <a:xfrm>
            <a:off x="7215206" y="3143248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>
            <a:off x="7215206" y="5929330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57290" y="1142984"/>
            <a:ext cx="6215106" cy="550072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TextBox 69"/>
          <p:cNvSpPr txBox="1"/>
          <p:nvPr/>
        </p:nvSpPr>
        <p:spPr>
          <a:xfrm>
            <a:off x="2786050" y="642918"/>
            <a:ext cx="3857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u="sng" dirty="0" smtClean="0"/>
              <a:t> A look “Inside” INCA</a:t>
            </a:r>
            <a:r>
              <a:rPr lang="he-IL" sz="2400" dirty="0" smtClean="0"/>
              <a:t> </a:t>
            </a:r>
            <a:endParaRPr lang="he-IL" sz="2400" dirty="0"/>
          </a:p>
        </p:txBody>
      </p:sp>
      <p:cxnSp>
        <p:nvCxnSpPr>
          <p:cNvPr id="34" name="מחבר מרפקי 33"/>
          <p:cNvCxnSpPr/>
          <p:nvPr/>
        </p:nvCxnSpPr>
        <p:spPr>
          <a:xfrm>
            <a:off x="642910" y="3143248"/>
            <a:ext cx="4000528" cy="1714512"/>
          </a:xfrm>
          <a:prstGeom prst="bentConnector3">
            <a:avLst>
              <a:gd name="adj1" fmla="val 4643"/>
            </a:avLst>
          </a:prstGeom>
          <a:ln w="38100">
            <a:solidFill>
              <a:schemeClr val="tx1"/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2910" y="4429132"/>
            <a:ext cx="32147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>
                <a:solidFill>
                  <a:srgbClr val="0070C0"/>
                </a:solidFill>
              </a:rPr>
              <a:t>Stations/RADAR/Satellite</a:t>
            </a:r>
            <a:endParaRPr lang="he-IL" b="1" u="sng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348" y="2714620"/>
            <a:ext cx="689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>
                <a:solidFill>
                  <a:srgbClr val="0070C0"/>
                </a:solidFill>
              </a:rPr>
              <a:t>NWP</a:t>
            </a:r>
            <a:endParaRPr lang="he-IL" b="1" u="sng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2928934"/>
            <a:ext cx="714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Input</a:t>
            </a:r>
            <a:endParaRPr lang="he-IL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68344" y="2422629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/>
              <a:t>Forecasted field</a:t>
            </a:r>
            <a:endParaRPr lang="he-IL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7668344" y="5158933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/>
              <a:t>Forecasted field</a:t>
            </a:r>
            <a:endParaRPr lang="he-IL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7668344" y="112474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/>
              <a:t>Forecasted field</a:t>
            </a:r>
            <a:endParaRPr lang="he-IL" b="1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3305175"/>
            <a:ext cx="628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57158" y="642918"/>
            <a:ext cx="842968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u="sng" dirty="0" smtClean="0"/>
              <a:t>NWP processing module</a:t>
            </a:r>
            <a:endParaRPr lang="he-IL" sz="2400" b="1" u="sng" dirty="0"/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Reads the NWP model fields and Interpolates them to INCA levels and grid: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Spatial resolution: 1km/100m (Lambert Conic Conformal projection).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Vertical resolution: 200m to all fields, except for wind 125m.</a:t>
            </a:r>
          </a:p>
          <a:p>
            <a:pPr marL="342900" indent="-342900" algn="l" rtl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Forecast time resolution: 10 minutes/Hourly basis. </a:t>
            </a:r>
          </a:p>
          <a:p>
            <a:pPr algn="l" rtl="0">
              <a:spcBef>
                <a:spcPct val="50000"/>
              </a:spcBef>
            </a:pPr>
            <a:endParaRPr lang="en-US" sz="2400" dirty="0" smtClean="0"/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Processing includes 2D and 3D interpolation. 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 smtClean="0"/>
              <a:t>The fields on INCA grid are being used by the system’s module to create the </a:t>
            </a:r>
            <a:r>
              <a:rPr lang="en-US" sz="2400" dirty="0" err="1" smtClean="0"/>
              <a:t>Nowcast</a:t>
            </a:r>
            <a:r>
              <a:rPr lang="en-US" sz="2400" dirty="0" smtClean="0"/>
              <a:t>.</a:t>
            </a:r>
            <a:r>
              <a:rPr lang="he-IL" sz="2400" dirty="0" smtClean="0">
                <a:solidFill>
                  <a:srgbClr val="FF0000"/>
                </a:solidFill>
              </a:rPr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9B4-A07C-41F4-9F6C-0EE9E87ABFA5}" type="slidenum">
              <a:rPr lang="he-IL" altLang="he-IL"/>
              <a:pPr/>
              <a:t>9</a:t>
            </a:fld>
            <a:endParaRPr lang="en-US" altLang="he-IL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777162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b="1" u="sng" dirty="0" smtClean="0"/>
              <a:t>Bilinear </a:t>
            </a:r>
            <a:r>
              <a:rPr lang="en-US" altLang="he-IL" b="1" u="sng" dirty="0"/>
              <a:t>interpolation (</a:t>
            </a:r>
            <a:r>
              <a:rPr lang="en-US" altLang="he-IL" b="1" u="sng" dirty="0" err="1"/>
              <a:t>wikipedia</a:t>
            </a:r>
            <a:r>
              <a:rPr lang="en-US" altLang="he-IL" b="1" u="sng" dirty="0"/>
              <a:t>):</a:t>
            </a:r>
          </a:p>
          <a:p>
            <a:pPr algn="l" rtl="0">
              <a:spcBef>
                <a:spcPct val="50000"/>
              </a:spcBef>
            </a:pPr>
            <a:r>
              <a:rPr lang="en-US" altLang="he-IL" dirty="0"/>
              <a:t> considers the closest 2x2 neighborhood of known pixel values surrounding the unknown pixel's computed location. It then takes a weighted average of these 4 pixels to arrive at its final, interpolated value. The weight on each of the 4 pixel values is based on the computed pixel's distance (in 2D space) from each of the known points.</a:t>
            </a:r>
          </a:p>
          <a:p>
            <a:pPr algn="l" rtl="0">
              <a:spcBef>
                <a:spcPct val="50000"/>
              </a:spcBef>
            </a:pPr>
            <a:r>
              <a:rPr lang="en-US" altLang="he-IL" dirty="0">
                <a:hlinkClick r:id="rId3"/>
              </a:rPr>
              <a:t>http://en.wikipedia.org/wiki/Bilinear_interpolation</a:t>
            </a:r>
            <a:endParaRPr lang="en-US" altLang="he-IL" dirty="0"/>
          </a:p>
          <a:p>
            <a:pPr algn="l" rtl="0">
              <a:spcBef>
                <a:spcPct val="50000"/>
              </a:spcBef>
            </a:pPr>
            <a:endParaRPr lang="en-US" altLang="he-IL" dirty="0"/>
          </a:p>
          <a:p>
            <a:pPr algn="l" rtl="0">
              <a:spcBef>
                <a:spcPct val="50000"/>
              </a:spcBef>
            </a:pPr>
            <a:r>
              <a:rPr lang="en-US" altLang="he-IL" dirty="0"/>
              <a:t> </a:t>
            </a:r>
            <a:endParaRPr lang="he-IL" altLang="he-IL" dirty="0"/>
          </a:p>
          <a:p>
            <a:pPr>
              <a:spcBef>
                <a:spcPct val="50000"/>
              </a:spcBef>
            </a:pPr>
            <a:endParaRPr lang="he-IL" altLang="he-IL" dirty="0"/>
          </a:p>
        </p:txBody>
      </p:sp>
      <p:pic>
        <p:nvPicPr>
          <p:cNvPr id="11269" name="Picture 5" descr="Bili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272732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 I_{20.2, 14.5} = (1-0.2)\cdot 150.5 + 0.2\cdot 128.5 = 146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092825"/>
            <a:ext cx="734695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-27384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System background</a:t>
            </a:r>
            <a:endParaRPr lang="he-IL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1271</Words>
  <Application>Microsoft Office PowerPoint</Application>
  <PresentationFormat>‫הצגה על המסך (4:3)</PresentationFormat>
  <Paragraphs>293</Paragraphs>
  <Slides>59</Slides>
  <Notes>18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59</vt:i4>
      </vt:variant>
    </vt:vector>
  </HeadingPairs>
  <TitlesOfParts>
    <vt:vector size="60" baseType="lpstr">
      <vt:lpstr>ערכת נושא Office</vt:lpstr>
      <vt:lpstr>INCA Nowcasting system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Thank you for listening!</vt:lpstr>
    </vt:vector>
  </TitlesOfParts>
  <Company>MOT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INCA</dc:title>
  <dc:creator>VE</dc:creator>
  <cp:lastModifiedBy>VE</cp:lastModifiedBy>
  <cp:revision>211</cp:revision>
  <dcterms:created xsi:type="dcterms:W3CDTF">2017-09-03T05:37:18Z</dcterms:created>
  <dcterms:modified xsi:type="dcterms:W3CDTF">2017-11-09T08:31:24Z</dcterms:modified>
</cp:coreProperties>
</file>