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90" r:id="rId2"/>
    <p:sldId id="305" r:id="rId3"/>
    <p:sldId id="316" r:id="rId4"/>
    <p:sldId id="315" r:id="rId5"/>
    <p:sldId id="308" r:id="rId6"/>
    <p:sldId id="314" r:id="rId7"/>
    <p:sldId id="306" r:id="rId8"/>
    <p:sldId id="309" r:id="rId9"/>
    <p:sldId id="313" r:id="rId10"/>
    <p:sldId id="30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23" autoAdjust="0"/>
  </p:normalViewPr>
  <p:slideViewPr>
    <p:cSldViewPr snapToGrid="0" snapToObjects="1">
      <p:cViewPr>
        <p:scale>
          <a:sx n="76" d="100"/>
          <a:sy n="76" d="100"/>
        </p:scale>
        <p:origin x="-1122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14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DE5CF-6814-4909-B708-F343D93A7061}" type="datetimeFigureOut">
              <a:rPr lang="en-US" smtClean="0"/>
              <a:t>15/11/2019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743E5-4380-40C3-9838-204ECE7E0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643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0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8863"/>
            <a:ext cx="7772400" cy="1859115"/>
          </a:xfrm>
        </p:spPr>
        <p:txBody>
          <a:bodyPr>
            <a:noAutofit/>
          </a:bodyPr>
          <a:lstStyle/>
          <a:p>
            <a:r>
              <a:rPr lang="fr-CH" sz="4800" b="1" dirty="0" err="1" smtClean="0"/>
              <a:t>Regional</a:t>
            </a:r>
            <a:r>
              <a:rPr lang="fr-CH" sz="4800" b="1" dirty="0" smtClean="0"/>
              <a:t> WIGOS </a:t>
            </a:r>
            <a:r>
              <a:rPr lang="fr-CH" sz="4800" b="1" dirty="0" err="1" smtClean="0"/>
              <a:t>implementation</a:t>
            </a:r>
            <a:r>
              <a:rPr lang="fr-CH" sz="4800" b="1" dirty="0" smtClean="0"/>
              <a:t> plan 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r-CH" dirty="0"/>
          </a:p>
          <a:p>
            <a:r>
              <a:rPr lang="fr-CH" smtClean="0"/>
              <a:t>Tokyo/Japan</a:t>
            </a:r>
            <a:endParaRPr lang="fr-CH" dirty="0"/>
          </a:p>
          <a:p>
            <a:r>
              <a:rPr lang="fr-CH" smtClean="0"/>
              <a:t>13-15 November 2019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7333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mo2016_powerpoint_standard_v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592"/>
            <a:ext cx="9144000" cy="68580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2002370"/>
            <a:ext cx="82296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rgbClr val="000090"/>
                </a:solidFill>
              </a:rPr>
              <a:t>Thank you</a:t>
            </a:r>
            <a:endParaRPr lang="en-US" sz="48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75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4222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CH" b="1" dirty="0" err="1" smtClean="0"/>
              <a:t>Regional</a:t>
            </a:r>
            <a:r>
              <a:rPr lang="fr-CH" b="1" dirty="0" smtClean="0"/>
              <a:t> </a:t>
            </a:r>
            <a:r>
              <a:rPr lang="fr-CH" b="1" dirty="0" err="1" smtClean="0"/>
              <a:t>Implementation</a:t>
            </a:r>
            <a:r>
              <a:rPr lang="fr-CH" b="1" dirty="0" smtClean="0"/>
              <a:t> plan for RA II</a:t>
            </a:r>
            <a:endParaRPr lang="en-US" b="1" dirty="0"/>
          </a:p>
        </p:txBody>
      </p:sp>
      <p:pic>
        <p:nvPicPr>
          <p:cNvPr id="2050" name="Picture 2" descr="\\INTERNAL.WMO.INT\UserData\Redirected\ryamada\Desktop\RA II-16_Part I Abridged final report (1188)_Page_014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8" t="12206" r="4638" b="22078"/>
          <a:stretch/>
        </p:blipFill>
        <p:spPr bwMode="auto">
          <a:xfrm>
            <a:off x="4897677" y="2275108"/>
            <a:ext cx="3594969" cy="4038009"/>
          </a:xfrm>
          <a:prstGeom prst="rect">
            <a:avLst/>
          </a:prstGeom>
          <a:noFill/>
          <a:ln w="63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7682" y="1254800"/>
            <a:ext cx="89936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C000"/>
              </a:buClr>
            </a:pPr>
            <a:r>
              <a:rPr lang="en-US" sz="2800" b="1" dirty="0" smtClean="0"/>
              <a:t>Resolution </a:t>
            </a:r>
            <a:r>
              <a:rPr lang="en-US" sz="2800" b="1" dirty="0"/>
              <a:t>1 (RA II-16)</a:t>
            </a:r>
          </a:p>
          <a:p>
            <a:pPr>
              <a:buClr>
                <a:srgbClr val="FFC000"/>
              </a:buClr>
            </a:pPr>
            <a:r>
              <a:rPr lang="en-US" sz="2800" b="1" dirty="0"/>
              <a:t>Regional WIGOS Implementation Plan 2017–2020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37994" y="2517731"/>
            <a:ext cx="41586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Adopts</a:t>
            </a:r>
            <a:r>
              <a:rPr lang="en-US" sz="2400" dirty="0" smtClean="0"/>
              <a:t> </a:t>
            </a:r>
            <a:r>
              <a:rPr lang="en-US" sz="2400" dirty="0"/>
              <a:t>the updated Regional WIGOS Implementation Plan </a:t>
            </a:r>
            <a:r>
              <a:rPr lang="en-US" sz="2400" dirty="0" smtClean="0"/>
              <a:t>2017–2020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85151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4222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CH" b="1" dirty="0" err="1" smtClean="0"/>
              <a:t>Regional</a:t>
            </a:r>
            <a:r>
              <a:rPr lang="fr-CH" b="1" dirty="0" smtClean="0"/>
              <a:t> </a:t>
            </a:r>
            <a:r>
              <a:rPr lang="fr-CH" b="1" dirty="0" err="1" smtClean="0"/>
              <a:t>Implementation</a:t>
            </a:r>
            <a:r>
              <a:rPr lang="fr-CH" b="1" dirty="0" smtClean="0"/>
              <a:t> plan for RA II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76404" y="1317431"/>
            <a:ext cx="756572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CONTENTS</a:t>
            </a:r>
          </a:p>
          <a:p>
            <a:endParaRPr lang="en-US" sz="2800" dirty="0"/>
          </a:p>
          <a:p>
            <a:r>
              <a:rPr lang="en-US" sz="2800" dirty="0" smtClean="0"/>
              <a:t>1</a:t>
            </a:r>
            <a:r>
              <a:rPr lang="en-US" sz="2800" dirty="0"/>
              <a:t>. INTRODUCTION AND BACKGROUND</a:t>
            </a:r>
          </a:p>
          <a:p>
            <a:pPr marL="363538" indent="-363538"/>
            <a:r>
              <a:rPr lang="en-US" sz="2800" dirty="0" smtClean="0"/>
              <a:t>2</a:t>
            </a:r>
            <a:r>
              <a:rPr lang="en-US" sz="2800" dirty="0"/>
              <a:t>. KEY ACTIVITY AREAS FOR REGIONAL WIGOS IMPLEMENTATION</a:t>
            </a:r>
          </a:p>
          <a:p>
            <a:r>
              <a:rPr lang="en-US" sz="2800" dirty="0" smtClean="0"/>
              <a:t>3</a:t>
            </a:r>
            <a:r>
              <a:rPr lang="en-US" sz="2800" dirty="0"/>
              <a:t>. REGIONAL PROJECT MANAGEMENT</a:t>
            </a:r>
          </a:p>
          <a:p>
            <a:r>
              <a:rPr lang="en-US" sz="2800" dirty="0" smtClean="0"/>
              <a:t>4</a:t>
            </a:r>
            <a:r>
              <a:rPr lang="en-US" sz="2800" dirty="0"/>
              <a:t>. </a:t>
            </a:r>
            <a:r>
              <a:rPr lang="en-US" sz="2800" dirty="0" smtClean="0"/>
              <a:t>IMPLEMENTATION</a:t>
            </a:r>
            <a:endParaRPr lang="en-US" sz="2800" dirty="0"/>
          </a:p>
          <a:p>
            <a:r>
              <a:rPr lang="en-US" sz="2800" dirty="0" smtClean="0"/>
              <a:t>5</a:t>
            </a:r>
            <a:r>
              <a:rPr lang="en-US" sz="2800" dirty="0"/>
              <a:t>. RESOURCES</a:t>
            </a:r>
          </a:p>
          <a:p>
            <a:r>
              <a:rPr lang="en-US" sz="2800" dirty="0"/>
              <a:t>6. RISK ASSESSMENT/MANAGEMENT</a:t>
            </a:r>
          </a:p>
          <a:p>
            <a:r>
              <a:rPr lang="en-US" sz="2800" dirty="0"/>
              <a:t>7. OUTLOOK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43409" y="5918713"/>
            <a:ext cx="6162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Available  on the WMO E-library https</a:t>
            </a:r>
            <a:r>
              <a:rPr lang="en-US" sz="2000" dirty="0"/>
              <a:t>://library.wmo.int/doc_num.php?explnum_id=3549</a:t>
            </a:r>
          </a:p>
        </p:txBody>
      </p:sp>
    </p:spTree>
    <p:extLst>
      <p:ext uri="{BB962C8B-B14F-4D97-AF65-F5344CB8AC3E}">
        <p14:creationId xmlns:p14="http://schemas.microsoft.com/office/powerpoint/2010/main" val="29983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2942"/>
            <a:ext cx="9144000" cy="858033"/>
          </a:xfrm>
        </p:spPr>
        <p:txBody>
          <a:bodyPr>
            <a:normAutofit fontScale="90000"/>
          </a:bodyPr>
          <a:lstStyle/>
          <a:p>
            <a:r>
              <a:rPr lang="fr-CH" b="1" dirty="0" err="1"/>
              <a:t>Regional</a:t>
            </a:r>
            <a:r>
              <a:rPr lang="fr-CH" b="1" dirty="0"/>
              <a:t> </a:t>
            </a:r>
            <a:r>
              <a:rPr lang="fr-CH" b="1" dirty="0" err="1"/>
              <a:t>Implementation</a:t>
            </a:r>
            <a:r>
              <a:rPr lang="fr-CH" b="1" dirty="0"/>
              <a:t> plan for RA </a:t>
            </a:r>
            <a:r>
              <a:rPr lang="fr-CH" b="1" dirty="0" smtClean="0"/>
              <a:t>II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358" y="1215026"/>
            <a:ext cx="8567804" cy="5010410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0"/>
              </a:spcBef>
              <a:buClr>
                <a:srgbClr val="FFC000"/>
              </a:buClr>
              <a:buNone/>
            </a:pPr>
            <a:r>
              <a:rPr lang="en-US" b="1" dirty="0"/>
              <a:t>Resolution 1 (RA II-16)</a:t>
            </a:r>
          </a:p>
          <a:p>
            <a:pPr marL="0" indent="0">
              <a:spcBef>
                <a:spcPts val="0"/>
              </a:spcBef>
              <a:buClr>
                <a:srgbClr val="FFC000"/>
              </a:buClr>
              <a:buNone/>
            </a:pPr>
            <a:r>
              <a:rPr lang="en-US" b="1" dirty="0" smtClean="0"/>
              <a:t>Regional WIGOS Implementation Plan 2017–2020 </a:t>
            </a:r>
          </a:p>
          <a:p>
            <a:pPr marL="0" indent="0">
              <a:spcBef>
                <a:spcPts val="0"/>
              </a:spcBef>
              <a:buClr>
                <a:srgbClr val="FFC000"/>
              </a:buClr>
              <a:buNone/>
            </a:pPr>
            <a:endParaRPr lang="fr-CH" sz="3000" b="1" dirty="0" smtClean="0"/>
          </a:p>
          <a:p>
            <a:pPr marL="0" indent="0">
              <a:spcBef>
                <a:spcPts val="0"/>
              </a:spcBef>
              <a:buClr>
                <a:srgbClr val="FFC000"/>
              </a:buClr>
              <a:buNone/>
            </a:pPr>
            <a:r>
              <a:rPr lang="fr-CH" sz="3000" b="1" dirty="0" smtClean="0"/>
              <a:t>Key </a:t>
            </a:r>
            <a:r>
              <a:rPr lang="fr-CH" sz="3000" b="1" dirty="0" err="1" smtClean="0"/>
              <a:t>requests</a:t>
            </a:r>
            <a:r>
              <a:rPr lang="fr-CH" sz="3000" b="1" dirty="0" smtClean="0"/>
              <a:t> to </a:t>
            </a:r>
            <a:r>
              <a:rPr lang="fr-CH" sz="3000" b="1" dirty="0" err="1" smtClean="0"/>
              <a:t>Members</a:t>
            </a:r>
            <a:r>
              <a:rPr lang="fr-CH" sz="3000" b="1" dirty="0" smtClean="0"/>
              <a:t>:</a:t>
            </a:r>
            <a:endParaRPr lang="fr-CH" sz="3000" b="1" dirty="0"/>
          </a:p>
          <a:p>
            <a:pPr marL="714375" lvl="1" indent="-444500">
              <a:buClr>
                <a:srgbClr val="FFC000"/>
              </a:buClr>
              <a:buNone/>
            </a:pPr>
            <a:r>
              <a:rPr lang="en-US" dirty="0" smtClean="0"/>
              <a:t>(1) </a:t>
            </a:r>
            <a:r>
              <a:rPr lang="en-US" dirty="0"/>
              <a:t>To organize their activities so as to achieve WIGOS goals and associated outcomes </a:t>
            </a:r>
            <a:r>
              <a:rPr lang="en-US" dirty="0" smtClean="0"/>
              <a:t>as described </a:t>
            </a:r>
            <a:r>
              <a:rPr lang="en-US" dirty="0"/>
              <a:t>in the </a:t>
            </a:r>
            <a:r>
              <a:rPr lang="en-US" dirty="0" smtClean="0"/>
              <a:t>Plan</a:t>
            </a:r>
            <a:endParaRPr lang="en-US" dirty="0"/>
          </a:p>
          <a:p>
            <a:pPr marL="714375" lvl="1" indent="-444500">
              <a:buClr>
                <a:srgbClr val="FFC000"/>
              </a:buClr>
              <a:buNone/>
            </a:pPr>
            <a:r>
              <a:rPr lang="en-US" dirty="0" smtClean="0"/>
              <a:t>(3) </a:t>
            </a:r>
            <a:r>
              <a:rPr lang="en-US" dirty="0"/>
              <a:t>To support the establishment of regional WIGOS </a:t>
            </a:r>
            <a:r>
              <a:rPr lang="en-US" dirty="0" err="1" smtClean="0"/>
              <a:t>Centres</a:t>
            </a:r>
            <a:endParaRPr lang="en-US" dirty="0" smtClean="0"/>
          </a:p>
          <a:p>
            <a:pPr marL="714375" lvl="1" indent="-444500">
              <a:buClr>
                <a:srgbClr val="FFC000"/>
              </a:buClr>
              <a:buNone/>
            </a:pPr>
            <a:r>
              <a:rPr lang="en-US" dirty="0" smtClean="0"/>
              <a:t>(5) To </a:t>
            </a:r>
            <a:r>
              <a:rPr lang="en-US" dirty="0"/>
              <a:t>share experiences and lessons learned from the implementation of WIGOS, and</a:t>
            </a:r>
          </a:p>
          <a:p>
            <a:pPr marL="714375" lvl="1" indent="-444500">
              <a:buClr>
                <a:srgbClr val="FFC000"/>
              </a:buClr>
              <a:buNone/>
            </a:pPr>
            <a:r>
              <a:rPr lang="en-US" dirty="0" smtClean="0"/>
              <a:t>(6) To </a:t>
            </a:r>
            <a:r>
              <a:rPr lang="en-US" dirty="0"/>
              <a:t>nominate their national WIGOS and OSCAR/Surface focal </a:t>
            </a:r>
            <a:r>
              <a:rPr lang="en-US" dirty="0" smtClean="0"/>
              <a:t>points</a:t>
            </a:r>
            <a:endParaRPr lang="en-US" dirty="0"/>
          </a:p>
          <a:p>
            <a:pPr marL="457200" lvl="1" indent="0">
              <a:buClr>
                <a:srgbClr val="FFC000"/>
              </a:buClr>
              <a:buNone/>
            </a:pPr>
            <a:endParaRPr lang="en-US" dirty="0"/>
          </a:p>
          <a:p>
            <a:pPr lvl="1">
              <a:buClr>
                <a:srgbClr val="FFC000"/>
              </a:buClr>
            </a:pPr>
            <a:endParaRPr lang="fr-CH" dirty="0"/>
          </a:p>
          <a:p>
            <a:pPr lvl="1">
              <a:buClr>
                <a:srgbClr val="FFC000"/>
              </a:buClr>
            </a:pPr>
            <a:endParaRPr lang="en-US" dirty="0"/>
          </a:p>
          <a:p>
            <a:pPr>
              <a:buClr>
                <a:srgbClr val="FFC000"/>
              </a:buClr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6330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734"/>
            <a:ext cx="9144000" cy="1064712"/>
          </a:xfrm>
        </p:spPr>
        <p:txBody>
          <a:bodyPr>
            <a:normAutofit/>
          </a:bodyPr>
          <a:lstStyle/>
          <a:p>
            <a:r>
              <a:rPr lang="fr-CH" sz="4000" b="1" dirty="0" err="1"/>
              <a:t>Regional</a:t>
            </a:r>
            <a:r>
              <a:rPr lang="fr-CH" sz="4000" b="1" dirty="0"/>
              <a:t> </a:t>
            </a:r>
            <a:r>
              <a:rPr lang="fr-CH" sz="4000" b="1" dirty="0" err="1"/>
              <a:t>Implementation</a:t>
            </a:r>
            <a:r>
              <a:rPr lang="fr-CH" sz="4000" b="1" dirty="0"/>
              <a:t> plan for RA </a:t>
            </a:r>
            <a:r>
              <a:rPr lang="fr-CH" sz="4000" b="1" dirty="0" smtClean="0"/>
              <a:t>II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202" y="1183710"/>
            <a:ext cx="8805797" cy="494245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fr-CH" b="1" dirty="0" smtClean="0"/>
              <a:t>Action plan:</a:t>
            </a:r>
            <a:endParaRPr lang="fr-CH" b="1" dirty="0"/>
          </a:p>
          <a:p>
            <a:pPr marL="457200" lvl="1" indent="0">
              <a:buClr>
                <a:srgbClr val="FFC000"/>
              </a:buClr>
              <a:buNone/>
            </a:pPr>
            <a:r>
              <a:rPr lang="en-US" dirty="0"/>
              <a:t>8.1: Share WIGOS metadata through OSCAR/Surface</a:t>
            </a:r>
          </a:p>
          <a:p>
            <a:pPr marL="457200" lvl="1" indent="0">
              <a:buClr>
                <a:srgbClr val="FFC000"/>
              </a:buClr>
              <a:buNone/>
            </a:pPr>
            <a:r>
              <a:rPr lang="en-US" dirty="0"/>
              <a:t>8.2: Assist Members in providing up-to-date metadata to OSCAR/Surface and ensure its ongoing maintenance</a:t>
            </a:r>
          </a:p>
          <a:p>
            <a:pPr marL="457200" lvl="1" indent="0">
              <a:buClr>
                <a:srgbClr val="FFC000"/>
              </a:buClr>
              <a:buNone/>
            </a:pPr>
            <a:endParaRPr lang="en-US" dirty="0"/>
          </a:p>
          <a:p>
            <a:pPr>
              <a:buClr>
                <a:srgbClr val="FFC000"/>
              </a:buClr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9697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156"/>
            <a:ext cx="9144000" cy="1064712"/>
          </a:xfrm>
        </p:spPr>
        <p:txBody>
          <a:bodyPr>
            <a:normAutofit/>
          </a:bodyPr>
          <a:lstStyle/>
          <a:p>
            <a:r>
              <a:rPr lang="fr-CH" b="1" dirty="0" smtClean="0"/>
              <a:t>WIGOS </a:t>
            </a:r>
            <a:r>
              <a:rPr lang="en-US" b="1" dirty="0" smtClean="0"/>
              <a:t>readiness</a:t>
            </a:r>
            <a:r>
              <a:rPr lang="fr-CH" b="1" dirty="0" smtClean="0"/>
              <a:t> by country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4" t="12770" r="2188" b="10945"/>
          <a:stretch/>
        </p:blipFill>
        <p:spPr bwMode="auto">
          <a:xfrm>
            <a:off x="375780" y="1315232"/>
            <a:ext cx="8555277" cy="4200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223370" y="5744982"/>
            <a:ext cx="66450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https://www.wmo.int/pages/prog/www/wigos/wigos-readiness.html</a:t>
            </a:r>
          </a:p>
        </p:txBody>
      </p:sp>
    </p:spTree>
    <p:extLst>
      <p:ext uri="{BB962C8B-B14F-4D97-AF65-F5344CB8AC3E}">
        <p14:creationId xmlns:p14="http://schemas.microsoft.com/office/powerpoint/2010/main" val="1224280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" y="0"/>
            <a:ext cx="9100159" cy="1089764"/>
          </a:xfrm>
        </p:spPr>
        <p:txBody>
          <a:bodyPr>
            <a:noAutofit/>
          </a:bodyPr>
          <a:lstStyle/>
          <a:p>
            <a:r>
              <a:rPr lang="fr-CH" sz="3600" b="1" dirty="0" smtClean="0"/>
              <a:t>OSCAR/Surface </a:t>
            </a:r>
            <a:r>
              <a:rPr lang="fr-CH" sz="3600" b="1" dirty="0" err="1" smtClean="0"/>
              <a:t>metrics</a:t>
            </a:r>
            <a:r>
              <a:rPr lang="fr-CH" sz="3600" b="1" dirty="0" smtClean="0"/>
              <a:t> (</a:t>
            </a:r>
            <a:r>
              <a:rPr lang="fr-CH" sz="3600" b="1" dirty="0" err="1" smtClean="0"/>
              <a:t>Executive</a:t>
            </a:r>
            <a:r>
              <a:rPr lang="fr-CH" sz="3600" b="1" dirty="0" smtClean="0"/>
              <a:t> Council 69</a:t>
            </a:r>
            <a:r>
              <a:rPr lang="fr-CH" sz="3600" b="1" dirty="0"/>
              <a:t>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301" y="1171184"/>
            <a:ext cx="8041710" cy="527345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sz="2800" dirty="0"/>
              <a:t>3) OSCAR/Surface and the WIGOS Metadata Standard: OSCAR/Surface being populated and updated with WIGOS metadata for which observations are exchanged internationally (I=1/0) with the following sub-indicators: </a:t>
            </a:r>
            <a:endParaRPr lang="en-US" sz="2800" b="1" dirty="0"/>
          </a:p>
          <a:p>
            <a:r>
              <a:rPr lang="en-GB" sz="2800" dirty="0"/>
              <a:t>3.1: Number of reporting stations updated by Member in OSCAR/Surface ≥1</a:t>
            </a:r>
            <a:r>
              <a:rPr lang="en-GB" sz="2800" dirty="0" smtClean="0"/>
              <a:t>.</a:t>
            </a:r>
            <a:endParaRPr lang="en-US" sz="2800" b="1" dirty="0"/>
          </a:p>
          <a:p>
            <a:r>
              <a:rPr lang="en-GB" sz="2800" dirty="0"/>
              <a:t>3.2: Number of reporting stations included in OSCAR/Surface with all Metadata Standard mandatory elements ≥1</a:t>
            </a:r>
            <a:r>
              <a:rPr lang="en-GB" sz="2800" dirty="0" smtClean="0"/>
              <a:t>.</a:t>
            </a:r>
            <a:endParaRPr lang="en-US" sz="2800" b="1" dirty="0"/>
          </a:p>
          <a:p>
            <a:r>
              <a:rPr lang="en-GB" sz="2800" dirty="0"/>
              <a:t>3.3: Number of staff trained in OSCAR/Surface ≥1</a:t>
            </a:r>
            <a:r>
              <a:rPr lang="en-GB" sz="2800" dirty="0" smtClean="0"/>
              <a:t>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96568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514" y="0"/>
            <a:ext cx="8292231" cy="1417638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Success indicators </a:t>
            </a:r>
            <a:r>
              <a:rPr lang="fr-CH" sz="3600" b="1" dirty="0" smtClean="0"/>
              <a:t>for OSCAR/Surface training course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14" y="1442691"/>
            <a:ext cx="8292230" cy="4609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dirty="0" err="1" smtClean="0"/>
              <a:t>Based</a:t>
            </a:r>
            <a:r>
              <a:rPr lang="fr-CH" dirty="0" smtClean="0"/>
              <a:t> on the EC WIGOS </a:t>
            </a:r>
            <a:r>
              <a:rPr lang="fr-CH" dirty="0" err="1" smtClean="0"/>
              <a:t>indicators</a:t>
            </a:r>
            <a:endParaRPr lang="fr-CH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Number</a:t>
            </a:r>
            <a:r>
              <a:rPr lang="fr-CH" dirty="0" smtClean="0"/>
              <a:t> of </a:t>
            </a:r>
            <a:r>
              <a:rPr lang="fr-CH" dirty="0" err="1" smtClean="0"/>
              <a:t>added</a:t>
            </a:r>
            <a:r>
              <a:rPr lang="fr-CH" dirty="0" smtClean="0"/>
              <a:t> stations </a:t>
            </a:r>
            <a:endParaRPr lang="fr-CH" dirty="0"/>
          </a:p>
          <a:p>
            <a:pPr marL="514350" indent="-514350">
              <a:buFont typeface="+mj-lt"/>
              <a:buAutoNum type="arabicPeriod"/>
            </a:pPr>
            <a:r>
              <a:rPr lang="fr-CH" dirty="0" err="1" smtClean="0"/>
              <a:t>Number</a:t>
            </a:r>
            <a:r>
              <a:rPr lang="fr-CH" dirty="0" smtClean="0"/>
              <a:t> of stations </a:t>
            </a:r>
            <a:r>
              <a:rPr lang="fr-CH" dirty="0" err="1" smtClean="0"/>
              <a:t>with</a:t>
            </a:r>
            <a:r>
              <a:rPr lang="fr-CH" dirty="0" smtClean="0"/>
              <a:t> </a:t>
            </a:r>
            <a:r>
              <a:rPr lang="fr-CH" dirty="0" err="1" smtClean="0"/>
              <a:t>complete</a:t>
            </a:r>
            <a:r>
              <a:rPr lang="fr-CH" dirty="0" smtClean="0"/>
              <a:t> </a:t>
            </a:r>
            <a:r>
              <a:rPr lang="fr-CH" dirty="0" err="1" smtClean="0"/>
              <a:t>metadata</a:t>
            </a:r>
            <a:endParaRPr lang="fr-CH" dirty="0"/>
          </a:p>
          <a:p>
            <a:pPr marL="514350" indent="-514350">
              <a:buFont typeface="+mj-lt"/>
              <a:buAutoNum type="arabicPeriod"/>
            </a:pPr>
            <a:r>
              <a:rPr lang="fr-CH" dirty="0" err="1" smtClean="0"/>
              <a:t>Number</a:t>
            </a:r>
            <a:r>
              <a:rPr lang="fr-CH" dirty="0" smtClean="0"/>
              <a:t> of stations </a:t>
            </a:r>
            <a:r>
              <a:rPr lang="fr-CH" dirty="0" err="1" smtClean="0"/>
              <a:t>exchanging</a:t>
            </a:r>
            <a:r>
              <a:rPr lang="fr-CH" dirty="0" smtClean="0"/>
              <a:t> data </a:t>
            </a:r>
            <a:r>
              <a:rPr lang="fr-CH" dirty="0" err="1" smtClean="0"/>
              <a:t>without</a:t>
            </a:r>
            <a:r>
              <a:rPr lang="fr-CH" dirty="0" smtClean="0"/>
              <a:t> </a:t>
            </a:r>
            <a:r>
              <a:rPr lang="fr-CH" dirty="0" err="1" smtClean="0"/>
              <a:t>metadata</a:t>
            </a:r>
            <a:r>
              <a:rPr lang="fr-CH" dirty="0" smtClean="0"/>
              <a:t> in OSCAR/Surface</a:t>
            </a:r>
            <a:endParaRPr lang="fr-CH" dirty="0"/>
          </a:p>
          <a:p>
            <a:pPr marL="0" indent="0">
              <a:buNone/>
            </a:pPr>
            <a:endParaRPr lang="fr-CH" dirty="0" smtClean="0"/>
          </a:p>
          <a:p>
            <a:r>
              <a:rPr lang="fr-CH" dirty="0" smtClean="0"/>
              <a:t>Monitor </a:t>
            </a:r>
            <a:r>
              <a:rPr lang="fr-CH" dirty="0" err="1" smtClean="0"/>
              <a:t>these</a:t>
            </a:r>
            <a:r>
              <a:rPr lang="fr-CH" dirty="0" smtClean="0"/>
              <a:t> </a:t>
            </a:r>
            <a:r>
              <a:rPr lang="fr-CH" dirty="0" err="1" smtClean="0"/>
              <a:t>indicators</a:t>
            </a:r>
            <a:r>
              <a:rPr lang="fr-CH" dirty="0" smtClean="0"/>
              <a:t> </a:t>
            </a:r>
            <a:r>
              <a:rPr lang="fr-CH" dirty="0" err="1" smtClean="0"/>
              <a:t>during</a:t>
            </a:r>
            <a:r>
              <a:rPr lang="fr-CH" dirty="0" smtClean="0"/>
              <a:t> the </a:t>
            </a:r>
            <a:r>
              <a:rPr lang="fr-CH" dirty="0" err="1" smtClean="0"/>
              <a:t>virtual</a:t>
            </a:r>
            <a:r>
              <a:rPr lang="fr-CH" dirty="0" smtClean="0"/>
              <a:t> </a:t>
            </a:r>
            <a:br>
              <a:rPr lang="fr-CH" dirty="0" smtClean="0"/>
            </a:br>
            <a:r>
              <a:rPr lang="fr-CH" dirty="0" err="1" smtClean="0"/>
              <a:t>follow</a:t>
            </a:r>
            <a:r>
              <a:rPr lang="fr-CH" dirty="0" smtClean="0"/>
              <a:t>–up sessions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A23FC8-6680-4276-92A6-FBA40940C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41" y="0"/>
            <a:ext cx="9056317" cy="920663"/>
          </a:xfrm>
        </p:spPr>
        <p:txBody>
          <a:bodyPr/>
          <a:lstStyle/>
          <a:p>
            <a:r>
              <a:rPr lang="en-US" b="1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6B97660-4DFB-4901-931F-2891F16B1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729" y="920664"/>
            <a:ext cx="8505172" cy="5079304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fr-CH" b="1" dirty="0" smtClean="0"/>
              <a:t>X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fr-CH" b="1" dirty="0" smtClean="0"/>
              <a:t>X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fr-CH" b="1" dirty="0" smtClean="0"/>
              <a:t>X</a:t>
            </a:r>
          </a:p>
          <a:p>
            <a:pPr marL="514350" indent="-514350" algn="just">
              <a:lnSpc>
                <a:spcPct val="120000"/>
              </a:lnSpc>
              <a:buFont typeface="+mj-lt"/>
              <a:buAutoNum type="arabicPeriod"/>
            </a:pPr>
            <a:endParaRPr lang="fr-CH" b="1" dirty="0" smtClean="0"/>
          </a:p>
          <a:p>
            <a:pPr marL="514350" indent="-514350" algn="just">
              <a:lnSpc>
                <a:spcPct val="120000"/>
              </a:lnSpc>
              <a:buFont typeface="+mj-lt"/>
              <a:buAutoNum type="arabi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6893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MO_BLUE_Powerpoint_en_f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WMO_BLUE_Powerpoint_en_fr</Template>
  <TotalTime>45042</TotalTime>
  <Words>324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WMO_BLUE_Powerpoint_en_fr</vt:lpstr>
      <vt:lpstr>Regional WIGOS implementation plan </vt:lpstr>
      <vt:lpstr>Regional Implementation plan for RA II</vt:lpstr>
      <vt:lpstr>Regional Implementation plan for RA II</vt:lpstr>
      <vt:lpstr>Regional Implementation plan for RA II</vt:lpstr>
      <vt:lpstr>Regional Implementation plan for RA II</vt:lpstr>
      <vt:lpstr>WIGOS readiness by country</vt:lpstr>
      <vt:lpstr>OSCAR/Surface metrics (Executive Council 69)</vt:lpstr>
      <vt:lpstr>Success indicators for OSCAR/Surface training course</vt:lpstr>
      <vt:lpstr>Recommendations</vt:lpstr>
      <vt:lpstr>PowerPoint Presentation</vt:lpstr>
    </vt:vector>
  </TitlesOfParts>
  <Company>WMO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Ryuji Yamada</dc:creator>
  <cp:lastModifiedBy>Ryuji Yamada</cp:lastModifiedBy>
  <cp:revision>127</cp:revision>
  <dcterms:created xsi:type="dcterms:W3CDTF">2016-05-31T14:56:00Z</dcterms:created>
  <dcterms:modified xsi:type="dcterms:W3CDTF">2019-11-15T05:33:06Z</dcterms:modified>
</cp:coreProperties>
</file>