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2.xml" ContentType="application/vnd.openxmlformats-officedocument.drawingml.chart+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335" r:id="rId3"/>
    <p:sldId id="336" r:id="rId4"/>
    <p:sldId id="312" r:id="rId5"/>
    <p:sldId id="313" r:id="rId6"/>
    <p:sldId id="311" r:id="rId7"/>
    <p:sldId id="303" r:id="rId8"/>
    <p:sldId id="304" r:id="rId9"/>
    <p:sldId id="305" r:id="rId10"/>
    <p:sldId id="328" r:id="rId11"/>
    <p:sldId id="329" r:id="rId12"/>
    <p:sldId id="322" r:id="rId13"/>
    <p:sldId id="309" r:id="rId14"/>
    <p:sldId id="310" r:id="rId15"/>
    <p:sldId id="356" r:id="rId16"/>
    <p:sldId id="366" r:id="rId17"/>
    <p:sldId id="365" r:id="rId18"/>
    <p:sldId id="307" r:id="rId19"/>
    <p:sldId id="308" r:id="rId20"/>
    <p:sldId id="334" r:id="rId21"/>
    <p:sldId id="295" r:id="rId22"/>
    <p:sldId id="296" r:id="rId23"/>
    <p:sldId id="342" r:id="rId24"/>
    <p:sldId id="343" r:id="rId25"/>
    <p:sldId id="302" r:id="rId26"/>
    <p:sldId id="344" r:id="rId27"/>
    <p:sldId id="346" r:id="rId28"/>
    <p:sldId id="345" r:id="rId29"/>
    <p:sldId id="347" r:id="rId30"/>
    <p:sldId id="348" r:id="rId31"/>
    <p:sldId id="349" r:id="rId32"/>
    <p:sldId id="350" r:id="rId33"/>
    <p:sldId id="351" r:id="rId34"/>
    <p:sldId id="352" r:id="rId35"/>
    <p:sldId id="353" r:id="rId36"/>
    <p:sldId id="354" r:id="rId37"/>
    <p:sldId id="355" r:id="rId38"/>
    <p:sldId id="337" r:id="rId39"/>
    <p:sldId id="338" r:id="rId40"/>
    <p:sldId id="339" r:id="rId41"/>
    <p:sldId id="368" r:id="rId42"/>
    <p:sldId id="340" r:id="rId43"/>
    <p:sldId id="369" r:id="rId44"/>
    <p:sldId id="370" r:id="rId45"/>
    <p:sldId id="371" r:id="rId46"/>
    <p:sldId id="341" r:id="rId47"/>
    <p:sldId id="291" r:id="rId48"/>
    <p:sldId id="319" r:id="rId49"/>
    <p:sldId id="320" r:id="rId50"/>
    <p:sldId id="293" r:id="rId51"/>
    <p:sldId id="357" r:id="rId52"/>
    <p:sldId id="358" r:id="rId53"/>
    <p:sldId id="364" r:id="rId54"/>
    <p:sldId id="359" r:id="rId55"/>
    <p:sldId id="360" r:id="rId56"/>
    <p:sldId id="362" r:id="rId57"/>
    <p:sldId id="361" r:id="rId58"/>
    <p:sldId id="289" r:id="rId59"/>
    <p:sldId id="363" r:id="rId60"/>
    <p:sldId id="367" r:id="rId61"/>
    <p:sldId id="258" r:id="rId6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73CB"/>
    <a:srgbClr val="4CB2C6"/>
    <a:srgbClr val="517DBD"/>
    <a:srgbClr val="517ABD"/>
    <a:srgbClr val="7D63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24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MA\ETR\ETR%20from%201%20August%202016\Survey\1%20February%202017_Survey\Preliminary%20Analysis%20of%20the%20Survey%20on%20HR%20Status%20of%20NMHSs_as%20of%201%20February%20201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MA\09_RTCs\04_Annual%20Reports\RTC%20Annual%20Reports\Full_2018%20RTCs%20Annual%20Reports%20Tab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0555555555555555E-2"/>
          <c:y val="0.17129629629629631"/>
          <c:w val="0.93888888888888888"/>
          <c:h val="0.62032225138524355"/>
        </c:manualLayout>
      </c:layout>
      <c:pie3DChart>
        <c:varyColors val="1"/>
        <c:ser>
          <c:idx val="0"/>
          <c:order val="0"/>
          <c:tx>
            <c:strRef>
              <c:f>'2017 Expectations'!$A$21</c:f>
              <c:strCache>
                <c:ptCount val="1"/>
              </c:strCache>
            </c:strRef>
          </c:tx>
          <c:dPt>
            <c:idx val="0"/>
            <c:bubble3D val="0"/>
            <c:spPr>
              <a:solidFill>
                <a:srgbClr val="C00000"/>
              </a:solidFill>
            </c:spPr>
          </c:dPt>
          <c:dPt>
            <c:idx val="1"/>
            <c:bubble3D val="0"/>
            <c:explosion val="42"/>
            <c:spPr>
              <a:solidFill>
                <a:srgbClr val="0070C0"/>
              </a:solidFill>
            </c:spPr>
          </c:dPt>
          <c:dPt>
            <c:idx val="2"/>
            <c:bubble3D val="0"/>
            <c:spPr>
              <a:solidFill>
                <a:srgbClr val="00B050"/>
              </a:solidFill>
            </c:spPr>
          </c:dPt>
          <c:dPt>
            <c:idx val="3"/>
            <c:bubble3D val="0"/>
            <c:spPr>
              <a:solidFill>
                <a:srgbClr val="FFC000"/>
              </a:solidFill>
            </c:spPr>
          </c:dPt>
          <c:dLbls>
            <c:dLbl>
              <c:idx val="1"/>
              <c:layout>
                <c:manualLayout>
                  <c:x val="-0.13665791776027997"/>
                  <c:y val="8.3505030621172344E-2"/>
                </c:manualLayout>
              </c:layout>
              <c:spPr/>
              <c:txPr>
                <a:bodyPr/>
                <a:lstStyle/>
                <a:p>
                  <a:pPr>
                    <a:defRPr sz="1800" b="1">
                      <a:solidFill>
                        <a:schemeClr val="accent1"/>
                      </a:solidFill>
                    </a:defRPr>
                  </a:pPr>
                  <a:endParaRPr lang="en-US"/>
                </a:p>
              </c:txPr>
              <c:dLblPos val="bestFit"/>
              <c:showLegendKey val="0"/>
              <c:showVal val="1"/>
              <c:showCatName val="1"/>
              <c:showSerName val="0"/>
              <c:showPercent val="0"/>
              <c:showBubbleSize val="0"/>
              <c:separator>; </c:separator>
            </c:dLbl>
            <c:dLbl>
              <c:idx val="2"/>
              <c:layout>
                <c:manualLayout>
                  <c:x val="7.45323709536308E-2"/>
                  <c:y val="-6.7540828229804603E-2"/>
                </c:manualLayout>
              </c:layout>
              <c:spPr/>
              <c:txPr>
                <a:bodyPr/>
                <a:lstStyle/>
                <a:p>
                  <a:pPr>
                    <a:defRPr sz="1800" b="1">
                      <a:solidFill>
                        <a:srgbClr val="00B050"/>
                      </a:solidFill>
                    </a:defRPr>
                  </a:pPr>
                  <a:endParaRPr lang="en-US"/>
                </a:p>
              </c:txPr>
              <c:dLblPos val="bestFit"/>
              <c:showLegendKey val="0"/>
              <c:showVal val="1"/>
              <c:showCatName val="1"/>
              <c:showSerName val="0"/>
              <c:showPercent val="0"/>
              <c:showBubbleSize val="0"/>
              <c:separator>; </c:separator>
            </c:dLbl>
            <c:dLbl>
              <c:idx val="3"/>
              <c:layout>
                <c:manualLayout>
                  <c:x val="0.33375328083989503"/>
                  <c:y val="0"/>
                </c:manualLayout>
              </c:layout>
              <c:spPr/>
              <c:txPr>
                <a:bodyPr/>
                <a:lstStyle/>
                <a:p>
                  <a:pPr>
                    <a:defRPr sz="1800" b="1">
                      <a:solidFill>
                        <a:srgbClr val="FFC000"/>
                      </a:solidFill>
                    </a:defRPr>
                  </a:pPr>
                  <a:endParaRPr lang="en-US"/>
                </a:p>
              </c:txPr>
              <c:dLblPos val="bestFit"/>
              <c:showLegendKey val="0"/>
              <c:showVal val="1"/>
              <c:showCatName val="1"/>
              <c:showSerName val="0"/>
              <c:showPercent val="0"/>
              <c:showBubbleSize val="0"/>
              <c:separator>; </c:separator>
            </c:dLbl>
            <c:txPr>
              <a:bodyPr/>
              <a:lstStyle/>
              <a:p>
                <a:pPr>
                  <a:defRPr sz="1800" b="1">
                    <a:solidFill>
                      <a:schemeClr val="bg1"/>
                    </a:solidFill>
                  </a:defRPr>
                </a:pPr>
                <a:endParaRPr lang="en-US"/>
              </a:p>
            </c:txPr>
            <c:dLblPos val="inEnd"/>
            <c:showLegendKey val="0"/>
            <c:showVal val="1"/>
            <c:showCatName val="0"/>
            <c:showSerName val="0"/>
            <c:showPercent val="0"/>
            <c:showBubbleSize val="0"/>
            <c:separator>; </c:separator>
            <c:showLeaderLines val="1"/>
          </c:dLbls>
          <c:cat>
            <c:strRef>
              <c:f>'2017 Expectations'!$B$14:$E$14</c:f>
              <c:strCache>
                <c:ptCount val="4"/>
                <c:pt idx="0">
                  <c:v>Government</c:v>
                </c:pt>
                <c:pt idx="1">
                  <c:v>WMO</c:v>
                </c:pt>
                <c:pt idx="2">
                  <c:v>Projects</c:v>
                </c:pt>
                <c:pt idx="3">
                  <c:v>Other Scholarships</c:v>
                </c:pt>
              </c:strCache>
            </c:strRef>
          </c:cat>
          <c:val>
            <c:numRef>
              <c:f>'2017 Expectations'!$B$21:$E$21</c:f>
              <c:numCache>
                <c:formatCode>_(* #,##0_);_(* \(#,##0\);_(* "-"??_);_(@_)</c:formatCode>
                <c:ptCount val="4"/>
                <c:pt idx="0">
                  <c:v>16057</c:v>
                </c:pt>
                <c:pt idx="1">
                  <c:v>1156</c:v>
                </c:pt>
                <c:pt idx="2">
                  <c:v>1414</c:v>
                </c:pt>
                <c:pt idx="3">
                  <c:v>526</c:v>
                </c:pt>
              </c:numCache>
            </c:numRef>
          </c:val>
        </c:ser>
        <c:dLbls>
          <c:dLblPos val="inEnd"/>
          <c:showLegendKey val="0"/>
          <c:showVal val="1"/>
          <c:showCatName val="0"/>
          <c:showSerName val="0"/>
          <c:showPercent val="0"/>
          <c:showBubbleSize val="0"/>
          <c:showLeaderLines val="1"/>
        </c:dLbls>
      </c:pie3DChart>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'2018 Courses'!$P$56</c:f>
              <c:strCache>
                <c:ptCount val="1"/>
                <c:pt idx="0">
                  <c:v>Female</c:v>
                </c:pt>
              </c:strCache>
            </c:strRef>
          </c:tx>
          <c:spPr>
            <a:solidFill>
              <a:srgbClr val="C0504D"/>
            </a:solidFill>
          </c:spPr>
          <c:invertIfNegative val="1"/>
          <c:cat>
            <c:strRef>
              <c:f>'2018 Courses'!$O$57:$O$59</c:f>
              <c:strCache>
                <c:ptCount val="3"/>
                <c:pt idx="0">
                  <c:v>Short-term</c:v>
                </c:pt>
                <c:pt idx="1">
                  <c:v>Long-term</c:v>
                </c:pt>
                <c:pt idx="2">
                  <c:v>DL Courses</c:v>
                </c:pt>
              </c:strCache>
            </c:strRef>
          </c:cat>
          <c:val>
            <c:numRef>
              <c:f>'2018 Courses'!$P$57:$P$59</c:f>
              <c:numCache>
                <c:formatCode>_(* #,##0_);_(* \(#,##0\);_(* "-"??_);_(@_)</c:formatCode>
                <c:ptCount val="3"/>
                <c:pt idx="0">
                  <c:v>301</c:v>
                </c:pt>
                <c:pt idx="1">
                  <c:v>341</c:v>
                </c:pt>
                <c:pt idx="2">
                  <c:v>702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'2018 Courses'!$Q$56</c:f>
              <c:strCache>
                <c:ptCount val="1"/>
                <c:pt idx="0">
                  <c:v>Male</c:v>
                </c:pt>
              </c:strCache>
            </c:strRef>
          </c:tx>
          <c:spPr>
            <a:solidFill>
              <a:srgbClr val="4F81BD"/>
            </a:solidFill>
          </c:spPr>
          <c:invertIfNegative val="1"/>
          <c:cat>
            <c:strRef>
              <c:f>'2018 Courses'!$O$57:$O$59</c:f>
              <c:strCache>
                <c:ptCount val="3"/>
                <c:pt idx="0">
                  <c:v>Short-term</c:v>
                </c:pt>
                <c:pt idx="1">
                  <c:v>Long-term</c:v>
                </c:pt>
                <c:pt idx="2">
                  <c:v>DL Courses</c:v>
                </c:pt>
              </c:strCache>
            </c:strRef>
          </c:cat>
          <c:val>
            <c:numRef>
              <c:f>'2018 Courses'!$Q$57:$Q$59</c:f>
              <c:numCache>
                <c:formatCode>_(* #,##0_);_(* \(#,##0\);_(* "-"??_);_(@_)</c:formatCode>
                <c:ptCount val="3"/>
                <c:pt idx="0">
                  <c:v>799</c:v>
                </c:pt>
                <c:pt idx="1">
                  <c:v>594</c:v>
                </c:pt>
                <c:pt idx="2">
                  <c:v>742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99788032"/>
        <c:axId val="199789568"/>
      </c:barChart>
      <c:catAx>
        <c:axId val="199788032"/>
        <c:scaling>
          <c:orientation val="minMax"/>
        </c:scaling>
        <c:delete val="0"/>
        <c:axPos val="b"/>
        <c:majorTickMark val="none"/>
        <c:minorTickMark val="none"/>
        <c:tickLblPos val="nextTo"/>
        <c:txPr>
          <a:bodyPr/>
          <a:lstStyle/>
          <a:p>
            <a:pPr lvl="0">
              <a:defRPr b="0"/>
            </a:pPr>
            <a:endParaRPr lang="en-US"/>
          </a:p>
        </c:txPr>
        <c:crossAx val="199789568"/>
        <c:crosses val="autoZero"/>
        <c:auto val="1"/>
        <c:lblAlgn val="ctr"/>
        <c:lblOffset val="100"/>
        <c:noMultiLvlLbl val="1"/>
      </c:catAx>
      <c:valAx>
        <c:axId val="199789568"/>
        <c:scaling>
          <c:orientation val="minMax"/>
          <c:max val="1000"/>
          <c:min val="0"/>
        </c:scaling>
        <c:delete val="0"/>
        <c:axPos val="l"/>
        <c:majorGridlines>
          <c:spPr>
            <a:ln>
              <a:solidFill>
                <a:srgbClr val="B7B7B7"/>
              </a:solidFill>
            </a:ln>
          </c:spPr>
        </c:majorGridlines>
        <c:numFmt formatCode="_(* #,##0_);_(* \(#,##0\);_(* &quot;-&quot;??_);_(@_)" sourceLinked="1"/>
        <c:majorTickMark val="none"/>
        <c:minorTickMark val="none"/>
        <c:tickLblPos val="nextTo"/>
        <c:txPr>
          <a:bodyPr/>
          <a:lstStyle/>
          <a:p>
            <a:pPr lvl="0">
              <a:defRPr b="0"/>
            </a:pPr>
            <a:endParaRPr lang="en-US"/>
          </a:p>
        </c:txPr>
        <c:crossAx val="199788032"/>
        <c:crosses val="autoZero"/>
        <c:crossBetween val="between"/>
        <c:majorUnit val="250"/>
      </c:valAx>
      <c:dTable>
        <c:showHorzBorder val="1"/>
        <c:showVertBorder val="1"/>
        <c:showOutline val="1"/>
        <c:showKeys val="1"/>
      </c:dTable>
      <c:spPr>
        <a:solidFill>
          <a:srgbClr val="FFFFFF"/>
        </a:solidFill>
      </c:spPr>
    </c:plotArea>
    <c:legend>
      <c:legendPos val="b"/>
      <c:overlay val="0"/>
    </c:legend>
    <c:plotVisOnly val="1"/>
    <c:dispBlanksAs val="zero"/>
    <c:showDLblsOverMax val="1"/>
  </c:chart>
  <c:externalData r:id="rId1">
    <c:autoUpdate val="0"/>
  </c:externalData>
</c:chartSpace>
</file>

<file path=ppt/diagrams/_rels/data12.xml.rels><?xml version="1.0" encoding="UTF-8" standalone="yes"?>
<Relationships xmlns="http://schemas.openxmlformats.org/package/2006/relationships"><Relationship Id="rId1" Type="http://schemas.openxmlformats.org/officeDocument/2006/relationships/hyperlink" Target="https://public.wmo.int/en/resources/meteoworld/wmo-regional-training-centres"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public.wmo.int/en/resources/meteoworld/wmo-regional-training-centres"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6498A-D0C9-4829-9A32-1BF125F291D3}"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en-US"/>
        </a:p>
      </dgm:t>
    </dgm:pt>
    <dgm:pt modelId="{B885EC55-BA09-4C26-A90E-E3A3BF1C26EE}">
      <dgm:prSet phldrT="[Text]" custT="1"/>
      <dgm:spPr>
        <a:effectLst>
          <a:outerShdw blurRad="50800" dist="38100" dir="2700000" algn="tl" rotWithShape="0">
            <a:prstClr val="black">
              <a:alpha val="40000"/>
            </a:prstClr>
          </a:outerShdw>
        </a:effectLst>
      </dgm:spPr>
      <dgm:t>
        <a:bodyPr/>
        <a:lstStyle/>
        <a:p>
          <a:r>
            <a:rPr lang="fr-CH" sz="2800" dirty="0" smtClean="0">
              <a:latin typeface="Arial" panose="020B0604020202020204" pitchFamily="34" charset="0"/>
              <a:cs typeface="Arial" panose="020B0604020202020204" pitchFamily="34" charset="0"/>
            </a:rPr>
            <a:t>Education and Training Office</a:t>
          </a:r>
          <a:endParaRPr lang="en-US" sz="2800" dirty="0">
            <a:latin typeface="Arial" panose="020B0604020202020204" pitchFamily="34" charset="0"/>
            <a:cs typeface="Arial" panose="020B0604020202020204" pitchFamily="34" charset="0"/>
          </a:endParaRPr>
        </a:p>
      </dgm:t>
    </dgm:pt>
    <dgm:pt modelId="{A2D55932-4859-4A6B-8C70-D79232256C8A}" type="parTrans" cxnId="{16D3BA28-CECA-4C94-8745-07D05027EB65}">
      <dgm:prSet/>
      <dgm:spPr/>
      <dgm:t>
        <a:bodyPr/>
        <a:lstStyle/>
        <a:p>
          <a:endParaRPr lang="en-US"/>
        </a:p>
      </dgm:t>
    </dgm:pt>
    <dgm:pt modelId="{E51B6CC8-F170-4C26-8157-2BE9D46559B1}" type="sibTrans" cxnId="{16D3BA28-CECA-4C94-8745-07D05027EB65}">
      <dgm:prSet/>
      <dgm:spPr/>
      <dgm:t>
        <a:bodyPr/>
        <a:lstStyle/>
        <a:p>
          <a:endParaRPr lang="en-US"/>
        </a:p>
      </dgm:t>
    </dgm:pt>
    <dgm:pt modelId="{CE1E9796-6838-4CD8-BA14-8BBB4AEB933E}" type="asst">
      <dgm:prSet phldrT="[Text]" custT="1"/>
      <dgm:spPr>
        <a:effectLst>
          <a:outerShdw blurRad="50800" dist="38100" dir="2700000" algn="tl" rotWithShape="0">
            <a:prstClr val="black">
              <a:alpha val="40000"/>
            </a:prstClr>
          </a:outerShdw>
        </a:effectLst>
      </dgm:spPr>
      <dgm:t>
        <a:bodyPr/>
        <a:lstStyle/>
        <a:p>
          <a:r>
            <a:rPr lang="fr-CH" sz="2000" b="1" dirty="0" smtClean="0">
              <a:latin typeface="Arial" panose="020B0604020202020204" pitchFamily="34" charset="0"/>
              <a:cs typeface="Arial" panose="020B0604020202020204" pitchFamily="34" charset="0"/>
            </a:rPr>
            <a:t>Training </a:t>
          </a:r>
          <a:r>
            <a:rPr lang="fr-CH" sz="2000" b="1" dirty="0" err="1" smtClean="0">
              <a:latin typeface="Arial" panose="020B0604020202020204" pitchFamily="34" charset="0"/>
              <a:cs typeface="Arial" panose="020B0604020202020204" pitchFamily="34" charset="0"/>
            </a:rPr>
            <a:t>Activities</a:t>
          </a:r>
          <a:r>
            <a:rPr lang="fr-CH" sz="2000" b="1" dirty="0" smtClean="0">
              <a:latin typeface="Arial" panose="020B0604020202020204" pitchFamily="34" charset="0"/>
              <a:cs typeface="Arial" panose="020B0604020202020204" pitchFamily="34" charset="0"/>
            </a:rPr>
            <a:t> Division </a:t>
          </a:r>
          <a:r>
            <a:rPr lang="fr-CH" sz="2000" dirty="0" smtClean="0">
              <a:latin typeface="Arial" panose="020B0604020202020204" pitchFamily="34" charset="0"/>
              <a:cs typeface="Arial" panose="020B0604020202020204" pitchFamily="34" charset="0"/>
            </a:rPr>
            <a:t/>
          </a:r>
          <a:br>
            <a:rPr lang="fr-CH" sz="2000" dirty="0" smtClean="0">
              <a:latin typeface="Arial" panose="020B0604020202020204" pitchFamily="34" charset="0"/>
              <a:cs typeface="Arial" panose="020B0604020202020204" pitchFamily="34" charset="0"/>
            </a:rPr>
          </a:br>
          <a:r>
            <a:rPr lang="fr-CH" sz="1600" dirty="0" smtClean="0">
              <a:latin typeface="Arial" panose="020B0604020202020204" pitchFamily="34" charset="0"/>
              <a:cs typeface="Arial" panose="020B0604020202020204" pitchFamily="34" charset="0"/>
            </a:rPr>
            <a:t>Short-</a:t>
          </a:r>
          <a:r>
            <a:rPr lang="fr-CH" sz="1600" dirty="0" err="1" smtClean="0">
              <a:latin typeface="Arial" panose="020B0604020202020204" pitchFamily="34" charset="0"/>
              <a:cs typeface="Arial" panose="020B0604020202020204" pitchFamily="34" charset="0"/>
            </a:rPr>
            <a:t>Term</a:t>
          </a:r>
          <a:r>
            <a:rPr lang="fr-CH" sz="1600" dirty="0" smtClean="0">
              <a:latin typeface="Arial" panose="020B0604020202020204" pitchFamily="34" charset="0"/>
              <a:cs typeface="Arial" panose="020B0604020202020204" pitchFamily="34" charset="0"/>
            </a:rPr>
            <a:t>, </a:t>
          </a:r>
          <a:br>
            <a:rPr lang="fr-CH" sz="1600" dirty="0" smtClean="0">
              <a:latin typeface="Arial" panose="020B0604020202020204" pitchFamily="34" charset="0"/>
              <a:cs typeface="Arial" panose="020B0604020202020204" pitchFamily="34" charset="0"/>
            </a:rPr>
          </a:br>
          <a:r>
            <a:rPr lang="fr-CH" sz="1600" dirty="0" err="1" smtClean="0">
              <a:latin typeface="Arial" panose="020B0604020202020204" pitchFamily="34" charset="0"/>
              <a:cs typeface="Arial" panose="020B0604020202020204" pitchFamily="34" charset="0"/>
            </a:rPr>
            <a:t>Continuous</a:t>
          </a:r>
          <a:r>
            <a:rPr lang="fr-CH" sz="1600" dirty="0" smtClean="0">
              <a:latin typeface="Arial" panose="020B0604020202020204" pitchFamily="34" charset="0"/>
              <a:cs typeface="Arial" panose="020B0604020202020204" pitchFamily="34" charset="0"/>
            </a:rPr>
            <a:t> Professional </a:t>
          </a:r>
          <a:r>
            <a:rPr lang="fr-CH" sz="1600" dirty="0" err="1" smtClean="0">
              <a:latin typeface="Arial" panose="020B0604020202020204" pitchFamily="34" charset="0"/>
              <a:cs typeface="Arial" panose="020B0604020202020204" pitchFamily="34" charset="0"/>
            </a:rPr>
            <a:t>Development</a:t>
          </a:r>
          <a:endParaRPr lang="en-US" sz="2000" dirty="0">
            <a:latin typeface="Arial" panose="020B0604020202020204" pitchFamily="34" charset="0"/>
            <a:cs typeface="Arial" panose="020B0604020202020204" pitchFamily="34" charset="0"/>
          </a:endParaRPr>
        </a:p>
      </dgm:t>
    </dgm:pt>
    <dgm:pt modelId="{1D797A67-9EF3-419C-B7E1-1F93AEC022B7}" type="parTrans" cxnId="{F5572A34-D69F-42FE-ACFF-E359857F4536}">
      <dgm:prSet/>
      <dgm:spPr/>
      <dgm:t>
        <a:bodyPr/>
        <a:lstStyle/>
        <a:p>
          <a:endParaRPr lang="en-US"/>
        </a:p>
      </dgm:t>
    </dgm:pt>
    <dgm:pt modelId="{B4E8CE7C-DF2B-4D99-835A-B6F732634295}" type="sibTrans" cxnId="{F5572A34-D69F-42FE-ACFF-E359857F4536}">
      <dgm:prSet/>
      <dgm:spPr/>
      <dgm:t>
        <a:bodyPr/>
        <a:lstStyle/>
        <a:p>
          <a:endParaRPr lang="en-US"/>
        </a:p>
      </dgm:t>
    </dgm:pt>
    <dgm:pt modelId="{96716642-D9AD-4BC5-9CE8-F52153CC9A19}" type="asst">
      <dgm:prSet phldrT="[Text]" custT="1"/>
      <dgm:spPr/>
      <dgm:t>
        <a:bodyPr/>
        <a:lstStyle/>
        <a:p>
          <a:r>
            <a:rPr lang="fr-CH" sz="2000" b="1" dirty="0" err="1" smtClean="0">
              <a:latin typeface="Arial" panose="020B0604020202020204" pitchFamily="34" charset="0"/>
              <a:cs typeface="Arial" panose="020B0604020202020204" pitchFamily="34" charset="0"/>
            </a:rPr>
            <a:t>Fellowships</a:t>
          </a:r>
          <a:r>
            <a:rPr lang="fr-CH" sz="2000" b="1" dirty="0" smtClean="0">
              <a:latin typeface="Arial" panose="020B0604020202020204" pitchFamily="34" charset="0"/>
              <a:cs typeface="Arial" panose="020B0604020202020204" pitchFamily="34" charset="0"/>
            </a:rPr>
            <a:t> </a:t>
          </a:r>
          <a:br>
            <a:rPr lang="fr-CH" sz="2000" b="1" dirty="0" smtClean="0">
              <a:latin typeface="Arial" panose="020B0604020202020204" pitchFamily="34" charset="0"/>
              <a:cs typeface="Arial" panose="020B0604020202020204" pitchFamily="34" charset="0"/>
            </a:rPr>
          </a:br>
          <a:r>
            <a:rPr lang="fr-CH" sz="2000" b="1" dirty="0" smtClean="0">
              <a:latin typeface="Arial" panose="020B0604020202020204" pitchFamily="34" charset="0"/>
              <a:cs typeface="Arial" panose="020B0604020202020204" pitchFamily="34" charset="0"/>
            </a:rPr>
            <a:t>Division</a:t>
          </a:r>
          <a:r>
            <a:rPr lang="fr-CH" sz="2000" dirty="0" smtClean="0">
              <a:latin typeface="Arial" panose="020B0604020202020204" pitchFamily="34" charset="0"/>
              <a:cs typeface="Arial" panose="020B0604020202020204" pitchFamily="34" charset="0"/>
            </a:rPr>
            <a:t/>
          </a:r>
          <a:br>
            <a:rPr lang="fr-CH" sz="2000" dirty="0" smtClean="0">
              <a:latin typeface="Arial" panose="020B0604020202020204" pitchFamily="34" charset="0"/>
              <a:cs typeface="Arial" panose="020B0604020202020204" pitchFamily="34" charset="0"/>
            </a:rPr>
          </a:br>
          <a:r>
            <a:rPr lang="fr-CH" sz="1600" dirty="0" smtClean="0">
              <a:latin typeface="Arial" panose="020B0604020202020204" pitchFamily="34" charset="0"/>
              <a:cs typeface="Arial" panose="020B0604020202020204" pitchFamily="34" charset="0"/>
            </a:rPr>
            <a:t>Long-</a:t>
          </a:r>
          <a:r>
            <a:rPr lang="fr-CH" sz="1600" dirty="0" err="1" smtClean="0">
              <a:latin typeface="Arial" panose="020B0604020202020204" pitchFamily="34" charset="0"/>
              <a:cs typeface="Arial" panose="020B0604020202020204" pitchFamily="34" charset="0"/>
            </a:rPr>
            <a:t>Term</a:t>
          </a:r>
          <a:r>
            <a:rPr lang="fr-CH" sz="1600" dirty="0" smtClean="0">
              <a:latin typeface="Arial" panose="020B0604020202020204" pitchFamily="34" charset="0"/>
              <a:cs typeface="Arial" panose="020B0604020202020204" pitchFamily="34" charset="0"/>
            </a:rPr>
            <a:t>, </a:t>
          </a:r>
          <a:br>
            <a:rPr lang="fr-CH" sz="1600" dirty="0" smtClean="0">
              <a:latin typeface="Arial" panose="020B0604020202020204" pitchFamily="34" charset="0"/>
              <a:cs typeface="Arial" panose="020B0604020202020204" pitchFamily="34" charset="0"/>
            </a:rPr>
          </a:br>
          <a:r>
            <a:rPr lang="fr-CH" sz="1600" dirty="0" smtClean="0">
              <a:latin typeface="Arial" panose="020B0604020202020204" pitchFamily="34" charset="0"/>
              <a:cs typeface="Arial" panose="020B0604020202020204" pitchFamily="34" charset="0"/>
            </a:rPr>
            <a:t>Qualifications</a:t>
          </a:r>
          <a:endParaRPr lang="en-US" sz="2000" dirty="0">
            <a:latin typeface="Arial" panose="020B0604020202020204" pitchFamily="34" charset="0"/>
            <a:cs typeface="Arial" panose="020B0604020202020204" pitchFamily="34" charset="0"/>
          </a:endParaRPr>
        </a:p>
      </dgm:t>
    </dgm:pt>
    <dgm:pt modelId="{89F885EB-55AE-4EC8-AAA1-985326CD388A}" type="parTrans" cxnId="{09FAAB2C-5E57-44C1-999E-7BEB79A3EC28}">
      <dgm:prSet/>
      <dgm:spPr/>
      <dgm:t>
        <a:bodyPr/>
        <a:lstStyle/>
        <a:p>
          <a:endParaRPr lang="en-US"/>
        </a:p>
      </dgm:t>
    </dgm:pt>
    <dgm:pt modelId="{71E0E3C0-518D-4279-AB82-A109A18C9E6C}" type="sibTrans" cxnId="{09FAAB2C-5E57-44C1-999E-7BEB79A3EC28}">
      <dgm:prSet/>
      <dgm:spPr/>
      <dgm:t>
        <a:bodyPr/>
        <a:lstStyle/>
        <a:p>
          <a:endParaRPr lang="en-US"/>
        </a:p>
      </dgm:t>
    </dgm:pt>
    <dgm:pt modelId="{0DF6EBB7-1EA3-4CCD-A1E0-992904805822}">
      <dgm:prSet phldrT="[Text]" custT="1"/>
      <dgm:spPr>
        <a:effectLst>
          <a:outerShdw blurRad="50800" dist="38100" dir="2700000" algn="tl" rotWithShape="0">
            <a:prstClr val="black">
              <a:alpha val="40000"/>
            </a:prstClr>
          </a:outerShdw>
        </a:effectLst>
      </dgm:spPr>
      <dgm:t>
        <a:bodyPr/>
        <a:lstStyle/>
        <a:p>
          <a:r>
            <a:rPr lang="en-US" sz="2800" dirty="0" smtClean="0">
              <a:latin typeface="Arial" panose="020B0604020202020204" pitchFamily="34" charset="0"/>
              <a:cs typeface="Arial" panose="020B0604020202020204" pitchFamily="34" charset="0"/>
            </a:rPr>
            <a:t>Member Services and Development Department</a:t>
          </a:r>
          <a:endParaRPr lang="en-US" sz="2800" dirty="0">
            <a:latin typeface="Arial" panose="020B0604020202020204" pitchFamily="34" charset="0"/>
            <a:cs typeface="Arial" panose="020B0604020202020204" pitchFamily="34" charset="0"/>
          </a:endParaRPr>
        </a:p>
      </dgm:t>
    </dgm:pt>
    <dgm:pt modelId="{148CCF57-E9D3-42DF-8B59-11E7C5260C96}" type="parTrans" cxnId="{903D1093-710D-44A4-8AF0-20F0F604D1FF}">
      <dgm:prSet/>
      <dgm:spPr/>
      <dgm:t>
        <a:bodyPr/>
        <a:lstStyle/>
        <a:p>
          <a:endParaRPr lang="en-US"/>
        </a:p>
      </dgm:t>
    </dgm:pt>
    <dgm:pt modelId="{66D55B78-6BD7-48B0-9BA6-B18A6B6A51D4}" type="sibTrans" cxnId="{903D1093-710D-44A4-8AF0-20F0F604D1FF}">
      <dgm:prSet/>
      <dgm:spPr/>
      <dgm:t>
        <a:bodyPr/>
        <a:lstStyle/>
        <a:p>
          <a:endParaRPr lang="en-US"/>
        </a:p>
      </dgm:t>
    </dgm:pt>
    <dgm:pt modelId="{AF600A94-9DF7-4A59-B39A-D9B81C121065}" type="pres">
      <dgm:prSet presAssocID="{2FE6498A-D0C9-4829-9A32-1BF125F291D3}" presName="hierChild1" presStyleCnt="0">
        <dgm:presLayoutVars>
          <dgm:orgChart val="1"/>
          <dgm:chPref val="1"/>
          <dgm:dir/>
          <dgm:animOne val="branch"/>
          <dgm:animLvl val="lvl"/>
          <dgm:resizeHandles/>
        </dgm:presLayoutVars>
      </dgm:prSet>
      <dgm:spPr/>
      <dgm:t>
        <a:bodyPr/>
        <a:lstStyle/>
        <a:p>
          <a:endParaRPr lang="en-US"/>
        </a:p>
      </dgm:t>
    </dgm:pt>
    <dgm:pt modelId="{865A59F1-FE9F-4A4A-90F0-4569D297C888}" type="pres">
      <dgm:prSet presAssocID="{0DF6EBB7-1EA3-4CCD-A1E0-992904805822}" presName="hierRoot1" presStyleCnt="0">
        <dgm:presLayoutVars>
          <dgm:hierBranch val="init"/>
        </dgm:presLayoutVars>
      </dgm:prSet>
      <dgm:spPr/>
    </dgm:pt>
    <dgm:pt modelId="{9D40984A-97A5-4D81-AB2F-EB61258C8F0A}" type="pres">
      <dgm:prSet presAssocID="{0DF6EBB7-1EA3-4CCD-A1E0-992904805822}" presName="rootComposite1" presStyleCnt="0"/>
      <dgm:spPr/>
    </dgm:pt>
    <dgm:pt modelId="{9C1B67CD-C355-408C-ADFD-C67AD02D7BCD}" type="pres">
      <dgm:prSet presAssocID="{0DF6EBB7-1EA3-4CCD-A1E0-992904805822}" presName="rootText1" presStyleLbl="node0" presStyleIdx="0" presStyleCnt="1" custScaleX="121876">
        <dgm:presLayoutVars>
          <dgm:chPref val="3"/>
        </dgm:presLayoutVars>
      </dgm:prSet>
      <dgm:spPr/>
      <dgm:t>
        <a:bodyPr/>
        <a:lstStyle/>
        <a:p>
          <a:endParaRPr lang="en-US"/>
        </a:p>
      </dgm:t>
    </dgm:pt>
    <dgm:pt modelId="{5B6ECC46-7B10-4E5C-9D16-CBAC65CEA29B}" type="pres">
      <dgm:prSet presAssocID="{0DF6EBB7-1EA3-4CCD-A1E0-992904805822}" presName="rootConnector1" presStyleLbl="node1" presStyleIdx="0" presStyleCnt="0"/>
      <dgm:spPr/>
      <dgm:t>
        <a:bodyPr/>
        <a:lstStyle/>
        <a:p>
          <a:endParaRPr lang="en-US"/>
        </a:p>
      </dgm:t>
    </dgm:pt>
    <dgm:pt modelId="{A28AD465-A7FF-41B0-83EE-232D41704098}" type="pres">
      <dgm:prSet presAssocID="{0DF6EBB7-1EA3-4CCD-A1E0-992904805822}" presName="hierChild2" presStyleCnt="0"/>
      <dgm:spPr/>
    </dgm:pt>
    <dgm:pt modelId="{736D500C-F3A5-4C2F-97A4-BDA63EAA951C}" type="pres">
      <dgm:prSet presAssocID="{A2D55932-4859-4A6B-8C70-D79232256C8A}" presName="Name37" presStyleLbl="parChTrans1D2" presStyleIdx="0" presStyleCnt="1"/>
      <dgm:spPr/>
      <dgm:t>
        <a:bodyPr/>
        <a:lstStyle/>
        <a:p>
          <a:endParaRPr lang="en-US"/>
        </a:p>
      </dgm:t>
    </dgm:pt>
    <dgm:pt modelId="{65769A20-01C5-4DA5-A289-C3813252076F}" type="pres">
      <dgm:prSet presAssocID="{B885EC55-BA09-4C26-A90E-E3A3BF1C26EE}" presName="hierRoot2" presStyleCnt="0">
        <dgm:presLayoutVars>
          <dgm:hierBranch val="init"/>
        </dgm:presLayoutVars>
      </dgm:prSet>
      <dgm:spPr/>
    </dgm:pt>
    <dgm:pt modelId="{81E0E949-BA63-4501-BBC1-B2D37A82B4E1}" type="pres">
      <dgm:prSet presAssocID="{B885EC55-BA09-4C26-A90E-E3A3BF1C26EE}" presName="rootComposite" presStyleCnt="0"/>
      <dgm:spPr/>
    </dgm:pt>
    <dgm:pt modelId="{094B97D0-1AC2-45A3-A2EB-0CE8C55E938F}" type="pres">
      <dgm:prSet presAssocID="{B885EC55-BA09-4C26-A90E-E3A3BF1C26EE}" presName="rootText" presStyleLbl="node2" presStyleIdx="0" presStyleCnt="1" custScaleX="121876">
        <dgm:presLayoutVars>
          <dgm:chPref val="3"/>
        </dgm:presLayoutVars>
      </dgm:prSet>
      <dgm:spPr/>
      <dgm:t>
        <a:bodyPr/>
        <a:lstStyle/>
        <a:p>
          <a:endParaRPr lang="en-US"/>
        </a:p>
      </dgm:t>
    </dgm:pt>
    <dgm:pt modelId="{172F309B-25D6-48E0-B1C9-9D2549C0FF9F}" type="pres">
      <dgm:prSet presAssocID="{B885EC55-BA09-4C26-A90E-E3A3BF1C26EE}" presName="rootConnector" presStyleLbl="node2" presStyleIdx="0" presStyleCnt="1"/>
      <dgm:spPr/>
      <dgm:t>
        <a:bodyPr/>
        <a:lstStyle/>
        <a:p>
          <a:endParaRPr lang="en-US"/>
        </a:p>
      </dgm:t>
    </dgm:pt>
    <dgm:pt modelId="{CAB2F0DE-B926-4997-BC44-C2E554E0BEB4}" type="pres">
      <dgm:prSet presAssocID="{B885EC55-BA09-4C26-A90E-E3A3BF1C26EE}" presName="hierChild4" presStyleCnt="0"/>
      <dgm:spPr/>
    </dgm:pt>
    <dgm:pt modelId="{AA85327D-7C68-4F92-AE1D-4D712C852E47}" type="pres">
      <dgm:prSet presAssocID="{B885EC55-BA09-4C26-A90E-E3A3BF1C26EE}" presName="hierChild5" presStyleCnt="0"/>
      <dgm:spPr/>
    </dgm:pt>
    <dgm:pt modelId="{DB2E47AB-946F-4D05-8BFC-E61BC0212CD9}" type="pres">
      <dgm:prSet presAssocID="{1D797A67-9EF3-419C-B7E1-1F93AEC022B7}" presName="Name111" presStyleLbl="parChTrans1D3" presStyleIdx="0" presStyleCnt="2"/>
      <dgm:spPr/>
      <dgm:t>
        <a:bodyPr/>
        <a:lstStyle/>
        <a:p>
          <a:endParaRPr lang="en-US"/>
        </a:p>
      </dgm:t>
    </dgm:pt>
    <dgm:pt modelId="{B79FD82E-2FBA-484A-9C56-447D4C17A41C}" type="pres">
      <dgm:prSet presAssocID="{CE1E9796-6838-4CD8-BA14-8BBB4AEB933E}" presName="hierRoot3" presStyleCnt="0">
        <dgm:presLayoutVars>
          <dgm:hierBranch val="init"/>
        </dgm:presLayoutVars>
      </dgm:prSet>
      <dgm:spPr/>
      <dgm:t>
        <a:bodyPr/>
        <a:lstStyle/>
        <a:p>
          <a:endParaRPr lang="en-US"/>
        </a:p>
      </dgm:t>
    </dgm:pt>
    <dgm:pt modelId="{987AE02C-1605-46E6-AE7A-F5695D1DC949}" type="pres">
      <dgm:prSet presAssocID="{CE1E9796-6838-4CD8-BA14-8BBB4AEB933E}" presName="rootComposite3" presStyleCnt="0"/>
      <dgm:spPr/>
      <dgm:t>
        <a:bodyPr/>
        <a:lstStyle/>
        <a:p>
          <a:endParaRPr lang="en-US"/>
        </a:p>
      </dgm:t>
    </dgm:pt>
    <dgm:pt modelId="{0DC37E4B-B5E7-48C5-B0C3-179EFEF1C6C8}" type="pres">
      <dgm:prSet presAssocID="{CE1E9796-6838-4CD8-BA14-8BBB4AEB933E}" presName="rootText3" presStyleLbl="asst2" presStyleIdx="0" presStyleCnt="2" custScaleX="95263" custScaleY="95263">
        <dgm:presLayoutVars>
          <dgm:chPref val="3"/>
        </dgm:presLayoutVars>
      </dgm:prSet>
      <dgm:spPr/>
      <dgm:t>
        <a:bodyPr/>
        <a:lstStyle/>
        <a:p>
          <a:endParaRPr lang="en-US"/>
        </a:p>
      </dgm:t>
    </dgm:pt>
    <dgm:pt modelId="{D32C8758-E061-4A54-8167-6A03E33B309A}" type="pres">
      <dgm:prSet presAssocID="{CE1E9796-6838-4CD8-BA14-8BBB4AEB933E}" presName="rootConnector3" presStyleLbl="asst2" presStyleIdx="0" presStyleCnt="2"/>
      <dgm:spPr/>
      <dgm:t>
        <a:bodyPr/>
        <a:lstStyle/>
        <a:p>
          <a:endParaRPr lang="en-US"/>
        </a:p>
      </dgm:t>
    </dgm:pt>
    <dgm:pt modelId="{1244F203-B7B7-4FFF-9E3C-58F76652D598}" type="pres">
      <dgm:prSet presAssocID="{CE1E9796-6838-4CD8-BA14-8BBB4AEB933E}" presName="hierChild6" presStyleCnt="0"/>
      <dgm:spPr/>
      <dgm:t>
        <a:bodyPr/>
        <a:lstStyle/>
        <a:p>
          <a:endParaRPr lang="en-US"/>
        </a:p>
      </dgm:t>
    </dgm:pt>
    <dgm:pt modelId="{3219C370-C141-4C82-BB9D-EDBEDC280389}" type="pres">
      <dgm:prSet presAssocID="{CE1E9796-6838-4CD8-BA14-8BBB4AEB933E}" presName="hierChild7" presStyleCnt="0"/>
      <dgm:spPr/>
      <dgm:t>
        <a:bodyPr/>
        <a:lstStyle/>
        <a:p>
          <a:endParaRPr lang="en-US"/>
        </a:p>
      </dgm:t>
    </dgm:pt>
    <dgm:pt modelId="{C048E565-9AC3-45CB-A242-C2DB7135A2F0}" type="pres">
      <dgm:prSet presAssocID="{89F885EB-55AE-4EC8-AAA1-985326CD388A}" presName="Name111" presStyleLbl="parChTrans1D3" presStyleIdx="1" presStyleCnt="2"/>
      <dgm:spPr/>
      <dgm:t>
        <a:bodyPr/>
        <a:lstStyle/>
        <a:p>
          <a:endParaRPr lang="en-US"/>
        </a:p>
      </dgm:t>
    </dgm:pt>
    <dgm:pt modelId="{1F838E95-B003-4DFE-B2D5-164A8A6FE84E}" type="pres">
      <dgm:prSet presAssocID="{96716642-D9AD-4BC5-9CE8-F52153CC9A19}" presName="hierRoot3" presStyleCnt="0">
        <dgm:presLayoutVars>
          <dgm:hierBranch val="init"/>
        </dgm:presLayoutVars>
      </dgm:prSet>
      <dgm:spPr/>
      <dgm:t>
        <a:bodyPr/>
        <a:lstStyle/>
        <a:p>
          <a:endParaRPr lang="en-US"/>
        </a:p>
      </dgm:t>
    </dgm:pt>
    <dgm:pt modelId="{B89AD948-71E7-400E-B41C-A04CACF9F595}" type="pres">
      <dgm:prSet presAssocID="{96716642-D9AD-4BC5-9CE8-F52153CC9A19}" presName="rootComposite3" presStyleCnt="0"/>
      <dgm:spPr/>
      <dgm:t>
        <a:bodyPr/>
        <a:lstStyle/>
        <a:p>
          <a:endParaRPr lang="en-US"/>
        </a:p>
      </dgm:t>
    </dgm:pt>
    <dgm:pt modelId="{D9E5BF2C-F92F-48E7-90F5-B4555A35C736}" type="pres">
      <dgm:prSet presAssocID="{96716642-D9AD-4BC5-9CE8-F52153CC9A19}" presName="rootText3" presStyleLbl="asst2" presStyleIdx="1" presStyleCnt="2" custScaleX="95263" custScaleY="95263" custLinFactNeighborX="-3963" custLinFactNeighborY="-419">
        <dgm:presLayoutVars>
          <dgm:chPref val="3"/>
        </dgm:presLayoutVars>
      </dgm:prSet>
      <dgm:spPr/>
      <dgm:t>
        <a:bodyPr/>
        <a:lstStyle/>
        <a:p>
          <a:endParaRPr lang="en-US"/>
        </a:p>
      </dgm:t>
    </dgm:pt>
    <dgm:pt modelId="{943303D4-89C7-4D6E-9DF8-539C00EE2D41}" type="pres">
      <dgm:prSet presAssocID="{96716642-D9AD-4BC5-9CE8-F52153CC9A19}" presName="rootConnector3" presStyleLbl="asst2" presStyleIdx="1" presStyleCnt="2"/>
      <dgm:spPr/>
      <dgm:t>
        <a:bodyPr/>
        <a:lstStyle/>
        <a:p>
          <a:endParaRPr lang="en-US"/>
        </a:p>
      </dgm:t>
    </dgm:pt>
    <dgm:pt modelId="{0287A026-7D94-4419-B591-B935E787704E}" type="pres">
      <dgm:prSet presAssocID="{96716642-D9AD-4BC5-9CE8-F52153CC9A19}" presName="hierChild6" presStyleCnt="0"/>
      <dgm:spPr/>
      <dgm:t>
        <a:bodyPr/>
        <a:lstStyle/>
        <a:p>
          <a:endParaRPr lang="en-US"/>
        </a:p>
      </dgm:t>
    </dgm:pt>
    <dgm:pt modelId="{2C718077-CDF9-495A-97DA-062872C1E5D9}" type="pres">
      <dgm:prSet presAssocID="{96716642-D9AD-4BC5-9CE8-F52153CC9A19}" presName="hierChild7" presStyleCnt="0"/>
      <dgm:spPr/>
      <dgm:t>
        <a:bodyPr/>
        <a:lstStyle/>
        <a:p>
          <a:endParaRPr lang="en-US"/>
        </a:p>
      </dgm:t>
    </dgm:pt>
    <dgm:pt modelId="{5BEC78AC-094E-42CA-9DB8-9CD4B6752AC4}" type="pres">
      <dgm:prSet presAssocID="{0DF6EBB7-1EA3-4CCD-A1E0-992904805822}" presName="hierChild3" presStyleCnt="0"/>
      <dgm:spPr/>
    </dgm:pt>
  </dgm:ptLst>
  <dgm:cxnLst>
    <dgm:cxn modelId="{2BDDA6DE-019C-4164-A1FD-E9A6BB6B01F6}" type="presOf" srcId="{0DF6EBB7-1EA3-4CCD-A1E0-992904805822}" destId="{9C1B67CD-C355-408C-ADFD-C67AD02D7BCD}" srcOrd="0" destOrd="0" presId="urn:microsoft.com/office/officeart/2005/8/layout/orgChart1"/>
    <dgm:cxn modelId="{DAF29CB4-4E43-4B1E-AB6C-9EB6551ACB19}" type="presOf" srcId="{96716642-D9AD-4BC5-9CE8-F52153CC9A19}" destId="{D9E5BF2C-F92F-48E7-90F5-B4555A35C736}" srcOrd="0" destOrd="0" presId="urn:microsoft.com/office/officeart/2005/8/layout/orgChart1"/>
    <dgm:cxn modelId="{E8B40F53-122A-466C-ADA7-53AE9066EF69}" type="presOf" srcId="{89F885EB-55AE-4EC8-AAA1-985326CD388A}" destId="{C048E565-9AC3-45CB-A242-C2DB7135A2F0}" srcOrd="0" destOrd="0" presId="urn:microsoft.com/office/officeart/2005/8/layout/orgChart1"/>
    <dgm:cxn modelId="{CE181B2F-5EB8-4DB4-A339-17FDA7627C8F}" type="presOf" srcId="{A2D55932-4859-4A6B-8C70-D79232256C8A}" destId="{736D500C-F3A5-4C2F-97A4-BDA63EAA951C}" srcOrd="0" destOrd="0" presId="urn:microsoft.com/office/officeart/2005/8/layout/orgChart1"/>
    <dgm:cxn modelId="{992BD21F-E7EE-46D4-BE38-F8B45EC94A0E}" type="presOf" srcId="{B885EC55-BA09-4C26-A90E-E3A3BF1C26EE}" destId="{172F309B-25D6-48E0-B1C9-9D2549C0FF9F}" srcOrd="1" destOrd="0" presId="urn:microsoft.com/office/officeart/2005/8/layout/orgChart1"/>
    <dgm:cxn modelId="{7566EF27-6CB1-4276-A019-19D56670488E}" type="presOf" srcId="{CE1E9796-6838-4CD8-BA14-8BBB4AEB933E}" destId="{0DC37E4B-B5E7-48C5-B0C3-179EFEF1C6C8}" srcOrd="0" destOrd="0" presId="urn:microsoft.com/office/officeart/2005/8/layout/orgChart1"/>
    <dgm:cxn modelId="{05609228-4E23-4D14-9B2D-85664D01FB25}" type="presOf" srcId="{CE1E9796-6838-4CD8-BA14-8BBB4AEB933E}" destId="{D32C8758-E061-4A54-8167-6A03E33B309A}" srcOrd="1" destOrd="0" presId="urn:microsoft.com/office/officeart/2005/8/layout/orgChart1"/>
    <dgm:cxn modelId="{09FAAB2C-5E57-44C1-999E-7BEB79A3EC28}" srcId="{B885EC55-BA09-4C26-A90E-E3A3BF1C26EE}" destId="{96716642-D9AD-4BC5-9CE8-F52153CC9A19}" srcOrd="1" destOrd="0" parTransId="{89F885EB-55AE-4EC8-AAA1-985326CD388A}" sibTransId="{71E0E3C0-518D-4279-AB82-A109A18C9E6C}"/>
    <dgm:cxn modelId="{16D3BA28-CECA-4C94-8745-07D05027EB65}" srcId="{0DF6EBB7-1EA3-4CCD-A1E0-992904805822}" destId="{B885EC55-BA09-4C26-A90E-E3A3BF1C26EE}" srcOrd="0" destOrd="0" parTransId="{A2D55932-4859-4A6B-8C70-D79232256C8A}" sibTransId="{E51B6CC8-F170-4C26-8157-2BE9D46559B1}"/>
    <dgm:cxn modelId="{3C39871D-3CFE-4757-9617-A10AA7FFDFA7}" type="presOf" srcId="{B885EC55-BA09-4C26-A90E-E3A3BF1C26EE}" destId="{094B97D0-1AC2-45A3-A2EB-0CE8C55E938F}" srcOrd="0" destOrd="0" presId="urn:microsoft.com/office/officeart/2005/8/layout/orgChart1"/>
    <dgm:cxn modelId="{227999F3-1F34-41AF-840A-32C480AC2C5A}" type="presOf" srcId="{2FE6498A-D0C9-4829-9A32-1BF125F291D3}" destId="{AF600A94-9DF7-4A59-B39A-D9B81C121065}" srcOrd="0" destOrd="0" presId="urn:microsoft.com/office/officeart/2005/8/layout/orgChart1"/>
    <dgm:cxn modelId="{175833C2-4441-4393-BA84-59FFFAFD6DB4}" type="presOf" srcId="{0DF6EBB7-1EA3-4CCD-A1E0-992904805822}" destId="{5B6ECC46-7B10-4E5C-9D16-CBAC65CEA29B}" srcOrd="1" destOrd="0" presId="urn:microsoft.com/office/officeart/2005/8/layout/orgChart1"/>
    <dgm:cxn modelId="{D2E3643A-050F-496B-AFDC-7DA5308EE5BD}" type="presOf" srcId="{1D797A67-9EF3-419C-B7E1-1F93AEC022B7}" destId="{DB2E47AB-946F-4D05-8BFC-E61BC0212CD9}" srcOrd="0" destOrd="0" presId="urn:microsoft.com/office/officeart/2005/8/layout/orgChart1"/>
    <dgm:cxn modelId="{6346678E-8859-4BBF-AE21-AE7E3086C0F2}" type="presOf" srcId="{96716642-D9AD-4BC5-9CE8-F52153CC9A19}" destId="{943303D4-89C7-4D6E-9DF8-539C00EE2D41}" srcOrd="1" destOrd="0" presId="urn:microsoft.com/office/officeart/2005/8/layout/orgChart1"/>
    <dgm:cxn modelId="{F5572A34-D69F-42FE-ACFF-E359857F4536}" srcId="{B885EC55-BA09-4C26-A90E-E3A3BF1C26EE}" destId="{CE1E9796-6838-4CD8-BA14-8BBB4AEB933E}" srcOrd="0" destOrd="0" parTransId="{1D797A67-9EF3-419C-B7E1-1F93AEC022B7}" sibTransId="{B4E8CE7C-DF2B-4D99-835A-B6F732634295}"/>
    <dgm:cxn modelId="{903D1093-710D-44A4-8AF0-20F0F604D1FF}" srcId="{2FE6498A-D0C9-4829-9A32-1BF125F291D3}" destId="{0DF6EBB7-1EA3-4CCD-A1E0-992904805822}" srcOrd="0" destOrd="0" parTransId="{148CCF57-E9D3-42DF-8B59-11E7C5260C96}" sibTransId="{66D55B78-6BD7-48B0-9BA6-B18A6B6A51D4}"/>
    <dgm:cxn modelId="{1EDBBE92-978B-4625-AC05-A5B0C2BD6C6C}" type="presParOf" srcId="{AF600A94-9DF7-4A59-B39A-D9B81C121065}" destId="{865A59F1-FE9F-4A4A-90F0-4569D297C888}" srcOrd="0" destOrd="0" presId="urn:microsoft.com/office/officeart/2005/8/layout/orgChart1"/>
    <dgm:cxn modelId="{183AC9F2-D467-45F8-9BED-28183B1ABFAA}" type="presParOf" srcId="{865A59F1-FE9F-4A4A-90F0-4569D297C888}" destId="{9D40984A-97A5-4D81-AB2F-EB61258C8F0A}" srcOrd="0" destOrd="0" presId="urn:microsoft.com/office/officeart/2005/8/layout/orgChart1"/>
    <dgm:cxn modelId="{1F0BFF35-AAB1-45FD-B17A-BE2CBEFFFDF7}" type="presParOf" srcId="{9D40984A-97A5-4D81-AB2F-EB61258C8F0A}" destId="{9C1B67CD-C355-408C-ADFD-C67AD02D7BCD}" srcOrd="0" destOrd="0" presId="urn:microsoft.com/office/officeart/2005/8/layout/orgChart1"/>
    <dgm:cxn modelId="{951C6D10-EE78-45D7-82E9-A84B6727AE8F}" type="presParOf" srcId="{9D40984A-97A5-4D81-AB2F-EB61258C8F0A}" destId="{5B6ECC46-7B10-4E5C-9D16-CBAC65CEA29B}" srcOrd="1" destOrd="0" presId="urn:microsoft.com/office/officeart/2005/8/layout/orgChart1"/>
    <dgm:cxn modelId="{D804A307-6832-40A1-8C1C-520A8910311B}" type="presParOf" srcId="{865A59F1-FE9F-4A4A-90F0-4569D297C888}" destId="{A28AD465-A7FF-41B0-83EE-232D41704098}" srcOrd="1" destOrd="0" presId="urn:microsoft.com/office/officeart/2005/8/layout/orgChart1"/>
    <dgm:cxn modelId="{C42D7822-ED16-4D0D-BB15-B129350CB679}" type="presParOf" srcId="{A28AD465-A7FF-41B0-83EE-232D41704098}" destId="{736D500C-F3A5-4C2F-97A4-BDA63EAA951C}" srcOrd="0" destOrd="0" presId="urn:microsoft.com/office/officeart/2005/8/layout/orgChart1"/>
    <dgm:cxn modelId="{D7777C13-6013-465F-B190-C4B779F7B910}" type="presParOf" srcId="{A28AD465-A7FF-41B0-83EE-232D41704098}" destId="{65769A20-01C5-4DA5-A289-C3813252076F}" srcOrd="1" destOrd="0" presId="urn:microsoft.com/office/officeart/2005/8/layout/orgChart1"/>
    <dgm:cxn modelId="{6A8F9277-B621-4044-80B5-EA5B3D6F246B}" type="presParOf" srcId="{65769A20-01C5-4DA5-A289-C3813252076F}" destId="{81E0E949-BA63-4501-BBC1-B2D37A82B4E1}" srcOrd="0" destOrd="0" presId="urn:microsoft.com/office/officeart/2005/8/layout/orgChart1"/>
    <dgm:cxn modelId="{77A6D0C2-C105-4D3C-815A-BC40AF1BC6ED}" type="presParOf" srcId="{81E0E949-BA63-4501-BBC1-B2D37A82B4E1}" destId="{094B97D0-1AC2-45A3-A2EB-0CE8C55E938F}" srcOrd="0" destOrd="0" presId="urn:microsoft.com/office/officeart/2005/8/layout/orgChart1"/>
    <dgm:cxn modelId="{A3570038-AFAC-49C6-A86B-AC97790B6599}" type="presParOf" srcId="{81E0E949-BA63-4501-BBC1-B2D37A82B4E1}" destId="{172F309B-25D6-48E0-B1C9-9D2549C0FF9F}" srcOrd="1" destOrd="0" presId="urn:microsoft.com/office/officeart/2005/8/layout/orgChart1"/>
    <dgm:cxn modelId="{233F5B03-CF16-4E7A-8085-950497DD1D19}" type="presParOf" srcId="{65769A20-01C5-4DA5-A289-C3813252076F}" destId="{CAB2F0DE-B926-4997-BC44-C2E554E0BEB4}" srcOrd="1" destOrd="0" presId="urn:microsoft.com/office/officeart/2005/8/layout/orgChart1"/>
    <dgm:cxn modelId="{7173B2D7-2AEE-4F58-8751-63A2FF60B971}" type="presParOf" srcId="{65769A20-01C5-4DA5-A289-C3813252076F}" destId="{AA85327D-7C68-4F92-AE1D-4D712C852E47}" srcOrd="2" destOrd="0" presId="urn:microsoft.com/office/officeart/2005/8/layout/orgChart1"/>
    <dgm:cxn modelId="{470BCC5C-40F0-4305-87B2-F0F0EF6C2706}" type="presParOf" srcId="{AA85327D-7C68-4F92-AE1D-4D712C852E47}" destId="{DB2E47AB-946F-4D05-8BFC-E61BC0212CD9}" srcOrd="0" destOrd="0" presId="urn:microsoft.com/office/officeart/2005/8/layout/orgChart1"/>
    <dgm:cxn modelId="{BC8FEDA9-F385-4657-BBF4-E342E78A9A85}" type="presParOf" srcId="{AA85327D-7C68-4F92-AE1D-4D712C852E47}" destId="{B79FD82E-2FBA-484A-9C56-447D4C17A41C}" srcOrd="1" destOrd="0" presId="urn:microsoft.com/office/officeart/2005/8/layout/orgChart1"/>
    <dgm:cxn modelId="{75770C64-CC4A-4A74-ADC7-10FE6161B524}" type="presParOf" srcId="{B79FD82E-2FBA-484A-9C56-447D4C17A41C}" destId="{987AE02C-1605-46E6-AE7A-F5695D1DC949}" srcOrd="0" destOrd="0" presId="urn:microsoft.com/office/officeart/2005/8/layout/orgChart1"/>
    <dgm:cxn modelId="{4F6174B7-590C-457C-BEE7-5237CD110E22}" type="presParOf" srcId="{987AE02C-1605-46E6-AE7A-F5695D1DC949}" destId="{0DC37E4B-B5E7-48C5-B0C3-179EFEF1C6C8}" srcOrd="0" destOrd="0" presId="urn:microsoft.com/office/officeart/2005/8/layout/orgChart1"/>
    <dgm:cxn modelId="{E7E74905-965B-4882-984D-4128605BDD2B}" type="presParOf" srcId="{987AE02C-1605-46E6-AE7A-F5695D1DC949}" destId="{D32C8758-E061-4A54-8167-6A03E33B309A}" srcOrd="1" destOrd="0" presId="urn:microsoft.com/office/officeart/2005/8/layout/orgChart1"/>
    <dgm:cxn modelId="{860B54E5-F841-4B82-B9EC-A26180A418D9}" type="presParOf" srcId="{B79FD82E-2FBA-484A-9C56-447D4C17A41C}" destId="{1244F203-B7B7-4FFF-9E3C-58F76652D598}" srcOrd="1" destOrd="0" presId="urn:microsoft.com/office/officeart/2005/8/layout/orgChart1"/>
    <dgm:cxn modelId="{BC42537A-2DE1-4EFE-A390-12523BFF081E}" type="presParOf" srcId="{B79FD82E-2FBA-484A-9C56-447D4C17A41C}" destId="{3219C370-C141-4C82-BB9D-EDBEDC280389}" srcOrd="2" destOrd="0" presId="urn:microsoft.com/office/officeart/2005/8/layout/orgChart1"/>
    <dgm:cxn modelId="{8D40F4AA-8589-48CC-A443-A48DF677C9BA}" type="presParOf" srcId="{AA85327D-7C68-4F92-AE1D-4D712C852E47}" destId="{C048E565-9AC3-45CB-A242-C2DB7135A2F0}" srcOrd="2" destOrd="0" presId="urn:microsoft.com/office/officeart/2005/8/layout/orgChart1"/>
    <dgm:cxn modelId="{C3556E52-6FE7-437D-8521-FC93F5ECFB74}" type="presParOf" srcId="{AA85327D-7C68-4F92-AE1D-4D712C852E47}" destId="{1F838E95-B003-4DFE-B2D5-164A8A6FE84E}" srcOrd="3" destOrd="0" presId="urn:microsoft.com/office/officeart/2005/8/layout/orgChart1"/>
    <dgm:cxn modelId="{76846E54-CECB-4AA7-AEF2-92436E73F33B}" type="presParOf" srcId="{1F838E95-B003-4DFE-B2D5-164A8A6FE84E}" destId="{B89AD948-71E7-400E-B41C-A04CACF9F595}" srcOrd="0" destOrd="0" presId="urn:microsoft.com/office/officeart/2005/8/layout/orgChart1"/>
    <dgm:cxn modelId="{FB333AE0-D062-4925-B1BF-D861944742B2}" type="presParOf" srcId="{B89AD948-71E7-400E-B41C-A04CACF9F595}" destId="{D9E5BF2C-F92F-48E7-90F5-B4555A35C736}" srcOrd="0" destOrd="0" presId="urn:microsoft.com/office/officeart/2005/8/layout/orgChart1"/>
    <dgm:cxn modelId="{453E6719-229B-4813-8740-8CBA91AACEE0}" type="presParOf" srcId="{B89AD948-71E7-400E-B41C-A04CACF9F595}" destId="{943303D4-89C7-4D6E-9DF8-539C00EE2D41}" srcOrd="1" destOrd="0" presId="urn:microsoft.com/office/officeart/2005/8/layout/orgChart1"/>
    <dgm:cxn modelId="{988B8F18-1698-49F0-84C1-B740666F8A26}" type="presParOf" srcId="{1F838E95-B003-4DFE-B2D5-164A8A6FE84E}" destId="{0287A026-7D94-4419-B591-B935E787704E}" srcOrd="1" destOrd="0" presId="urn:microsoft.com/office/officeart/2005/8/layout/orgChart1"/>
    <dgm:cxn modelId="{27541CF1-107D-410B-A753-354105FB031B}" type="presParOf" srcId="{1F838E95-B003-4DFE-B2D5-164A8A6FE84E}" destId="{2C718077-CDF9-495A-97DA-062872C1E5D9}" srcOrd="2" destOrd="0" presId="urn:microsoft.com/office/officeart/2005/8/layout/orgChart1"/>
    <dgm:cxn modelId="{4B045043-3CF6-40C8-8A8A-FB7B1FD86087}" type="presParOf" srcId="{865A59F1-FE9F-4A4A-90F0-4569D297C888}" destId="{5BEC78AC-094E-42CA-9DB8-9CD4B6752AC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ED92F4-EEC0-4311-9735-EEDAD113C228}"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US"/>
        </a:p>
      </dgm:t>
    </dgm:pt>
    <dgm:pt modelId="{66E7DC8F-B81A-4D20-B61E-C220F5FE26AE}">
      <dgm:prSet custT="1"/>
      <dgm:spPr>
        <a:solidFill>
          <a:schemeClr val="tx2"/>
        </a:solidFill>
      </dgm:spPr>
      <dgm:t>
        <a:bodyPr/>
        <a:lstStyle/>
        <a:p>
          <a:pPr rtl="0"/>
          <a:r>
            <a:rPr lang="en-US" sz="2000" b="1" dirty="0" smtClean="0">
              <a:solidFill>
                <a:schemeClr val="bg1"/>
              </a:solidFill>
            </a:rPr>
            <a:t>2018 WMO Online Course for Trainers (Francophone), 9 Weeks</a:t>
          </a:r>
          <a:endParaRPr lang="en-US" sz="2000" b="1" dirty="0">
            <a:solidFill>
              <a:schemeClr val="bg1"/>
            </a:solidFill>
          </a:endParaRPr>
        </a:p>
      </dgm:t>
    </dgm:pt>
    <dgm:pt modelId="{117C22C8-AB7D-4D3E-B446-09159367EEC9}" type="parTrans" cxnId="{E3C62988-C1F7-405F-AAB4-2187C2F6E3A5}">
      <dgm:prSet/>
      <dgm:spPr/>
      <dgm:t>
        <a:bodyPr/>
        <a:lstStyle/>
        <a:p>
          <a:endParaRPr lang="en-US" sz="2000" b="1">
            <a:solidFill>
              <a:schemeClr val="tx1"/>
            </a:solidFill>
          </a:endParaRPr>
        </a:p>
      </dgm:t>
    </dgm:pt>
    <dgm:pt modelId="{460AA376-0BB8-40EE-8BC4-5C999D434645}" type="sibTrans" cxnId="{E3C62988-C1F7-405F-AAB4-2187C2F6E3A5}">
      <dgm:prSet/>
      <dgm:spPr/>
      <dgm:t>
        <a:bodyPr/>
        <a:lstStyle/>
        <a:p>
          <a:endParaRPr lang="en-US" sz="2000" b="1">
            <a:solidFill>
              <a:schemeClr val="tx1"/>
            </a:solidFill>
          </a:endParaRPr>
        </a:p>
      </dgm:t>
    </dgm:pt>
    <dgm:pt modelId="{A84D7910-9944-4DD6-BD03-79F9E2594C3B}">
      <dgm:prSet custT="1"/>
      <dgm:spPr>
        <a:solidFill>
          <a:schemeClr val="tx2"/>
        </a:solidFill>
      </dgm:spPr>
      <dgm:t>
        <a:bodyPr/>
        <a:lstStyle/>
        <a:p>
          <a:pPr rtl="0"/>
          <a:r>
            <a:rPr lang="en-US" sz="2000" b="1" dirty="0" smtClean="0">
              <a:solidFill>
                <a:schemeClr val="bg1"/>
              </a:solidFill>
            </a:rPr>
            <a:t>Offered by ETR Office, with support of </a:t>
          </a:r>
          <a:r>
            <a:rPr lang="en-US" sz="2000" b="1" dirty="0" err="1" smtClean="0">
              <a:solidFill>
                <a:schemeClr val="bg1"/>
              </a:solidFill>
            </a:rPr>
            <a:t>Meteo</a:t>
          </a:r>
          <a:r>
            <a:rPr lang="en-US" sz="2000" b="1" dirty="0" smtClean="0">
              <a:solidFill>
                <a:schemeClr val="bg1"/>
              </a:solidFill>
            </a:rPr>
            <a:t>-France</a:t>
          </a:r>
          <a:endParaRPr lang="en-US" sz="2000" b="1" dirty="0">
            <a:solidFill>
              <a:schemeClr val="bg1"/>
            </a:solidFill>
          </a:endParaRPr>
        </a:p>
      </dgm:t>
    </dgm:pt>
    <dgm:pt modelId="{4B5E9BBC-728D-4C71-A5F8-59AE72BB1141}" type="parTrans" cxnId="{95AA3151-3A19-420D-A31F-857A0B297399}">
      <dgm:prSet/>
      <dgm:spPr/>
      <dgm:t>
        <a:bodyPr/>
        <a:lstStyle/>
        <a:p>
          <a:endParaRPr lang="en-US" sz="2000" b="1">
            <a:solidFill>
              <a:schemeClr val="tx1"/>
            </a:solidFill>
          </a:endParaRPr>
        </a:p>
      </dgm:t>
    </dgm:pt>
    <dgm:pt modelId="{34CC4BEC-3243-45A4-94BB-F3D841A5EC25}" type="sibTrans" cxnId="{95AA3151-3A19-420D-A31F-857A0B297399}">
      <dgm:prSet/>
      <dgm:spPr/>
      <dgm:t>
        <a:bodyPr/>
        <a:lstStyle/>
        <a:p>
          <a:endParaRPr lang="en-US" sz="2000" b="1">
            <a:solidFill>
              <a:schemeClr val="tx1"/>
            </a:solidFill>
          </a:endParaRPr>
        </a:p>
      </dgm:t>
    </dgm:pt>
    <dgm:pt modelId="{7711D476-DA1E-42D7-9AF6-BCDC2491C8B3}">
      <dgm:prSet custT="1"/>
      <dgm:spPr>
        <a:solidFill>
          <a:schemeClr val="tx2"/>
        </a:solidFill>
      </dgm:spPr>
      <dgm:t>
        <a:bodyPr/>
        <a:lstStyle/>
        <a:p>
          <a:pPr rtl="0"/>
          <a:r>
            <a:rPr lang="en-US" sz="2000" b="1" dirty="0" smtClean="0">
              <a:solidFill>
                <a:schemeClr val="bg1"/>
              </a:solidFill>
            </a:rPr>
            <a:t>3 tracks, for Trainers, Part-time Trainers, and Training Managers</a:t>
          </a:r>
          <a:endParaRPr lang="en-US" sz="2000" b="1" dirty="0">
            <a:solidFill>
              <a:schemeClr val="bg1"/>
            </a:solidFill>
          </a:endParaRPr>
        </a:p>
      </dgm:t>
    </dgm:pt>
    <dgm:pt modelId="{A13200E3-E455-4417-AB53-F1C82EF9B2C7}" type="parTrans" cxnId="{9E3CE165-5E62-4754-B75E-500F7D789350}">
      <dgm:prSet/>
      <dgm:spPr/>
      <dgm:t>
        <a:bodyPr/>
        <a:lstStyle/>
        <a:p>
          <a:endParaRPr lang="en-US" sz="2000" b="1">
            <a:solidFill>
              <a:schemeClr val="tx1"/>
            </a:solidFill>
          </a:endParaRPr>
        </a:p>
      </dgm:t>
    </dgm:pt>
    <dgm:pt modelId="{A24FFA81-B447-4CBD-8626-A8FD2FD7318C}" type="sibTrans" cxnId="{9E3CE165-5E62-4754-B75E-500F7D789350}">
      <dgm:prSet/>
      <dgm:spPr/>
      <dgm:t>
        <a:bodyPr/>
        <a:lstStyle/>
        <a:p>
          <a:endParaRPr lang="en-US" sz="2000" b="1">
            <a:solidFill>
              <a:schemeClr val="tx1"/>
            </a:solidFill>
          </a:endParaRPr>
        </a:p>
      </dgm:t>
    </dgm:pt>
    <dgm:pt modelId="{666EA9EC-1E3A-4495-B678-D3D0CE3E05DD}" type="pres">
      <dgm:prSet presAssocID="{8AED92F4-EEC0-4311-9735-EEDAD113C228}" presName="linear" presStyleCnt="0">
        <dgm:presLayoutVars>
          <dgm:animLvl val="lvl"/>
          <dgm:resizeHandles val="exact"/>
        </dgm:presLayoutVars>
      </dgm:prSet>
      <dgm:spPr/>
      <dgm:t>
        <a:bodyPr/>
        <a:lstStyle/>
        <a:p>
          <a:endParaRPr lang="en-US"/>
        </a:p>
      </dgm:t>
    </dgm:pt>
    <dgm:pt modelId="{E6D81D62-8C97-42EF-A6A2-5A7C5E62E2FA}" type="pres">
      <dgm:prSet presAssocID="{66E7DC8F-B81A-4D20-B61E-C220F5FE26AE}" presName="parentText" presStyleLbl="node1" presStyleIdx="0" presStyleCnt="3" custLinFactY="2225" custLinFactNeighborY="100000">
        <dgm:presLayoutVars>
          <dgm:chMax val="0"/>
          <dgm:bulletEnabled val="1"/>
        </dgm:presLayoutVars>
      </dgm:prSet>
      <dgm:spPr/>
      <dgm:t>
        <a:bodyPr/>
        <a:lstStyle/>
        <a:p>
          <a:endParaRPr lang="en-US"/>
        </a:p>
      </dgm:t>
    </dgm:pt>
    <dgm:pt modelId="{57A72A81-FC04-43D6-B629-49A93383114C}" type="pres">
      <dgm:prSet presAssocID="{460AA376-0BB8-40EE-8BC4-5C999D434645}" presName="spacer" presStyleCnt="0"/>
      <dgm:spPr/>
    </dgm:pt>
    <dgm:pt modelId="{0587145E-79F4-4964-B600-C65D48E49CC4}" type="pres">
      <dgm:prSet presAssocID="{A84D7910-9944-4DD6-BD03-79F9E2594C3B}" presName="parentText" presStyleLbl="node1" presStyleIdx="1" presStyleCnt="3" custLinFactNeighborY="51004">
        <dgm:presLayoutVars>
          <dgm:chMax val="0"/>
          <dgm:bulletEnabled val="1"/>
        </dgm:presLayoutVars>
      </dgm:prSet>
      <dgm:spPr/>
      <dgm:t>
        <a:bodyPr/>
        <a:lstStyle/>
        <a:p>
          <a:endParaRPr lang="en-US"/>
        </a:p>
      </dgm:t>
    </dgm:pt>
    <dgm:pt modelId="{0F765948-5E08-4BFA-BD7A-6B3B95FA0AB9}" type="pres">
      <dgm:prSet presAssocID="{34CC4BEC-3243-45A4-94BB-F3D841A5EC25}" presName="spacer" presStyleCnt="0"/>
      <dgm:spPr/>
    </dgm:pt>
    <dgm:pt modelId="{5FFF1767-1A88-4C13-89C1-AE1294042DCF}" type="pres">
      <dgm:prSet presAssocID="{7711D476-DA1E-42D7-9AF6-BCDC2491C8B3}" presName="parentText" presStyleLbl="node1" presStyleIdx="2" presStyleCnt="3">
        <dgm:presLayoutVars>
          <dgm:chMax val="0"/>
          <dgm:bulletEnabled val="1"/>
        </dgm:presLayoutVars>
      </dgm:prSet>
      <dgm:spPr/>
      <dgm:t>
        <a:bodyPr/>
        <a:lstStyle/>
        <a:p>
          <a:endParaRPr lang="en-US"/>
        </a:p>
      </dgm:t>
    </dgm:pt>
  </dgm:ptLst>
  <dgm:cxnLst>
    <dgm:cxn modelId="{9A9C7E8F-CEA0-4D42-B815-D2A875F744B1}" type="presOf" srcId="{8AED92F4-EEC0-4311-9735-EEDAD113C228}" destId="{666EA9EC-1E3A-4495-B678-D3D0CE3E05DD}" srcOrd="0" destOrd="0" presId="urn:microsoft.com/office/officeart/2005/8/layout/vList2"/>
    <dgm:cxn modelId="{37F02202-6EFF-4EE1-8835-6AFED5C68BA1}" type="presOf" srcId="{66E7DC8F-B81A-4D20-B61E-C220F5FE26AE}" destId="{E6D81D62-8C97-42EF-A6A2-5A7C5E62E2FA}" srcOrd="0" destOrd="0" presId="urn:microsoft.com/office/officeart/2005/8/layout/vList2"/>
    <dgm:cxn modelId="{825DC756-219D-40B3-BDD3-AB73DD89780A}" type="presOf" srcId="{A84D7910-9944-4DD6-BD03-79F9E2594C3B}" destId="{0587145E-79F4-4964-B600-C65D48E49CC4}" srcOrd="0" destOrd="0" presId="urn:microsoft.com/office/officeart/2005/8/layout/vList2"/>
    <dgm:cxn modelId="{95AA3151-3A19-420D-A31F-857A0B297399}" srcId="{8AED92F4-EEC0-4311-9735-EEDAD113C228}" destId="{A84D7910-9944-4DD6-BD03-79F9E2594C3B}" srcOrd="1" destOrd="0" parTransId="{4B5E9BBC-728D-4C71-A5F8-59AE72BB1141}" sibTransId="{34CC4BEC-3243-45A4-94BB-F3D841A5EC25}"/>
    <dgm:cxn modelId="{BF3F2015-AE5F-4309-AECD-B6B5D456991C}" type="presOf" srcId="{7711D476-DA1E-42D7-9AF6-BCDC2491C8B3}" destId="{5FFF1767-1A88-4C13-89C1-AE1294042DCF}" srcOrd="0" destOrd="0" presId="urn:microsoft.com/office/officeart/2005/8/layout/vList2"/>
    <dgm:cxn modelId="{9E3CE165-5E62-4754-B75E-500F7D789350}" srcId="{8AED92F4-EEC0-4311-9735-EEDAD113C228}" destId="{7711D476-DA1E-42D7-9AF6-BCDC2491C8B3}" srcOrd="2" destOrd="0" parTransId="{A13200E3-E455-4417-AB53-F1C82EF9B2C7}" sibTransId="{A24FFA81-B447-4CBD-8626-A8FD2FD7318C}"/>
    <dgm:cxn modelId="{E3C62988-C1F7-405F-AAB4-2187C2F6E3A5}" srcId="{8AED92F4-EEC0-4311-9735-EEDAD113C228}" destId="{66E7DC8F-B81A-4D20-B61E-C220F5FE26AE}" srcOrd="0" destOrd="0" parTransId="{117C22C8-AB7D-4D3E-B446-09159367EEC9}" sibTransId="{460AA376-0BB8-40EE-8BC4-5C999D434645}"/>
    <dgm:cxn modelId="{F8289FD7-AB7C-4BAB-B71D-33F31B9C0498}" type="presParOf" srcId="{666EA9EC-1E3A-4495-B678-D3D0CE3E05DD}" destId="{E6D81D62-8C97-42EF-A6A2-5A7C5E62E2FA}" srcOrd="0" destOrd="0" presId="urn:microsoft.com/office/officeart/2005/8/layout/vList2"/>
    <dgm:cxn modelId="{5DA9FCB6-E4E3-4D95-8719-F2D2FE6F6475}" type="presParOf" srcId="{666EA9EC-1E3A-4495-B678-D3D0CE3E05DD}" destId="{57A72A81-FC04-43D6-B629-49A93383114C}" srcOrd="1" destOrd="0" presId="urn:microsoft.com/office/officeart/2005/8/layout/vList2"/>
    <dgm:cxn modelId="{6F08AAAF-A4B8-414B-B683-2EF8C6664198}" type="presParOf" srcId="{666EA9EC-1E3A-4495-B678-D3D0CE3E05DD}" destId="{0587145E-79F4-4964-B600-C65D48E49CC4}" srcOrd="2" destOrd="0" presId="urn:microsoft.com/office/officeart/2005/8/layout/vList2"/>
    <dgm:cxn modelId="{B5B6722D-4315-4C17-957B-091FE94645B1}" type="presParOf" srcId="{666EA9EC-1E3A-4495-B678-D3D0CE3E05DD}" destId="{0F765948-5E08-4BFA-BD7A-6B3B95FA0AB9}" srcOrd="3" destOrd="0" presId="urn:microsoft.com/office/officeart/2005/8/layout/vList2"/>
    <dgm:cxn modelId="{B8D5C94B-D645-4E18-8716-E4DEE5B4DA89}" type="presParOf" srcId="{666EA9EC-1E3A-4495-B678-D3D0CE3E05DD}" destId="{5FFF1767-1A88-4C13-89C1-AE1294042D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E422C9-7F22-4C50-8875-664DF0710C70}"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US"/>
        </a:p>
      </dgm:t>
    </dgm:pt>
    <dgm:pt modelId="{E246D918-937F-4673-A8DC-C818DB86B721}">
      <dgm:prSet/>
      <dgm:spPr/>
      <dgm:t>
        <a:bodyPr/>
        <a:lstStyle/>
        <a:p>
          <a:pPr rtl="0"/>
          <a:r>
            <a:rPr lang="fr-CH" dirty="0" err="1" smtClean="0">
              <a:solidFill>
                <a:schemeClr val="tx1"/>
              </a:solidFill>
            </a:rPr>
            <a:t>Increased</a:t>
          </a:r>
          <a:r>
            <a:rPr lang="fr-CH" dirty="0" smtClean="0">
              <a:solidFill>
                <a:schemeClr val="tx1"/>
              </a:solidFill>
            </a:rPr>
            <a:t> </a:t>
          </a:r>
          <a:r>
            <a:rPr lang="fr-CH" dirty="0" err="1" smtClean="0">
              <a:solidFill>
                <a:schemeClr val="tx1"/>
              </a:solidFill>
            </a:rPr>
            <a:t>regional</a:t>
          </a:r>
          <a:r>
            <a:rPr lang="fr-CH" dirty="0" smtClean="0">
              <a:solidFill>
                <a:schemeClr val="tx1"/>
              </a:solidFill>
            </a:rPr>
            <a:t> and global collaboration</a:t>
          </a:r>
          <a:endParaRPr lang="en-US" dirty="0">
            <a:solidFill>
              <a:schemeClr val="tx1"/>
            </a:solidFill>
          </a:endParaRPr>
        </a:p>
      </dgm:t>
    </dgm:pt>
    <dgm:pt modelId="{CD4E0E15-3843-43E3-AF25-2945BE32639A}" type="parTrans" cxnId="{C6074CDF-AE72-47D5-ADCD-7851A97AC685}">
      <dgm:prSet/>
      <dgm:spPr/>
      <dgm:t>
        <a:bodyPr/>
        <a:lstStyle/>
        <a:p>
          <a:endParaRPr lang="en-US"/>
        </a:p>
      </dgm:t>
    </dgm:pt>
    <dgm:pt modelId="{7F4C75E8-2D53-4A90-BCF5-CCEE26CA394A}" type="sibTrans" cxnId="{C6074CDF-AE72-47D5-ADCD-7851A97AC685}">
      <dgm:prSet/>
      <dgm:spPr/>
      <dgm:t>
        <a:bodyPr/>
        <a:lstStyle/>
        <a:p>
          <a:endParaRPr lang="en-US"/>
        </a:p>
      </dgm:t>
    </dgm:pt>
    <dgm:pt modelId="{628319D8-D3C5-40F1-B97C-6F1F15C87742}">
      <dgm:prSet/>
      <dgm:spPr/>
      <dgm:t>
        <a:bodyPr/>
        <a:lstStyle/>
        <a:p>
          <a:pPr rtl="0"/>
          <a:r>
            <a:rPr lang="fr-CH" dirty="0" err="1" smtClean="0">
              <a:solidFill>
                <a:schemeClr val="tx1"/>
              </a:solidFill>
            </a:rPr>
            <a:t>Competency</a:t>
          </a:r>
          <a:r>
            <a:rPr lang="fr-CH" dirty="0" smtClean="0">
              <a:solidFill>
                <a:schemeClr val="tx1"/>
              </a:solidFill>
            </a:rPr>
            <a:t> </a:t>
          </a:r>
          <a:r>
            <a:rPr lang="fr-CH" dirty="0" err="1" smtClean="0">
              <a:solidFill>
                <a:schemeClr val="tx1"/>
              </a:solidFill>
            </a:rPr>
            <a:t>frameworks</a:t>
          </a:r>
          <a:r>
            <a:rPr lang="fr-CH" dirty="0" smtClean="0">
              <a:solidFill>
                <a:schemeClr val="tx1"/>
              </a:solidFill>
            </a:rPr>
            <a:t> to focus training and </a:t>
          </a:r>
          <a:r>
            <a:rPr lang="fr-CH" dirty="0" err="1" smtClean="0">
              <a:solidFill>
                <a:schemeClr val="tx1"/>
              </a:solidFill>
            </a:rPr>
            <a:t>assessment</a:t>
          </a:r>
          <a:endParaRPr lang="en-US" dirty="0">
            <a:solidFill>
              <a:schemeClr val="tx1"/>
            </a:solidFill>
          </a:endParaRPr>
        </a:p>
      </dgm:t>
    </dgm:pt>
    <dgm:pt modelId="{B537745A-842B-4404-9D6D-09DA237A08AA}" type="parTrans" cxnId="{B79B6BC2-29C7-4F68-9359-41031975EA33}">
      <dgm:prSet/>
      <dgm:spPr/>
      <dgm:t>
        <a:bodyPr/>
        <a:lstStyle/>
        <a:p>
          <a:endParaRPr lang="en-US"/>
        </a:p>
      </dgm:t>
    </dgm:pt>
    <dgm:pt modelId="{DF818F50-F718-47E2-AC68-06C73CC4DC8D}" type="sibTrans" cxnId="{B79B6BC2-29C7-4F68-9359-41031975EA33}">
      <dgm:prSet/>
      <dgm:spPr/>
      <dgm:t>
        <a:bodyPr/>
        <a:lstStyle/>
        <a:p>
          <a:endParaRPr lang="en-US"/>
        </a:p>
      </dgm:t>
    </dgm:pt>
    <dgm:pt modelId="{E4413B5A-0994-4AC5-8235-FDC057AF91CF}">
      <dgm:prSet/>
      <dgm:spPr/>
      <dgm:t>
        <a:bodyPr/>
        <a:lstStyle/>
        <a:p>
          <a:pPr rtl="0"/>
          <a:r>
            <a:rPr lang="fr-CH" dirty="0" smtClean="0">
              <a:solidFill>
                <a:schemeClr val="tx1"/>
              </a:solidFill>
            </a:rPr>
            <a:t>Help </a:t>
          </a:r>
          <a:r>
            <a:rPr lang="fr-CH" dirty="0" err="1" smtClean="0">
              <a:solidFill>
                <a:schemeClr val="tx1"/>
              </a:solidFill>
            </a:rPr>
            <a:t>RTCs</a:t>
          </a:r>
          <a:r>
            <a:rPr lang="fr-CH" dirty="0" smtClean="0">
              <a:solidFill>
                <a:schemeClr val="tx1"/>
              </a:solidFill>
            </a:rPr>
            <a:t> </a:t>
          </a:r>
          <a:r>
            <a:rPr lang="fr-CH" dirty="0" err="1" smtClean="0">
              <a:solidFill>
                <a:schemeClr val="tx1"/>
              </a:solidFill>
            </a:rPr>
            <a:t>meet</a:t>
          </a:r>
          <a:r>
            <a:rPr lang="fr-CH" dirty="0" smtClean="0">
              <a:solidFill>
                <a:schemeClr val="tx1"/>
              </a:solidFill>
            </a:rPr>
            <a:t> new </a:t>
          </a:r>
          <a:r>
            <a:rPr lang="fr-CH" dirty="0" err="1" smtClean="0">
              <a:solidFill>
                <a:schemeClr val="tx1"/>
              </a:solidFill>
            </a:rPr>
            <a:t>criteria</a:t>
          </a:r>
          <a:r>
            <a:rPr lang="fr-CH" dirty="0" smtClean="0">
              <a:solidFill>
                <a:schemeClr val="tx1"/>
              </a:solidFill>
            </a:rPr>
            <a:t> and </a:t>
          </a:r>
          <a:r>
            <a:rPr lang="fr-CH" dirty="0" err="1" smtClean="0">
              <a:solidFill>
                <a:schemeClr val="tx1"/>
              </a:solidFill>
            </a:rPr>
            <a:t>responsibilities</a:t>
          </a:r>
          <a:endParaRPr lang="en-US" dirty="0">
            <a:solidFill>
              <a:schemeClr val="tx1"/>
            </a:solidFill>
          </a:endParaRPr>
        </a:p>
      </dgm:t>
    </dgm:pt>
    <dgm:pt modelId="{D13AC560-1149-4BBE-8327-3411C7509AE2}" type="parTrans" cxnId="{1C4C8933-838F-469B-9782-BEE417374D16}">
      <dgm:prSet/>
      <dgm:spPr/>
      <dgm:t>
        <a:bodyPr/>
        <a:lstStyle/>
        <a:p>
          <a:endParaRPr lang="en-US"/>
        </a:p>
      </dgm:t>
    </dgm:pt>
    <dgm:pt modelId="{055648BA-60C1-45D9-9A7D-418CFB6A2584}" type="sibTrans" cxnId="{1C4C8933-838F-469B-9782-BEE417374D16}">
      <dgm:prSet/>
      <dgm:spPr/>
      <dgm:t>
        <a:bodyPr/>
        <a:lstStyle/>
        <a:p>
          <a:endParaRPr lang="en-US"/>
        </a:p>
      </dgm:t>
    </dgm:pt>
    <dgm:pt modelId="{EB461B6B-C248-400D-9947-F3202242B630}">
      <dgm:prSet/>
      <dgm:spPr/>
      <dgm:t>
        <a:bodyPr/>
        <a:lstStyle/>
        <a:p>
          <a:pPr rtl="0"/>
          <a:r>
            <a:rPr lang="fr-CH" dirty="0" smtClean="0">
              <a:solidFill>
                <a:schemeClr val="tx1"/>
              </a:solidFill>
            </a:rPr>
            <a:t>Expanded learning opportunities through new approaches (Anytime, Anywhere learning)</a:t>
          </a:r>
          <a:endParaRPr lang="en-US" dirty="0">
            <a:solidFill>
              <a:schemeClr val="tx1"/>
            </a:solidFill>
          </a:endParaRPr>
        </a:p>
      </dgm:t>
    </dgm:pt>
    <dgm:pt modelId="{CB6AD3FD-E3A8-4217-B53C-E06C4A0104A8}" type="parTrans" cxnId="{60FDDECF-4CD8-4B64-A807-15E286637572}">
      <dgm:prSet/>
      <dgm:spPr/>
      <dgm:t>
        <a:bodyPr/>
        <a:lstStyle/>
        <a:p>
          <a:endParaRPr lang="en-US"/>
        </a:p>
      </dgm:t>
    </dgm:pt>
    <dgm:pt modelId="{48C74523-E7A9-47BC-86A7-AA397DD437D1}" type="sibTrans" cxnId="{60FDDECF-4CD8-4B64-A807-15E286637572}">
      <dgm:prSet/>
      <dgm:spPr/>
      <dgm:t>
        <a:bodyPr/>
        <a:lstStyle/>
        <a:p>
          <a:endParaRPr lang="en-US"/>
        </a:p>
      </dgm:t>
    </dgm:pt>
    <dgm:pt modelId="{371DA94D-EE6D-47AD-8F87-600053DAB582}">
      <dgm:prSet/>
      <dgm:spPr/>
      <dgm:t>
        <a:bodyPr/>
        <a:lstStyle/>
        <a:p>
          <a:pPr rtl="0"/>
          <a:r>
            <a:rPr lang="fr-CH" dirty="0" err="1" smtClean="0">
              <a:solidFill>
                <a:schemeClr val="tx1"/>
              </a:solidFill>
            </a:rPr>
            <a:t>Addressing</a:t>
          </a:r>
          <a:r>
            <a:rPr lang="fr-CH" dirty="0" smtClean="0">
              <a:solidFill>
                <a:schemeClr val="tx1"/>
              </a:solidFill>
            </a:rPr>
            <a:t> the </a:t>
          </a:r>
          <a:r>
            <a:rPr lang="fr-CH" dirty="0" err="1" smtClean="0">
              <a:solidFill>
                <a:schemeClr val="tx1"/>
              </a:solidFill>
            </a:rPr>
            <a:t>need</a:t>
          </a:r>
          <a:r>
            <a:rPr lang="fr-CH" dirty="0" smtClean="0">
              <a:solidFill>
                <a:schemeClr val="tx1"/>
              </a:solidFill>
            </a:rPr>
            <a:t> for leadership and management </a:t>
          </a:r>
          <a:r>
            <a:rPr lang="fr-CH" dirty="0" err="1" smtClean="0">
              <a:solidFill>
                <a:schemeClr val="tx1"/>
              </a:solidFill>
            </a:rPr>
            <a:t>development</a:t>
          </a:r>
          <a:endParaRPr lang="en-US" dirty="0">
            <a:solidFill>
              <a:schemeClr val="tx1"/>
            </a:solidFill>
          </a:endParaRPr>
        </a:p>
      </dgm:t>
    </dgm:pt>
    <dgm:pt modelId="{11D40EAD-46C0-40B0-B759-86FB48DC0C3B}" type="sibTrans" cxnId="{1AD7A113-FFC1-4334-8F0D-B5DEC69028D4}">
      <dgm:prSet/>
      <dgm:spPr/>
      <dgm:t>
        <a:bodyPr/>
        <a:lstStyle/>
        <a:p>
          <a:endParaRPr lang="en-US"/>
        </a:p>
      </dgm:t>
    </dgm:pt>
    <dgm:pt modelId="{81ED0F32-F868-4622-867E-77BB53F302C5}" type="parTrans" cxnId="{1AD7A113-FFC1-4334-8F0D-B5DEC69028D4}">
      <dgm:prSet/>
      <dgm:spPr/>
      <dgm:t>
        <a:bodyPr/>
        <a:lstStyle/>
        <a:p>
          <a:endParaRPr lang="en-US"/>
        </a:p>
      </dgm:t>
    </dgm:pt>
    <dgm:pt modelId="{8015BF4B-C664-4330-9E9B-6C225779B7E1}">
      <dgm:prSet/>
      <dgm:spPr/>
      <dgm:t>
        <a:bodyPr/>
        <a:lstStyle/>
        <a:p>
          <a:pPr rtl="0"/>
          <a:r>
            <a:rPr lang="en-US" dirty="0" smtClean="0">
              <a:solidFill>
                <a:schemeClr val="tx1"/>
              </a:solidFill>
            </a:rPr>
            <a:t>Improving Members’ service delivery capabilities through targeted training</a:t>
          </a:r>
          <a:endParaRPr lang="en-US" dirty="0">
            <a:solidFill>
              <a:schemeClr val="tx1"/>
            </a:solidFill>
          </a:endParaRPr>
        </a:p>
      </dgm:t>
    </dgm:pt>
    <dgm:pt modelId="{C1D6C150-8795-4053-9ACB-0F39FD571CBE}" type="parTrans" cxnId="{AFF3FCD6-FED2-46CE-8366-B40548494499}">
      <dgm:prSet/>
      <dgm:spPr/>
      <dgm:t>
        <a:bodyPr/>
        <a:lstStyle/>
        <a:p>
          <a:endParaRPr lang="en-US"/>
        </a:p>
      </dgm:t>
    </dgm:pt>
    <dgm:pt modelId="{F33AB5A1-3F66-4641-9D47-5E0040D8DE3A}" type="sibTrans" cxnId="{AFF3FCD6-FED2-46CE-8366-B40548494499}">
      <dgm:prSet/>
      <dgm:spPr/>
      <dgm:t>
        <a:bodyPr/>
        <a:lstStyle/>
        <a:p>
          <a:endParaRPr lang="en-US"/>
        </a:p>
      </dgm:t>
    </dgm:pt>
    <dgm:pt modelId="{7A4F382D-8AE6-4BE8-9C7F-6DF94FD12D33}" type="pres">
      <dgm:prSet presAssocID="{ACE422C9-7F22-4C50-8875-664DF0710C70}" presName="linear" presStyleCnt="0">
        <dgm:presLayoutVars>
          <dgm:animLvl val="lvl"/>
          <dgm:resizeHandles val="exact"/>
        </dgm:presLayoutVars>
      </dgm:prSet>
      <dgm:spPr/>
      <dgm:t>
        <a:bodyPr/>
        <a:lstStyle/>
        <a:p>
          <a:endParaRPr lang="en-US"/>
        </a:p>
      </dgm:t>
    </dgm:pt>
    <dgm:pt modelId="{C1C2AA1D-2C05-49D1-8D14-6EA56CA1DBA2}" type="pres">
      <dgm:prSet presAssocID="{E246D918-937F-4673-A8DC-C818DB86B721}" presName="parentText" presStyleLbl="node1" presStyleIdx="0" presStyleCnt="6">
        <dgm:presLayoutVars>
          <dgm:chMax val="0"/>
          <dgm:bulletEnabled val="1"/>
        </dgm:presLayoutVars>
      </dgm:prSet>
      <dgm:spPr/>
      <dgm:t>
        <a:bodyPr/>
        <a:lstStyle/>
        <a:p>
          <a:endParaRPr lang="en-US"/>
        </a:p>
      </dgm:t>
    </dgm:pt>
    <dgm:pt modelId="{8C94943B-0C48-4F56-BB03-C3DCBC6000DD}" type="pres">
      <dgm:prSet presAssocID="{7F4C75E8-2D53-4A90-BCF5-CCEE26CA394A}" presName="spacer" presStyleCnt="0"/>
      <dgm:spPr/>
      <dgm:t>
        <a:bodyPr/>
        <a:lstStyle/>
        <a:p>
          <a:endParaRPr lang="en-US"/>
        </a:p>
      </dgm:t>
    </dgm:pt>
    <dgm:pt modelId="{71988E7A-7FCA-440D-B467-A0BA88417064}" type="pres">
      <dgm:prSet presAssocID="{628319D8-D3C5-40F1-B97C-6F1F15C87742}" presName="parentText" presStyleLbl="node1" presStyleIdx="1" presStyleCnt="6">
        <dgm:presLayoutVars>
          <dgm:chMax val="0"/>
          <dgm:bulletEnabled val="1"/>
        </dgm:presLayoutVars>
      </dgm:prSet>
      <dgm:spPr/>
      <dgm:t>
        <a:bodyPr/>
        <a:lstStyle/>
        <a:p>
          <a:endParaRPr lang="en-US"/>
        </a:p>
      </dgm:t>
    </dgm:pt>
    <dgm:pt modelId="{1421FAD1-3671-4EA3-BF0B-3F3C17700D13}" type="pres">
      <dgm:prSet presAssocID="{DF818F50-F718-47E2-AC68-06C73CC4DC8D}" presName="spacer" presStyleCnt="0"/>
      <dgm:spPr/>
      <dgm:t>
        <a:bodyPr/>
        <a:lstStyle/>
        <a:p>
          <a:endParaRPr lang="en-US"/>
        </a:p>
      </dgm:t>
    </dgm:pt>
    <dgm:pt modelId="{546A3833-D763-4473-9B8E-DBFFFC259908}" type="pres">
      <dgm:prSet presAssocID="{E4413B5A-0994-4AC5-8235-FDC057AF91CF}" presName="parentText" presStyleLbl="node1" presStyleIdx="2" presStyleCnt="6">
        <dgm:presLayoutVars>
          <dgm:chMax val="0"/>
          <dgm:bulletEnabled val="1"/>
        </dgm:presLayoutVars>
      </dgm:prSet>
      <dgm:spPr/>
      <dgm:t>
        <a:bodyPr/>
        <a:lstStyle/>
        <a:p>
          <a:endParaRPr lang="en-US"/>
        </a:p>
      </dgm:t>
    </dgm:pt>
    <dgm:pt modelId="{74D8C17F-E48C-4DAB-B0ED-B6E94E590483}" type="pres">
      <dgm:prSet presAssocID="{055648BA-60C1-45D9-9A7D-418CFB6A2584}" presName="spacer" presStyleCnt="0"/>
      <dgm:spPr/>
      <dgm:t>
        <a:bodyPr/>
        <a:lstStyle/>
        <a:p>
          <a:endParaRPr lang="en-US"/>
        </a:p>
      </dgm:t>
    </dgm:pt>
    <dgm:pt modelId="{9C14D113-C209-4015-855E-4DFD1B31A08F}" type="pres">
      <dgm:prSet presAssocID="{EB461B6B-C248-400D-9947-F3202242B630}" presName="parentText" presStyleLbl="node1" presStyleIdx="3" presStyleCnt="6">
        <dgm:presLayoutVars>
          <dgm:chMax val="0"/>
          <dgm:bulletEnabled val="1"/>
        </dgm:presLayoutVars>
      </dgm:prSet>
      <dgm:spPr/>
      <dgm:t>
        <a:bodyPr/>
        <a:lstStyle/>
        <a:p>
          <a:endParaRPr lang="en-US"/>
        </a:p>
      </dgm:t>
    </dgm:pt>
    <dgm:pt modelId="{3DD11B78-36E1-4F29-B8B4-80503FFAF5C4}" type="pres">
      <dgm:prSet presAssocID="{48C74523-E7A9-47BC-86A7-AA397DD437D1}" presName="spacer" presStyleCnt="0"/>
      <dgm:spPr/>
      <dgm:t>
        <a:bodyPr/>
        <a:lstStyle/>
        <a:p>
          <a:endParaRPr lang="en-US"/>
        </a:p>
      </dgm:t>
    </dgm:pt>
    <dgm:pt modelId="{59708C5B-9077-418F-B880-E1D67ABCC5D0}" type="pres">
      <dgm:prSet presAssocID="{371DA94D-EE6D-47AD-8F87-600053DAB582}" presName="parentText" presStyleLbl="node1" presStyleIdx="4" presStyleCnt="6">
        <dgm:presLayoutVars>
          <dgm:chMax val="0"/>
          <dgm:bulletEnabled val="1"/>
        </dgm:presLayoutVars>
      </dgm:prSet>
      <dgm:spPr/>
      <dgm:t>
        <a:bodyPr/>
        <a:lstStyle/>
        <a:p>
          <a:endParaRPr lang="en-US"/>
        </a:p>
      </dgm:t>
    </dgm:pt>
    <dgm:pt modelId="{99B84723-7EF6-4B1E-84E4-4A9C985411CC}" type="pres">
      <dgm:prSet presAssocID="{11D40EAD-46C0-40B0-B759-86FB48DC0C3B}" presName="spacer" presStyleCnt="0"/>
      <dgm:spPr/>
    </dgm:pt>
    <dgm:pt modelId="{62741AAF-AE21-4C7F-880C-3B00FE09387A}" type="pres">
      <dgm:prSet presAssocID="{8015BF4B-C664-4330-9E9B-6C225779B7E1}" presName="parentText" presStyleLbl="node1" presStyleIdx="5" presStyleCnt="6">
        <dgm:presLayoutVars>
          <dgm:chMax val="0"/>
          <dgm:bulletEnabled val="1"/>
        </dgm:presLayoutVars>
      </dgm:prSet>
      <dgm:spPr/>
      <dgm:t>
        <a:bodyPr/>
        <a:lstStyle/>
        <a:p>
          <a:endParaRPr lang="en-US"/>
        </a:p>
      </dgm:t>
    </dgm:pt>
  </dgm:ptLst>
  <dgm:cxnLst>
    <dgm:cxn modelId="{1AD7A113-FFC1-4334-8F0D-B5DEC69028D4}" srcId="{ACE422C9-7F22-4C50-8875-664DF0710C70}" destId="{371DA94D-EE6D-47AD-8F87-600053DAB582}" srcOrd="4" destOrd="0" parTransId="{81ED0F32-F868-4622-867E-77BB53F302C5}" sibTransId="{11D40EAD-46C0-40B0-B759-86FB48DC0C3B}"/>
    <dgm:cxn modelId="{60FDDECF-4CD8-4B64-A807-15E286637572}" srcId="{ACE422C9-7F22-4C50-8875-664DF0710C70}" destId="{EB461B6B-C248-400D-9947-F3202242B630}" srcOrd="3" destOrd="0" parTransId="{CB6AD3FD-E3A8-4217-B53C-E06C4A0104A8}" sibTransId="{48C74523-E7A9-47BC-86A7-AA397DD437D1}"/>
    <dgm:cxn modelId="{AFF3FCD6-FED2-46CE-8366-B40548494499}" srcId="{ACE422C9-7F22-4C50-8875-664DF0710C70}" destId="{8015BF4B-C664-4330-9E9B-6C225779B7E1}" srcOrd="5" destOrd="0" parTransId="{C1D6C150-8795-4053-9ACB-0F39FD571CBE}" sibTransId="{F33AB5A1-3F66-4641-9D47-5E0040D8DE3A}"/>
    <dgm:cxn modelId="{E0EF271C-CD7D-49AC-9119-36237B596E9C}" type="presOf" srcId="{628319D8-D3C5-40F1-B97C-6F1F15C87742}" destId="{71988E7A-7FCA-440D-B467-A0BA88417064}" srcOrd="0" destOrd="0" presId="urn:microsoft.com/office/officeart/2005/8/layout/vList2"/>
    <dgm:cxn modelId="{5D957A42-BEFA-4214-A0A9-70B4638A5C9F}" type="presOf" srcId="{371DA94D-EE6D-47AD-8F87-600053DAB582}" destId="{59708C5B-9077-418F-B880-E1D67ABCC5D0}" srcOrd="0" destOrd="0" presId="urn:microsoft.com/office/officeart/2005/8/layout/vList2"/>
    <dgm:cxn modelId="{941C23D7-2D0D-4B4A-9B10-E19E5A5BB620}" type="presOf" srcId="{ACE422C9-7F22-4C50-8875-664DF0710C70}" destId="{7A4F382D-8AE6-4BE8-9C7F-6DF94FD12D33}" srcOrd="0" destOrd="0" presId="urn:microsoft.com/office/officeart/2005/8/layout/vList2"/>
    <dgm:cxn modelId="{C6074CDF-AE72-47D5-ADCD-7851A97AC685}" srcId="{ACE422C9-7F22-4C50-8875-664DF0710C70}" destId="{E246D918-937F-4673-A8DC-C818DB86B721}" srcOrd="0" destOrd="0" parTransId="{CD4E0E15-3843-43E3-AF25-2945BE32639A}" sibTransId="{7F4C75E8-2D53-4A90-BCF5-CCEE26CA394A}"/>
    <dgm:cxn modelId="{923A183D-9C00-4780-AEB6-23D1753A14D1}" type="presOf" srcId="{E4413B5A-0994-4AC5-8235-FDC057AF91CF}" destId="{546A3833-D763-4473-9B8E-DBFFFC259908}" srcOrd="0" destOrd="0" presId="urn:microsoft.com/office/officeart/2005/8/layout/vList2"/>
    <dgm:cxn modelId="{1C4C8933-838F-469B-9782-BEE417374D16}" srcId="{ACE422C9-7F22-4C50-8875-664DF0710C70}" destId="{E4413B5A-0994-4AC5-8235-FDC057AF91CF}" srcOrd="2" destOrd="0" parTransId="{D13AC560-1149-4BBE-8327-3411C7509AE2}" sibTransId="{055648BA-60C1-45D9-9A7D-418CFB6A2584}"/>
    <dgm:cxn modelId="{961C9C8F-AFB8-4FF2-876F-C339CF9B28C3}" type="presOf" srcId="{E246D918-937F-4673-A8DC-C818DB86B721}" destId="{C1C2AA1D-2C05-49D1-8D14-6EA56CA1DBA2}" srcOrd="0" destOrd="0" presId="urn:microsoft.com/office/officeart/2005/8/layout/vList2"/>
    <dgm:cxn modelId="{3AB93BB2-5125-4191-9337-9D8D14EB744C}" type="presOf" srcId="{8015BF4B-C664-4330-9E9B-6C225779B7E1}" destId="{62741AAF-AE21-4C7F-880C-3B00FE09387A}" srcOrd="0" destOrd="0" presId="urn:microsoft.com/office/officeart/2005/8/layout/vList2"/>
    <dgm:cxn modelId="{B79B6BC2-29C7-4F68-9359-41031975EA33}" srcId="{ACE422C9-7F22-4C50-8875-664DF0710C70}" destId="{628319D8-D3C5-40F1-B97C-6F1F15C87742}" srcOrd="1" destOrd="0" parTransId="{B537745A-842B-4404-9D6D-09DA237A08AA}" sibTransId="{DF818F50-F718-47E2-AC68-06C73CC4DC8D}"/>
    <dgm:cxn modelId="{30ABE16A-CF4C-4BFD-A7FE-E638049FC184}" type="presOf" srcId="{EB461B6B-C248-400D-9947-F3202242B630}" destId="{9C14D113-C209-4015-855E-4DFD1B31A08F}" srcOrd="0" destOrd="0" presId="urn:microsoft.com/office/officeart/2005/8/layout/vList2"/>
    <dgm:cxn modelId="{69158969-8493-4BB1-95CF-4FFE09136A14}" type="presParOf" srcId="{7A4F382D-8AE6-4BE8-9C7F-6DF94FD12D33}" destId="{C1C2AA1D-2C05-49D1-8D14-6EA56CA1DBA2}" srcOrd="0" destOrd="0" presId="urn:microsoft.com/office/officeart/2005/8/layout/vList2"/>
    <dgm:cxn modelId="{FAAEFAF7-4F11-4F57-9762-5C849231A0F6}" type="presParOf" srcId="{7A4F382D-8AE6-4BE8-9C7F-6DF94FD12D33}" destId="{8C94943B-0C48-4F56-BB03-C3DCBC6000DD}" srcOrd="1" destOrd="0" presId="urn:microsoft.com/office/officeart/2005/8/layout/vList2"/>
    <dgm:cxn modelId="{4812AE5B-9DED-4535-B1E3-2B7BBA7BEAEF}" type="presParOf" srcId="{7A4F382D-8AE6-4BE8-9C7F-6DF94FD12D33}" destId="{71988E7A-7FCA-440D-B467-A0BA88417064}" srcOrd="2" destOrd="0" presId="urn:microsoft.com/office/officeart/2005/8/layout/vList2"/>
    <dgm:cxn modelId="{1080C84D-1DBA-4A28-8BD5-8581E27F300B}" type="presParOf" srcId="{7A4F382D-8AE6-4BE8-9C7F-6DF94FD12D33}" destId="{1421FAD1-3671-4EA3-BF0B-3F3C17700D13}" srcOrd="3" destOrd="0" presId="urn:microsoft.com/office/officeart/2005/8/layout/vList2"/>
    <dgm:cxn modelId="{AFC6885D-3AC8-4B36-A8C4-E206D065C458}" type="presParOf" srcId="{7A4F382D-8AE6-4BE8-9C7F-6DF94FD12D33}" destId="{546A3833-D763-4473-9B8E-DBFFFC259908}" srcOrd="4" destOrd="0" presId="urn:microsoft.com/office/officeart/2005/8/layout/vList2"/>
    <dgm:cxn modelId="{76766B8A-11BC-42D3-A61F-283C1617EBF9}" type="presParOf" srcId="{7A4F382D-8AE6-4BE8-9C7F-6DF94FD12D33}" destId="{74D8C17F-E48C-4DAB-B0ED-B6E94E590483}" srcOrd="5" destOrd="0" presId="urn:microsoft.com/office/officeart/2005/8/layout/vList2"/>
    <dgm:cxn modelId="{19EE8F2C-D9C2-4AC5-884B-2F235A8FD3BD}" type="presParOf" srcId="{7A4F382D-8AE6-4BE8-9C7F-6DF94FD12D33}" destId="{9C14D113-C209-4015-855E-4DFD1B31A08F}" srcOrd="6" destOrd="0" presId="urn:microsoft.com/office/officeart/2005/8/layout/vList2"/>
    <dgm:cxn modelId="{959D4AFA-7DF6-49A3-B922-C3E7654A8198}" type="presParOf" srcId="{7A4F382D-8AE6-4BE8-9C7F-6DF94FD12D33}" destId="{3DD11B78-36E1-4F29-B8B4-80503FFAF5C4}" srcOrd="7" destOrd="0" presId="urn:microsoft.com/office/officeart/2005/8/layout/vList2"/>
    <dgm:cxn modelId="{1CEE30A3-B3FA-4C5C-85E4-0BD3ACD25179}" type="presParOf" srcId="{7A4F382D-8AE6-4BE8-9C7F-6DF94FD12D33}" destId="{59708C5B-9077-418F-B880-E1D67ABCC5D0}" srcOrd="8" destOrd="0" presId="urn:microsoft.com/office/officeart/2005/8/layout/vList2"/>
    <dgm:cxn modelId="{B0900F4D-93AA-4D45-968D-517E4D857504}" type="presParOf" srcId="{7A4F382D-8AE6-4BE8-9C7F-6DF94FD12D33}" destId="{99B84723-7EF6-4B1E-84E4-4A9C985411CC}" srcOrd="9" destOrd="0" presId="urn:microsoft.com/office/officeart/2005/8/layout/vList2"/>
    <dgm:cxn modelId="{137D955B-971F-4746-854D-E84ACAF3C266}" type="presParOf" srcId="{7A4F382D-8AE6-4BE8-9C7F-6DF94FD12D33}" destId="{62741AAF-AE21-4C7F-880C-3B00FE09387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7A5D3D-1809-47A4-9F31-4BF9A84A58B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AD5801A-2741-449F-AEE7-657C11CFE484}">
      <dgm:prSet/>
      <dgm:spPr/>
      <dgm:t>
        <a:bodyPr/>
        <a:lstStyle/>
        <a:p>
          <a:pPr rtl="0"/>
          <a:r>
            <a:rPr lang="en-US" smtClean="0"/>
            <a:t>WMO RTCs</a:t>
          </a:r>
          <a:endParaRPr lang="en-US"/>
        </a:p>
      </dgm:t>
    </dgm:pt>
    <dgm:pt modelId="{A6A5B1EC-3EA2-4DB4-AF90-A1079E12397C}" type="parTrans" cxnId="{634F39A5-8D65-4421-96F6-6B6F15A2C3BD}">
      <dgm:prSet/>
      <dgm:spPr/>
      <dgm:t>
        <a:bodyPr/>
        <a:lstStyle/>
        <a:p>
          <a:endParaRPr lang="en-US"/>
        </a:p>
      </dgm:t>
    </dgm:pt>
    <dgm:pt modelId="{95AE28A7-8018-4B8F-BB47-C9E1EAE618CE}" type="sibTrans" cxnId="{634F39A5-8D65-4421-96F6-6B6F15A2C3BD}">
      <dgm:prSet/>
      <dgm:spPr/>
      <dgm:t>
        <a:bodyPr/>
        <a:lstStyle/>
        <a:p>
          <a:endParaRPr lang="en-US"/>
        </a:p>
      </dgm:t>
    </dgm:pt>
    <dgm:pt modelId="{2342EE68-06CF-4A7D-BDD7-290FEB968CB5}">
      <dgm:prSet/>
      <dgm:spPr/>
      <dgm:t>
        <a:bodyPr/>
        <a:lstStyle/>
        <a:p>
          <a:pPr rtl="0"/>
          <a:r>
            <a:rPr lang="en-US" dirty="0" smtClean="0"/>
            <a:t>28 WMO Regional Training </a:t>
          </a:r>
          <a:r>
            <a:rPr lang="en-US" dirty="0" err="1" smtClean="0"/>
            <a:t>Centres</a:t>
          </a:r>
          <a:r>
            <a:rPr lang="en-US" dirty="0" smtClean="0"/>
            <a:t> </a:t>
          </a:r>
          <a:endParaRPr lang="en-US" dirty="0"/>
        </a:p>
      </dgm:t>
    </dgm:pt>
    <dgm:pt modelId="{5415BA45-004D-49C0-A40F-F34CDAC66CE0}" type="parTrans" cxnId="{F596EB53-CB5F-477B-9C87-FDA55733414A}">
      <dgm:prSet/>
      <dgm:spPr/>
      <dgm:t>
        <a:bodyPr/>
        <a:lstStyle/>
        <a:p>
          <a:endParaRPr lang="en-US"/>
        </a:p>
      </dgm:t>
    </dgm:pt>
    <dgm:pt modelId="{FFB9A9EE-DF55-4FEA-9A73-55DDA038885E}" type="sibTrans" cxnId="{F596EB53-CB5F-477B-9C87-FDA55733414A}">
      <dgm:prSet/>
      <dgm:spPr/>
      <dgm:t>
        <a:bodyPr/>
        <a:lstStyle/>
        <a:p>
          <a:endParaRPr lang="en-US"/>
        </a:p>
      </dgm:t>
    </dgm:pt>
    <dgm:pt modelId="{73FBC004-7090-4230-A8C2-89F65B7D5299}">
      <dgm:prSet/>
      <dgm:spPr/>
      <dgm:t>
        <a:bodyPr/>
        <a:lstStyle/>
        <a:p>
          <a:pPr rtl="0"/>
          <a:r>
            <a:rPr lang="en-US" smtClean="0"/>
            <a:t>composed of 43 components, providing a diverse portfolio education and training opportunities</a:t>
          </a:r>
          <a:endParaRPr lang="en-US"/>
        </a:p>
      </dgm:t>
    </dgm:pt>
    <dgm:pt modelId="{D056F6C1-EE63-434F-A1F4-5B09420187C1}" type="parTrans" cxnId="{B8406C66-4EE4-4A56-9554-55A4527E5DB0}">
      <dgm:prSet/>
      <dgm:spPr/>
      <dgm:t>
        <a:bodyPr/>
        <a:lstStyle/>
        <a:p>
          <a:endParaRPr lang="en-US"/>
        </a:p>
      </dgm:t>
    </dgm:pt>
    <dgm:pt modelId="{E7D673F3-0A36-4C29-8B0D-337D7A22D641}" type="sibTrans" cxnId="{B8406C66-4EE4-4A56-9554-55A4527E5DB0}">
      <dgm:prSet/>
      <dgm:spPr/>
      <dgm:t>
        <a:bodyPr/>
        <a:lstStyle/>
        <a:p>
          <a:endParaRPr lang="en-US"/>
        </a:p>
      </dgm:t>
    </dgm:pt>
    <dgm:pt modelId="{37A8BE61-BA4B-4D8D-9E17-3DB5B054FB18}">
      <dgm:prSet/>
      <dgm:spPr/>
      <dgm:t>
        <a:bodyPr/>
        <a:lstStyle/>
        <a:p>
          <a:pPr rtl="0"/>
          <a:r>
            <a:rPr lang="en-US" dirty="0" smtClean="0"/>
            <a:t>includes residence classes, distance-learning and blended learning</a:t>
          </a:r>
          <a:endParaRPr lang="en-US" dirty="0"/>
        </a:p>
      </dgm:t>
    </dgm:pt>
    <dgm:pt modelId="{24EB4181-26CE-477F-8BB1-467FB75333E8}" type="parTrans" cxnId="{CFA446DE-F83D-4C3E-8F1E-3C7AECF893D5}">
      <dgm:prSet/>
      <dgm:spPr/>
      <dgm:t>
        <a:bodyPr/>
        <a:lstStyle/>
        <a:p>
          <a:endParaRPr lang="en-US"/>
        </a:p>
      </dgm:t>
    </dgm:pt>
    <dgm:pt modelId="{B3D94189-9098-412C-9E48-584EEC880D57}" type="sibTrans" cxnId="{CFA446DE-F83D-4C3E-8F1E-3C7AECF893D5}">
      <dgm:prSet/>
      <dgm:spPr/>
      <dgm:t>
        <a:bodyPr/>
        <a:lstStyle/>
        <a:p>
          <a:endParaRPr lang="en-US"/>
        </a:p>
      </dgm:t>
    </dgm:pt>
    <dgm:pt modelId="{89625D63-8899-4856-8D3E-AB1652AF605F}">
      <dgm:prSet/>
      <dgm:spPr/>
      <dgm:t>
        <a:bodyPr/>
        <a:lstStyle/>
        <a:p>
          <a:pPr rtl="0"/>
          <a:r>
            <a:rPr lang="en-US" smtClean="0">
              <a:hlinkClick xmlns:r="http://schemas.openxmlformats.org/officeDocument/2006/relationships" r:id="rId1"/>
            </a:rPr>
            <a:t>https://public.wmo.int/en/resources/meteoworld/wmo-regional-training-centres</a:t>
          </a:r>
          <a:endParaRPr lang="en-US"/>
        </a:p>
      </dgm:t>
    </dgm:pt>
    <dgm:pt modelId="{4D3F6243-420A-40D7-BD08-E01D89308BF2}" type="parTrans" cxnId="{686544CE-DD6A-4D58-ADCA-53D64D701D1F}">
      <dgm:prSet/>
      <dgm:spPr/>
      <dgm:t>
        <a:bodyPr/>
        <a:lstStyle/>
        <a:p>
          <a:endParaRPr lang="en-US"/>
        </a:p>
      </dgm:t>
    </dgm:pt>
    <dgm:pt modelId="{74E03FF0-7C32-4285-827D-05F71C6667C4}" type="sibTrans" cxnId="{686544CE-DD6A-4D58-ADCA-53D64D701D1F}">
      <dgm:prSet/>
      <dgm:spPr/>
      <dgm:t>
        <a:bodyPr/>
        <a:lstStyle/>
        <a:p>
          <a:endParaRPr lang="en-US"/>
        </a:p>
      </dgm:t>
    </dgm:pt>
    <dgm:pt modelId="{52B4E80F-71CB-4DA7-B1B7-ECC6591943D6}">
      <dgm:prSet/>
      <dgm:spPr/>
      <dgm:t>
        <a:bodyPr/>
        <a:lstStyle/>
        <a:p>
          <a:pPr rtl="0"/>
          <a:r>
            <a:rPr lang="en-US" smtClean="0"/>
            <a:t>Many other WMO fellowship and training partners have MOUs in place</a:t>
          </a:r>
          <a:endParaRPr lang="en-US"/>
        </a:p>
      </dgm:t>
    </dgm:pt>
    <dgm:pt modelId="{6E168B50-EC85-48C7-941F-7079C431D809}" type="parTrans" cxnId="{115C196F-B21A-4678-850A-D9FCC6F5A45D}">
      <dgm:prSet/>
      <dgm:spPr/>
      <dgm:t>
        <a:bodyPr/>
        <a:lstStyle/>
        <a:p>
          <a:endParaRPr lang="en-US"/>
        </a:p>
      </dgm:t>
    </dgm:pt>
    <dgm:pt modelId="{23E6FF27-C4C8-4CB8-8362-37896A557B06}" type="sibTrans" cxnId="{115C196F-B21A-4678-850A-D9FCC6F5A45D}">
      <dgm:prSet/>
      <dgm:spPr/>
      <dgm:t>
        <a:bodyPr/>
        <a:lstStyle/>
        <a:p>
          <a:endParaRPr lang="en-US"/>
        </a:p>
      </dgm:t>
    </dgm:pt>
    <dgm:pt modelId="{51A45CFF-0A36-4F10-84A5-A2DCFD529A87}" type="pres">
      <dgm:prSet presAssocID="{397A5D3D-1809-47A4-9F31-4BF9A84A58B2}" presName="linear" presStyleCnt="0">
        <dgm:presLayoutVars>
          <dgm:animLvl val="lvl"/>
          <dgm:resizeHandles val="exact"/>
        </dgm:presLayoutVars>
      </dgm:prSet>
      <dgm:spPr/>
      <dgm:t>
        <a:bodyPr/>
        <a:lstStyle/>
        <a:p>
          <a:endParaRPr lang="en-US"/>
        </a:p>
      </dgm:t>
    </dgm:pt>
    <dgm:pt modelId="{DCE01BA9-87F9-4968-9E21-79EBD3F43A00}" type="pres">
      <dgm:prSet presAssocID="{2AD5801A-2741-449F-AEE7-657C11CFE484}" presName="parentText" presStyleLbl="node1" presStyleIdx="0" presStyleCnt="2">
        <dgm:presLayoutVars>
          <dgm:chMax val="0"/>
          <dgm:bulletEnabled val="1"/>
        </dgm:presLayoutVars>
      </dgm:prSet>
      <dgm:spPr/>
      <dgm:t>
        <a:bodyPr/>
        <a:lstStyle/>
        <a:p>
          <a:endParaRPr lang="en-US"/>
        </a:p>
      </dgm:t>
    </dgm:pt>
    <dgm:pt modelId="{48A1D4FD-A4CD-4130-9A9D-FB316C7623BC}" type="pres">
      <dgm:prSet presAssocID="{2AD5801A-2741-449F-AEE7-657C11CFE484}" presName="childText" presStyleLbl="revTx" presStyleIdx="0" presStyleCnt="1">
        <dgm:presLayoutVars>
          <dgm:bulletEnabled val="1"/>
        </dgm:presLayoutVars>
      </dgm:prSet>
      <dgm:spPr/>
      <dgm:t>
        <a:bodyPr/>
        <a:lstStyle/>
        <a:p>
          <a:endParaRPr lang="en-US"/>
        </a:p>
      </dgm:t>
    </dgm:pt>
    <dgm:pt modelId="{7934B41E-9E12-42A9-A238-3683431C99B8}" type="pres">
      <dgm:prSet presAssocID="{52B4E80F-71CB-4DA7-B1B7-ECC6591943D6}" presName="parentText" presStyleLbl="node1" presStyleIdx="1" presStyleCnt="2">
        <dgm:presLayoutVars>
          <dgm:chMax val="0"/>
          <dgm:bulletEnabled val="1"/>
        </dgm:presLayoutVars>
      </dgm:prSet>
      <dgm:spPr/>
      <dgm:t>
        <a:bodyPr/>
        <a:lstStyle/>
        <a:p>
          <a:endParaRPr lang="en-US"/>
        </a:p>
      </dgm:t>
    </dgm:pt>
  </dgm:ptLst>
  <dgm:cxnLst>
    <dgm:cxn modelId="{057170BB-3BC1-4158-8F45-74C56D019229}" type="presOf" srcId="{73FBC004-7090-4230-A8C2-89F65B7D5299}" destId="{48A1D4FD-A4CD-4130-9A9D-FB316C7623BC}" srcOrd="0" destOrd="1" presId="urn:microsoft.com/office/officeart/2005/8/layout/vList2"/>
    <dgm:cxn modelId="{686544CE-DD6A-4D58-ADCA-53D64D701D1F}" srcId="{2AD5801A-2741-449F-AEE7-657C11CFE484}" destId="{89625D63-8899-4856-8D3E-AB1652AF605F}" srcOrd="3" destOrd="0" parTransId="{4D3F6243-420A-40D7-BD08-E01D89308BF2}" sibTransId="{74E03FF0-7C32-4285-827D-05F71C6667C4}"/>
    <dgm:cxn modelId="{634F39A5-8D65-4421-96F6-6B6F15A2C3BD}" srcId="{397A5D3D-1809-47A4-9F31-4BF9A84A58B2}" destId="{2AD5801A-2741-449F-AEE7-657C11CFE484}" srcOrd="0" destOrd="0" parTransId="{A6A5B1EC-3EA2-4DB4-AF90-A1079E12397C}" sibTransId="{95AE28A7-8018-4B8F-BB47-C9E1EAE618CE}"/>
    <dgm:cxn modelId="{7FFA53BF-9890-4346-B9F1-9D20F2FB449E}" type="presOf" srcId="{397A5D3D-1809-47A4-9F31-4BF9A84A58B2}" destId="{51A45CFF-0A36-4F10-84A5-A2DCFD529A87}" srcOrd="0" destOrd="0" presId="urn:microsoft.com/office/officeart/2005/8/layout/vList2"/>
    <dgm:cxn modelId="{5A4740D0-1C44-470C-AE69-1927D8902DA0}" type="presOf" srcId="{2AD5801A-2741-449F-AEE7-657C11CFE484}" destId="{DCE01BA9-87F9-4968-9E21-79EBD3F43A00}" srcOrd="0" destOrd="0" presId="urn:microsoft.com/office/officeart/2005/8/layout/vList2"/>
    <dgm:cxn modelId="{5B2E82DB-AD72-4F42-8EB2-642220670D50}" type="presOf" srcId="{2342EE68-06CF-4A7D-BDD7-290FEB968CB5}" destId="{48A1D4FD-A4CD-4130-9A9D-FB316C7623BC}" srcOrd="0" destOrd="0" presId="urn:microsoft.com/office/officeart/2005/8/layout/vList2"/>
    <dgm:cxn modelId="{115C196F-B21A-4678-850A-D9FCC6F5A45D}" srcId="{397A5D3D-1809-47A4-9F31-4BF9A84A58B2}" destId="{52B4E80F-71CB-4DA7-B1B7-ECC6591943D6}" srcOrd="1" destOrd="0" parTransId="{6E168B50-EC85-48C7-941F-7079C431D809}" sibTransId="{23E6FF27-C4C8-4CB8-8362-37896A557B06}"/>
    <dgm:cxn modelId="{F596EB53-CB5F-477B-9C87-FDA55733414A}" srcId="{2AD5801A-2741-449F-AEE7-657C11CFE484}" destId="{2342EE68-06CF-4A7D-BDD7-290FEB968CB5}" srcOrd="0" destOrd="0" parTransId="{5415BA45-004D-49C0-A40F-F34CDAC66CE0}" sibTransId="{FFB9A9EE-DF55-4FEA-9A73-55DDA038885E}"/>
    <dgm:cxn modelId="{CFA446DE-F83D-4C3E-8F1E-3C7AECF893D5}" srcId="{2AD5801A-2741-449F-AEE7-657C11CFE484}" destId="{37A8BE61-BA4B-4D8D-9E17-3DB5B054FB18}" srcOrd="2" destOrd="0" parTransId="{24EB4181-26CE-477F-8BB1-467FB75333E8}" sibTransId="{B3D94189-9098-412C-9E48-584EEC880D57}"/>
    <dgm:cxn modelId="{F3FF13BF-8462-4FBB-A041-ACD6DA3F7854}" type="presOf" srcId="{89625D63-8899-4856-8D3E-AB1652AF605F}" destId="{48A1D4FD-A4CD-4130-9A9D-FB316C7623BC}" srcOrd="0" destOrd="3" presId="urn:microsoft.com/office/officeart/2005/8/layout/vList2"/>
    <dgm:cxn modelId="{C90FCA3C-4D62-42FC-8406-68ABAB7672E7}" type="presOf" srcId="{37A8BE61-BA4B-4D8D-9E17-3DB5B054FB18}" destId="{48A1D4FD-A4CD-4130-9A9D-FB316C7623BC}" srcOrd="0" destOrd="2" presId="urn:microsoft.com/office/officeart/2005/8/layout/vList2"/>
    <dgm:cxn modelId="{85D1A14D-B102-450C-BBEE-8546FFA9CDA1}" type="presOf" srcId="{52B4E80F-71CB-4DA7-B1B7-ECC6591943D6}" destId="{7934B41E-9E12-42A9-A238-3683431C99B8}" srcOrd="0" destOrd="0" presId="urn:microsoft.com/office/officeart/2005/8/layout/vList2"/>
    <dgm:cxn modelId="{B8406C66-4EE4-4A56-9554-55A4527E5DB0}" srcId="{2AD5801A-2741-449F-AEE7-657C11CFE484}" destId="{73FBC004-7090-4230-A8C2-89F65B7D5299}" srcOrd="1" destOrd="0" parTransId="{D056F6C1-EE63-434F-A1F4-5B09420187C1}" sibTransId="{E7D673F3-0A36-4C29-8B0D-337D7A22D641}"/>
    <dgm:cxn modelId="{C7EF7EF7-0C77-4585-9495-22D2458FBD49}" type="presParOf" srcId="{51A45CFF-0A36-4F10-84A5-A2DCFD529A87}" destId="{DCE01BA9-87F9-4968-9E21-79EBD3F43A00}" srcOrd="0" destOrd="0" presId="urn:microsoft.com/office/officeart/2005/8/layout/vList2"/>
    <dgm:cxn modelId="{F1456219-FCD1-46E1-8760-058BB116A4CE}" type="presParOf" srcId="{51A45CFF-0A36-4F10-84A5-A2DCFD529A87}" destId="{48A1D4FD-A4CD-4130-9A9D-FB316C7623BC}" srcOrd="1" destOrd="0" presId="urn:microsoft.com/office/officeart/2005/8/layout/vList2"/>
    <dgm:cxn modelId="{7E6D98C1-2B17-4F71-B4BE-5B2DDB581354}" type="presParOf" srcId="{51A45CFF-0A36-4F10-84A5-A2DCFD529A87}" destId="{7934B41E-9E12-42A9-A238-3683431C99B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31E0A0-FD56-40E3-A958-AF09600DFE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235C82-A7F8-4AAE-92B2-E8098A78EB9C}">
      <dgm:prSet/>
      <dgm:spPr/>
      <dgm:t>
        <a:bodyPr/>
        <a:lstStyle/>
        <a:p>
          <a:pPr rtl="0"/>
          <a:r>
            <a:rPr lang="fr-CH" dirty="0" err="1" smtClean="0"/>
            <a:t>Providing</a:t>
          </a:r>
          <a:r>
            <a:rPr lang="fr-CH" dirty="0" smtClean="0"/>
            <a:t> guidance and support to the RTC network, </a:t>
          </a:r>
          <a:r>
            <a:rPr lang="fr-CH" dirty="0" err="1" smtClean="0"/>
            <a:t>external</a:t>
          </a:r>
          <a:r>
            <a:rPr lang="fr-CH" dirty="0" smtClean="0"/>
            <a:t> </a:t>
          </a:r>
          <a:r>
            <a:rPr lang="fr-CH" dirty="0" err="1" smtClean="0"/>
            <a:t>assessments</a:t>
          </a:r>
          <a:endParaRPr lang="en-US" dirty="0"/>
        </a:p>
      </dgm:t>
    </dgm:pt>
    <dgm:pt modelId="{C7B3570C-8591-40D1-9DFD-AE6BD796758C}" type="parTrans" cxnId="{F8BC554C-8631-4F5C-AEDD-2205728C6F9E}">
      <dgm:prSet/>
      <dgm:spPr/>
      <dgm:t>
        <a:bodyPr/>
        <a:lstStyle/>
        <a:p>
          <a:endParaRPr lang="en-US"/>
        </a:p>
      </dgm:t>
    </dgm:pt>
    <dgm:pt modelId="{6043CF05-EB55-4087-9289-6B35CE79E080}" type="sibTrans" cxnId="{F8BC554C-8631-4F5C-AEDD-2205728C6F9E}">
      <dgm:prSet/>
      <dgm:spPr/>
      <dgm:t>
        <a:bodyPr/>
        <a:lstStyle/>
        <a:p>
          <a:endParaRPr lang="en-US"/>
        </a:p>
      </dgm:t>
    </dgm:pt>
    <dgm:pt modelId="{D9901DFB-D83C-45A7-8850-7675229C50D3}">
      <dgm:prSet/>
      <dgm:spPr/>
      <dgm:t>
        <a:bodyPr/>
        <a:lstStyle/>
        <a:p>
          <a:pPr rtl="0"/>
          <a:r>
            <a:rPr lang="en-US" smtClean="0"/>
            <a:t>Establishing best practices for regional needs assessment   </a:t>
          </a:r>
          <a:endParaRPr lang="en-US"/>
        </a:p>
      </dgm:t>
    </dgm:pt>
    <dgm:pt modelId="{F5F506FF-5FB8-4AC2-9912-1E5011391AA7}" type="parTrans" cxnId="{A841BD0F-45F0-418D-BDC0-3C49E548F4FF}">
      <dgm:prSet/>
      <dgm:spPr/>
      <dgm:t>
        <a:bodyPr/>
        <a:lstStyle/>
        <a:p>
          <a:endParaRPr lang="en-US"/>
        </a:p>
      </dgm:t>
    </dgm:pt>
    <dgm:pt modelId="{EDF7FF5D-946E-4DEE-83B4-E45512476C4E}" type="sibTrans" cxnId="{A841BD0F-45F0-418D-BDC0-3C49E548F4FF}">
      <dgm:prSet/>
      <dgm:spPr/>
      <dgm:t>
        <a:bodyPr/>
        <a:lstStyle/>
        <a:p>
          <a:endParaRPr lang="en-US"/>
        </a:p>
      </dgm:t>
    </dgm:pt>
    <dgm:pt modelId="{635D70B4-EA14-4C17-9BE8-312580442A53}">
      <dgm:prSet/>
      <dgm:spPr/>
      <dgm:t>
        <a:bodyPr/>
        <a:lstStyle/>
        <a:p>
          <a:pPr rtl="0"/>
          <a:r>
            <a:rPr lang="en-US" smtClean="0"/>
            <a:t>Training the trainers in RTCs and national services</a:t>
          </a:r>
          <a:endParaRPr lang="en-US"/>
        </a:p>
      </dgm:t>
    </dgm:pt>
    <dgm:pt modelId="{1B916453-E979-430B-8C7B-3454505FD9FA}" type="parTrans" cxnId="{29392247-37C5-4439-B31B-67E3AE24F5A8}">
      <dgm:prSet/>
      <dgm:spPr/>
      <dgm:t>
        <a:bodyPr/>
        <a:lstStyle/>
        <a:p>
          <a:endParaRPr lang="en-US"/>
        </a:p>
      </dgm:t>
    </dgm:pt>
    <dgm:pt modelId="{4BF746DD-2879-4E84-84E5-02A8C4E43C5F}" type="sibTrans" cxnId="{29392247-37C5-4439-B31B-67E3AE24F5A8}">
      <dgm:prSet/>
      <dgm:spPr/>
      <dgm:t>
        <a:bodyPr/>
        <a:lstStyle/>
        <a:p>
          <a:endParaRPr lang="en-US"/>
        </a:p>
      </dgm:t>
    </dgm:pt>
    <dgm:pt modelId="{C0021C99-75B9-4B25-BF3B-FC4FA75F028B}">
      <dgm:prSet/>
      <dgm:spPr/>
      <dgm:t>
        <a:bodyPr/>
        <a:lstStyle/>
        <a:p>
          <a:pPr rtl="0"/>
          <a:r>
            <a:rPr lang="en-US" dirty="0" smtClean="0"/>
            <a:t>Increasing opportunities through sharing knowledge on distance learning and expanded learning approaches</a:t>
          </a:r>
          <a:endParaRPr lang="en-US" dirty="0"/>
        </a:p>
      </dgm:t>
    </dgm:pt>
    <dgm:pt modelId="{A8EAF051-A946-477D-B784-7DFDF48576E4}" type="parTrans" cxnId="{98119FB2-4F89-40E2-AB1E-78C32C825741}">
      <dgm:prSet/>
      <dgm:spPr/>
      <dgm:t>
        <a:bodyPr/>
        <a:lstStyle/>
        <a:p>
          <a:endParaRPr lang="en-US"/>
        </a:p>
      </dgm:t>
    </dgm:pt>
    <dgm:pt modelId="{7A784898-0AFB-4C7E-A76B-533E0FF15D18}" type="sibTrans" cxnId="{98119FB2-4F89-40E2-AB1E-78C32C825741}">
      <dgm:prSet/>
      <dgm:spPr/>
      <dgm:t>
        <a:bodyPr/>
        <a:lstStyle/>
        <a:p>
          <a:endParaRPr lang="en-US"/>
        </a:p>
      </dgm:t>
    </dgm:pt>
    <dgm:pt modelId="{5C72D154-C6D2-44CA-B2B1-0FF97EB550B5}">
      <dgm:prSet/>
      <dgm:spPr/>
      <dgm:t>
        <a:bodyPr/>
        <a:lstStyle/>
        <a:p>
          <a:pPr rtl="0"/>
          <a:r>
            <a:rPr lang="en-US" smtClean="0"/>
            <a:t>Establishing partnerships to support all of the above</a:t>
          </a:r>
          <a:endParaRPr lang="en-US"/>
        </a:p>
      </dgm:t>
    </dgm:pt>
    <dgm:pt modelId="{EF7070FE-481E-4462-B597-9362C9EE8693}" type="parTrans" cxnId="{81B14264-9958-4993-B8AB-74FC68E7D4F5}">
      <dgm:prSet/>
      <dgm:spPr/>
      <dgm:t>
        <a:bodyPr/>
        <a:lstStyle/>
        <a:p>
          <a:endParaRPr lang="en-US"/>
        </a:p>
      </dgm:t>
    </dgm:pt>
    <dgm:pt modelId="{D9285D91-E17B-47F4-867C-C8A6F8FC6C9C}" type="sibTrans" cxnId="{81B14264-9958-4993-B8AB-74FC68E7D4F5}">
      <dgm:prSet/>
      <dgm:spPr/>
      <dgm:t>
        <a:bodyPr/>
        <a:lstStyle/>
        <a:p>
          <a:endParaRPr lang="en-US"/>
        </a:p>
      </dgm:t>
    </dgm:pt>
    <dgm:pt modelId="{76E3D04E-B0BD-4D9A-BD8F-870EAD1F5A97}">
      <dgm:prSet/>
      <dgm:spPr/>
      <dgm:t>
        <a:bodyPr/>
        <a:lstStyle/>
        <a:p>
          <a:pPr rtl="0"/>
          <a:r>
            <a:rPr lang="fr-CH" smtClean="0"/>
            <a:t>Clarifying roles and responsibilities of RTCs</a:t>
          </a:r>
          <a:endParaRPr lang="en-US"/>
        </a:p>
      </dgm:t>
    </dgm:pt>
    <dgm:pt modelId="{E1F63491-6346-4BC5-8AED-8598F00DE72C}" type="parTrans" cxnId="{9D3BC98A-8B9D-430F-BB31-A301CFE9F77A}">
      <dgm:prSet/>
      <dgm:spPr/>
      <dgm:t>
        <a:bodyPr/>
        <a:lstStyle/>
        <a:p>
          <a:endParaRPr lang="en-US"/>
        </a:p>
      </dgm:t>
    </dgm:pt>
    <dgm:pt modelId="{79041755-6E14-4400-838F-14F8610163F1}" type="sibTrans" cxnId="{9D3BC98A-8B9D-430F-BB31-A301CFE9F77A}">
      <dgm:prSet/>
      <dgm:spPr/>
      <dgm:t>
        <a:bodyPr/>
        <a:lstStyle/>
        <a:p>
          <a:endParaRPr lang="en-US"/>
        </a:p>
      </dgm:t>
    </dgm:pt>
    <dgm:pt modelId="{BA885693-AB10-4842-87CE-18BB2655311E}" type="pres">
      <dgm:prSet presAssocID="{6E31E0A0-FD56-40E3-A958-AF09600DFEBC}" presName="linear" presStyleCnt="0">
        <dgm:presLayoutVars>
          <dgm:animLvl val="lvl"/>
          <dgm:resizeHandles val="exact"/>
        </dgm:presLayoutVars>
      </dgm:prSet>
      <dgm:spPr/>
      <dgm:t>
        <a:bodyPr/>
        <a:lstStyle/>
        <a:p>
          <a:endParaRPr lang="en-US"/>
        </a:p>
      </dgm:t>
    </dgm:pt>
    <dgm:pt modelId="{BAB9B5F0-EDF9-4764-A5AF-37DE64EDE249}" type="pres">
      <dgm:prSet presAssocID="{46235C82-A7F8-4AAE-92B2-E8098A78EB9C}" presName="parentText" presStyleLbl="node1" presStyleIdx="0" presStyleCnt="6">
        <dgm:presLayoutVars>
          <dgm:chMax val="0"/>
          <dgm:bulletEnabled val="1"/>
        </dgm:presLayoutVars>
      </dgm:prSet>
      <dgm:spPr/>
      <dgm:t>
        <a:bodyPr/>
        <a:lstStyle/>
        <a:p>
          <a:endParaRPr lang="en-US"/>
        </a:p>
      </dgm:t>
    </dgm:pt>
    <dgm:pt modelId="{EEF1B9DB-A365-46DC-8FC6-E2858D764283}" type="pres">
      <dgm:prSet presAssocID="{6043CF05-EB55-4087-9289-6B35CE79E080}" presName="spacer" presStyleCnt="0"/>
      <dgm:spPr/>
    </dgm:pt>
    <dgm:pt modelId="{04AEEBE5-6786-4F7A-A65A-C4660521A4EE}" type="pres">
      <dgm:prSet presAssocID="{D9901DFB-D83C-45A7-8850-7675229C50D3}" presName="parentText" presStyleLbl="node1" presStyleIdx="1" presStyleCnt="6">
        <dgm:presLayoutVars>
          <dgm:chMax val="0"/>
          <dgm:bulletEnabled val="1"/>
        </dgm:presLayoutVars>
      </dgm:prSet>
      <dgm:spPr/>
      <dgm:t>
        <a:bodyPr/>
        <a:lstStyle/>
        <a:p>
          <a:endParaRPr lang="en-US"/>
        </a:p>
      </dgm:t>
    </dgm:pt>
    <dgm:pt modelId="{E58E7C1B-4253-4F35-941E-7C5E5E09054E}" type="pres">
      <dgm:prSet presAssocID="{EDF7FF5D-946E-4DEE-83B4-E45512476C4E}" presName="spacer" presStyleCnt="0"/>
      <dgm:spPr/>
    </dgm:pt>
    <dgm:pt modelId="{4B352862-8B0D-494E-8A2B-9FE40B3766FD}" type="pres">
      <dgm:prSet presAssocID="{635D70B4-EA14-4C17-9BE8-312580442A53}" presName="parentText" presStyleLbl="node1" presStyleIdx="2" presStyleCnt="6">
        <dgm:presLayoutVars>
          <dgm:chMax val="0"/>
          <dgm:bulletEnabled val="1"/>
        </dgm:presLayoutVars>
      </dgm:prSet>
      <dgm:spPr/>
      <dgm:t>
        <a:bodyPr/>
        <a:lstStyle/>
        <a:p>
          <a:endParaRPr lang="en-US"/>
        </a:p>
      </dgm:t>
    </dgm:pt>
    <dgm:pt modelId="{BD999047-9F9D-48BA-A6A7-A3B7EBB7BD7C}" type="pres">
      <dgm:prSet presAssocID="{4BF746DD-2879-4E84-84E5-02A8C4E43C5F}" presName="spacer" presStyleCnt="0"/>
      <dgm:spPr/>
    </dgm:pt>
    <dgm:pt modelId="{C878DEFA-BDEF-4C28-82AC-23C24C2E0112}" type="pres">
      <dgm:prSet presAssocID="{C0021C99-75B9-4B25-BF3B-FC4FA75F028B}" presName="parentText" presStyleLbl="node1" presStyleIdx="3" presStyleCnt="6">
        <dgm:presLayoutVars>
          <dgm:chMax val="0"/>
          <dgm:bulletEnabled val="1"/>
        </dgm:presLayoutVars>
      </dgm:prSet>
      <dgm:spPr/>
      <dgm:t>
        <a:bodyPr/>
        <a:lstStyle/>
        <a:p>
          <a:endParaRPr lang="en-US"/>
        </a:p>
      </dgm:t>
    </dgm:pt>
    <dgm:pt modelId="{6D95CD9A-4980-418C-8F8E-E20777492663}" type="pres">
      <dgm:prSet presAssocID="{7A784898-0AFB-4C7E-A76B-533E0FF15D18}" presName="spacer" presStyleCnt="0"/>
      <dgm:spPr/>
    </dgm:pt>
    <dgm:pt modelId="{F5FC5F09-A9C5-4578-A987-DEC23F3AA0EA}" type="pres">
      <dgm:prSet presAssocID="{5C72D154-C6D2-44CA-B2B1-0FF97EB550B5}" presName="parentText" presStyleLbl="node1" presStyleIdx="4" presStyleCnt="6">
        <dgm:presLayoutVars>
          <dgm:chMax val="0"/>
          <dgm:bulletEnabled val="1"/>
        </dgm:presLayoutVars>
      </dgm:prSet>
      <dgm:spPr/>
      <dgm:t>
        <a:bodyPr/>
        <a:lstStyle/>
        <a:p>
          <a:endParaRPr lang="en-US"/>
        </a:p>
      </dgm:t>
    </dgm:pt>
    <dgm:pt modelId="{5BEAE9BA-6C79-4AE6-850D-026EC554E899}" type="pres">
      <dgm:prSet presAssocID="{D9285D91-E17B-47F4-867C-C8A6F8FC6C9C}" presName="spacer" presStyleCnt="0"/>
      <dgm:spPr/>
    </dgm:pt>
    <dgm:pt modelId="{27182554-CA98-4A7C-BEDF-8B954199C6F4}" type="pres">
      <dgm:prSet presAssocID="{76E3D04E-B0BD-4D9A-BD8F-870EAD1F5A97}" presName="parentText" presStyleLbl="node1" presStyleIdx="5" presStyleCnt="6">
        <dgm:presLayoutVars>
          <dgm:chMax val="0"/>
          <dgm:bulletEnabled val="1"/>
        </dgm:presLayoutVars>
      </dgm:prSet>
      <dgm:spPr/>
      <dgm:t>
        <a:bodyPr/>
        <a:lstStyle/>
        <a:p>
          <a:endParaRPr lang="en-US"/>
        </a:p>
      </dgm:t>
    </dgm:pt>
  </dgm:ptLst>
  <dgm:cxnLst>
    <dgm:cxn modelId="{29392247-37C5-4439-B31B-67E3AE24F5A8}" srcId="{6E31E0A0-FD56-40E3-A958-AF09600DFEBC}" destId="{635D70B4-EA14-4C17-9BE8-312580442A53}" srcOrd="2" destOrd="0" parTransId="{1B916453-E979-430B-8C7B-3454505FD9FA}" sibTransId="{4BF746DD-2879-4E84-84E5-02A8C4E43C5F}"/>
    <dgm:cxn modelId="{F2C4AD92-2F7E-40F6-9DAA-1836AC468046}" type="presOf" srcId="{76E3D04E-B0BD-4D9A-BD8F-870EAD1F5A97}" destId="{27182554-CA98-4A7C-BEDF-8B954199C6F4}" srcOrd="0" destOrd="0" presId="urn:microsoft.com/office/officeart/2005/8/layout/vList2"/>
    <dgm:cxn modelId="{F8BC554C-8631-4F5C-AEDD-2205728C6F9E}" srcId="{6E31E0A0-FD56-40E3-A958-AF09600DFEBC}" destId="{46235C82-A7F8-4AAE-92B2-E8098A78EB9C}" srcOrd="0" destOrd="0" parTransId="{C7B3570C-8591-40D1-9DFD-AE6BD796758C}" sibTransId="{6043CF05-EB55-4087-9289-6B35CE79E080}"/>
    <dgm:cxn modelId="{82A82079-2CF9-424A-8077-1543E49CEFD3}" type="presOf" srcId="{5C72D154-C6D2-44CA-B2B1-0FF97EB550B5}" destId="{F5FC5F09-A9C5-4578-A987-DEC23F3AA0EA}" srcOrd="0" destOrd="0" presId="urn:microsoft.com/office/officeart/2005/8/layout/vList2"/>
    <dgm:cxn modelId="{98119FB2-4F89-40E2-AB1E-78C32C825741}" srcId="{6E31E0A0-FD56-40E3-A958-AF09600DFEBC}" destId="{C0021C99-75B9-4B25-BF3B-FC4FA75F028B}" srcOrd="3" destOrd="0" parTransId="{A8EAF051-A946-477D-B784-7DFDF48576E4}" sibTransId="{7A784898-0AFB-4C7E-A76B-533E0FF15D18}"/>
    <dgm:cxn modelId="{9D3BC98A-8B9D-430F-BB31-A301CFE9F77A}" srcId="{6E31E0A0-FD56-40E3-A958-AF09600DFEBC}" destId="{76E3D04E-B0BD-4D9A-BD8F-870EAD1F5A97}" srcOrd="5" destOrd="0" parTransId="{E1F63491-6346-4BC5-8AED-8598F00DE72C}" sibTransId="{79041755-6E14-4400-838F-14F8610163F1}"/>
    <dgm:cxn modelId="{54D90131-B30A-4220-A3CA-5F489FC6D9FD}" type="presOf" srcId="{635D70B4-EA14-4C17-9BE8-312580442A53}" destId="{4B352862-8B0D-494E-8A2B-9FE40B3766FD}" srcOrd="0" destOrd="0" presId="urn:microsoft.com/office/officeart/2005/8/layout/vList2"/>
    <dgm:cxn modelId="{0D135C77-33BF-48FB-8E6F-0C9A86A3E656}" type="presOf" srcId="{D9901DFB-D83C-45A7-8850-7675229C50D3}" destId="{04AEEBE5-6786-4F7A-A65A-C4660521A4EE}" srcOrd="0" destOrd="0" presId="urn:microsoft.com/office/officeart/2005/8/layout/vList2"/>
    <dgm:cxn modelId="{81B14264-9958-4993-B8AB-74FC68E7D4F5}" srcId="{6E31E0A0-FD56-40E3-A958-AF09600DFEBC}" destId="{5C72D154-C6D2-44CA-B2B1-0FF97EB550B5}" srcOrd="4" destOrd="0" parTransId="{EF7070FE-481E-4462-B597-9362C9EE8693}" sibTransId="{D9285D91-E17B-47F4-867C-C8A6F8FC6C9C}"/>
    <dgm:cxn modelId="{DB991BF6-BC33-4B4D-A67E-F9ECA064C4DA}" type="presOf" srcId="{C0021C99-75B9-4B25-BF3B-FC4FA75F028B}" destId="{C878DEFA-BDEF-4C28-82AC-23C24C2E0112}" srcOrd="0" destOrd="0" presId="urn:microsoft.com/office/officeart/2005/8/layout/vList2"/>
    <dgm:cxn modelId="{577D4281-C792-4A6F-847F-C9AA26FF8A74}" type="presOf" srcId="{6E31E0A0-FD56-40E3-A958-AF09600DFEBC}" destId="{BA885693-AB10-4842-87CE-18BB2655311E}" srcOrd="0" destOrd="0" presId="urn:microsoft.com/office/officeart/2005/8/layout/vList2"/>
    <dgm:cxn modelId="{E0B0F8F3-C624-4FE8-B236-A23AD20452C9}" type="presOf" srcId="{46235C82-A7F8-4AAE-92B2-E8098A78EB9C}" destId="{BAB9B5F0-EDF9-4764-A5AF-37DE64EDE249}" srcOrd="0" destOrd="0" presId="urn:microsoft.com/office/officeart/2005/8/layout/vList2"/>
    <dgm:cxn modelId="{A841BD0F-45F0-418D-BDC0-3C49E548F4FF}" srcId="{6E31E0A0-FD56-40E3-A958-AF09600DFEBC}" destId="{D9901DFB-D83C-45A7-8850-7675229C50D3}" srcOrd="1" destOrd="0" parTransId="{F5F506FF-5FB8-4AC2-9912-1E5011391AA7}" sibTransId="{EDF7FF5D-946E-4DEE-83B4-E45512476C4E}"/>
    <dgm:cxn modelId="{A687B6E2-D33A-49C7-ACCF-F5E390CA52EE}" type="presParOf" srcId="{BA885693-AB10-4842-87CE-18BB2655311E}" destId="{BAB9B5F0-EDF9-4764-A5AF-37DE64EDE249}" srcOrd="0" destOrd="0" presId="urn:microsoft.com/office/officeart/2005/8/layout/vList2"/>
    <dgm:cxn modelId="{3CC53978-6E6C-4D24-99EB-76C1D5E4071D}" type="presParOf" srcId="{BA885693-AB10-4842-87CE-18BB2655311E}" destId="{EEF1B9DB-A365-46DC-8FC6-E2858D764283}" srcOrd="1" destOrd="0" presId="urn:microsoft.com/office/officeart/2005/8/layout/vList2"/>
    <dgm:cxn modelId="{A980A6D3-85CC-498F-B77A-E2244111D143}" type="presParOf" srcId="{BA885693-AB10-4842-87CE-18BB2655311E}" destId="{04AEEBE5-6786-4F7A-A65A-C4660521A4EE}" srcOrd="2" destOrd="0" presId="urn:microsoft.com/office/officeart/2005/8/layout/vList2"/>
    <dgm:cxn modelId="{19E951FF-BCA2-41F6-BDC3-F64F7D0741F9}" type="presParOf" srcId="{BA885693-AB10-4842-87CE-18BB2655311E}" destId="{E58E7C1B-4253-4F35-941E-7C5E5E09054E}" srcOrd="3" destOrd="0" presId="urn:microsoft.com/office/officeart/2005/8/layout/vList2"/>
    <dgm:cxn modelId="{00EB7080-51F3-436C-9C28-432167914B81}" type="presParOf" srcId="{BA885693-AB10-4842-87CE-18BB2655311E}" destId="{4B352862-8B0D-494E-8A2B-9FE40B3766FD}" srcOrd="4" destOrd="0" presId="urn:microsoft.com/office/officeart/2005/8/layout/vList2"/>
    <dgm:cxn modelId="{2F93E3B0-130D-4EAC-A9EF-2BC30491232B}" type="presParOf" srcId="{BA885693-AB10-4842-87CE-18BB2655311E}" destId="{BD999047-9F9D-48BA-A6A7-A3B7EBB7BD7C}" srcOrd="5" destOrd="0" presId="urn:microsoft.com/office/officeart/2005/8/layout/vList2"/>
    <dgm:cxn modelId="{835FF916-F438-401E-B136-2EAC8EA697D4}" type="presParOf" srcId="{BA885693-AB10-4842-87CE-18BB2655311E}" destId="{C878DEFA-BDEF-4C28-82AC-23C24C2E0112}" srcOrd="6" destOrd="0" presId="urn:microsoft.com/office/officeart/2005/8/layout/vList2"/>
    <dgm:cxn modelId="{B2C0B14B-D65D-4DB6-91FC-BFF2A0ED696C}" type="presParOf" srcId="{BA885693-AB10-4842-87CE-18BB2655311E}" destId="{6D95CD9A-4980-418C-8F8E-E20777492663}" srcOrd="7" destOrd="0" presId="urn:microsoft.com/office/officeart/2005/8/layout/vList2"/>
    <dgm:cxn modelId="{A5B2696C-FD69-4B42-A2FE-B7397D351C29}" type="presParOf" srcId="{BA885693-AB10-4842-87CE-18BB2655311E}" destId="{F5FC5F09-A9C5-4578-A987-DEC23F3AA0EA}" srcOrd="8" destOrd="0" presId="urn:microsoft.com/office/officeart/2005/8/layout/vList2"/>
    <dgm:cxn modelId="{60C05B3B-D0EC-4DC3-A642-17611A40AA8D}" type="presParOf" srcId="{BA885693-AB10-4842-87CE-18BB2655311E}" destId="{5BEAE9BA-6C79-4AE6-850D-026EC554E899}" srcOrd="9" destOrd="0" presId="urn:microsoft.com/office/officeart/2005/8/layout/vList2"/>
    <dgm:cxn modelId="{D4F812A9-1395-4CE3-8C2C-7FFB58469AAF}" type="presParOf" srcId="{BA885693-AB10-4842-87CE-18BB2655311E}" destId="{27182554-CA98-4A7C-BEDF-8B954199C6F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C7B4F37-4BBC-46B4-85F2-F3755010AA9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CD111637-A051-4EBA-9D96-96F12E11C587}">
      <dgm:prSet/>
      <dgm:spPr/>
      <dgm:t>
        <a:bodyPr/>
        <a:lstStyle/>
        <a:p>
          <a:pPr rtl="0"/>
          <a:r>
            <a:rPr lang="en-GB" dirty="0" smtClean="0"/>
            <a:t>To reinforce regional cooperation in the organization and operation of RTCs </a:t>
          </a:r>
          <a:endParaRPr lang="en-US" dirty="0"/>
        </a:p>
      </dgm:t>
    </dgm:pt>
    <dgm:pt modelId="{E4549C73-B075-40E5-88B8-7591C5D7FDED}" type="parTrans" cxnId="{7E06EB33-F6B2-44AA-B8AF-B5550F1E4E10}">
      <dgm:prSet/>
      <dgm:spPr/>
      <dgm:t>
        <a:bodyPr/>
        <a:lstStyle/>
        <a:p>
          <a:endParaRPr lang="en-US"/>
        </a:p>
      </dgm:t>
    </dgm:pt>
    <dgm:pt modelId="{E86DE7CE-CB32-4504-91D7-056F0A641C1C}" type="sibTrans" cxnId="{7E06EB33-F6B2-44AA-B8AF-B5550F1E4E10}">
      <dgm:prSet/>
      <dgm:spPr/>
      <dgm:t>
        <a:bodyPr/>
        <a:lstStyle/>
        <a:p>
          <a:endParaRPr lang="en-US"/>
        </a:p>
      </dgm:t>
    </dgm:pt>
    <dgm:pt modelId="{8F9084F8-E136-4AF0-A229-98C7C14C031D}">
      <dgm:prSet/>
      <dgm:spPr/>
      <dgm:t>
        <a:bodyPr/>
        <a:lstStyle/>
        <a:p>
          <a:pPr rtl="0"/>
          <a:r>
            <a:rPr lang="en-GB" dirty="0" smtClean="0"/>
            <a:t>To improve awareness of the capabilities of RTCs </a:t>
          </a:r>
          <a:endParaRPr lang="en-US" dirty="0"/>
        </a:p>
      </dgm:t>
    </dgm:pt>
    <dgm:pt modelId="{E9566A79-2CD3-4243-9BFC-D83385427B7E}" type="parTrans" cxnId="{E9C156FD-4E8D-4A6D-9241-F514030FAF75}">
      <dgm:prSet/>
      <dgm:spPr/>
      <dgm:t>
        <a:bodyPr/>
        <a:lstStyle/>
        <a:p>
          <a:endParaRPr lang="en-US"/>
        </a:p>
      </dgm:t>
    </dgm:pt>
    <dgm:pt modelId="{46B05AB4-702A-467A-98F4-2BC1B6CE1E16}" type="sibTrans" cxnId="{E9C156FD-4E8D-4A6D-9241-F514030FAF75}">
      <dgm:prSet/>
      <dgm:spPr/>
      <dgm:t>
        <a:bodyPr/>
        <a:lstStyle/>
        <a:p>
          <a:endParaRPr lang="en-US"/>
        </a:p>
      </dgm:t>
    </dgm:pt>
    <dgm:pt modelId="{B8B4249D-A0A9-4214-9243-193C7493B6AD}">
      <dgm:prSet/>
      <dgm:spPr/>
      <dgm:t>
        <a:bodyPr/>
        <a:lstStyle/>
        <a:p>
          <a:pPr rtl="0"/>
          <a:r>
            <a:rPr lang="en-GB" dirty="0" smtClean="0"/>
            <a:t>To encourage lifelong learning and continuing professional development </a:t>
          </a:r>
          <a:endParaRPr lang="en-US" dirty="0"/>
        </a:p>
      </dgm:t>
    </dgm:pt>
    <dgm:pt modelId="{D4ED2140-7071-4127-9307-6DBE35D7D011}" type="parTrans" cxnId="{B2CE61A2-7F49-42E0-8D8E-A921B37C0785}">
      <dgm:prSet/>
      <dgm:spPr/>
      <dgm:t>
        <a:bodyPr/>
        <a:lstStyle/>
        <a:p>
          <a:endParaRPr lang="en-US"/>
        </a:p>
      </dgm:t>
    </dgm:pt>
    <dgm:pt modelId="{DD4A63E6-8C39-45F4-8194-91AE330B66DA}" type="sibTrans" cxnId="{B2CE61A2-7F49-42E0-8D8E-A921B37C0785}">
      <dgm:prSet/>
      <dgm:spPr/>
      <dgm:t>
        <a:bodyPr/>
        <a:lstStyle/>
        <a:p>
          <a:endParaRPr lang="en-US"/>
        </a:p>
      </dgm:t>
    </dgm:pt>
    <dgm:pt modelId="{4871FECA-0E79-4E80-811D-438C6FF36CD7}">
      <dgm:prSet/>
      <dgm:spPr/>
      <dgm:t>
        <a:bodyPr/>
        <a:lstStyle/>
        <a:p>
          <a:pPr rtl="0"/>
          <a:r>
            <a:rPr lang="en-GB" dirty="0" smtClean="0"/>
            <a:t>To improve the content of education and training programmes</a:t>
          </a:r>
          <a:endParaRPr lang="en-US" dirty="0"/>
        </a:p>
      </dgm:t>
    </dgm:pt>
    <dgm:pt modelId="{C4F5AC26-F3E2-49A8-BF36-2EDC204B5DF2}" type="parTrans" cxnId="{A41BA637-AE68-4C4D-842B-11BB57290B7D}">
      <dgm:prSet/>
      <dgm:spPr/>
      <dgm:t>
        <a:bodyPr/>
        <a:lstStyle/>
        <a:p>
          <a:endParaRPr lang="en-US"/>
        </a:p>
      </dgm:t>
    </dgm:pt>
    <dgm:pt modelId="{6A463DED-E709-4414-93D4-D89205B43AE9}" type="sibTrans" cxnId="{A41BA637-AE68-4C4D-842B-11BB57290B7D}">
      <dgm:prSet/>
      <dgm:spPr/>
      <dgm:t>
        <a:bodyPr/>
        <a:lstStyle/>
        <a:p>
          <a:endParaRPr lang="en-US"/>
        </a:p>
      </dgm:t>
    </dgm:pt>
    <dgm:pt modelId="{D390787D-888D-4A86-89FF-C6FF01336AF4}">
      <dgm:prSet/>
      <dgm:spPr/>
      <dgm:t>
        <a:bodyPr/>
        <a:lstStyle/>
        <a:p>
          <a:pPr rtl="0"/>
          <a:r>
            <a:rPr lang="en-GB" dirty="0" smtClean="0"/>
            <a:t>To enhance the learning process </a:t>
          </a:r>
          <a:endParaRPr lang="en-US" dirty="0"/>
        </a:p>
      </dgm:t>
    </dgm:pt>
    <dgm:pt modelId="{5138D5C0-BB24-4090-ADA2-FDBB242E8DD4}" type="parTrans" cxnId="{4E09461A-6F35-4FFD-BAC2-2670A58F9240}">
      <dgm:prSet/>
      <dgm:spPr/>
      <dgm:t>
        <a:bodyPr/>
        <a:lstStyle/>
        <a:p>
          <a:endParaRPr lang="en-US"/>
        </a:p>
      </dgm:t>
    </dgm:pt>
    <dgm:pt modelId="{49CF8453-3F88-40B2-9205-7DC9E1F9548B}" type="sibTrans" cxnId="{4E09461A-6F35-4FFD-BAC2-2670A58F9240}">
      <dgm:prSet/>
      <dgm:spPr/>
      <dgm:t>
        <a:bodyPr/>
        <a:lstStyle/>
        <a:p>
          <a:endParaRPr lang="en-US"/>
        </a:p>
      </dgm:t>
    </dgm:pt>
    <dgm:pt modelId="{8E004369-F629-4211-9465-A036D0B743F4}">
      <dgm:prSet/>
      <dgm:spPr/>
      <dgm:t>
        <a:bodyPr/>
        <a:lstStyle/>
        <a:p>
          <a:pPr rtl="0"/>
          <a:r>
            <a:rPr lang="en-GB" dirty="0" smtClean="0"/>
            <a:t>To improve access to training materials </a:t>
          </a:r>
          <a:endParaRPr lang="en-US" dirty="0"/>
        </a:p>
      </dgm:t>
    </dgm:pt>
    <dgm:pt modelId="{6F3F6C4E-751C-4817-9A7C-680F1A56EFBD}" type="parTrans" cxnId="{0F4F2727-D777-420B-B2C9-EE8181CF2FEC}">
      <dgm:prSet/>
      <dgm:spPr/>
      <dgm:t>
        <a:bodyPr/>
        <a:lstStyle/>
        <a:p>
          <a:endParaRPr lang="en-US"/>
        </a:p>
      </dgm:t>
    </dgm:pt>
    <dgm:pt modelId="{CB5723A9-E458-4300-A23A-0C211D6ED7FA}" type="sibTrans" cxnId="{0F4F2727-D777-420B-B2C9-EE8181CF2FEC}">
      <dgm:prSet/>
      <dgm:spPr/>
      <dgm:t>
        <a:bodyPr/>
        <a:lstStyle/>
        <a:p>
          <a:endParaRPr lang="en-US"/>
        </a:p>
      </dgm:t>
    </dgm:pt>
    <dgm:pt modelId="{5C228917-26B8-4395-B68A-0B818447451F}">
      <dgm:prSet/>
      <dgm:spPr/>
      <dgm:t>
        <a:bodyPr/>
        <a:lstStyle/>
        <a:p>
          <a:pPr rtl="0"/>
          <a:r>
            <a:rPr lang="en-GB" dirty="0" smtClean="0"/>
            <a:t>To strengthen the role of the Education and Training Program (ETRP) </a:t>
          </a:r>
          <a:endParaRPr lang="en-US" dirty="0"/>
        </a:p>
      </dgm:t>
    </dgm:pt>
    <dgm:pt modelId="{AAE56EC8-BA2C-48D2-99F4-4494BB25198F}" type="parTrans" cxnId="{4D1B3F63-20D0-4C43-92CD-9C8E001D466A}">
      <dgm:prSet/>
      <dgm:spPr/>
      <dgm:t>
        <a:bodyPr/>
        <a:lstStyle/>
        <a:p>
          <a:endParaRPr lang="en-US"/>
        </a:p>
      </dgm:t>
    </dgm:pt>
    <dgm:pt modelId="{93EB75FD-42B6-4857-847D-CFFC4FCB3060}" type="sibTrans" cxnId="{4D1B3F63-20D0-4C43-92CD-9C8E001D466A}">
      <dgm:prSet/>
      <dgm:spPr/>
      <dgm:t>
        <a:bodyPr/>
        <a:lstStyle/>
        <a:p>
          <a:endParaRPr lang="en-US"/>
        </a:p>
      </dgm:t>
    </dgm:pt>
    <dgm:pt modelId="{0AD3AA75-B054-4BDD-86EC-32890C6E42DB}" type="pres">
      <dgm:prSet presAssocID="{2C7B4F37-4BBC-46B4-85F2-F3755010AA9B}" presName="linear" presStyleCnt="0">
        <dgm:presLayoutVars>
          <dgm:animLvl val="lvl"/>
          <dgm:resizeHandles val="exact"/>
        </dgm:presLayoutVars>
      </dgm:prSet>
      <dgm:spPr/>
      <dgm:t>
        <a:bodyPr/>
        <a:lstStyle/>
        <a:p>
          <a:endParaRPr lang="en-US"/>
        </a:p>
      </dgm:t>
    </dgm:pt>
    <dgm:pt modelId="{F3D5C668-A4DB-4606-BAF1-853EFAF17782}" type="pres">
      <dgm:prSet presAssocID="{CD111637-A051-4EBA-9D96-96F12E11C587}" presName="parentText" presStyleLbl="node1" presStyleIdx="0" presStyleCnt="7">
        <dgm:presLayoutVars>
          <dgm:chMax val="0"/>
          <dgm:bulletEnabled val="1"/>
        </dgm:presLayoutVars>
      </dgm:prSet>
      <dgm:spPr/>
      <dgm:t>
        <a:bodyPr/>
        <a:lstStyle/>
        <a:p>
          <a:endParaRPr lang="en-US"/>
        </a:p>
      </dgm:t>
    </dgm:pt>
    <dgm:pt modelId="{9AF683FA-D8BF-46AF-BADF-306D9BEAD871}" type="pres">
      <dgm:prSet presAssocID="{E86DE7CE-CB32-4504-91D7-056F0A641C1C}" presName="spacer" presStyleCnt="0"/>
      <dgm:spPr/>
    </dgm:pt>
    <dgm:pt modelId="{73C8FEC5-5ADA-4ED5-BECF-CEF941DC87C4}" type="pres">
      <dgm:prSet presAssocID="{8F9084F8-E136-4AF0-A229-98C7C14C031D}" presName="parentText" presStyleLbl="node1" presStyleIdx="1" presStyleCnt="7">
        <dgm:presLayoutVars>
          <dgm:chMax val="0"/>
          <dgm:bulletEnabled val="1"/>
        </dgm:presLayoutVars>
      </dgm:prSet>
      <dgm:spPr/>
      <dgm:t>
        <a:bodyPr/>
        <a:lstStyle/>
        <a:p>
          <a:endParaRPr lang="en-US"/>
        </a:p>
      </dgm:t>
    </dgm:pt>
    <dgm:pt modelId="{03A477E1-1A88-47B4-8EA0-7C35BF3095C2}" type="pres">
      <dgm:prSet presAssocID="{46B05AB4-702A-467A-98F4-2BC1B6CE1E16}" presName="spacer" presStyleCnt="0"/>
      <dgm:spPr/>
    </dgm:pt>
    <dgm:pt modelId="{25AA228C-F4CE-4184-A355-7928C035D017}" type="pres">
      <dgm:prSet presAssocID="{B8B4249D-A0A9-4214-9243-193C7493B6AD}" presName="parentText" presStyleLbl="node1" presStyleIdx="2" presStyleCnt="7">
        <dgm:presLayoutVars>
          <dgm:chMax val="0"/>
          <dgm:bulletEnabled val="1"/>
        </dgm:presLayoutVars>
      </dgm:prSet>
      <dgm:spPr/>
      <dgm:t>
        <a:bodyPr/>
        <a:lstStyle/>
        <a:p>
          <a:endParaRPr lang="en-US"/>
        </a:p>
      </dgm:t>
    </dgm:pt>
    <dgm:pt modelId="{94930875-F5B4-49EA-92F3-45C259DE55AD}" type="pres">
      <dgm:prSet presAssocID="{DD4A63E6-8C39-45F4-8194-91AE330B66DA}" presName="spacer" presStyleCnt="0"/>
      <dgm:spPr/>
    </dgm:pt>
    <dgm:pt modelId="{408F578E-83D1-426A-A2B0-6F522A2C2292}" type="pres">
      <dgm:prSet presAssocID="{4871FECA-0E79-4E80-811D-438C6FF36CD7}" presName="parentText" presStyleLbl="node1" presStyleIdx="3" presStyleCnt="7">
        <dgm:presLayoutVars>
          <dgm:chMax val="0"/>
          <dgm:bulletEnabled val="1"/>
        </dgm:presLayoutVars>
      </dgm:prSet>
      <dgm:spPr/>
      <dgm:t>
        <a:bodyPr/>
        <a:lstStyle/>
        <a:p>
          <a:endParaRPr lang="en-US"/>
        </a:p>
      </dgm:t>
    </dgm:pt>
    <dgm:pt modelId="{3B91E753-4AE7-4D0D-92C8-C1DCCCE061C6}" type="pres">
      <dgm:prSet presAssocID="{6A463DED-E709-4414-93D4-D89205B43AE9}" presName="spacer" presStyleCnt="0"/>
      <dgm:spPr/>
    </dgm:pt>
    <dgm:pt modelId="{E4108389-767C-4151-97EB-2F23E4CA46D0}" type="pres">
      <dgm:prSet presAssocID="{D390787D-888D-4A86-89FF-C6FF01336AF4}" presName="parentText" presStyleLbl="node1" presStyleIdx="4" presStyleCnt="7">
        <dgm:presLayoutVars>
          <dgm:chMax val="0"/>
          <dgm:bulletEnabled val="1"/>
        </dgm:presLayoutVars>
      </dgm:prSet>
      <dgm:spPr/>
      <dgm:t>
        <a:bodyPr/>
        <a:lstStyle/>
        <a:p>
          <a:endParaRPr lang="en-US"/>
        </a:p>
      </dgm:t>
    </dgm:pt>
    <dgm:pt modelId="{A25F028B-84CD-45DE-A171-488276A01753}" type="pres">
      <dgm:prSet presAssocID="{49CF8453-3F88-40B2-9205-7DC9E1F9548B}" presName="spacer" presStyleCnt="0"/>
      <dgm:spPr/>
    </dgm:pt>
    <dgm:pt modelId="{D973CE84-A4E0-4DAC-A475-2B06DF71DBA4}" type="pres">
      <dgm:prSet presAssocID="{8E004369-F629-4211-9465-A036D0B743F4}" presName="parentText" presStyleLbl="node1" presStyleIdx="5" presStyleCnt="7">
        <dgm:presLayoutVars>
          <dgm:chMax val="0"/>
          <dgm:bulletEnabled val="1"/>
        </dgm:presLayoutVars>
      </dgm:prSet>
      <dgm:spPr/>
      <dgm:t>
        <a:bodyPr/>
        <a:lstStyle/>
        <a:p>
          <a:endParaRPr lang="en-US"/>
        </a:p>
      </dgm:t>
    </dgm:pt>
    <dgm:pt modelId="{B2CB2262-BB21-4615-842D-B60861A40396}" type="pres">
      <dgm:prSet presAssocID="{CB5723A9-E458-4300-A23A-0C211D6ED7FA}" presName="spacer" presStyleCnt="0"/>
      <dgm:spPr/>
    </dgm:pt>
    <dgm:pt modelId="{DEA60762-5C26-480D-A1AF-AA0F91161387}" type="pres">
      <dgm:prSet presAssocID="{5C228917-26B8-4395-B68A-0B818447451F}" presName="parentText" presStyleLbl="node1" presStyleIdx="6" presStyleCnt="7">
        <dgm:presLayoutVars>
          <dgm:chMax val="0"/>
          <dgm:bulletEnabled val="1"/>
        </dgm:presLayoutVars>
      </dgm:prSet>
      <dgm:spPr/>
      <dgm:t>
        <a:bodyPr/>
        <a:lstStyle/>
        <a:p>
          <a:endParaRPr lang="en-US"/>
        </a:p>
      </dgm:t>
    </dgm:pt>
  </dgm:ptLst>
  <dgm:cxnLst>
    <dgm:cxn modelId="{D4E9E447-2EA6-4D28-BEAE-9D9EB82B28AF}" type="presOf" srcId="{4871FECA-0E79-4E80-811D-438C6FF36CD7}" destId="{408F578E-83D1-426A-A2B0-6F522A2C2292}" srcOrd="0" destOrd="0" presId="urn:microsoft.com/office/officeart/2005/8/layout/vList2"/>
    <dgm:cxn modelId="{B2CE61A2-7F49-42E0-8D8E-A921B37C0785}" srcId="{2C7B4F37-4BBC-46B4-85F2-F3755010AA9B}" destId="{B8B4249D-A0A9-4214-9243-193C7493B6AD}" srcOrd="2" destOrd="0" parTransId="{D4ED2140-7071-4127-9307-6DBE35D7D011}" sibTransId="{DD4A63E6-8C39-45F4-8194-91AE330B66DA}"/>
    <dgm:cxn modelId="{7E06EB33-F6B2-44AA-B8AF-B5550F1E4E10}" srcId="{2C7B4F37-4BBC-46B4-85F2-F3755010AA9B}" destId="{CD111637-A051-4EBA-9D96-96F12E11C587}" srcOrd="0" destOrd="0" parTransId="{E4549C73-B075-40E5-88B8-7591C5D7FDED}" sibTransId="{E86DE7CE-CB32-4504-91D7-056F0A641C1C}"/>
    <dgm:cxn modelId="{E9C156FD-4E8D-4A6D-9241-F514030FAF75}" srcId="{2C7B4F37-4BBC-46B4-85F2-F3755010AA9B}" destId="{8F9084F8-E136-4AF0-A229-98C7C14C031D}" srcOrd="1" destOrd="0" parTransId="{E9566A79-2CD3-4243-9BFC-D83385427B7E}" sibTransId="{46B05AB4-702A-467A-98F4-2BC1B6CE1E16}"/>
    <dgm:cxn modelId="{7D16CCE0-8566-4937-A318-1D11A3A23B84}" type="presOf" srcId="{8F9084F8-E136-4AF0-A229-98C7C14C031D}" destId="{73C8FEC5-5ADA-4ED5-BECF-CEF941DC87C4}" srcOrd="0" destOrd="0" presId="urn:microsoft.com/office/officeart/2005/8/layout/vList2"/>
    <dgm:cxn modelId="{E256D4C0-BEA0-406B-ABB2-A1897198F979}" type="presOf" srcId="{8E004369-F629-4211-9465-A036D0B743F4}" destId="{D973CE84-A4E0-4DAC-A475-2B06DF71DBA4}" srcOrd="0" destOrd="0" presId="urn:microsoft.com/office/officeart/2005/8/layout/vList2"/>
    <dgm:cxn modelId="{4D1B3F63-20D0-4C43-92CD-9C8E001D466A}" srcId="{2C7B4F37-4BBC-46B4-85F2-F3755010AA9B}" destId="{5C228917-26B8-4395-B68A-0B818447451F}" srcOrd="6" destOrd="0" parTransId="{AAE56EC8-BA2C-48D2-99F4-4494BB25198F}" sibTransId="{93EB75FD-42B6-4857-847D-CFFC4FCB3060}"/>
    <dgm:cxn modelId="{A41BA637-AE68-4C4D-842B-11BB57290B7D}" srcId="{2C7B4F37-4BBC-46B4-85F2-F3755010AA9B}" destId="{4871FECA-0E79-4E80-811D-438C6FF36CD7}" srcOrd="3" destOrd="0" parTransId="{C4F5AC26-F3E2-49A8-BF36-2EDC204B5DF2}" sibTransId="{6A463DED-E709-4414-93D4-D89205B43AE9}"/>
    <dgm:cxn modelId="{0F4F2727-D777-420B-B2C9-EE8181CF2FEC}" srcId="{2C7B4F37-4BBC-46B4-85F2-F3755010AA9B}" destId="{8E004369-F629-4211-9465-A036D0B743F4}" srcOrd="5" destOrd="0" parTransId="{6F3F6C4E-751C-4817-9A7C-680F1A56EFBD}" sibTransId="{CB5723A9-E458-4300-A23A-0C211D6ED7FA}"/>
    <dgm:cxn modelId="{4E09461A-6F35-4FFD-BAC2-2670A58F9240}" srcId="{2C7B4F37-4BBC-46B4-85F2-F3755010AA9B}" destId="{D390787D-888D-4A86-89FF-C6FF01336AF4}" srcOrd="4" destOrd="0" parTransId="{5138D5C0-BB24-4090-ADA2-FDBB242E8DD4}" sibTransId="{49CF8453-3F88-40B2-9205-7DC9E1F9548B}"/>
    <dgm:cxn modelId="{26917BDA-2800-47E6-8CA9-D1DAB2D682F4}" type="presOf" srcId="{5C228917-26B8-4395-B68A-0B818447451F}" destId="{DEA60762-5C26-480D-A1AF-AA0F91161387}" srcOrd="0" destOrd="0" presId="urn:microsoft.com/office/officeart/2005/8/layout/vList2"/>
    <dgm:cxn modelId="{048DDDA0-A0A2-4550-9D95-CBE8B052FBFD}" type="presOf" srcId="{2C7B4F37-4BBC-46B4-85F2-F3755010AA9B}" destId="{0AD3AA75-B054-4BDD-86EC-32890C6E42DB}" srcOrd="0" destOrd="0" presId="urn:microsoft.com/office/officeart/2005/8/layout/vList2"/>
    <dgm:cxn modelId="{BACBB8DC-5465-410D-A833-B3051618F5BA}" type="presOf" srcId="{CD111637-A051-4EBA-9D96-96F12E11C587}" destId="{F3D5C668-A4DB-4606-BAF1-853EFAF17782}" srcOrd="0" destOrd="0" presId="urn:microsoft.com/office/officeart/2005/8/layout/vList2"/>
    <dgm:cxn modelId="{1EEABF70-B0F6-41BB-BDB5-A5BDF65F66C2}" type="presOf" srcId="{D390787D-888D-4A86-89FF-C6FF01336AF4}" destId="{E4108389-767C-4151-97EB-2F23E4CA46D0}" srcOrd="0" destOrd="0" presId="urn:microsoft.com/office/officeart/2005/8/layout/vList2"/>
    <dgm:cxn modelId="{6D486E9D-A031-44A7-8C2D-89C90CC4B40D}" type="presOf" srcId="{B8B4249D-A0A9-4214-9243-193C7493B6AD}" destId="{25AA228C-F4CE-4184-A355-7928C035D017}" srcOrd="0" destOrd="0" presId="urn:microsoft.com/office/officeart/2005/8/layout/vList2"/>
    <dgm:cxn modelId="{59A4238E-2AD4-4C4D-A06C-9B3388343395}" type="presParOf" srcId="{0AD3AA75-B054-4BDD-86EC-32890C6E42DB}" destId="{F3D5C668-A4DB-4606-BAF1-853EFAF17782}" srcOrd="0" destOrd="0" presId="urn:microsoft.com/office/officeart/2005/8/layout/vList2"/>
    <dgm:cxn modelId="{8317A750-8425-41C0-BC30-6682C7C1D108}" type="presParOf" srcId="{0AD3AA75-B054-4BDD-86EC-32890C6E42DB}" destId="{9AF683FA-D8BF-46AF-BADF-306D9BEAD871}" srcOrd="1" destOrd="0" presId="urn:microsoft.com/office/officeart/2005/8/layout/vList2"/>
    <dgm:cxn modelId="{73629ACF-279C-47C7-A760-6ED5087229B3}" type="presParOf" srcId="{0AD3AA75-B054-4BDD-86EC-32890C6E42DB}" destId="{73C8FEC5-5ADA-4ED5-BECF-CEF941DC87C4}" srcOrd="2" destOrd="0" presId="urn:microsoft.com/office/officeart/2005/8/layout/vList2"/>
    <dgm:cxn modelId="{F6EF5B02-F003-4C34-BCB6-C159CDBE2E24}" type="presParOf" srcId="{0AD3AA75-B054-4BDD-86EC-32890C6E42DB}" destId="{03A477E1-1A88-47B4-8EA0-7C35BF3095C2}" srcOrd="3" destOrd="0" presId="urn:microsoft.com/office/officeart/2005/8/layout/vList2"/>
    <dgm:cxn modelId="{7D15F226-57BB-4F61-AB36-6D2943C739C0}" type="presParOf" srcId="{0AD3AA75-B054-4BDD-86EC-32890C6E42DB}" destId="{25AA228C-F4CE-4184-A355-7928C035D017}" srcOrd="4" destOrd="0" presId="urn:microsoft.com/office/officeart/2005/8/layout/vList2"/>
    <dgm:cxn modelId="{EC87B87C-278B-405B-8A5D-7444910C4D2F}" type="presParOf" srcId="{0AD3AA75-B054-4BDD-86EC-32890C6E42DB}" destId="{94930875-F5B4-49EA-92F3-45C259DE55AD}" srcOrd="5" destOrd="0" presId="urn:microsoft.com/office/officeart/2005/8/layout/vList2"/>
    <dgm:cxn modelId="{92040314-1D80-436A-92F2-BAAD9F1E71D1}" type="presParOf" srcId="{0AD3AA75-B054-4BDD-86EC-32890C6E42DB}" destId="{408F578E-83D1-426A-A2B0-6F522A2C2292}" srcOrd="6" destOrd="0" presId="urn:microsoft.com/office/officeart/2005/8/layout/vList2"/>
    <dgm:cxn modelId="{08D88459-C73E-4C80-A753-6A956B165ED6}" type="presParOf" srcId="{0AD3AA75-B054-4BDD-86EC-32890C6E42DB}" destId="{3B91E753-4AE7-4D0D-92C8-C1DCCCE061C6}" srcOrd="7" destOrd="0" presId="urn:microsoft.com/office/officeart/2005/8/layout/vList2"/>
    <dgm:cxn modelId="{7687713C-3F3C-41BD-BD3C-F411EB7B132B}" type="presParOf" srcId="{0AD3AA75-B054-4BDD-86EC-32890C6E42DB}" destId="{E4108389-767C-4151-97EB-2F23E4CA46D0}" srcOrd="8" destOrd="0" presId="urn:microsoft.com/office/officeart/2005/8/layout/vList2"/>
    <dgm:cxn modelId="{F43F75B0-C1B3-4610-AB24-6ABFE4DB8002}" type="presParOf" srcId="{0AD3AA75-B054-4BDD-86EC-32890C6E42DB}" destId="{A25F028B-84CD-45DE-A171-488276A01753}" srcOrd="9" destOrd="0" presId="urn:microsoft.com/office/officeart/2005/8/layout/vList2"/>
    <dgm:cxn modelId="{CE4FFF31-9F5D-4308-9E57-C7C64391E96B}" type="presParOf" srcId="{0AD3AA75-B054-4BDD-86EC-32890C6E42DB}" destId="{D973CE84-A4E0-4DAC-A475-2B06DF71DBA4}" srcOrd="10" destOrd="0" presId="urn:microsoft.com/office/officeart/2005/8/layout/vList2"/>
    <dgm:cxn modelId="{55F68173-E9DC-4736-BDB5-C7B23F6F3532}" type="presParOf" srcId="{0AD3AA75-B054-4BDD-86EC-32890C6E42DB}" destId="{B2CB2262-BB21-4615-842D-B60861A40396}" srcOrd="11" destOrd="0" presId="urn:microsoft.com/office/officeart/2005/8/layout/vList2"/>
    <dgm:cxn modelId="{E25D38E9-302A-497F-8495-8527A4FEC610}" type="presParOf" srcId="{0AD3AA75-B054-4BDD-86EC-32890C6E42DB}" destId="{DEA60762-5C26-480D-A1AF-AA0F9116138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9EF937-52B7-4B71-91D3-C13F901B51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B56F55-8F10-40C6-8154-896210D405C2}">
      <dgm:prSet/>
      <dgm:spPr/>
      <dgm:t>
        <a:bodyPr/>
        <a:lstStyle/>
        <a:p>
          <a:pPr rtl="0"/>
          <a:r>
            <a:rPr lang="en-US" smtClean="0"/>
            <a:t>Questions and Comments?</a:t>
          </a:r>
          <a:endParaRPr lang="en-US"/>
        </a:p>
      </dgm:t>
    </dgm:pt>
    <dgm:pt modelId="{AA531AB5-C972-4475-A99C-8CCC616F84D9}" type="parTrans" cxnId="{DB9AB1A6-ABC4-439C-95DB-88D1002D7449}">
      <dgm:prSet/>
      <dgm:spPr/>
      <dgm:t>
        <a:bodyPr/>
        <a:lstStyle/>
        <a:p>
          <a:endParaRPr lang="en-US"/>
        </a:p>
      </dgm:t>
    </dgm:pt>
    <dgm:pt modelId="{54B718AE-2A16-466E-A53F-10D03AFD0F38}" type="sibTrans" cxnId="{DB9AB1A6-ABC4-439C-95DB-88D1002D7449}">
      <dgm:prSet/>
      <dgm:spPr/>
      <dgm:t>
        <a:bodyPr/>
        <a:lstStyle/>
        <a:p>
          <a:endParaRPr lang="en-US"/>
        </a:p>
      </dgm:t>
    </dgm:pt>
    <dgm:pt modelId="{98D92F39-DCE2-4DF2-8A3B-A5568EBC3CFA}" type="pres">
      <dgm:prSet presAssocID="{9C9EF937-52B7-4B71-91D3-C13F901B5141}" presName="linear" presStyleCnt="0">
        <dgm:presLayoutVars>
          <dgm:animLvl val="lvl"/>
          <dgm:resizeHandles val="exact"/>
        </dgm:presLayoutVars>
      </dgm:prSet>
      <dgm:spPr/>
      <dgm:t>
        <a:bodyPr/>
        <a:lstStyle/>
        <a:p>
          <a:endParaRPr lang="en-US"/>
        </a:p>
      </dgm:t>
    </dgm:pt>
    <dgm:pt modelId="{1C73D64E-067B-44DA-8384-2BC9FD31F762}" type="pres">
      <dgm:prSet presAssocID="{B8B56F55-8F10-40C6-8154-896210D405C2}" presName="parentText" presStyleLbl="node1" presStyleIdx="0" presStyleCnt="1" custScaleY="54826">
        <dgm:presLayoutVars>
          <dgm:chMax val="0"/>
          <dgm:bulletEnabled val="1"/>
        </dgm:presLayoutVars>
      </dgm:prSet>
      <dgm:spPr/>
      <dgm:t>
        <a:bodyPr/>
        <a:lstStyle/>
        <a:p>
          <a:endParaRPr lang="en-US"/>
        </a:p>
      </dgm:t>
    </dgm:pt>
  </dgm:ptLst>
  <dgm:cxnLst>
    <dgm:cxn modelId="{DB9AB1A6-ABC4-439C-95DB-88D1002D7449}" srcId="{9C9EF937-52B7-4B71-91D3-C13F901B5141}" destId="{B8B56F55-8F10-40C6-8154-896210D405C2}" srcOrd="0" destOrd="0" parTransId="{AA531AB5-C972-4475-A99C-8CCC616F84D9}" sibTransId="{54B718AE-2A16-466E-A53F-10D03AFD0F38}"/>
    <dgm:cxn modelId="{588D6CE5-C101-4232-860F-9B2FFBBE23F7}" type="presOf" srcId="{B8B56F55-8F10-40C6-8154-896210D405C2}" destId="{1C73D64E-067B-44DA-8384-2BC9FD31F762}" srcOrd="0" destOrd="0" presId="urn:microsoft.com/office/officeart/2005/8/layout/vList2"/>
    <dgm:cxn modelId="{CFD1C99B-2D5C-45B7-B04E-E82B42A3E1F2}" type="presOf" srcId="{9C9EF937-52B7-4B71-91D3-C13F901B5141}" destId="{98D92F39-DCE2-4DF2-8A3B-A5568EBC3CFA}" srcOrd="0" destOrd="0" presId="urn:microsoft.com/office/officeart/2005/8/layout/vList2"/>
    <dgm:cxn modelId="{2811DF63-57B5-4F08-9244-EFD0A5737A11}" type="presParOf" srcId="{98D92F39-DCE2-4DF2-8A3B-A5568EBC3CFA}" destId="{1C73D64E-067B-44DA-8384-2BC9FD31F7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8D7F3F-D8C6-419A-B81A-9FFDBEE6330E}" type="doc">
      <dgm:prSet loTypeId="urn:microsoft.com/office/officeart/2008/layout/VerticalCurvedList" loCatId="list" qsTypeId="urn:microsoft.com/office/officeart/2005/8/quickstyle/simple5" qsCatId="simple" csTypeId="urn:microsoft.com/office/officeart/2005/8/colors/accent5_2" csCatId="accent5" phldr="1"/>
      <dgm:spPr/>
      <dgm:t>
        <a:bodyPr/>
        <a:lstStyle/>
        <a:p>
          <a:endParaRPr lang="en-US"/>
        </a:p>
      </dgm:t>
    </dgm:pt>
    <dgm:pt modelId="{1B3DDABA-B6D4-45A9-A1C1-6136CC50210C}">
      <dgm:prSet phldrT="[Text]"/>
      <dgm:spPr/>
      <dgm:t>
        <a:bodyPr/>
        <a:lstStyle/>
        <a:p>
          <a:r>
            <a:rPr lang="en-US" dirty="0" smtClean="0">
              <a:solidFill>
                <a:schemeClr val="tx1"/>
              </a:solidFill>
            </a:rPr>
            <a:t>Management development for NMHSs</a:t>
          </a:r>
          <a:endParaRPr lang="en-US" dirty="0">
            <a:solidFill>
              <a:schemeClr val="tx1"/>
            </a:solidFill>
          </a:endParaRPr>
        </a:p>
      </dgm:t>
    </dgm:pt>
    <dgm:pt modelId="{DC3CBB7C-92AA-4AAA-BF92-18A93FC4295E}" type="parTrans" cxnId="{4C58916F-10B1-46E3-B3CB-9385F2CD2B64}">
      <dgm:prSet/>
      <dgm:spPr/>
      <dgm:t>
        <a:bodyPr/>
        <a:lstStyle/>
        <a:p>
          <a:endParaRPr lang="en-US">
            <a:solidFill>
              <a:schemeClr val="tx1"/>
            </a:solidFill>
          </a:endParaRPr>
        </a:p>
      </dgm:t>
    </dgm:pt>
    <dgm:pt modelId="{3D93C7D7-C17C-45F7-B5AC-467ADAFFB72A}" type="sibTrans" cxnId="{4C58916F-10B1-46E3-B3CB-9385F2CD2B64}">
      <dgm:prSet/>
      <dgm:spPr/>
      <dgm:t>
        <a:bodyPr/>
        <a:lstStyle/>
        <a:p>
          <a:endParaRPr lang="en-US">
            <a:solidFill>
              <a:schemeClr val="tx1"/>
            </a:solidFill>
          </a:endParaRPr>
        </a:p>
      </dgm:t>
    </dgm:pt>
    <dgm:pt modelId="{4689AC47-3C12-44E8-ACEC-034F0878B358}">
      <dgm:prSet phldrT="[Text]"/>
      <dgm:spPr/>
      <dgm:t>
        <a:bodyPr/>
        <a:lstStyle/>
        <a:p>
          <a:r>
            <a:rPr lang="en-US" dirty="0" smtClean="0">
              <a:solidFill>
                <a:schemeClr val="tx1"/>
              </a:solidFill>
            </a:rPr>
            <a:t>Establishment and review of education and training  standards</a:t>
          </a:r>
          <a:endParaRPr lang="en-US" dirty="0">
            <a:solidFill>
              <a:schemeClr val="tx1"/>
            </a:solidFill>
          </a:endParaRPr>
        </a:p>
      </dgm:t>
    </dgm:pt>
    <dgm:pt modelId="{31766FCF-D025-4C85-BF88-0681DA270FBB}" type="parTrans" cxnId="{E1EB5DAE-8816-4756-A1AA-8B837D90D3E1}">
      <dgm:prSet/>
      <dgm:spPr/>
      <dgm:t>
        <a:bodyPr/>
        <a:lstStyle/>
        <a:p>
          <a:endParaRPr lang="en-US">
            <a:solidFill>
              <a:schemeClr val="tx1"/>
            </a:solidFill>
          </a:endParaRPr>
        </a:p>
      </dgm:t>
    </dgm:pt>
    <dgm:pt modelId="{1D2BB25E-AB89-45BC-A515-37232DC54F23}" type="sibTrans" cxnId="{E1EB5DAE-8816-4756-A1AA-8B837D90D3E1}">
      <dgm:prSet/>
      <dgm:spPr/>
      <dgm:t>
        <a:bodyPr/>
        <a:lstStyle/>
        <a:p>
          <a:endParaRPr lang="en-US">
            <a:solidFill>
              <a:schemeClr val="tx1"/>
            </a:solidFill>
          </a:endParaRPr>
        </a:p>
      </dgm:t>
    </dgm:pt>
    <dgm:pt modelId="{CE03CE37-4311-47C6-AB48-CD8BA6D66A86}">
      <dgm:prSet phldrT="[Text]"/>
      <dgm:spPr/>
      <dgm:t>
        <a:bodyPr/>
        <a:lstStyle/>
        <a:p>
          <a:r>
            <a:rPr lang="en-US" dirty="0" smtClean="0">
              <a:solidFill>
                <a:schemeClr val="tx1"/>
              </a:solidFill>
            </a:rPr>
            <a:t>Resource mobilization</a:t>
          </a:r>
          <a:endParaRPr lang="en-US" dirty="0">
            <a:solidFill>
              <a:schemeClr val="tx1"/>
            </a:solidFill>
          </a:endParaRPr>
        </a:p>
      </dgm:t>
    </dgm:pt>
    <dgm:pt modelId="{D47E53DA-99E9-425B-A4BD-E787EBF5D7E7}" type="parTrans" cxnId="{9A11EC2D-98CA-491E-BEE9-DFF1B33C72F4}">
      <dgm:prSet/>
      <dgm:spPr/>
      <dgm:t>
        <a:bodyPr/>
        <a:lstStyle/>
        <a:p>
          <a:endParaRPr lang="en-US">
            <a:solidFill>
              <a:schemeClr val="tx1"/>
            </a:solidFill>
          </a:endParaRPr>
        </a:p>
      </dgm:t>
    </dgm:pt>
    <dgm:pt modelId="{39E397A2-9E35-4DA8-9586-46897602DAE6}" type="sibTrans" cxnId="{9A11EC2D-98CA-491E-BEE9-DFF1B33C72F4}">
      <dgm:prSet/>
      <dgm:spPr/>
      <dgm:t>
        <a:bodyPr/>
        <a:lstStyle/>
        <a:p>
          <a:endParaRPr lang="en-US">
            <a:solidFill>
              <a:schemeClr val="tx1"/>
            </a:solidFill>
          </a:endParaRPr>
        </a:p>
      </dgm:t>
    </dgm:pt>
    <dgm:pt modelId="{6084BEB7-7D7B-4C31-AC2A-52B32B376B25}">
      <dgm:prSet phldrT="[Text]"/>
      <dgm:spPr/>
      <dgm:t>
        <a:bodyPr/>
        <a:lstStyle/>
        <a:p>
          <a:r>
            <a:rPr lang="fr-CH" dirty="0" err="1" smtClean="0">
              <a:solidFill>
                <a:schemeClr val="tx1"/>
              </a:solidFill>
            </a:rPr>
            <a:t>Human</a:t>
          </a:r>
          <a:r>
            <a:rPr lang="fr-CH" dirty="0" smtClean="0">
              <a:solidFill>
                <a:schemeClr val="tx1"/>
              </a:solidFill>
            </a:rPr>
            <a:t> </a:t>
          </a:r>
          <a:r>
            <a:rPr lang="fr-CH" dirty="0" err="1" smtClean="0">
              <a:solidFill>
                <a:schemeClr val="tx1"/>
              </a:solidFill>
            </a:rPr>
            <a:t>resource</a:t>
          </a:r>
          <a:r>
            <a:rPr lang="fr-CH" dirty="0" smtClean="0">
              <a:solidFill>
                <a:schemeClr val="tx1"/>
              </a:solidFill>
            </a:rPr>
            <a:t> </a:t>
          </a:r>
          <a:r>
            <a:rPr lang="fr-CH" dirty="0" err="1" smtClean="0">
              <a:solidFill>
                <a:schemeClr val="tx1"/>
              </a:solidFill>
            </a:rPr>
            <a:t>development</a:t>
          </a:r>
          <a:r>
            <a:rPr lang="fr-CH" dirty="0" smtClean="0">
              <a:solidFill>
                <a:schemeClr val="tx1"/>
              </a:solidFill>
            </a:rPr>
            <a:t> aspects of </a:t>
          </a:r>
          <a:r>
            <a:rPr lang="fr-CH" dirty="0" err="1" smtClean="0">
              <a:solidFill>
                <a:schemeClr val="tx1"/>
              </a:solidFill>
            </a:rPr>
            <a:t>capacity</a:t>
          </a:r>
          <a:r>
            <a:rPr lang="fr-CH" dirty="0" smtClean="0">
              <a:solidFill>
                <a:schemeClr val="tx1"/>
              </a:solidFill>
            </a:rPr>
            <a:t> </a:t>
          </a:r>
          <a:r>
            <a:rPr lang="fr-CH" dirty="0" err="1" smtClean="0">
              <a:solidFill>
                <a:schemeClr val="tx1"/>
              </a:solidFill>
            </a:rPr>
            <a:t>development</a:t>
          </a:r>
          <a:endParaRPr lang="en-US" dirty="0" smtClean="0">
            <a:solidFill>
              <a:schemeClr val="tx1"/>
            </a:solidFill>
          </a:endParaRPr>
        </a:p>
      </dgm:t>
    </dgm:pt>
    <dgm:pt modelId="{35F55AB3-3918-464F-A3C9-6CC04E29CC85}" type="parTrans" cxnId="{40F24C63-AC28-4CB9-A866-E8A8650C34F7}">
      <dgm:prSet/>
      <dgm:spPr/>
      <dgm:t>
        <a:bodyPr/>
        <a:lstStyle/>
        <a:p>
          <a:endParaRPr lang="en-US">
            <a:solidFill>
              <a:schemeClr val="tx1"/>
            </a:solidFill>
          </a:endParaRPr>
        </a:p>
      </dgm:t>
    </dgm:pt>
    <dgm:pt modelId="{83C6666D-EC82-45B5-9F31-778B8750C3B2}" type="sibTrans" cxnId="{40F24C63-AC28-4CB9-A866-E8A8650C34F7}">
      <dgm:prSet/>
      <dgm:spPr/>
      <dgm:t>
        <a:bodyPr/>
        <a:lstStyle/>
        <a:p>
          <a:endParaRPr lang="en-US">
            <a:solidFill>
              <a:schemeClr val="tx1"/>
            </a:solidFill>
          </a:endParaRPr>
        </a:p>
      </dgm:t>
    </dgm:pt>
    <dgm:pt modelId="{8473BE64-469A-4FFF-8C40-0F5D114ADBC5}">
      <dgm:prSet phldrT="[Text]"/>
      <dgm:spPr/>
      <dgm:t>
        <a:bodyPr/>
        <a:lstStyle/>
        <a:p>
          <a:r>
            <a:rPr lang="en-US" dirty="0" smtClean="0">
              <a:solidFill>
                <a:schemeClr val="tx1"/>
              </a:solidFill>
            </a:rPr>
            <a:t>Coordination with WMO RTCs and partner institutions</a:t>
          </a:r>
        </a:p>
      </dgm:t>
    </dgm:pt>
    <dgm:pt modelId="{094A9035-7B7B-4B6D-A8C9-3E5CF5B799CC}" type="parTrans" cxnId="{0F353863-929E-466A-8F4F-751EA2421B99}">
      <dgm:prSet/>
      <dgm:spPr/>
      <dgm:t>
        <a:bodyPr/>
        <a:lstStyle/>
        <a:p>
          <a:endParaRPr lang="en-US">
            <a:solidFill>
              <a:schemeClr val="tx1"/>
            </a:solidFill>
          </a:endParaRPr>
        </a:p>
      </dgm:t>
    </dgm:pt>
    <dgm:pt modelId="{E1CB2D6D-B1B7-4184-886B-EA8800D794BB}" type="sibTrans" cxnId="{0F353863-929E-466A-8F4F-751EA2421B99}">
      <dgm:prSet/>
      <dgm:spPr/>
      <dgm:t>
        <a:bodyPr/>
        <a:lstStyle/>
        <a:p>
          <a:endParaRPr lang="en-US">
            <a:solidFill>
              <a:schemeClr val="tx1"/>
            </a:solidFill>
          </a:endParaRPr>
        </a:p>
      </dgm:t>
    </dgm:pt>
    <dgm:pt modelId="{EF840F74-ED46-455C-ACFB-A1C1A4C9B0E4}">
      <dgm:prSet phldrT="[Text]"/>
      <dgm:spPr/>
      <dgm:t>
        <a:bodyPr/>
        <a:lstStyle/>
        <a:p>
          <a:r>
            <a:rPr lang="en-US" dirty="0" smtClean="0">
              <a:solidFill>
                <a:schemeClr val="tx1"/>
              </a:solidFill>
            </a:rPr>
            <a:t>Sustaining and broadening partnerships</a:t>
          </a:r>
        </a:p>
      </dgm:t>
    </dgm:pt>
    <dgm:pt modelId="{12D90341-FBB8-4C65-9D28-D5E4ED659299}" type="parTrans" cxnId="{6DB79D93-E4F7-41B5-A555-385685AFDCC9}">
      <dgm:prSet/>
      <dgm:spPr/>
      <dgm:t>
        <a:bodyPr/>
        <a:lstStyle/>
        <a:p>
          <a:endParaRPr lang="en-US">
            <a:solidFill>
              <a:schemeClr val="tx1"/>
            </a:solidFill>
          </a:endParaRPr>
        </a:p>
      </dgm:t>
    </dgm:pt>
    <dgm:pt modelId="{42475130-F2BF-4673-B4E4-074A0D2D90A8}" type="sibTrans" cxnId="{6DB79D93-E4F7-41B5-A555-385685AFDCC9}">
      <dgm:prSet/>
      <dgm:spPr/>
      <dgm:t>
        <a:bodyPr/>
        <a:lstStyle/>
        <a:p>
          <a:endParaRPr lang="en-US">
            <a:solidFill>
              <a:schemeClr val="tx1"/>
            </a:solidFill>
          </a:endParaRPr>
        </a:p>
      </dgm:t>
    </dgm:pt>
    <dgm:pt modelId="{B55936D9-F003-4F96-BB31-15C229A28870}">
      <dgm:prSet phldrT="[Text]"/>
      <dgm:spPr/>
      <dgm:t>
        <a:bodyPr/>
        <a:lstStyle/>
        <a:p>
          <a:r>
            <a:rPr lang="en-US" dirty="0" smtClean="0">
              <a:solidFill>
                <a:schemeClr val="tx1"/>
              </a:solidFill>
            </a:rPr>
            <a:t>Delivery of symposia, seminars, conferences, lectures</a:t>
          </a:r>
        </a:p>
      </dgm:t>
    </dgm:pt>
    <dgm:pt modelId="{ABA0156D-AA7A-485C-9202-EAA8DE12794F}" type="parTrans" cxnId="{4D50626F-B3EB-48BF-AEA7-170CA0F159A4}">
      <dgm:prSet/>
      <dgm:spPr/>
      <dgm:t>
        <a:bodyPr/>
        <a:lstStyle/>
        <a:p>
          <a:endParaRPr lang="en-US">
            <a:solidFill>
              <a:schemeClr val="tx1"/>
            </a:solidFill>
          </a:endParaRPr>
        </a:p>
      </dgm:t>
    </dgm:pt>
    <dgm:pt modelId="{937C3A34-976E-4C9D-85DC-AC8782E4EE9F}" type="sibTrans" cxnId="{4D50626F-B3EB-48BF-AEA7-170CA0F159A4}">
      <dgm:prSet/>
      <dgm:spPr/>
      <dgm:t>
        <a:bodyPr/>
        <a:lstStyle/>
        <a:p>
          <a:endParaRPr lang="en-US">
            <a:solidFill>
              <a:schemeClr val="tx1"/>
            </a:solidFill>
          </a:endParaRPr>
        </a:p>
      </dgm:t>
    </dgm:pt>
    <dgm:pt modelId="{D6D4D9A6-5BBF-4462-9314-64CB1A1B944E}" type="pres">
      <dgm:prSet presAssocID="{188D7F3F-D8C6-419A-B81A-9FFDBEE6330E}" presName="Name0" presStyleCnt="0">
        <dgm:presLayoutVars>
          <dgm:chMax val="7"/>
          <dgm:chPref val="7"/>
          <dgm:dir/>
        </dgm:presLayoutVars>
      </dgm:prSet>
      <dgm:spPr/>
      <dgm:t>
        <a:bodyPr/>
        <a:lstStyle/>
        <a:p>
          <a:endParaRPr lang="en-US"/>
        </a:p>
      </dgm:t>
    </dgm:pt>
    <dgm:pt modelId="{E6AE6329-AF78-4AAD-A1C8-357DF552A51F}" type="pres">
      <dgm:prSet presAssocID="{188D7F3F-D8C6-419A-B81A-9FFDBEE6330E}" presName="Name1" presStyleCnt="0"/>
      <dgm:spPr/>
      <dgm:t>
        <a:bodyPr/>
        <a:lstStyle/>
        <a:p>
          <a:endParaRPr lang="en-US"/>
        </a:p>
      </dgm:t>
    </dgm:pt>
    <dgm:pt modelId="{1C6B300E-2250-4032-B137-E867082E242F}" type="pres">
      <dgm:prSet presAssocID="{188D7F3F-D8C6-419A-B81A-9FFDBEE6330E}" presName="cycle" presStyleCnt="0"/>
      <dgm:spPr/>
      <dgm:t>
        <a:bodyPr/>
        <a:lstStyle/>
        <a:p>
          <a:endParaRPr lang="en-US"/>
        </a:p>
      </dgm:t>
    </dgm:pt>
    <dgm:pt modelId="{E3E21C92-F911-4BB6-8365-15FA1AEAA1EE}" type="pres">
      <dgm:prSet presAssocID="{188D7F3F-D8C6-419A-B81A-9FFDBEE6330E}" presName="srcNode" presStyleLbl="node1" presStyleIdx="0" presStyleCnt="7"/>
      <dgm:spPr/>
      <dgm:t>
        <a:bodyPr/>
        <a:lstStyle/>
        <a:p>
          <a:endParaRPr lang="en-US"/>
        </a:p>
      </dgm:t>
    </dgm:pt>
    <dgm:pt modelId="{689B77D6-8666-4C09-B2EA-4BB2B8FC6E29}" type="pres">
      <dgm:prSet presAssocID="{188D7F3F-D8C6-419A-B81A-9FFDBEE6330E}" presName="conn" presStyleLbl="parChTrans1D2" presStyleIdx="0" presStyleCnt="1"/>
      <dgm:spPr/>
      <dgm:t>
        <a:bodyPr/>
        <a:lstStyle/>
        <a:p>
          <a:endParaRPr lang="en-US"/>
        </a:p>
      </dgm:t>
    </dgm:pt>
    <dgm:pt modelId="{B2A31B32-6A59-488C-A8FE-6D527E29C492}" type="pres">
      <dgm:prSet presAssocID="{188D7F3F-D8C6-419A-B81A-9FFDBEE6330E}" presName="extraNode" presStyleLbl="node1" presStyleIdx="0" presStyleCnt="7"/>
      <dgm:spPr/>
      <dgm:t>
        <a:bodyPr/>
        <a:lstStyle/>
        <a:p>
          <a:endParaRPr lang="en-US"/>
        </a:p>
      </dgm:t>
    </dgm:pt>
    <dgm:pt modelId="{EA09AFE9-B17B-4D3D-A5D6-39ABAB101839}" type="pres">
      <dgm:prSet presAssocID="{188D7F3F-D8C6-419A-B81A-9FFDBEE6330E}" presName="dstNode" presStyleLbl="node1" presStyleIdx="0" presStyleCnt="7"/>
      <dgm:spPr/>
      <dgm:t>
        <a:bodyPr/>
        <a:lstStyle/>
        <a:p>
          <a:endParaRPr lang="en-US"/>
        </a:p>
      </dgm:t>
    </dgm:pt>
    <dgm:pt modelId="{347B019A-3719-460A-A4EE-0919BFFE0C1C}" type="pres">
      <dgm:prSet presAssocID="{1B3DDABA-B6D4-45A9-A1C1-6136CC50210C}" presName="text_1" presStyleLbl="node1" presStyleIdx="0" presStyleCnt="7">
        <dgm:presLayoutVars>
          <dgm:bulletEnabled val="1"/>
        </dgm:presLayoutVars>
      </dgm:prSet>
      <dgm:spPr/>
      <dgm:t>
        <a:bodyPr/>
        <a:lstStyle/>
        <a:p>
          <a:endParaRPr lang="en-US"/>
        </a:p>
      </dgm:t>
    </dgm:pt>
    <dgm:pt modelId="{3DECB543-3954-4721-850B-63F6FAB6D8D8}" type="pres">
      <dgm:prSet presAssocID="{1B3DDABA-B6D4-45A9-A1C1-6136CC50210C}" presName="accent_1" presStyleCnt="0"/>
      <dgm:spPr/>
      <dgm:t>
        <a:bodyPr/>
        <a:lstStyle/>
        <a:p>
          <a:endParaRPr lang="en-US"/>
        </a:p>
      </dgm:t>
    </dgm:pt>
    <dgm:pt modelId="{ED2F04CA-1BD3-4FB1-9F8F-867FAEEBEAE9}" type="pres">
      <dgm:prSet presAssocID="{1B3DDABA-B6D4-45A9-A1C1-6136CC50210C}" presName="accentRepeatNode" presStyleLbl="solidFgAcc1" presStyleIdx="0" presStyleCnt="7"/>
      <dgm:spPr/>
      <dgm:t>
        <a:bodyPr/>
        <a:lstStyle/>
        <a:p>
          <a:endParaRPr lang="en-US"/>
        </a:p>
      </dgm:t>
    </dgm:pt>
    <dgm:pt modelId="{BDCB9370-032D-4218-B5DA-44E36DE077D6}" type="pres">
      <dgm:prSet presAssocID="{6084BEB7-7D7B-4C31-AC2A-52B32B376B25}" presName="text_2" presStyleLbl="node1" presStyleIdx="1" presStyleCnt="7">
        <dgm:presLayoutVars>
          <dgm:bulletEnabled val="1"/>
        </dgm:presLayoutVars>
      </dgm:prSet>
      <dgm:spPr/>
      <dgm:t>
        <a:bodyPr/>
        <a:lstStyle/>
        <a:p>
          <a:endParaRPr lang="en-US"/>
        </a:p>
      </dgm:t>
    </dgm:pt>
    <dgm:pt modelId="{CE15D1D7-35ED-4A62-A3EF-8DDE5B5BB252}" type="pres">
      <dgm:prSet presAssocID="{6084BEB7-7D7B-4C31-AC2A-52B32B376B25}" presName="accent_2" presStyleCnt="0"/>
      <dgm:spPr/>
      <dgm:t>
        <a:bodyPr/>
        <a:lstStyle/>
        <a:p>
          <a:endParaRPr lang="en-US"/>
        </a:p>
      </dgm:t>
    </dgm:pt>
    <dgm:pt modelId="{7C778AD8-4BAA-4B28-B548-4A92987D19CD}" type="pres">
      <dgm:prSet presAssocID="{6084BEB7-7D7B-4C31-AC2A-52B32B376B25}" presName="accentRepeatNode" presStyleLbl="solidFgAcc1" presStyleIdx="1" presStyleCnt="7"/>
      <dgm:spPr/>
      <dgm:t>
        <a:bodyPr/>
        <a:lstStyle/>
        <a:p>
          <a:endParaRPr lang="en-US"/>
        </a:p>
      </dgm:t>
    </dgm:pt>
    <dgm:pt modelId="{5E85C7AC-ED00-4C06-9740-043F98F8C265}" type="pres">
      <dgm:prSet presAssocID="{4689AC47-3C12-44E8-ACEC-034F0878B358}" presName="text_3" presStyleLbl="node1" presStyleIdx="2" presStyleCnt="7">
        <dgm:presLayoutVars>
          <dgm:bulletEnabled val="1"/>
        </dgm:presLayoutVars>
      </dgm:prSet>
      <dgm:spPr/>
      <dgm:t>
        <a:bodyPr/>
        <a:lstStyle/>
        <a:p>
          <a:endParaRPr lang="en-US"/>
        </a:p>
      </dgm:t>
    </dgm:pt>
    <dgm:pt modelId="{29E30CD9-57A7-41BA-AF3B-59F9579963C6}" type="pres">
      <dgm:prSet presAssocID="{4689AC47-3C12-44E8-ACEC-034F0878B358}" presName="accent_3" presStyleCnt="0"/>
      <dgm:spPr/>
      <dgm:t>
        <a:bodyPr/>
        <a:lstStyle/>
        <a:p>
          <a:endParaRPr lang="en-US"/>
        </a:p>
      </dgm:t>
    </dgm:pt>
    <dgm:pt modelId="{3FA05CF0-DBB1-4507-AFC2-F5178CC9DF8C}" type="pres">
      <dgm:prSet presAssocID="{4689AC47-3C12-44E8-ACEC-034F0878B358}" presName="accentRepeatNode" presStyleLbl="solidFgAcc1" presStyleIdx="2" presStyleCnt="7"/>
      <dgm:spPr/>
      <dgm:t>
        <a:bodyPr/>
        <a:lstStyle/>
        <a:p>
          <a:endParaRPr lang="en-US"/>
        </a:p>
      </dgm:t>
    </dgm:pt>
    <dgm:pt modelId="{05D7B59E-9E4F-4E95-8364-61EFEB0AF1E2}" type="pres">
      <dgm:prSet presAssocID="{8473BE64-469A-4FFF-8C40-0F5D114ADBC5}" presName="text_4" presStyleLbl="node1" presStyleIdx="3" presStyleCnt="7">
        <dgm:presLayoutVars>
          <dgm:bulletEnabled val="1"/>
        </dgm:presLayoutVars>
      </dgm:prSet>
      <dgm:spPr/>
      <dgm:t>
        <a:bodyPr/>
        <a:lstStyle/>
        <a:p>
          <a:endParaRPr lang="en-US"/>
        </a:p>
      </dgm:t>
    </dgm:pt>
    <dgm:pt modelId="{BBD4C41C-8236-4808-B566-FC098B1F771B}" type="pres">
      <dgm:prSet presAssocID="{8473BE64-469A-4FFF-8C40-0F5D114ADBC5}" presName="accent_4" presStyleCnt="0"/>
      <dgm:spPr/>
    </dgm:pt>
    <dgm:pt modelId="{95CCEAC4-B0A0-49F6-94BC-23E349D50D8F}" type="pres">
      <dgm:prSet presAssocID="{8473BE64-469A-4FFF-8C40-0F5D114ADBC5}" presName="accentRepeatNode" presStyleLbl="solidFgAcc1" presStyleIdx="3" presStyleCnt="7"/>
      <dgm:spPr/>
      <dgm:t>
        <a:bodyPr/>
        <a:lstStyle/>
        <a:p>
          <a:endParaRPr lang="en-US"/>
        </a:p>
      </dgm:t>
    </dgm:pt>
    <dgm:pt modelId="{A0EEC99C-A0EB-4ABC-8F80-9FF21A7A6D50}" type="pres">
      <dgm:prSet presAssocID="{EF840F74-ED46-455C-ACFB-A1C1A4C9B0E4}" presName="text_5" presStyleLbl="node1" presStyleIdx="4" presStyleCnt="7">
        <dgm:presLayoutVars>
          <dgm:bulletEnabled val="1"/>
        </dgm:presLayoutVars>
      </dgm:prSet>
      <dgm:spPr/>
      <dgm:t>
        <a:bodyPr/>
        <a:lstStyle/>
        <a:p>
          <a:endParaRPr lang="en-US"/>
        </a:p>
      </dgm:t>
    </dgm:pt>
    <dgm:pt modelId="{6CD84FB8-DE68-4B1F-A494-8999143C322A}" type="pres">
      <dgm:prSet presAssocID="{EF840F74-ED46-455C-ACFB-A1C1A4C9B0E4}" presName="accent_5" presStyleCnt="0"/>
      <dgm:spPr/>
    </dgm:pt>
    <dgm:pt modelId="{9E797D34-FCFB-4043-8300-F7AC1719B417}" type="pres">
      <dgm:prSet presAssocID="{EF840F74-ED46-455C-ACFB-A1C1A4C9B0E4}" presName="accentRepeatNode" presStyleLbl="solidFgAcc1" presStyleIdx="4" presStyleCnt="7"/>
      <dgm:spPr/>
      <dgm:t>
        <a:bodyPr/>
        <a:lstStyle/>
        <a:p>
          <a:endParaRPr lang="en-US"/>
        </a:p>
      </dgm:t>
    </dgm:pt>
    <dgm:pt modelId="{279E477C-D3F0-4384-A1E0-49EC57332A68}" type="pres">
      <dgm:prSet presAssocID="{B55936D9-F003-4F96-BB31-15C229A28870}" presName="text_6" presStyleLbl="node1" presStyleIdx="5" presStyleCnt="7">
        <dgm:presLayoutVars>
          <dgm:bulletEnabled val="1"/>
        </dgm:presLayoutVars>
      </dgm:prSet>
      <dgm:spPr/>
      <dgm:t>
        <a:bodyPr/>
        <a:lstStyle/>
        <a:p>
          <a:endParaRPr lang="en-US"/>
        </a:p>
      </dgm:t>
    </dgm:pt>
    <dgm:pt modelId="{6D0B416A-71E3-41F8-9E1A-1F619634D4E1}" type="pres">
      <dgm:prSet presAssocID="{B55936D9-F003-4F96-BB31-15C229A28870}" presName="accent_6" presStyleCnt="0"/>
      <dgm:spPr/>
    </dgm:pt>
    <dgm:pt modelId="{E8A18D0C-670C-4A27-B69B-994A4657E946}" type="pres">
      <dgm:prSet presAssocID="{B55936D9-F003-4F96-BB31-15C229A28870}" presName="accentRepeatNode" presStyleLbl="solidFgAcc1" presStyleIdx="5" presStyleCnt="7"/>
      <dgm:spPr/>
      <dgm:t>
        <a:bodyPr/>
        <a:lstStyle/>
        <a:p>
          <a:endParaRPr lang="en-US"/>
        </a:p>
      </dgm:t>
    </dgm:pt>
    <dgm:pt modelId="{D83296DE-5359-409D-906B-94B1CDD74B4D}" type="pres">
      <dgm:prSet presAssocID="{CE03CE37-4311-47C6-AB48-CD8BA6D66A86}" presName="text_7" presStyleLbl="node1" presStyleIdx="6" presStyleCnt="7">
        <dgm:presLayoutVars>
          <dgm:bulletEnabled val="1"/>
        </dgm:presLayoutVars>
      </dgm:prSet>
      <dgm:spPr/>
      <dgm:t>
        <a:bodyPr/>
        <a:lstStyle/>
        <a:p>
          <a:endParaRPr lang="en-US"/>
        </a:p>
      </dgm:t>
    </dgm:pt>
    <dgm:pt modelId="{93CDC54A-21B5-4FE5-B8A2-AE13D4CBE9EA}" type="pres">
      <dgm:prSet presAssocID="{CE03CE37-4311-47C6-AB48-CD8BA6D66A86}" presName="accent_7" presStyleCnt="0"/>
      <dgm:spPr/>
    </dgm:pt>
    <dgm:pt modelId="{9898E58B-7CDB-4232-86BD-F05FBE527BC0}" type="pres">
      <dgm:prSet presAssocID="{CE03CE37-4311-47C6-AB48-CD8BA6D66A86}" presName="accentRepeatNode" presStyleLbl="solidFgAcc1" presStyleIdx="6" presStyleCnt="7"/>
      <dgm:spPr/>
    </dgm:pt>
  </dgm:ptLst>
  <dgm:cxnLst>
    <dgm:cxn modelId="{9A11EC2D-98CA-491E-BEE9-DFF1B33C72F4}" srcId="{188D7F3F-D8C6-419A-B81A-9FFDBEE6330E}" destId="{CE03CE37-4311-47C6-AB48-CD8BA6D66A86}" srcOrd="6" destOrd="0" parTransId="{D47E53DA-99E9-425B-A4BD-E787EBF5D7E7}" sibTransId="{39E397A2-9E35-4DA8-9586-46897602DAE6}"/>
    <dgm:cxn modelId="{F8AE972F-52EC-458E-AEA1-ACBA7E90E51B}" type="presOf" srcId="{4689AC47-3C12-44E8-ACEC-034F0878B358}" destId="{5E85C7AC-ED00-4C06-9740-043F98F8C265}" srcOrd="0" destOrd="0" presId="urn:microsoft.com/office/officeart/2008/layout/VerticalCurvedList"/>
    <dgm:cxn modelId="{4D50626F-B3EB-48BF-AEA7-170CA0F159A4}" srcId="{188D7F3F-D8C6-419A-B81A-9FFDBEE6330E}" destId="{B55936D9-F003-4F96-BB31-15C229A28870}" srcOrd="5" destOrd="0" parTransId="{ABA0156D-AA7A-485C-9202-EAA8DE12794F}" sibTransId="{937C3A34-976E-4C9D-85DC-AC8782E4EE9F}"/>
    <dgm:cxn modelId="{8185FFF3-F2CC-4791-BAB1-7E42F62467D2}" type="presOf" srcId="{CE03CE37-4311-47C6-AB48-CD8BA6D66A86}" destId="{D83296DE-5359-409D-906B-94B1CDD74B4D}" srcOrd="0" destOrd="0" presId="urn:microsoft.com/office/officeart/2008/layout/VerticalCurvedList"/>
    <dgm:cxn modelId="{722EF08D-1881-4F31-9412-A16C4AA1E9A8}" type="presOf" srcId="{188D7F3F-D8C6-419A-B81A-9FFDBEE6330E}" destId="{D6D4D9A6-5BBF-4462-9314-64CB1A1B944E}" srcOrd="0" destOrd="0" presId="urn:microsoft.com/office/officeart/2008/layout/VerticalCurvedList"/>
    <dgm:cxn modelId="{486CD6F1-75CF-4BDE-BA21-33AA5B9F89CB}" type="presOf" srcId="{8473BE64-469A-4FFF-8C40-0F5D114ADBC5}" destId="{05D7B59E-9E4F-4E95-8364-61EFEB0AF1E2}" srcOrd="0" destOrd="0" presId="urn:microsoft.com/office/officeart/2008/layout/VerticalCurvedList"/>
    <dgm:cxn modelId="{40F24C63-AC28-4CB9-A866-E8A8650C34F7}" srcId="{188D7F3F-D8C6-419A-B81A-9FFDBEE6330E}" destId="{6084BEB7-7D7B-4C31-AC2A-52B32B376B25}" srcOrd="1" destOrd="0" parTransId="{35F55AB3-3918-464F-A3C9-6CC04E29CC85}" sibTransId="{83C6666D-EC82-45B5-9F31-778B8750C3B2}"/>
    <dgm:cxn modelId="{5A57BBCB-34F2-4247-86D7-4FA3E25B489B}" type="presOf" srcId="{6084BEB7-7D7B-4C31-AC2A-52B32B376B25}" destId="{BDCB9370-032D-4218-B5DA-44E36DE077D6}" srcOrd="0" destOrd="0" presId="urn:microsoft.com/office/officeart/2008/layout/VerticalCurvedList"/>
    <dgm:cxn modelId="{DB44F55F-D4BC-4601-858D-B3F284B4795C}" type="presOf" srcId="{1B3DDABA-B6D4-45A9-A1C1-6136CC50210C}" destId="{347B019A-3719-460A-A4EE-0919BFFE0C1C}" srcOrd="0" destOrd="0" presId="urn:microsoft.com/office/officeart/2008/layout/VerticalCurvedList"/>
    <dgm:cxn modelId="{66D1B060-EB78-416B-B94C-19880DBA700F}" type="presOf" srcId="{3D93C7D7-C17C-45F7-B5AC-467ADAFFB72A}" destId="{689B77D6-8666-4C09-B2EA-4BB2B8FC6E29}" srcOrd="0" destOrd="0" presId="urn:microsoft.com/office/officeart/2008/layout/VerticalCurvedList"/>
    <dgm:cxn modelId="{8F5C1397-3018-4EF9-BC99-CE4FB8B5F8D5}" type="presOf" srcId="{B55936D9-F003-4F96-BB31-15C229A28870}" destId="{279E477C-D3F0-4384-A1E0-49EC57332A68}" srcOrd="0" destOrd="0" presId="urn:microsoft.com/office/officeart/2008/layout/VerticalCurvedList"/>
    <dgm:cxn modelId="{E1EB5DAE-8816-4756-A1AA-8B837D90D3E1}" srcId="{188D7F3F-D8C6-419A-B81A-9FFDBEE6330E}" destId="{4689AC47-3C12-44E8-ACEC-034F0878B358}" srcOrd="2" destOrd="0" parTransId="{31766FCF-D025-4C85-BF88-0681DA270FBB}" sibTransId="{1D2BB25E-AB89-45BC-A515-37232DC54F23}"/>
    <dgm:cxn modelId="{865B5053-D488-4E78-B68B-2B2436CF8F1C}" type="presOf" srcId="{EF840F74-ED46-455C-ACFB-A1C1A4C9B0E4}" destId="{A0EEC99C-A0EB-4ABC-8F80-9FF21A7A6D50}" srcOrd="0" destOrd="0" presId="urn:microsoft.com/office/officeart/2008/layout/VerticalCurvedList"/>
    <dgm:cxn modelId="{0F353863-929E-466A-8F4F-751EA2421B99}" srcId="{188D7F3F-D8C6-419A-B81A-9FFDBEE6330E}" destId="{8473BE64-469A-4FFF-8C40-0F5D114ADBC5}" srcOrd="3" destOrd="0" parTransId="{094A9035-7B7B-4B6D-A8C9-3E5CF5B799CC}" sibTransId="{E1CB2D6D-B1B7-4184-886B-EA8800D794BB}"/>
    <dgm:cxn modelId="{6DB79D93-E4F7-41B5-A555-385685AFDCC9}" srcId="{188D7F3F-D8C6-419A-B81A-9FFDBEE6330E}" destId="{EF840F74-ED46-455C-ACFB-A1C1A4C9B0E4}" srcOrd="4" destOrd="0" parTransId="{12D90341-FBB8-4C65-9D28-D5E4ED659299}" sibTransId="{42475130-F2BF-4673-B4E4-074A0D2D90A8}"/>
    <dgm:cxn modelId="{4C58916F-10B1-46E3-B3CB-9385F2CD2B64}" srcId="{188D7F3F-D8C6-419A-B81A-9FFDBEE6330E}" destId="{1B3DDABA-B6D4-45A9-A1C1-6136CC50210C}" srcOrd="0" destOrd="0" parTransId="{DC3CBB7C-92AA-4AAA-BF92-18A93FC4295E}" sibTransId="{3D93C7D7-C17C-45F7-B5AC-467ADAFFB72A}"/>
    <dgm:cxn modelId="{4FB99ADC-37B9-4E31-A1B8-BCB8B01B01CB}" type="presParOf" srcId="{D6D4D9A6-5BBF-4462-9314-64CB1A1B944E}" destId="{E6AE6329-AF78-4AAD-A1C8-357DF552A51F}" srcOrd="0" destOrd="0" presId="urn:microsoft.com/office/officeart/2008/layout/VerticalCurvedList"/>
    <dgm:cxn modelId="{0E409C7E-7997-4E93-AF52-F913A674FC84}" type="presParOf" srcId="{E6AE6329-AF78-4AAD-A1C8-357DF552A51F}" destId="{1C6B300E-2250-4032-B137-E867082E242F}" srcOrd="0" destOrd="0" presId="urn:microsoft.com/office/officeart/2008/layout/VerticalCurvedList"/>
    <dgm:cxn modelId="{EC123735-D4C9-4601-B407-DC4AD0DE4005}" type="presParOf" srcId="{1C6B300E-2250-4032-B137-E867082E242F}" destId="{E3E21C92-F911-4BB6-8365-15FA1AEAA1EE}" srcOrd="0" destOrd="0" presId="urn:microsoft.com/office/officeart/2008/layout/VerticalCurvedList"/>
    <dgm:cxn modelId="{461F6DC2-12D9-4B44-9BDC-496927A6501E}" type="presParOf" srcId="{1C6B300E-2250-4032-B137-E867082E242F}" destId="{689B77D6-8666-4C09-B2EA-4BB2B8FC6E29}" srcOrd="1" destOrd="0" presId="urn:microsoft.com/office/officeart/2008/layout/VerticalCurvedList"/>
    <dgm:cxn modelId="{E9863A4F-96E0-4EFB-9BC9-592D06EAB6AA}" type="presParOf" srcId="{1C6B300E-2250-4032-B137-E867082E242F}" destId="{B2A31B32-6A59-488C-A8FE-6D527E29C492}" srcOrd="2" destOrd="0" presId="urn:microsoft.com/office/officeart/2008/layout/VerticalCurvedList"/>
    <dgm:cxn modelId="{D4CA6FB6-9A6B-4667-BB51-A15324A516F8}" type="presParOf" srcId="{1C6B300E-2250-4032-B137-E867082E242F}" destId="{EA09AFE9-B17B-4D3D-A5D6-39ABAB101839}" srcOrd="3" destOrd="0" presId="urn:microsoft.com/office/officeart/2008/layout/VerticalCurvedList"/>
    <dgm:cxn modelId="{82AFDE66-4392-4F09-AC1A-21FC85596175}" type="presParOf" srcId="{E6AE6329-AF78-4AAD-A1C8-357DF552A51F}" destId="{347B019A-3719-460A-A4EE-0919BFFE0C1C}" srcOrd="1" destOrd="0" presId="urn:microsoft.com/office/officeart/2008/layout/VerticalCurvedList"/>
    <dgm:cxn modelId="{3238B39F-6859-48A7-A69B-8BD7A7B0CDCD}" type="presParOf" srcId="{E6AE6329-AF78-4AAD-A1C8-357DF552A51F}" destId="{3DECB543-3954-4721-850B-63F6FAB6D8D8}" srcOrd="2" destOrd="0" presId="urn:microsoft.com/office/officeart/2008/layout/VerticalCurvedList"/>
    <dgm:cxn modelId="{B4754608-3619-4A05-AF3C-0187F8EF2723}" type="presParOf" srcId="{3DECB543-3954-4721-850B-63F6FAB6D8D8}" destId="{ED2F04CA-1BD3-4FB1-9F8F-867FAEEBEAE9}" srcOrd="0" destOrd="0" presId="urn:microsoft.com/office/officeart/2008/layout/VerticalCurvedList"/>
    <dgm:cxn modelId="{605361CF-EA5F-4976-8C6C-365BDF7A010B}" type="presParOf" srcId="{E6AE6329-AF78-4AAD-A1C8-357DF552A51F}" destId="{BDCB9370-032D-4218-B5DA-44E36DE077D6}" srcOrd="3" destOrd="0" presId="urn:microsoft.com/office/officeart/2008/layout/VerticalCurvedList"/>
    <dgm:cxn modelId="{FBC814B8-8149-4513-80A8-26B903AC5085}" type="presParOf" srcId="{E6AE6329-AF78-4AAD-A1C8-357DF552A51F}" destId="{CE15D1D7-35ED-4A62-A3EF-8DDE5B5BB252}" srcOrd="4" destOrd="0" presId="urn:microsoft.com/office/officeart/2008/layout/VerticalCurvedList"/>
    <dgm:cxn modelId="{FD1CFC17-4511-4016-A12A-F26ECABF4CE6}" type="presParOf" srcId="{CE15D1D7-35ED-4A62-A3EF-8DDE5B5BB252}" destId="{7C778AD8-4BAA-4B28-B548-4A92987D19CD}" srcOrd="0" destOrd="0" presId="urn:microsoft.com/office/officeart/2008/layout/VerticalCurvedList"/>
    <dgm:cxn modelId="{49342721-6CE6-4472-B767-4683E437715F}" type="presParOf" srcId="{E6AE6329-AF78-4AAD-A1C8-357DF552A51F}" destId="{5E85C7AC-ED00-4C06-9740-043F98F8C265}" srcOrd="5" destOrd="0" presId="urn:microsoft.com/office/officeart/2008/layout/VerticalCurvedList"/>
    <dgm:cxn modelId="{3607D393-1771-4887-BB52-086676DAADC5}" type="presParOf" srcId="{E6AE6329-AF78-4AAD-A1C8-357DF552A51F}" destId="{29E30CD9-57A7-41BA-AF3B-59F9579963C6}" srcOrd="6" destOrd="0" presId="urn:microsoft.com/office/officeart/2008/layout/VerticalCurvedList"/>
    <dgm:cxn modelId="{48438C3B-F681-4304-B896-FCFF5E71363C}" type="presParOf" srcId="{29E30CD9-57A7-41BA-AF3B-59F9579963C6}" destId="{3FA05CF0-DBB1-4507-AFC2-F5178CC9DF8C}" srcOrd="0" destOrd="0" presId="urn:microsoft.com/office/officeart/2008/layout/VerticalCurvedList"/>
    <dgm:cxn modelId="{FA9F1A1A-EDCF-4B2A-9FFE-FC2EBD5A5BFF}" type="presParOf" srcId="{E6AE6329-AF78-4AAD-A1C8-357DF552A51F}" destId="{05D7B59E-9E4F-4E95-8364-61EFEB0AF1E2}" srcOrd="7" destOrd="0" presId="urn:microsoft.com/office/officeart/2008/layout/VerticalCurvedList"/>
    <dgm:cxn modelId="{EB2F9FF5-7B1F-4973-B0D2-43290A10082D}" type="presParOf" srcId="{E6AE6329-AF78-4AAD-A1C8-357DF552A51F}" destId="{BBD4C41C-8236-4808-B566-FC098B1F771B}" srcOrd="8" destOrd="0" presId="urn:microsoft.com/office/officeart/2008/layout/VerticalCurvedList"/>
    <dgm:cxn modelId="{2078A883-F674-47DB-827D-0E6E6D9EE0D8}" type="presParOf" srcId="{BBD4C41C-8236-4808-B566-FC098B1F771B}" destId="{95CCEAC4-B0A0-49F6-94BC-23E349D50D8F}" srcOrd="0" destOrd="0" presId="urn:microsoft.com/office/officeart/2008/layout/VerticalCurvedList"/>
    <dgm:cxn modelId="{55296656-AD91-429D-89C1-1F6D30E56C9A}" type="presParOf" srcId="{E6AE6329-AF78-4AAD-A1C8-357DF552A51F}" destId="{A0EEC99C-A0EB-4ABC-8F80-9FF21A7A6D50}" srcOrd="9" destOrd="0" presId="urn:microsoft.com/office/officeart/2008/layout/VerticalCurvedList"/>
    <dgm:cxn modelId="{772DF460-8144-4516-A898-7BB4E6F5B5C6}" type="presParOf" srcId="{E6AE6329-AF78-4AAD-A1C8-357DF552A51F}" destId="{6CD84FB8-DE68-4B1F-A494-8999143C322A}" srcOrd="10" destOrd="0" presId="urn:microsoft.com/office/officeart/2008/layout/VerticalCurvedList"/>
    <dgm:cxn modelId="{A3943183-B67B-4548-A953-388F80BB0A9F}" type="presParOf" srcId="{6CD84FB8-DE68-4B1F-A494-8999143C322A}" destId="{9E797D34-FCFB-4043-8300-F7AC1719B417}" srcOrd="0" destOrd="0" presId="urn:microsoft.com/office/officeart/2008/layout/VerticalCurvedList"/>
    <dgm:cxn modelId="{192D5145-2383-4142-A727-2C8F916316C5}" type="presParOf" srcId="{E6AE6329-AF78-4AAD-A1C8-357DF552A51F}" destId="{279E477C-D3F0-4384-A1E0-49EC57332A68}" srcOrd="11" destOrd="0" presId="urn:microsoft.com/office/officeart/2008/layout/VerticalCurvedList"/>
    <dgm:cxn modelId="{36158FEF-CA28-42C3-AAAF-F3A35EBE0A24}" type="presParOf" srcId="{E6AE6329-AF78-4AAD-A1C8-357DF552A51F}" destId="{6D0B416A-71E3-41F8-9E1A-1F619634D4E1}" srcOrd="12" destOrd="0" presId="urn:microsoft.com/office/officeart/2008/layout/VerticalCurvedList"/>
    <dgm:cxn modelId="{A4A1EBB1-4905-40B5-81C8-9355935CF93A}" type="presParOf" srcId="{6D0B416A-71E3-41F8-9E1A-1F619634D4E1}" destId="{E8A18D0C-670C-4A27-B69B-994A4657E946}" srcOrd="0" destOrd="0" presId="urn:microsoft.com/office/officeart/2008/layout/VerticalCurvedList"/>
    <dgm:cxn modelId="{77CBAA72-524B-455B-8A0D-BBF7EF343B8B}" type="presParOf" srcId="{E6AE6329-AF78-4AAD-A1C8-357DF552A51F}" destId="{D83296DE-5359-409D-906B-94B1CDD74B4D}" srcOrd="13" destOrd="0" presId="urn:microsoft.com/office/officeart/2008/layout/VerticalCurvedList"/>
    <dgm:cxn modelId="{27874E93-B71C-42B6-8879-60938D60144F}" type="presParOf" srcId="{E6AE6329-AF78-4AAD-A1C8-357DF552A51F}" destId="{93CDC54A-21B5-4FE5-B8A2-AE13D4CBE9EA}" srcOrd="14" destOrd="0" presId="urn:microsoft.com/office/officeart/2008/layout/VerticalCurvedList"/>
    <dgm:cxn modelId="{6311D4F5-B655-477A-AEF4-9AE2C9B6DF63}" type="presParOf" srcId="{93CDC54A-21B5-4FE5-B8A2-AE13D4CBE9EA}" destId="{9898E58B-7CDB-4232-86BD-F05FBE527B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F22574C-42CB-4878-8DA4-7D15B508D57F}"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4E326A56-FB8F-4D62-AA09-FFB1D3597CDF}">
      <dgm:prSet/>
      <dgm:spPr/>
      <dgm:t>
        <a:bodyPr/>
        <a:lstStyle/>
        <a:p>
          <a:pPr rtl="0"/>
          <a:r>
            <a:rPr lang="en-US" dirty="0" smtClean="0"/>
            <a:t>Close the capacity gap: Enhancing service delivery</a:t>
          </a:r>
          <a:endParaRPr lang="en-US" dirty="0"/>
        </a:p>
      </dgm:t>
    </dgm:pt>
    <dgm:pt modelId="{93EA3FB9-7A78-423E-AAAB-3B6C84BF70A7}" type="parTrans" cxnId="{313C8871-8B7A-40C7-AF76-64A3B34E911D}">
      <dgm:prSet/>
      <dgm:spPr/>
      <dgm:t>
        <a:bodyPr/>
        <a:lstStyle/>
        <a:p>
          <a:endParaRPr lang="en-US"/>
        </a:p>
      </dgm:t>
    </dgm:pt>
    <dgm:pt modelId="{4D00C3B5-3014-4AC7-804C-BEF31BF919FF}" type="sibTrans" cxnId="{313C8871-8B7A-40C7-AF76-64A3B34E911D}">
      <dgm:prSet/>
      <dgm:spPr/>
      <dgm:t>
        <a:bodyPr/>
        <a:lstStyle/>
        <a:p>
          <a:endParaRPr lang="en-US"/>
        </a:p>
      </dgm:t>
    </dgm:pt>
    <dgm:pt modelId="{A8BBD9F8-EB0D-4D4D-B48D-D8F24E2A6678}" type="pres">
      <dgm:prSet presAssocID="{1F22574C-42CB-4878-8DA4-7D15B508D57F}" presName="cycle" presStyleCnt="0">
        <dgm:presLayoutVars>
          <dgm:dir/>
          <dgm:resizeHandles val="exact"/>
        </dgm:presLayoutVars>
      </dgm:prSet>
      <dgm:spPr/>
      <dgm:t>
        <a:bodyPr/>
        <a:lstStyle/>
        <a:p>
          <a:endParaRPr lang="en-US"/>
        </a:p>
      </dgm:t>
    </dgm:pt>
    <dgm:pt modelId="{6DD947F8-B4D0-4C1E-9F8C-7BA8E3BC9D53}" type="pres">
      <dgm:prSet presAssocID="{4E326A56-FB8F-4D62-AA09-FFB1D3597CDF}" presName="node" presStyleLbl="node1" presStyleIdx="0" presStyleCnt="1" custRadScaleRad="96315" custRadScaleInc="2">
        <dgm:presLayoutVars>
          <dgm:bulletEnabled val="1"/>
        </dgm:presLayoutVars>
      </dgm:prSet>
      <dgm:spPr/>
      <dgm:t>
        <a:bodyPr/>
        <a:lstStyle/>
        <a:p>
          <a:endParaRPr lang="en-US"/>
        </a:p>
      </dgm:t>
    </dgm:pt>
  </dgm:ptLst>
  <dgm:cxnLst>
    <dgm:cxn modelId="{313C8871-8B7A-40C7-AF76-64A3B34E911D}" srcId="{1F22574C-42CB-4878-8DA4-7D15B508D57F}" destId="{4E326A56-FB8F-4D62-AA09-FFB1D3597CDF}" srcOrd="0" destOrd="0" parTransId="{93EA3FB9-7A78-423E-AAAB-3B6C84BF70A7}" sibTransId="{4D00C3B5-3014-4AC7-804C-BEF31BF919FF}"/>
    <dgm:cxn modelId="{A3E07760-31FB-4C44-B0CF-197F7ED4056F}" type="presOf" srcId="{1F22574C-42CB-4878-8DA4-7D15B508D57F}" destId="{A8BBD9F8-EB0D-4D4D-B48D-D8F24E2A6678}" srcOrd="0" destOrd="0" presId="urn:microsoft.com/office/officeart/2005/8/layout/cycle2"/>
    <dgm:cxn modelId="{2E874D20-83DB-4560-8803-D24F1D931D59}" type="presOf" srcId="{4E326A56-FB8F-4D62-AA09-FFB1D3597CDF}" destId="{6DD947F8-B4D0-4C1E-9F8C-7BA8E3BC9D53}" srcOrd="0" destOrd="0" presId="urn:microsoft.com/office/officeart/2005/8/layout/cycle2"/>
    <dgm:cxn modelId="{5AF0CBE2-DD59-4750-A21A-8F9675C0EA0A}" type="presParOf" srcId="{A8BBD9F8-EB0D-4D4D-B48D-D8F24E2A6678}" destId="{6DD947F8-B4D0-4C1E-9F8C-7BA8E3BC9D53}"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8D7F3F-D8C6-419A-B81A-9FFDBEE6330E}"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en-US"/>
        </a:p>
      </dgm:t>
    </dgm:pt>
    <dgm:pt modelId="{1B3DDABA-B6D4-45A9-A1C1-6136CC50210C}">
      <dgm:prSet phldrT="[Text]"/>
      <dgm:spPr/>
      <dgm:t>
        <a:bodyPr/>
        <a:lstStyle/>
        <a:p>
          <a:r>
            <a:rPr lang="en-US" dirty="0" smtClean="0">
              <a:solidFill>
                <a:schemeClr val="tx1"/>
              </a:solidFill>
            </a:rPr>
            <a:t>Supporting training opportunities for least developed countries</a:t>
          </a:r>
          <a:endParaRPr lang="en-US" dirty="0">
            <a:solidFill>
              <a:schemeClr val="tx1"/>
            </a:solidFill>
          </a:endParaRPr>
        </a:p>
      </dgm:t>
    </dgm:pt>
    <dgm:pt modelId="{DC3CBB7C-92AA-4AAA-BF92-18A93FC4295E}" type="parTrans" cxnId="{4C58916F-10B1-46E3-B3CB-9385F2CD2B64}">
      <dgm:prSet/>
      <dgm:spPr/>
      <dgm:t>
        <a:bodyPr/>
        <a:lstStyle/>
        <a:p>
          <a:endParaRPr lang="en-US">
            <a:solidFill>
              <a:schemeClr val="tx1"/>
            </a:solidFill>
          </a:endParaRPr>
        </a:p>
      </dgm:t>
    </dgm:pt>
    <dgm:pt modelId="{3D93C7D7-C17C-45F7-B5AC-467ADAFFB72A}" type="sibTrans" cxnId="{4C58916F-10B1-46E3-B3CB-9385F2CD2B64}">
      <dgm:prSet/>
      <dgm:spPr/>
      <dgm:t>
        <a:bodyPr/>
        <a:lstStyle/>
        <a:p>
          <a:endParaRPr lang="en-US">
            <a:solidFill>
              <a:schemeClr val="tx1"/>
            </a:solidFill>
          </a:endParaRPr>
        </a:p>
      </dgm:t>
    </dgm:pt>
    <dgm:pt modelId="{4689AC47-3C12-44E8-ACEC-034F0878B358}">
      <dgm:prSet phldrT="[Text]"/>
      <dgm:spPr/>
      <dgm:t>
        <a:bodyPr/>
        <a:lstStyle/>
        <a:p>
          <a:r>
            <a:rPr lang="en-US" smtClean="0">
              <a:solidFill>
                <a:schemeClr val="tx1"/>
              </a:solidFill>
            </a:rPr>
            <a:t>Setting education and training  standards</a:t>
          </a:r>
          <a:endParaRPr lang="en-US" dirty="0">
            <a:solidFill>
              <a:schemeClr val="tx1"/>
            </a:solidFill>
          </a:endParaRPr>
        </a:p>
      </dgm:t>
    </dgm:pt>
    <dgm:pt modelId="{31766FCF-D025-4C85-BF88-0681DA270FBB}" type="parTrans" cxnId="{E1EB5DAE-8816-4756-A1AA-8B837D90D3E1}">
      <dgm:prSet/>
      <dgm:spPr/>
      <dgm:t>
        <a:bodyPr/>
        <a:lstStyle/>
        <a:p>
          <a:endParaRPr lang="en-US">
            <a:solidFill>
              <a:schemeClr val="tx1"/>
            </a:solidFill>
          </a:endParaRPr>
        </a:p>
      </dgm:t>
    </dgm:pt>
    <dgm:pt modelId="{1D2BB25E-AB89-45BC-A515-37232DC54F23}" type="sibTrans" cxnId="{E1EB5DAE-8816-4756-A1AA-8B837D90D3E1}">
      <dgm:prSet/>
      <dgm:spPr/>
      <dgm:t>
        <a:bodyPr/>
        <a:lstStyle/>
        <a:p>
          <a:endParaRPr lang="en-US">
            <a:solidFill>
              <a:schemeClr val="tx1"/>
            </a:solidFill>
          </a:endParaRPr>
        </a:p>
      </dgm:t>
    </dgm:pt>
    <dgm:pt modelId="{6084BEB7-7D7B-4C31-AC2A-52B32B376B25}">
      <dgm:prSet phldrT="[Text]"/>
      <dgm:spPr>
        <a:gradFill rotWithShape="0">
          <a:gsLst>
            <a:gs pos="0">
              <a:srgbClr val="6F73CB"/>
            </a:gs>
            <a:gs pos="100000">
              <a:schemeClr val="accent4">
                <a:hueOff val="-1785908"/>
                <a:satOff val="10760"/>
                <a:lumOff val="862"/>
                <a:alphaOff val="0"/>
                <a:tint val="50000"/>
                <a:shade val="100000"/>
                <a:satMod val="350000"/>
              </a:schemeClr>
            </a:gs>
          </a:gsLst>
        </a:gradFill>
      </dgm:spPr>
      <dgm:t>
        <a:bodyPr/>
        <a:lstStyle/>
        <a:p>
          <a:r>
            <a:rPr lang="fr-CH" smtClean="0">
              <a:solidFill>
                <a:schemeClr val="tx1"/>
              </a:solidFill>
            </a:rPr>
            <a:t>Assisting  commissions in creating  competency standards</a:t>
          </a:r>
          <a:endParaRPr lang="en-US" dirty="0" smtClean="0">
            <a:solidFill>
              <a:schemeClr val="tx1"/>
            </a:solidFill>
          </a:endParaRPr>
        </a:p>
      </dgm:t>
    </dgm:pt>
    <dgm:pt modelId="{35F55AB3-3918-464F-A3C9-6CC04E29CC85}" type="parTrans" cxnId="{40F24C63-AC28-4CB9-A866-E8A8650C34F7}">
      <dgm:prSet/>
      <dgm:spPr/>
      <dgm:t>
        <a:bodyPr/>
        <a:lstStyle/>
        <a:p>
          <a:endParaRPr lang="en-US">
            <a:solidFill>
              <a:schemeClr val="tx1"/>
            </a:solidFill>
          </a:endParaRPr>
        </a:p>
      </dgm:t>
    </dgm:pt>
    <dgm:pt modelId="{83C6666D-EC82-45B5-9F31-778B8750C3B2}" type="sibTrans" cxnId="{40F24C63-AC28-4CB9-A866-E8A8650C34F7}">
      <dgm:prSet/>
      <dgm:spPr/>
      <dgm:t>
        <a:bodyPr/>
        <a:lstStyle/>
        <a:p>
          <a:endParaRPr lang="en-US">
            <a:solidFill>
              <a:schemeClr val="tx1"/>
            </a:solidFill>
          </a:endParaRPr>
        </a:p>
      </dgm:t>
    </dgm:pt>
    <dgm:pt modelId="{8473BE64-469A-4FFF-8C40-0F5D114ADBC5}">
      <dgm:prSet phldrT="[Text]"/>
      <dgm:spPr/>
      <dgm:t>
        <a:bodyPr/>
        <a:lstStyle/>
        <a:p>
          <a:r>
            <a:rPr lang="en-US" dirty="0" smtClean="0">
              <a:solidFill>
                <a:schemeClr val="tx1"/>
              </a:solidFill>
            </a:rPr>
            <a:t>Supporting the network of Regional Training Centers</a:t>
          </a:r>
        </a:p>
      </dgm:t>
    </dgm:pt>
    <dgm:pt modelId="{094A9035-7B7B-4B6D-A8C9-3E5CF5B799CC}" type="parTrans" cxnId="{0F353863-929E-466A-8F4F-751EA2421B99}">
      <dgm:prSet/>
      <dgm:spPr/>
      <dgm:t>
        <a:bodyPr/>
        <a:lstStyle/>
        <a:p>
          <a:endParaRPr lang="en-US">
            <a:solidFill>
              <a:schemeClr val="tx1"/>
            </a:solidFill>
          </a:endParaRPr>
        </a:p>
      </dgm:t>
    </dgm:pt>
    <dgm:pt modelId="{E1CB2D6D-B1B7-4184-886B-EA8800D794BB}" type="sibTrans" cxnId="{0F353863-929E-466A-8F4F-751EA2421B99}">
      <dgm:prSet/>
      <dgm:spPr/>
      <dgm:t>
        <a:bodyPr/>
        <a:lstStyle/>
        <a:p>
          <a:endParaRPr lang="en-US">
            <a:solidFill>
              <a:schemeClr val="tx1"/>
            </a:solidFill>
          </a:endParaRPr>
        </a:p>
      </dgm:t>
    </dgm:pt>
    <dgm:pt modelId="{EF840F74-ED46-455C-ACFB-A1C1A4C9B0E4}">
      <dgm:prSet phldrT="[Text]"/>
      <dgm:spPr/>
      <dgm:t>
        <a:bodyPr/>
        <a:lstStyle/>
        <a:p>
          <a:r>
            <a:rPr lang="en-US" dirty="0" smtClean="0">
              <a:solidFill>
                <a:schemeClr val="tx1"/>
              </a:solidFill>
            </a:rPr>
            <a:t>Reinforcing focus on high priority areas for development</a:t>
          </a:r>
        </a:p>
      </dgm:t>
    </dgm:pt>
    <dgm:pt modelId="{12D90341-FBB8-4C65-9D28-D5E4ED659299}" type="parTrans" cxnId="{6DB79D93-E4F7-41B5-A555-385685AFDCC9}">
      <dgm:prSet/>
      <dgm:spPr/>
      <dgm:t>
        <a:bodyPr/>
        <a:lstStyle/>
        <a:p>
          <a:endParaRPr lang="en-US">
            <a:solidFill>
              <a:schemeClr val="tx1"/>
            </a:solidFill>
          </a:endParaRPr>
        </a:p>
      </dgm:t>
    </dgm:pt>
    <dgm:pt modelId="{42475130-F2BF-4673-B4E4-074A0D2D90A8}" type="sibTrans" cxnId="{6DB79D93-E4F7-41B5-A555-385685AFDCC9}">
      <dgm:prSet/>
      <dgm:spPr/>
      <dgm:t>
        <a:bodyPr/>
        <a:lstStyle/>
        <a:p>
          <a:endParaRPr lang="en-US">
            <a:solidFill>
              <a:schemeClr val="tx1"/>
            </a:solidFill>
          </a:endParaRPr>
        </a:p>
      </dgm:t>
    </dgm:pt>
    <dgm:pt modelId="{B55936D9-F003-4F96-BB31-15C229A28870}">
      <dgm:prSet phldrT="[Text]"/>
      <dgm:spPr/>
      <dgm:t>
        <a:bodyPr/>
        <a:lstStyle/>
        <a:p>
          <a:r>
            <a:rPr lang="en-US" smtClean="0">
              <a:solidFill>
                <a:schemeClr val="tx1"/>
              </a:solidFill>
            </a:rPr>
            <a:t>Encouraging new approaches to meet growing training needs</a:t>
          </a:r>
          <a:endParaRPr lang="en-US" dirty="0" smtClean="0">
            <a:solidFill>
              <a:schemeClr val="tx1"/>
            </a:solidFill>
          </a:endParaRPr>
        </a:p>
      </dgm:t>
    </dgm:pt>
    <dgm:pt modelId="{ABA0156D-AA7A-485C-9202-EAA8DE12794F}" type="parTrans" cxnId="{4D50626F-B3EB-48BF-AEA7-170CA0F159A4}">
      <dgm:prSet/>
      <dgm:spPr/>
      <dgm:t>
        <a:bodyPr/>
        <a:lstStyle/>
        <a:p>
          <a:endParaRPr lang="en-US">
            <a:solidFill>
              <a:schemeClr val="tx1"/>
            </a:solidFill>
          </a:endParaRPr>
        </a:p>
      </dgm:t>
    </dgm:pt>
    <dgm:pt modelId="{937C3A34-976E-4C9D-85DC-AC8782E4EE9F}" type="sibTrans" cxnId="{4D50626F-B3EB-48BF-AEA7-170CA0F159A4}">
      <dgm:prSet/>
      <dgm:spPr/>
      <dgm:t>
        <a:bodyPr/>
        <a:lstStyle/>
        <a:p>
          <a:endParaRPr lang="en-US">
            <a:solidFill>
              <a:schemeClr val="tx1"/>
            </a:solidFill>
          </a:endParaRPr>
        </a:p>
      </dgm:t>
    </dgm:pt>
    <dgm:pt modelId="{D6D4D9A6-5BBF-4462-9314-64CB1A1B944E}" type="pres">
      <dgm:prSet presAssocID="{188D7F3F-D8C6-419A-B81A-9FFDBEE6330E}" presName="Name0" presStyleCnt="0">
        <dgm:presLayoutVars>
          <dgm:chMax val="7"/>
          <dgm:chPref val="7"/>
          <dgm:dir/>
        </dgm:presLayoutVars>
      </dgm:prSet>
      <dgm:spPr/>
      <dgm:t>
        <a:bodyPr/>
        <a:lstStyle/>
        <a:p>
          <a:endParaRPr lang="en-US"/>
        </a:p>
      </dgm:t>
    </dgm:pt>
    <dgm:pt modelId="{E6AE6329-AF78-4AAD-A1C8-357DF552A51F}" type="pres">
      <dgm:prSet presAssocID="{188D7F3F-D8C6-419A-B81A-9FFDBEE6330E}" presName="Name1" presStyleCnt="0"/>
      <dgm:spPr/>
      <dgm:t>
        <a:bodyPr/>
        <a:lstStyle/>
        <a:p>
          <a:endParaRPr lang="en-US"/>
        </a:p>
      </dgm:t>
    </dgm:pt>
    <dgm:pt modelId="{1C6B300E-2250-4032-B137-E867082E242F}" type="pres">
      <dgm:prSet presAssocID="{188D7F3F-D8C6-419A-B81A-9FFDBEE6330E}" presName="cycle" presStyleCnt="0"/>
      <dgm:spPr/>
      <dgm:t>
        <a:bodyPr/>
        <a:lstStyle/>
        <a:p>
          <a:endParaRPr lang="en-US"/>
        </a:p>
      </dgm:t>
    </dgm:pt>
    <dgm:pt modelId="{E3E21C92-F911-4BB6-8365-15FA1AEAA1EE}" type="pres">
      <dgm:prSet presAssocID="{188D7F3F-D8C6-419A-B81A-9FFDBEE6330E}" presName="srcNode" presStyleLbl="node1" presStyleIdx="0" presStyleCnt="6"/>
      <dgm:spPr/>
      <dgm:t>
        <a:bodyPr/>
        <a:lstStyle/>
        <a:p>
          <a:endParaRPr lang="en-US"/>
        </a:p>
      </dgm:t>
    </dgm:pt>
    <dgm:pt modelId="{689B77D6-8666-4C09-B2EA-4BB2B8FC6E29}" type="pres">
      <dgm:prSet presAssocID="{188D7F3F-D8C6-419A-B81A-9FFDBEE6330E}" presName="conn" presStyleLbl="parChTrans1D2" presStyleIdx="0" presStyleCnt="1"/>
      <dgm:spPr/>
      <dgm:t>
        <a:bodyPr/>
        <a:lstStyle/>
        <a:p>
          <a:endParaRPr lang="en-US"/>
        </a:p>
      </dgm:t>
    </dgm:pt>
    <dgm:pt modelId="{B2A31B32-6A59-488C-A8FE-6D527E29C492}" type="pres">
      <dgm:prSet presAssocID="{188D7F3F-D8C6-419A-B81A-9FFDBEE6330E}" presName="extraNode" presStyleLbl="node1" presStyleIdx="0" presStyleCnt="6"/>
      <dgm:spPr/>
      <dgm:t>
        <a:bodyPr/>
        <a:lstStyle/>
        <a:p>
          <a:endParaRPr lang="en-US"/>
        </a:p>
      </dgm:t>
    </dgm:pt>
    <dgm:pt modelId="{EA09AFE9-B17B-4D3D-A5D6-39ABAB101839}" type="pres">
      <dgm:prSet presAssocID="{188D7F3F-D8C6-419A-B81A-9FFDBEE6330E}" presName="dstNode" presStyleLbl="node1" presStyleIdx="0" presStyleCnt="6"/>
      <dgm:spPr/>
      <dgm:t>
        <a:bodyPr/>
        <a:lstStyle/>
        <a:p>
          <a:endParaRPr lang="en-US"/>
        </a:p>
      </dgm:t>
    </dgm:pt>
    <dgm:pt modelId="{347B019A-3719-460A-A4EE-0919BFFE0C1C}" type="pres">
      <dgm:prSet presAssocID="{1B3DDABA-B6D4-45A9-A1C1-6136CC50210C}" presName="text_1" presStyleLbl="node1" presStyleIdx="0" presStyleCnt="6">
        <dgm:presLayoutVars>
          <dgm:bulletEnabled val="1"/>
        </dgm:presLayoutVars>
      </dgm:prSet>
      <dgm:spPr/>
      <dgm:t>
        <a:bodyPr/>
        <a:lstStyle/>
        <a:p>
          <a:endParaRPr lang="en-US"/>
        </a:p>
      </dgm:t>
    </dgm:pt>
    <dgm:pt modelId="{3DECB543-3954-4721-850B-63F6FAB6D8D8}" type="pres">
      <dgm:prSet presAssocID="{1B3DDABA-B6D4-45A9-A1C1-6136CC50210C}" presName="accent_1" presStyleCnt="0"/>
      <dgm:spPr/>
      <dgm:t>
        <a:bodyPr/>
        <a:lstStyle/>
        <a:p>
          <a:endParaRPr lang="en-US"/>
        </a:p>
      </dgm:t>
    </dgm:pt>
    <dgm:pt modelId="{ED2F04CA-1BD3-4FB1-9F8F-867FAEEBEAE9}" type="pres">
      <dgm:prSet presAssocID="{1B3DDABA-B6D4-45A9-A1C1-6136CC50210C}" presName="accentRepeatNode" presStyleLbl="solidFgAcc1" presStyleIdx="0" presStyleCnt="6"/>
      <dgm:spPr/>
      <dgm:t>
        <a:bodyPr/>
        <a:lstStyle/>
        <a:p>
          <a:endParaRPr lang="en-US"/>
        </a:p>
      </dgm:t>
    </dgm:pt>
    <dgm:pt modelId="{5B441AED-A907-4D77-9327-4AB3FB3F8D97}" type="pres">
      <dgm:prSet presAssocID="{8473BE64-469A-4FFF-8C40-0F5D114ADBC5}" presName="text_2" presStyleLbl="node1" presStyleIdx="1" presStyleCnt="6">
        <dgm:presLayoutVars>
          <dgm:bulletEnabled val="1"/>
        </dgm:presLayoutVars>
      </dgm:prSet>
      <dgm:spPr/>
      <dgm:t>
        <a:bodyPr/>
        <a:lstStyle/>
        <a:p>
          <a:endParaRPr lang="en-US"/>
        </a:p>
      </dgm:t>
    </dgm:pt>
    <dgm:pt modelId="{4438AFA0-EA43-4399-AEAC-9CC1806E08BC}" type="pres">
      <dgm:prSet presAssocID="{8473BE64-469A-4FFF-8C40-0F5D114ADBC5}" presName="accent_2" presStyleCnt="0"/>
      <dgm:spPr/>
    </dgm:pt>
    <dgm:pt modelId="{95CCEAC4-B0A0-49F6-94BC-23E349D50D8F}" type="pres">
      <dgm:prSet presAssocID="{8473BE64-469A-4FFF-8C40-0F5D114ADBC5}" presName="accentRepeatNode" presStyleLbl="solidFgAcc1" presStyleIdx="1" presStyleCnt="6"/>
      <dgm:spPr/>
      <dgm:t>
        <a:bodyPr/>
        <a:lstStyle/>
        <a:p>
          <a:endParaRPr lang="en-US"/>
        </a:p>
      </dgm:t>
    </dgm:pt>
    <dgm:pt modelId="{AB5D9D94-3CF4-4D84-BEC3-48AB5C21D313}" type="pres">
      <dgm:prSet presAssocID="{6084BEB7-7D7B-4C31-AC2A-52B32B376B25}" presName="text_3" presStyleLbl="node1" presStyleIdx="2" presStyleCnt="6">
        <dgm:presLayoutVars>
          <dgm:bulletEnabled val="1"/>
        </dgm:presLayoutVars>
      </dgm:prSet>
      <dgm:spPr/>
      <dgm:t>
        <a:bodyPr/>
        <a:lstStyle/>
        <a:p>
          <a:endParaRPr lang="en-US"/>
        </a:p>
      </dgm:t>
    </dgm:pt>
    <dgm:pt modelId="{364F392D-F1C0-4840-B9F4-BFABAFA6E10B}" type="pres">
      <dgm:prSet presAssocID="{6084BEB7-7D7B-4C31-AC2A-52B32B376B25}" presName="accent_3" presStyleCnt="0"/>
      <dgm:spPr/>
    </dgm:pt>
    <dgm:pt modelId="{7C778AD8-4BAA-4B28-B548-4A92987D19CD}" type="pres">
      <dgm:prSet presAssocID="{6084BEB7-7D7B-4C31-AC2A-52B32B376B25}" presName="accentRepeatNode" presStyleLbl="solidFgAcc1" presStyleIdx="2" presStyleCnt="6"/>
      <dgm:spPr/>
      <dgm:t>
        <a:bodyPr/>
        <a:lstStyle/>
        <a:p>
          <a:endParaRPr lang="en-US"/>
        </a:p>
      </dgm:t>
    </dgm:pt>
    <dgm:pt modelId="{B74DF4E1-98F9-46C5-B8F4-B8B738AF2886}" type="pres">
      <dgm:prSet presAssocID="{4689AC47-3C12-44E8-ACEC-034F0878B358}" presName="text_4" presStyleLbl="node1" presStyleIdx="3" presStyleCnt="6">
        <dgm:presLayoutVars>
          <dgm:bulletEnabled val="1"/>
        </dgm:presLayoutVars>
      </dgm:prSet>
      <dgm:spPr/>
      <dgm:t>
        <a:bodyPr/>
        <a:lstStyle/>
        <a:p>
          <a:endParaRPr lang="en-US"/>
        </a:p>
      </dgm:t>
    </dgm:pt>
    <dgm:pt modelId="{17D9BDCD-EE2F-487D-82C6-28CBE933A215}" type="pres">
      <dgm:prSet presAssocID="{4689AC47-3C12-44E8-ACEC-034F0878B358}" presName="accent_4" presStyleCnt="0"/>
      <dgm:spPr/>
    </dgm:pt>
    <dgm:pt modelId="{3FA05CF0-DBB1-4507-AFC2-F5178CC9DF8C}" type="pres">
      <dgm:prSet presAssocID="{4689AC47-3C12-44E8-ACEC-034F0878B358}" presName="accentRepeatNode" presStyleLbl="solidFgAcc1" presStyleIdx="3" presStyleCnt="6"/>
      <dgm:spPr/>
      <dgm:t>
        <a:bodyPr/>
        <a:lstStyle/>
        <a:p>
          <a:endParaRPr lang="en-US"/>
        </a:p>
      </dgm:t>
    </dgm:pt>
    <dgm:pt modelId="{50D6ACE2-D223-414D-9B6B-09C197B2A5DB}" type="pres">
      <dgm:prSet presAssocID="{EF840F74-ED46-455C-ACFB-A1C1A4C9B0E4}" presName="text_5" presStyleLbl="node1" presStyleIdx="4" presStyleCnt="6">
        <dgm:presLayoutVars>
          <dgm:bulletEnabled val="1"/>
        </dgm:presLayoutVars>
      </dgm:prSet>
      <dgm:spPr/>
      <dgm:t>
        <a:bodyPr/>
        <a:lstStyle/>
        <a:p>
          <a:endParaRPr lang="en-US"/>
        </a:p>
      </dgm:t>
    </dgm:pt>
    <dgm:pt modelId="{5E36FC3C-0147-4899-8D13-37A593F8CD4B}" type="pres">
      <dgm:prSet presAssocID="{EF840F74-ED46-455C-ACFB-A1C1A4C9B0E4}" presName="accent_5" presStyleCnt="0"/>
      <dgm:spPr/>
    </dgm:pt>
    <dgm:pt modelId="{9E797D34-FCFB-4043-8300-F7AC1719B417}" type="pres">
      <dgm:prSet presAssocID="{EF840F74-ED46-455C-ACFB-A1C1A4C9B0E4}" presName="accentRepeatNode" presStyleLbl="solidFgAcc1" presStyleIdx="4" presStyleCnt="6"/>
      <dgm:spPr/>
      <dgm:t>
        <a:bodyPr/>
        <a:lstStyle/>
        <a:p>
          <a:endParaRPr lang="en-US"/>
        </a:p>
      </dgm:t>
    </dgm:pt>
    <dgm:pt modelId="{16360F53-3D89-4C49-AA2C-C9D9DEE57D2D}" type="pres">
      <dgm:prSet presAssocID="{B55936D9-F003-4F96-BB31-15C229A28870}" presName="text_6" presStyleLbl="node1" presStyleIdx="5" presStyleCnt="6">
        <dgm:presLayoutVars>
          <dgm:bulletEnabled val="1"/>
        </dgm:presLayoutVars>
      </dgm:prSet>
      <dgm:spPr/>
      <dgm:t>
        <a:bodyPr/>
        <a:lstStyle/>
        <a:p>
          <a:endParaRPr lang="en-US"/>
        </a:p>
      </dgm:t>
    </dgm:pt>
    <dgm:pt modelId="{5A48051C-44A6-4B29-B6FD-3EB6C330A351}" type="pres">
      <dgm:prSet presAssocID="{B55936D9-F003-4F96-BB31-15C229A28870}" presName="accent_6" presStyleCnt="0"/>
      <dgm:spPr/>
    </dgm:pt>
    <dgm:pt modelId="{E8A18D0C-670C-4A27-B69B-994A4657E946}" type="pres">
      <dgm:prSet presAssocID="{B55936D9-F003-4F96-BB31-15C229A28870}" presName="accentRepeatNode" presStyleLbl="solidFgAcc1" presStyleIdx="5" presStyleCnt="6"/>
      <dgm:spPr/>
      <dgm:t>
        <a:bodyPr/>
        <a:lstStyle/>
        <a:p>
          <a:endParaRPr lang="en-US"/>
        </a:p>
      </dgm:t>
    </dgm:pt>
  </dgm:ptLst>
  <dgm:cxnLst>
    <dgm:cxn modelId="{EDC42549-6BBB-4639-BB3B-6AF7DFF8DAC0}" type="presOf" srcId="{4689AC47-3C12-44E8-ACEC-034F0878B358}" destId="{B74DF4E1-98F9-46C5-B8F4-B8B738AF2886}" srcOrd="0" destOrd="0" presId="urn:microsoft.com/office/officeart/2008/layout/VerticalCurvedList"/>
    <dgm:cxn modelId="{4D50626F-B3EB-48BF-AEA7-170CA0F159A4}" srcId="{188D7F3F-D8C6-419A-B81A-9FFDBEE6330E}" destId="{B55936D9-F003-4F96-BB31-15C229A28870}" srcOrd="5" destOrd="0" parTransId="{ABA0156D-AA7A-485C-9202-EAA8DE12794F}" sibTransId="{937C3A34-976E-4C9D-85DC-AC8782E4EE9F}"/>
    <dgm:cxn modelId="{B65EDF4A-459F-44CD-8FD5-238273F37454}" type="presOf" srcId="{3D93C7D7-C17C-45F7-B5AC-467ADAFFB72A}" destId="{689B77D6-8666-4C09-B2EA-4BB2B8FC6E29}" srcOrd="0" destOrd="0" presId="urn:microsoft.com/office/officeart/2008/layout/VerticalCurvedList"/>
    <dgm:cxn modelId="{28E79153-8B69-421F-A126-75FAFA5CB5F0}" type="presOf" srcId="{1B3DDABA-B6D4-45A9-A1C1-6136CC50210C}" destId="{347B019A-3719-460A-A4EE-0919BFFE0C1C}" srcOrd="0" destOrd="0" presId="urn:microsoft.com/office/officeart/2008/layout/VerticalCurvedList"/>
    <dgm:cxn modelId="{CE39196D-ABE8-48F3-8473-6AD8C83054CA}" type="presOf" srcId="{6084BEB7-7D7B-4C31-AC2A-52B32B376B25}" destId="{AB5D9D94-3CF4-4D84-BEC3-48AB5C21D313}" srcOrd="0" destOrd="0" presId="urn:microsoft.com/office/officeart/2008/layout/VerticalCurvedList"/>
    <dgm:cxn modelId="{40F24C63-AC28-4CB9-A866-E8A8650C34F7}" srcId="{188D7F3F-D8C6-419A-B81A-9FFDBEE6330E}" destId="{6084BEB7-7D7B-4C31-AC2A-52B32B376B25}" srcOrd="2" destOrd="0" parTransId="{35F55AB3-3918-464F-A3C9-6CC04E29CC85}" sibTransId="{83C6666D-EC82-45B5-9F31-778B8750C3B2}"/>
    <dgm:cxn modelId="{E1E89344-92FF-4FD3-B6D2-8F3C9772E5E8}" type="presOf" srcId="{8473BE64-469A-4FFF-8C40-0F5D114ADBC5}" destId="{5B441AED-A907-4D77-9327-4AB3FB3F8D97}" srcOrd="0" destOrd="0" presId="urn:microsoft.com/office/officeart/2008/layout/VerticalCurvedList"/>
    <dgm:cxn modelId="{A5DA1F65-62D3-4D2B-A710-989B134EC6BD}" type="presOf" srcId="{188D7F3F-D8C6-419A-B81A-9FFDBEE6330E}" destId="{D6D4D9A6-5BBF-4462-9314-64CB1A1B944E}" srcOrd="0" destOrd="0" presId="urn:microsoft.com/office/officeart/2008/layout/VerticalCurvedList"/>
    <dgm:cxn modelId="{3F2851BC-7EEA-4230-83D8-94CB4751E910}" type="presOf" srcId="{B55936D9-F003-4F96-BB31-15C229A28870}" destId="{16360F53-3D89-4C49-AA2C-C9D9DEE57D2D}" srcOrd="0" destOrd="0" presId="urn:microsoft.com/office/officeart/2008/layout/VerticalCurvedList"/>
    <dgm:cxn modelId="{E1EB5DAE-8816-4756-A1AA-8B837D90D3E1}" srcId="{188D7F3F-D8C6-419A-B81A-9FFDBEE6330E}" destId="{4689AC47-3C12-44E8-ACEC-034F0878B358}" srcOrd="3" destOrd="0" parTransId="{31766FCF-D025-4C85-BF88-0681DA270FBB}" sibTransId="{1D2BB25E-AB89-45BC-A515-37232DC54F23}"/>
    <dgm:cxn modelId="{0F353863-929E-466A-8F4F-751EA2421B99}" srcId="{188D7F3F-D8C6-419A-B81A-9FFDBEE6330E}" destId="{8473BE64-469A-4FFF-8C40-0F5D114ADBC5}" srcOrd="1" destOrd="0" parTransId="{094A9035-7B7B-4B6D-A8C9-3E5CF5B799CC}" sibTransId="{E1CB2D6D-B1B7-4184-886B-EA8800D794BB}"/>
    <dgm:cxn modelId="{6DB79D93-E4F7-41B5-A555-385685AFDCC9}" srcId="{188D7F3F-D8C6-419A-B81A-9FFDBEE6330E}" destId="{EF840F74-ED46-455C-ACFB-A1C1A4C9B0E4}" srcOrd="4" destOrd="0" parTransId="{12D90341-FBB8-4C65-9D28-D5E4ED659299}" sibTransId="{42475130-F2BF-4673-B4E4-074A0D2D90A8}"/>
    <dgm:cxn modelId="{B412D316-5D6C-49C3-A4BE-E5EC8CE1B589}" type="presOf" srcId="{EF840F74-ED46-455C-ACFB-A1C1A4C9B0E4}" destId="{50D6ACE2-D223-414D-9B6B-09C197B2A5DB}" srcOrd="0" destOrd="0" presId="urn:microsoft.com/office/officeart/2008/layout/VerticalCurvedList"/>
    <dgm:cxn modelId="{4C58916F-10B1-46E3-B3CB-9385F2CD2B64}" srcId="{188D7F3F-D8C6-419A-B81A-9FFDBEE6330E}" destId="{1B3DDABA-B6D4-45A9-A1C1-6136CC50210C}" srcOrd="0" destOrd="0" parTransId="{DC3CBB7C-92AA-4AAA-BF92-18A93FC4295E}" sibTransId="{3D93C7D7-C17C-45F7-B5AC-467ADAFFB72A}"/>
    <dgm:cxn modelId="{BCDDDE3D-5FE5-4E12-96D0-A8993DF1A372}" type="presParOf" srcId="{D6D4D9A6-5BBF-4462-9314-64CB1A1B944E}" destId="{E6AE6329-AF78-4AAD-A1C8-357DF552A51F}" srcOrd="0" destOrd="0" presId="urn:microsoft.com/office/officeart/2008/layout/VerticalCurvedList"/>
    <dgm:cxn modelId="{35D3B5C3-CB22-4060-9441-FCCBA917863E}" type="presParOf" srcId="{E6AE6329-AF78-4AAD-A1C8-357DF552A51F}" destId="{1C6B300E-2250-4032-B137-E867082E242F}" srcOrd="0" destOrd="0" presId="urn:microsoft.com/office/officeart/2008/layout/VerticalCurvedList"/>
    <dgm:cxn modelId="{46B6C5ED-3277-4911-94C2-385BBBE71E65}" type="presParOf" srcId="{1C6B300E-2250-4032-B137-E867082E242F}" destId="{E3E21C92-F911-4BB6-8365-15FA1AEAA1EE}" srcOrd="0" destOrd="0" presId="urn:microsoft.com/office/officeart/2008/layout/VerticalCurvedList"/>
    <dgm:cxn modelId="{6BB1601D-87E3-4B31-9149-5F7647660A2B}" type="presParOf" srcId="{1C6B300E-2250-4032-B137-E867082E242F}" destId="{689B77D6-8666-4C09-B2EA-4BB2B8FC6E29}" srcOrd="1" destOrd="0" presId="urn:microsoft.com/office/officeart/2008/layout/VerticalCurvedList"/>
    <dgm:cxn modelId="{1A4B0AED-7620-44B1-BB56-D6D327EA3FD1}" type="presParOf" srcId="{1C6B300E-2250-4032-B137-E867082E242F}" destId="{B2A31B32-6A59-488C-A8FE-6D527E29C492}" srcOrd="2" destOrd="0" presId="urn:microsoft.com/office/officeart/2008/layout/VerticalCurvedList"/>
    <dgm:cxn modelId="{F7EB7F4D-3C36-440D-B468-3FCD90F064F2}" type="presParOf" srcId="{1C6B300E-2250-4032-B137-E867082E242F}" destId="{EA09AFE9-B17B-4D3D-A5D6-39ABAB101839}" srcOrd="3" destOrd="0" presId="urn:microsoft.com/office/officeart/2008/layout/VerticalCurvedList"/>
    <dgm:cxn modelId="{98ED09A7-C56C-4557-A01F-A490C498B764}" type="presParOf" srcId="{E6AE6329-AF78-4AAD-A1C8-357DF552A51F}" destId="{347B019A-3719-460A-A4EE-0919BFFE0C1C}" srcOrd="1" destOrd="0" presId="urn:microsoft.com/office/officeart/2008/layout/VerticalCurvedList"/>
    <dgm:cxn modelId="{443DD2CE-A8DC-4947-9D79-40A250D00D63}" type="presParOf" srcId="{E6AE6329-AF78-4AAD-A1C8-357DF552A51F}" destId="{3DECB543-3954-4721-850B-63F6FAB6D8D8}" srcOrd="2" destOrd="0" presId="urn:microsoft.com/office/officeart/2008/layout/VerticalCurvedList"/>
    <dgm:cxn modelId="{9690EC38-5C8C-4741-80C8-83ECDFC44F4B}" type="presParOf" srcId="{3DECB543-3954-4721-850B-63F6FAB6D8D8}" destId="{ED2F04CA-1BD3-4FB1-9F8F-867FAEEBEAE9}" srcOrd="0" destOrd="0" presId="urn:microsoft.com/office/officeart/2008/layout/VerticalCurvedList"/>
    <dgm:cxn modelId="{A5D2F952-4D77-4FED-9AE4-A109FBA1DA6A}" type="presParOf" srcId="{E6AE6329-AF78-4AAD-A1C8-357DF552A51F}" destId="{5B441AED-A907-4D77-9327-4AB3FB3F8D97}" srcOrd="3" destOrd="0" presId="urn:microsoft.com/office/officeart/2008/layout/VerticalCurvedList"/>
    <dgm:cxn modelId="{CF20ACC9-E765-49B5-A4D9-8CF012CB7629}" type="presParOf" srcId="{E6AE6329-AF78-4AAD-A1C8-357DF552A51F}" destId="{4438AFA0-EA43-4399-AEAC-9CC1806E08BC}" srcOrd="4" destOrd="0" presId="urn:microsoft.com/office/officeart/2008/layout/VerticalCurvedList"/>
    <dgm:cxn modelId="{EB4E9175-DA01-49C1-A5BD-3F8555DC7A02}" type="presParOf" srcId="{4438AFA0-EA43-4399-AEAC-9CC1806E08BC}" destId="{95CCEAC4-B0A0-49F6-94BC-23E349D50D8F}" srcOrd="0" destOrd="0" presId="urn:microsoft.com/office/officeart/2008/layout/VerticalCurvedList"/>
    <dgm:cxn modelId="{56DA5D8E-BA8F-4E3C-BF06-6A1ABBC377B0}" type="presParOf" srcId="{E6AE6329-AF78-4AAD-A1C8-357DF552A51F}" destId="{AB5D9D94-3CF4-4D84-BEC3-48AB5C21D313}" srcOrd="5" destOrd="0" presId="urn:microsoft.com/office/officeart/2008/layout/VerticalCurvedList"/>
    <dgm:cxn modelId="{EBE2879B-E878-4B40-9987-006F974C3DA5}" type="presParOf" srcId="{E6AE6329-AF78-4AAD-A1C8-357DF552A51F}" destId="{364F392D-F1C0-4840-B9F4-BFABAFA6E10B}" srcOrd="6" destOrd="0" presId="urn:microsoft.com/office/officeart/2008/layout/VerticalCurvedList"/>
    <dgm:cxn modelId="{209360E8-9EA6-43F2-9FF7-2D4CF2DB2AE9}" type="presParOf" srcId="{364F392D-F1C0-4840-B9F4-BFABAFA6E10B}" destId="{7C778AD8-4BAA-4B28-B548-4A92987D19CD}" srcOrd="0" destOrd="0" presId="urn:microsoft.com/office/officeart/2008/layout/VerticalCurvedList"/>
    <dgm:cxn modelId="{335C30B5-2257-4585-9F0D-6BC000F059E2}" type="presParOf" srcId="{E6AE6329-AF78-4AAD-A1C8-357DF552A51F}" destId="{B74DF4E1-98F9-46C5-B8F4-B8B738AF2886}" srcOrd="7" destOrd="0" presId="urn:microsoft.com/office/officeart/2008/layout/VerticalCurvedList"/>
    <dgm:cxn modelId="{3530D351-13F8-43EB-B7B4-80305372A7E3}" type="presParOf" srcId="{E6AE6329-AF78-4AAD-A1C8-357DF552A51F}" destId="{17D9BDCD-EE2F-487D-82C6-28CBE933A215}" srcOrd="8" destOrd="0" presId="urn:microsoft.com/office/officeart/2008/layout/VerticalCurvedList"/>
    <dgm:cxn modelId="{41795A9A-D478-447D-A03E-40BBDFED0FA8}" type="presParOf" srcId="{17D9BDCD-EE2F-487D-82C6-28CBE933A215}" destId="{3FA05CF0-DBB1-4507-AFC2-F5178CC9DF8C}" srcOrd="0" destOrd="0" presId="urn:microsoft.com/office/officeart/2008/layout/VerticalCurvedList"/>
    <dgm:cxn modelId="{AF558433-3F7A-430C-A37D-DB60D8659296}" type="presParOf" srcId="{E6AE6329-AF78-4AAD-A1C8-357DF552A51F}" destId="{50D6ACE2-D223-414D-9B6B-09C197B2A5DB}" srcOrd="9" destOrd="0" presId="urn:microsoft.com/office/officeart/2008/layout/VerticalCurvedList"/>
    <dgm:cxn modelId="{AD31F5A7-7B4F-4C68-BF70-91E3FB465E3E}" type="presParOf" srcId="{E6AE6329-AF78-4AAD-A1C8-357DF552A51F}" destId="{5E36FC3C-0147-4899-8D13-37A593F8CD4B}" srcOrd="10" destOrd="0" presId="urn:microsoft.com/office/officeart/2008/layout/VerticalCurvedList"/>
    <dgm:cxn modelId="{76FE11B9-D41D-4B86-A026-041E7EE25840}" type="presParOf" srcId="{5E36FC3C-0147-4899-8D13-37A593F8CD4B}" destId="{9E797D34-FCFB-4043-8300-F7AC1719B417}" srcOrd="0" destOrd="0" presId="urn:microsoft.com/office/officeart/2008/layout/VerticalCurvedList"/>
    <dgm:cxn modelId="{87F8FE15-D4BD-4053-9FCE-5325CE1E9E29}" type="presParOf" srcId="{E6AE6329-AF78-4AAD-A1C8-357DF552A51F}" destId="{16360F53-3D89-4C49-AA2C-C9D9DEE57D2D}" srcOrd="11" destOrd="0" presId="urn:microsoft.com/office/officeart/2008/layout/VerticalCurvedList"/>
    <dgm:cxn modelId="{64CA7A9B-B7CD-43C8-9BC3-6CA2C83646CA}" type="presParOf" srcId="{E6AE6329-AF78-4AAD-A1C8-357DF552A51F}" destId="{5A48051C-44A6-4B29-B6FD-3EB6C330A351}" srcOrd="12" destOrd="0" presId="urn:microsoft.com/office/officeart/2008/layout/VerticalCurvedList"/>
    <dgm:cxn modelId="{98C1F582-1605-4FBE-AEE0-D397C5593F6A}" type="presParOf" srcId="{5A48051C-44A6-4B29-B6FD-3EB6C330A351}" destId="{E8A18D0C-670C-4A27-B69B-994A4657E9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F22574C-42CB-4878-8DA4-7D15B508D57F}"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4E326A56-FB8F-4D62-AA09-FFB1D3597CDF}">
      <dgm:prSet/>
      <dgm:spPr/>
      <dgm:t>
        <a:bodyPr/>
        <a:lstStyle/>
        <a:p>
          <a:pPr rtl="0"/>
          <a:r>
            <a:rPr lang="en-GB" dirty="0" smtClean="0"/>
            <a:t>Enhancing the capabilities of Members through continuing professional development</a:t>
          </a:r>
          <a:endParaRPr lang="en-US" dirty="0"/>
        </a:p>
      </dgm:t>
    </dgm:pt>
    <dgm:pt modelId="{93EA3FB9-7A78-423E-AAAB-3B6C84BF70A7}" type="parTrans" cxnId="{313C8871-8B7A-40C7-AF76-64A3B34E911D}">
      <dgm:prSet/>
      <dgm:spPr/>
      <dgm:t>
        <a:bodyPr/>
        <a:lstStyle/>
        <a:p>
          <a:endParaRPr lang="en-US"/>
        </a:p>
      </dgm:t>
    </dgm:pt>
    <dgm:pt modelId="{4D00C3B5-3014-4AC7-804C-BEF31BF919FF}" type="sibTrans" cxnId="{313C8871-8B7A-40C7-AF76-64A3B34E911D}">
      <dgm:prSet/>
      <dgm:spPr/>
      <dgm:t>
        <a:bodyPr/>
        <a:lstStyle/>
        <a:p>
          <a:endParaRPr lang="en-US"/>
        </a:p>
      </dgm:t>
    </dgm:pt>
    <dgm:pt modelId="{A8BBD9F8-EB0D-4D4D-B48D-D8F24E2A6678}" type="pres">
      <dgm:prSet presAssocID="{1F22574C-42CB-4878-8DA4-7D15B508D57F}" presName="cycle" presStyleCnt="0">
        <dgm:presLayoutVars>
          <dgm:dir/>
          <dgm:resizeHandles val="exact"/>
        </dgm:presLayoutVars>
      </dgm:prSet>
      <dgm:spPr/>
      <dgm:t>
        <a:bodyPr/>
        <a:lstStyle/>
        <a:p>
          <a:endParaRPr lang="en-US"/>
        </a:p>
      </dgm:t>
    </dgm:pt>
    <dgm:pt modelId="{6DD947F8-B4D0-4C1E-9F8C-7BA8E3BC9D53}" type="pres">
      <dgm:prSet presAssocID="{4E326A56-FB8F-4D62-AA09-FFB1D3597CDF}" presName="node" presStyleLbl="node1" presStyleIdx="0" presStyleCnt="1" custRadScaleRad="96315" custRadScaleInc="2">
        <dgm:presLayoutVars>
          <dgm:bulletEnabled val="1"/>
        </dgm:presLayoutVars>
      </dgm:prSet>
      <dgm:spPr/>
      <dgm:t>
        <a:bodyPr/>
        <a:lstStyle/>
        <a:p>
          <a:endParaRPr lang="en-US"/>
        </a:p>
      </dgm:t>
    </dgm:pt>
  </dgm:ptLst>
  <dgm:cxnLst>
    <dgm:cxn modelId="{313C8871-8B7A-40C7-AF76-64A3B34E911D}" srcId="{1F22574C-42CB-4878-8DA4-7D15B508D57F}" destId="{4E326A56-FB8F-4D62-AA09-FFB1D3597CDF}" srcOrd="0" destOrd="0" parTransId="{93EA3FB9-7A78-423E-AAAB-3B6C84BF70A7}" sibTransId="{4D00C3B5-3014-4AC7-804C-BEF31BF919FF}"/>
    <dgm:cxn modelId="{D36D4A92-3029-40E5-A24B-5E6947BFE7ED}" type="presOf" srcId="{1F22574C-42CB-4878-8DA4-7D15B508D57F}" destId="{A8BBD9F8-EB0D-4D4D-B48D-D8F24E2A6678}" srcOrd="0" destOrd="0" presId="urn:microsoft.com/office/officeart/2005/8/layout/cycle2"/>
    <dgm:cxn modelId="{13013B9A-EE4A-4157-8643-7429E22CC288}" type="presOf" srcId="{4E326A56-FB8F-4D62-AA09-FFB1D3597CDF}" destId="{6DD947F8-B4D0-4C1E-9F8C-7BA8E3BC9D53}" srcOrd="0" destOrd="0" presId="urn:microsoft.com/office/officeart/2005/8/layout/cycle2"/>
    <dgm:cxn modelId="{6BD55936-46F7-41E9-879A-A4B9BEA90E20}" type="presParOf" srcId="{A8BBD9F8-EB0D-4D4D-B48D-D8F24E2A6678}" destId="{6DD947F8-B4D0-4C1E-9F8C-7BA8E3BC9D53}"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8D7F3F-D8C6-419A-B81A-9FFDBEE6330E}"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n-US"/>
        </a:p>
      </dgm:t>
    </dgm:pt>
    <dgm:pt modelId="{1B3DDABA-B6D4-45A9-A1C1-6136CC50210C}">
      <dgm:prSet phldrT="[Text]"/>
      <dgm:spPr/>
      <dgm:t>
        <a:bodyPr/>
        <a:lstStyle/>
        <a:p>
          <a:r>
            <a:rPr lang="en-US" smtClean="0">
              <a:solidFill>
                <a:schemeClr val="tx1"/>
              </a:solidFill>
            </a:rPr>
            <a:t>Supporting Fellows in completing degree programmes</a:t>
          </a:r>
          <a:endParaRPr lang="en-US" dirty="0">
            <a:solidFill>
              <a:schemeClr val="tx1"/>
            </a:solidFill>
          </a:endParaRPr>
        </a:p>
      </dgm:t>
    </dgm:pt>
    <dgm:pt modelId="{DC3CBB7C-92AA-4AAA-BF92-18A93FC4295E}" type="parTrans" cxnId="{4C58916F-10B1-46E3-B3CB-9385F2CD2B64}">
      <dgm:prSet/>
      <dgm:spPr/>
      <dgm:t>
        <a:bodyPr/>
        <a:lstStyle/>
        <a:p>
          <a:endParaRPr lang="en-US">
            <a:solidFill>
              <a:schemeClr val="tx1"/>
            </a:solidFill>
          </a:endParaRPr>
        </a:p>
      </dgm:t>
    </dgm:pt>
    <dgm:pt modelId="{3D93C7D7-C17C-45F7-B5AC-467ADAFFB72A}" type="sibTrans" cxnId="{4C58916F-10B1-46E3-B3CB-9385F2CD2B64}">
      <dgm:prSet/>
      <dgm:spPr/>
      <dgm:t>
        <a:bodyPr/>
        <a:lstStyle/>
        <a:p>
          <a:endParaRPr lang="en-US">
            <a:solidFill>
              <a:schemeClr val="tx1"/>
            </a:solidFill>
          </a:endParaRPr>
        </a:p>
      </dgm:t>
    </dgm:pt>
    <dgm:pt modelId="{4689AC47-3C12-44E8-ACEC-034F0878B358}">
      <dgm:prSet phldrT="[Text]"/>
      <dgm:spPr/>
      <dgm:t>
        <a:bodyPr/>
        <a:lstStyle/>
        <a:p>
          <a:r>
            <a:rPr lang="en-US" smtClean="0">
              <a:solidFill>
                <a:schemeClr val="tx1"/>
              </a:solidFill>
            </a:rPr>
            <a:t>Supporting familiarization visits of newly appointed PRs</a:t>
          </a:r>
          <a:endParaRPr lang="en-US" dirty="0">
            <a:solidFill>
              <a:schemeClr val="tx1"/>
            </a:solidFill>
          </a:endParaRPr>
        </a:p>
      </dgm:t>
    </dgm:pt>
    <dgm:pt modelId="{31766FCF-D025-4C85-BF88-0681DA270FBB}" type="parTrans" cxnId="{E1EB5DAE-8816-4756-A1AA-8B837D90D3E1}">
      <dgm:prSet/>
      <dgm:spPr/>
      <dgm:t>
        <a:bodyPr/>
        <a:lstStyle/>
        <a:p>
          <a:endParaRPr lang="en-US">
            <a:solidFill>
              <a:schemeClr val="tx1"/>
            </a:solidFill>
          </a:endParaRPr>
        </a:p>
      </dgm:t>
    </dgm:pt>
    <dgm:pt modelId="{1D2BB25E-AB89-45BC-A515-37232DC54F23}" type="sibTrans" cxnId="{E1EB5DAE-8816-4756-A1AA-8B837D90D3E1}">
      <dgm:prSet/>
      <dgm:spPr/>
      <dgm:t>
        <a:bodyPr/>
        <a:lstStyle/>
        <a:p>
          <a:endParaRPr lang="en-US">
            <a:solidFill>
              <a:schemeClr val="tx1"/>
            </a:solidFill>
          </a:endParaRPr>
        </a:p>
      </dgm:t>
    </dgm:pt>
    <dgm:pt modelId="{6084BEB7-7D7B-4C31-AC2A-52B32B376B25}">
      <dgm:prSet phldrT="[Text]"/>
      <dgm:spPr/>
      <dgm:t>
        <a:bodyPr/>
        <a:lstStyle/>
        <a:p>
          <a:r>
            <a:rPr lang="fr-CH" smtClean="0">
              <a:solidFill>
                <a:schemeClr val="tx1"/>
              </a:solidFill>
            </a:rPr>
            <a:t>Supporting delivery of longer-term group training</a:t>
          </a:r>
          <a:endParaRPr lang="en-US" dirty="0" smtClean="0">
            <a:solidFill>
              <a:schemeClr val="tx1"/>
            </a:solidFill>
          </a:endParaRPr>
        </a:p>
      </dgm:t>
    </dgm:pt>
    <dgm:pt modelId="{35F55AB3-3918-464F-A3C9-6CC04E29CC85}" type="parTrans" cxnId="{40F24C63-AC28-4CB9-A866-E8A8650C34F7}">
      <dgm:prSet/>
      <dgm:spPr/>
      <dgm:t>
        <a:bodyPr/>
        <a:lstStyle/>
        <a:p>
          <a:endParaRPr lang="en-US">
            <a:solidFill>
              <a:schemeClr val="tx1"/>
            </a:solidFill>
          </a:endParaRPr>
        </a:p>
      </dgm:t>
    </dgm:pt>
    <dgm:pt modelId="{83C6666D-EC82-45B5-9F31-778B8750C3B2}" type="sibTrans" cxnId="{40F24C63-AC28-4CB9-A866-E8A8650C34F7}">
      <dgm:prSet/>
      <dgm:spPr/>
      <dgm:t>
        <a:bodyPr/>
        <a:lstStyle/>
        <a:p>
          <a:endParaRPr lang="en-US">
            <a:solidFill>
              <a:schemeClr val="tx1"/>
            </a:solidFill>
          </a:endParaRPr>
        </a:p>
      </dgm:t>
    </dgm:pt>
    <dgm:pt modelId="{8473BE64-469A-4FFF-8C40-0F5D114ADBC5}">
      <dgm:prSet phldrT="[Text]"/>
      <dgm:spPr/>
      <dgm:t>
        <a:bodyPr/>
        <a:lstStyle/>
        <a:p>
          <a:r>
            <a:rPr lang="en-US" smtClean="0">
              <a:solidFill>
                <a:schemeClr val="tx1"/>
              </a:solidFill>
            </a:rPr>
            <a:t>Supporting participants in training programmes of one month or more </a:t>
          </a:r>
          <a:endParaRPr lang="en-US" dirty="0" smtClean="0">
            <a:solidFill>
              <a:schemeClr val="tx1"/>
            </a:solidFill>
          </a:endParaRPr>
        </a:p>
      </dgm:t>
    </dgm:pt>
    <dgm:pt modelId="{094A9035-7B7B-4B6D-A8C9-3E5CF5B799CC}" type="parTrans" cxnId="{0F353863-929E-466A-8F4F-751EA2421B99}">
      <dgm:prSet/>
      <dgm:spPr/>
      <dgm:t>
        <a:bodyPr/>
        <a:lstStyle/>
        <a:p>
          <a:endParaRPr lang="en-US">
            <a:solidFill>
              <a:schemeClr val="tx1"/>
            </a:solidFill>
          </a:endParaRPr>
        </a:p>
      </dgm:t>
    </dgm:pt>
    <dgm:pt modelId="{E1CB2D6D-B1B7-4184-886B-EA8800D794BB}" type="sibTrans" cxnId="{0F353863-929E-466A-8F4F-751EA2421B99}">
      <dgm:prSet/>
      <dgm:spPr/>
      <dgm:t>
        <a:bodyPr/>
        <a:lstStyle/>
        <a:p>
          <a:endParaRPr lang="en-US">
            <a:solidFill>
              <a:schemeClr val="tx1"/>
            </a:solidFill>
          </a:endParaRPr>
        </a:p>
      </dgm:t>
    </dgm:pt>
    <dgm:pt modelId="{EF840F74-ED46-455C-ACFB-A1C1A4C9B0E4}">
      <dgm:prSet phldrT="[Text]"/>
      <dgm:spPr/>
      <dgm:t>
        <a:bodyPr/>
        <a:lstStyle/>
        <a:p>
          <a:r>
            <a:rPr lang="en-US" smtClean="0">
              <a:solidFill>
                <a:schemeClr val="tx1"/>
              </a:solidFill>
            </a:rPr>
            <a:t>Developing new Fellowship partner relationships</a:t>
          </a:r>
          <a:endParaRPr lang="en-US" dirty="0" smtClean="0">
            <a:solidFill>
              <a:schemeClr val="tx1"/>
            </a:solidFill>
          </a:endParaRPr>
        </a:p>
      </dgm:t>
    </dgm:pt>
    <dgm:pt modelId="{12D90341-FBB8-4C65-9D28-D5E4ED659299}" type="parTrans" cxnId="{6DB79D93-E4F7-41B5-A555-385685AFDCC9}">
      <dgm:prSet/>
      <dgm:spPr/>
      <dgm:t>
        <a:bodyPr/>
        <a:lstStyle/>
        <a:p>
          <a:endParaRPr lang="en-US">
            <a:solidFill>
              <a:schemeClr val="tx1"/>
            </a:solidFill>
          </a:endParaRPr>
        </a:p>
      </dgm:t>
    </dgm:pt>
    <dgm:pt modelId="{42475130-F2BF-4673-B4E4-074A0D2D90A8}" type="sibTrans" cxnId="{6DB79D93-E4F7-41B5-A555-385685AFDCC9}">
      <dgm:prSet/>
      <dgm:spPr/>
      <dgm:t>
        <a:bodyPr/>
        <a:lstStyle/>
        <a:p>
          <a:endParaRPr lang="en-US">
            <a:solidFill>
              <a:schemeClr val="tx1"/>
            </a:solidFill>
          </a:endParaRPr>
        </a:p>
      </dgm:t>
    </dgm:pt>
    <dgm:pt modelId="{0FCA9494-A555-4984-97EA-7C83A85AB000}">
      <dgm:prSet phldrT="[Text]"/>
      <dgm:spPr/>
      <dgm:t>
        <a:bodyPr/>
        <a:lstStyle/>
        <a:p>
          <a:r>
            <a:rPr lang="en-US" smtClean="0">
              <a:solidFill>
                <a:schemeClr val="tx1"/>
              </a:solidFill>
            </a:rPr>
            <a:t>Annual announcement of Fellowship Opportunities</a:t>
          </a:r>
          <a:endParaRPr lang="en-US" dirty="0" smtClean="0">
            <a:solidFill>
              <a:schemeClr val="tx1"/>
            </a:solidFill>
          </a:endParaRPr>
        </a:p>
      </dgm:t>
    </dgm:pt>
    <dgm:pt modelId="{C3097205-74DA-4864-9C81-6C09B9FDE1E6}" type="parTrans" cxnId="{5FA40B78-17CC-4B74-80FF-EBAEEBCC8239}">
      <dgm:prSet/>
      <dgm:spPr/>
      <dgm:t>
        <a:bodyPr/>
        <a:lstStyle/>
        <a:p>
          <a:endParaRPr lang="en-US">
            <a:solidFill>
              <a:schemeClr val="tx1"/>
            </a:solidFill>
          </a:endParaRPr>
        </a:p>
      </dgm:t>
    </dgm:pt>
    <dgm:pt modelId="{B9B80CA4-F5C6-46AA-AB11-253D1AE21815}" type="sibTrans" cxnId="{5FA40B78-17CC-4B74-80FF-EBAEEBCC8239}">
      <dgm:prSet/>
      <dgm:spPr/>
      <dgm:t>
        <a:bodyPr/>
        <a:lstStyle/>
        <a:p>
          <a:endParaRPr lang="en-US">
            <a:solidFill>
              <a:schemeClr val="tx1"/>
            </a:solidFill>
          </a:endParaRPr>
        </a:p>
      </dgm:t>
    </dgm:pt>
    <dgm:pt modelId="{D6D4D9A6-5BBF-4462-9314-64CB1A1B944E}" type="pres">
      <dgm:prSet presAssocID="{188D7F3F-D8C6-419A-B81A-9FFDBEE6330E}" presName="Name0" presStyleCnt="0">
        <dgm:presLayoutVars>
          <dgm:chMax val="7"/>
          <dgm:chPref val="7"/>
          <dgm:dir/>
        </dgm:presLayoutVars>
      </dgm:prSet>
      <dgm:spPr/>
      <dgm:t>
        <a:bodyPr/>
        <a:lstStyle/>
        <a:p>
          <a:endParaRPr lang="en-US"/>
        </a:p>
      </dgm:t>
    </dgm:pt>
    <dgm:pt modelId="{E6AE6329-AF78-4AAD-A1C8-357DF552A51F}" type="pres">
      <dgm:prSet presAssocID="{188D7F3F-D8C6-419A-B81A-9FFDBEE6330E}" presName="Name1" presStyleCnt="0"/>
      <dgm:spPr/>
      <dgm:t>
        <a:bodyPr/>
        <a:lstStyle/>
        <a:p>
          <a:endParaRPr lang="en-US"/>
        </a:p>
      </dgm:t>
    </dgm:pt>
    <dgm:pt modelId="{1C6B300E-2250-4032-B137-E867082E242F}" type="pres">
      <dgm:prSet presAssocID="{188D7F3F-D8C6-419A-B81A-9FFDBEE6330E}" presName="cycle" presStyleCnt="0"/>
      <dgm:spPr/>
      <dgm:t>
        <a:bodyPr/>
        <a:lstStyle/>
        <a:p>
          <a:endParaRPr lang="en-US"/>
        </a:p>
      </dgm:t>
    </dgm:pt>
    <dgm:pt modelId="{E3E21C92-F911-4BB6-8365-15FA1AEAA1EE}" type="pres">
      <dgm:prSet presAssocID="{188D7F3F-D8C6-419A-B81A-9FFDBEE6330E}" presName="srcNode" presStyleLbl="node1" presStyleIdx="0" presStyleCnt="6"/>
      <dgm:spPr/>
      <dgm:t>
        <a:bodyPr/>
        <a:lstStyle/>
        <a:p>
          <a:endParaRPr lang="en-US"/>
        </a:p>
      </dgm:t>
    </dgm:pt>
    <dgm:pt modelId="{689B77D6-8666-4C09-B2EA-4BB2B8FC6E29}" type="pres">
      <dgm:prSet presAssocID="{188D7F3F-D8C6-419A-B81A-9FFDBEE6330E}" presName="conn" presStyleLbl="parChTrans1D2" presStyleIdx="0" presStyleCnt="1"/>
      <dgm:spPr/>
      <dgm:t>
        <a:bodyPr/>
        <a:lstStyle/>
        <a:p>
          <a:endParaRPr lang="en-US"/>
        </a:p>
      </dgm:t>
    </dgm:pt>
    <dgm:pt modelId="{B2A31B32-6A59-488C-A8FE-6D527E29C492}" type="pres">
      <dgm:prSet presAssocID="{188D7F3F-D8C6-419A-B81A-9FFDBEE6330E}" presName="extraNode" presStyleLbl="node1" presStyleIdx="0" presStyleCnt="6"/>
      <dgm:spPr/>
      <dgm:t>
        <a:bodyPr/>
        <a:lstStyle/>
        <a:p>
          <a:endParaRPr lang="en-US"/>
        </a:p>
      </dgm:t>
    </dgm:pt>
    <dgm:pt modelId="{EA09AFE9-B17B-4D3D-A5D6-39ABAB101839}" type="pres">
      <dgm:prSet presAssocID="{188D7F3F-D8C6-419A-B81A-9FFDBEE6330E}" presName="dstNode" presStyleLbl="node1" presStyleIdx="0" presStyleCnt="6"/>
      <dgm:spPr/>
      <dgm:t>
        <a:bodyPr/>
        <a:lstStyle/>
        <a:p>
          <a:endParaRPr lang="en-US"/>
        </a:p>
      </dgm:t>
    </dgm:pt>
    <dgm:pt modelId="{347B019A-3719-460A-A4EE-0919BFFE0C1C}" type="pres">
      <dgm:prSet presAssocID="{1B3DDABA-B6D4-45A9-A1C1-6136CC50210C}" presName="text_1" presStyleLbl="node1" presStyleIdx="0" presStyleCnt="6">
        <dgm:presLayoutVars>
          <dgm:bulletEnabled val="1"/>
        </dgm:presLayoutVars>
      </dgm:prSet>
      <dgm:spPr/>
      <dgm:t>
        <a:bodyPr/>
        <a:lstStyle/>
        <a:p>
          <a:endParaRPr lang="en-US"/>
        </a:p>
      </dgm:t>
    </dgm:pt>
    <dgm:pt modelId="{3DECB543-3954-4721-850B-63F6FAB6D8D8}" type="pres">
      <dgm:prSet presAssocID="{1B3DDABA-B6D4-45A9-A1C1-6136CC50210C}" presName="accent_1" presStyleCnt="0"/>
      <dgm:spPr/>
      <dgm:t>
        <a:bodyPr/>
        <a:lstStyle/>
        <a:p>
          <a:endParaRPr lang="en-US"/>
        </a:p>
      </dgm:t>
    </dgm:pt>
    <dgm:pt modelId="{ED2F04CA-1BD3-4FB1-9F8F-867FAEEBEAE9}" type="pres">
      <dgm:prSet presAssocID="{1B3DDABA-B6D4-45A9-A1C1-6136CC50210C}" presName="accentRepeatNode" presStyleLbl="solidFgAcc1" presStyleIdx="0" presStyleCnt="6"/>
      <dgm:spPr/>
      <dgm:t>
        <a:bodyPr/>
        <a:lstStyle/>
        <a:p>
          <a:endParaRPr lang="en-US"/>
        </a:p>
      </dgm:t>
    </dgm:pt>
    <dgm:pt modelId="{5B441AED-A907-4D77-9327-4AB3FB3F8D97}" type="pres">
      <dgm:prSet presAssocID="{8473BE64-469A-4FFF-8C40-0F5D114ADBC5}" presName="text_2" presStyleLbl="node1" presStyleIdx="1" presStyleCnt="6">
        <dgm:presLayoutVars>
          <dgm:bulletEnabled val="1"/>
        </dgm:presLayoutVars>
      </dgm:prSet>
      <dgm:spPr/>
      <dgm:t>
        <a:bodyPr/>
        <a:lstStyle/>
        <a:p>
          <a:endParaRPr lang="en-US"/>
        </a:p>
      </dgm:t>
    </dgm:pt>
    <dgm:pt modelId="{4438AFA0-EA43-4399-AEAC-9CC1806E08BC}" type="pres">
      <dgm:prSet presAssocID="{8473BE64-469A-4FFF-8C40-0F5D114ADBC5}" presName="accent_2" presStyleCnt="0"/>
      <dgm:spPr/>
      <dgm:t>
        <a:bodyPr/>
        <a:lstStyle/>
        <a:p>
          <a:endParaRPr lang="en-US"/>
        </a:p>
      </dgm:t>
    </dgm:pt>
    <dgm:pt modelId="{95CCEAC4-B0A0-49F6-94BC-23E349D50D8F}" type="pres">
      <dgm:prSet presAssocID="{8473BE64-469A-4FFF-8C40-0F5D114ADBC5}" presName="accentRepeatNode" presStyleLbl="solidFgAcc1" presStyleIdx="1" presStyleCnt="6"/>
      <dgm:spPr/>
      <dgm:t>
        <a:bodyPr/>
        <a:lstStyle/>
        <a:p>
          <a:endParaRPr lang="en-US"/>
        </a:p>
      </dgm:t>
    </dgm:pt>
    <dgm:pt modelId="{AB5D9D94-3CF4-4D84-BEC3-48AB5C21D313}" type="pres">
      <dgm:prSet presAssocID="{6084BEB7-7D7B-4C31-AC2A-52B32B376B25}" presName="text_3" presStyleLbl="node1" presStyleIdx="2" presStyleCnt="6">
        <dgm:presLayoutVars>
          <dgm:bulletEnabled val="1"/>
        </dgm:presLayoutVars>
      </dgm:prSet>
      <dgm:spPr/>
      <dgm:t>
        <a:bodyPr/>
        <a:lstStyle/>
        <a:p>
          <a:endParaRPr lang="en-US"/>
        </a:p>
      </dgm:t>
    </dgm:pt>
    <dgm:pt modelId="{364F392D-F1C0-4840-B9F4-BFABAFA6E10B}" type="pres">
      <dgm:prSet presAssocID="{6084BEB7-7D7B-4C31-AC2A-52B32B376B25}" presName="accent_3" presStyleCnt="0"/>
      <dgm:spPr/>
      <dgm:t>
        <a:bodyPr/>
        <a:lstStyle/>
        <a:p>
          <a:endParaRPr lang="en-US"/>
        </a:p>
      </dgm:t>
    </dgm:pt>
    <dgm:pt modelId="{7C778AD8-4BAA-4B28-B548-4A92987D19CD}" type="pres">
      <dgm:prSet presAssocID="{6084BEB7-7D7B-4C31-AC2A-52B32B376B25}" presName="accentRepeatNode" presStyleLbl="solidFgAcc1" presStyleIdx="2" presStyleCnt="6"/>
      <dgm:spPr/>
      <dgm:t>
        <a:bodyPr/>
        <a:lstStyle/>
        <a:p>
          <a:endParaRPr lang="en-US"/>
        </a:p>
      </dgm:t>
    </dgm:pt>
    <dgm:pt modelId="{CB9EA044-7DD5-4928-B258-E33A942D66AC}" type="pres">
      <dgm:prSet presAssocID="{0FCA9494-A555-4984-97EA-7C83A85AB000}" presName="text_4" presStyleLbl="node1" presStyleIdx="3" presStyleCnt="6">
        <dgm:presLayoutVars>
          <dgm:bulletEnabled val="1"/>
        </dgm:presLayoutVars>
      </dgm:prSet>
      <dgm:spPr/>
      <dgm:t>
        <a:bodyPr/>
        <a:lstStyle/>
        <a:p>
          <a:endParaRPr lang="en-US"/>
        </a:p>
      </dgm:t>
    </dgm:pt>
    <dgm:pt modelId="{9C37E23D-6395-4D86-A8BA-B9B7D6D8AAE9}" type="pres">
      <dgm:prSet presAssocID="{0FCA9494-A555-4984-97EA-7C83A85AB000}" presName="accent_4" presStyleCnt="0"/>
      <dgm:spPr/>
      <dgm:t>
        <a:bodyPr/>
        <a:lstStyle/>
        <a:p>
          <a:endParaRPr lang="en-US"/>
        </a:p>
      </dgm:t>
    </dgm:pt>
    <dgm:pt modelId="{AE001A97-9719-4E6D-A295-894E31CB2CD9}" type="pres">
      <dgm:prSet presAssocID="{0FCA9494-A555-4984-97EA-7C83A85AB000}" presName="accentRepeatNode" presStyleLbl="solidFgAcc1" presStyleIdx="3" presStyleCnt="6"/>
      <dgm:spPr/>
      <dgm:t>
        <a:bodyPr/>
        <a:lstStyle/>
        <a:p>
          <a:endParaRPr lang="en-US"/>
        </a:p>
      </dgm:t>
    </dgm:pt>
    <dgm:pt modelId="{26DB85AE-063C-4E53-8E02-F848F14CD0AC}" type="pres">
      <dgm:prSet presAssocID="{4689AC47-3C12-44E8-ACEC-034F0878B358}" presName="text_5" presStyleLbl="node1" presStyleIdx="4" presStyleCnt="6">
        <dgm:presLayoutVars>
          <dgm:bulletEnabled val="1"/>
        </dgm:presLayoutVars>
      </dgm:prSet>
      <dgm:spPr/>
      <dgm:t>
        <a:bodyPr/>
        <a:lstStyle/>
        <a:p>
          <a:endParaRPr lang="en-US"/>
        </a:p>
      </dgm:t>
    </dgm:pt>
    <dgm:pt modelId="{F8B28CDE-4F4D-4192-B8A9-1C00143E8510}" type="pres">
      <dgm:prSet presAssocID="{4689AC47-3C12-44E8-ACEC-034F0878B358}" presName="accent_5" presStyleCnt="0"/>
      <dgm:spPr/>
      <dgm:t>
        <a:bodyPr/>
        <a:lstStyle/>
        <a:p>
          <a:endParaRPr lang="en-US"/>
        </a:p>
      </dgm:t>
    </dgm:pt>
    <dgm:pt modelId="{3FA05CF0-DBB1-4507-AFC2-F5178CC9DF8C}" type="pres">
      <dgm:prSet presAssocID="{4689AC47-3C12-44E8-ACEC-034F0878B358}" presName="accentRepeatNode" presStyleLbl="solidFgAcc1" presStyleIdx="4" presStyleCnt="6"/>
      <dgm:spPr/>
      <dgm:t>
        <a:bodyPr/>
        <a:lstStyle/>
        <a:p>
          <a:endParaRPr lang="en-US"/>
        </a:p>
      </dgm:t>
    </dgm:pt>
    <dgm:pt modelId="{D0F028FE-03C0-4A44-9FED-075FE20E3E41}" type="pres">
      <dgm:prSet presAssocID="{EF840F74-ED46-455C-ACFB-A1C1A4C9B0E4}" presName="text_6" presStyleLbl="node1" presStyleIdx="5" presStyleCnt="6">
        <dgm:presLayoutVars>
          <dgm:bulletEnabled val="1"/>
        </dgm:presLayoutVars>
      </dgm:prSet>
      <dgm:spPr/>
      <dgm:t>
        <a:bodyPr/>
        <a:lstStyle/>
        <a:p>
          <a:endParaRPr lang="en-US"/>
        </a:p>
      </dgm:t>
    </dgm:pt>
    <dgm:pt modelId="{F81420F6-9310-4FEA-B7EA-702D4A828736}" type="pres">
      <dgm:prSet presAssocID="{EF840F74-ED46-455C-ACFB-A1C1A4C9B0E4}" presName="accent_6" presStyleCnt="0"/>
      <dgm:spPr/>
      <dgm:t>
        <a:bodyPr/>
        <a:lstStyle/>
        <a:p>
          <a:endParaRPr lang="en-US"/>
        </a:p>
      </dgm:t>
    </dgm:pt>
    <dgm:pt modelId="{9E797D34-FCFB-4043-8300-F7AC1719B417}" type="pres">
      <dgm:prSet presAssocID="{EF840F74-ED46-455C-ACFB-A1C1A4C9B0E4}" presName="accentRepeatNode" presStyleLbl="solidFgAcc1" presStyleIdx="5" presStyleCnt="6"/>
      <dgm:spPr/>
      <dgm:t>
        <a:bodyPr/>
        <a:lstStyle/>
        <a:p>
          <a:endParaRPr lang="en-US"/>
        </a:p>
      </dgm:t>
    </dgm:pt>
  </dgm:ptLst>
  <dgm:cxnLst>
    <dgm:cxn modelId="{FEB1B45E-7B8D-4498-AB1F-33B91F70C7EC}" type="presOf" srcId="{1B3DDABA-B6D4-45A9-A1C1-6136CC50210C}" destId="{347B019A-3719-460A-A4EE-0919BFFE0C1C}" srcOrd="0" destOrd="0" presId="urn:microsoft.com/office/officeart/2008/layout/VerticalCurvedList"/>
    <dgm:cxn modelId="{C71C5C56-7DFD-4E4A-9BBA-E2CFB2A0BE61}" type="presOf" srcId="{8473BE64-469A-4FFF-8C40-0F5D114ADBC5}" destId="{5B441AED-A907-4D77-9327-4AB3FB3F8D97}" srcOrd="0" destOrd="0" presId="urn:microsoft.com/office/officeart/2008/layout/VerticalCurvedList"/>
    <dgm:cxn modelId="{40F24C63-AC28-4CB9-A866-E8A8650C34F7}" srcId="{188D7F3F-D8C6-419A-B81A-9FFDBEE6330E}" destId="{6084BEB7-7D7B-4C31-AC2A-52B32B376B25}" srcOrd="2" destOrd="0" parTransId="{35F55AB3-3918-464F-A3C9-6CC04E29CC85}" sibTransId="{83C6666D-EC82-45B5-9F31-778B8750C3B2}"/>
    <dgm:cxn modelId="{BFBCE562-B3C7-49E4-A60E-2CC83361B3F1}" type="presOf" srcId="{4689AC47-3C12-44E8-ACEC-034F0878B358}" destId="{26DB85AE-063C-4E53-8E02-F848F14CD0AC}" srcOrd="0" destOrd="0" presId="urn:microsoft.com/office/officeart/2008/layout/VerticalCurvedList"/>
    <dgm:cxn modelId="{C26B0AB5-03CF-4E14-93B6-AF9B57A6EA84}" type="presOf" srcId="{EF840F74-ED46-455C-ACFB-A1C1A4C9B0E4}" destId="{D0F028FE-03C0-4A44-9FED-075FE20E3E41}" srcOrd="0" destOrd="0" presId="urn:microsoft.com/office/officeart/2008/layout/VerticalCurvedList"/>
    <dgm:cxn modelId="{E9C970EB-6D8E-4F58-9186-C18B048109EB}" type="presOf" srcId="{188D7F3F-D8C6-419A-B81A-9FFDBEE6330E}" destId="{D6D4D9A6-5BBF-4462-9314-64CB1A1B944E}" srcOrd="0" destOrd="0" presId="urn:microsoft.com/office/officeart/2008/layout/VerticalCurvedList"/>
    <dgm:cxn modelId="{E1EB5DAE-8816-4756-A1AA-8B837D90D3E1}" srcId="{188D7F3F-D8C6-419A-B81A-9FFDBEE6330E}" destId="{4689AC47-3C12-44E8-ACEC-034F0878B358}" srcOrd="4" destOrd="0" parTransId="{31766FCF-D025-4C85-BF88-0681DA270FBB}" sibTransId="{1D2BB25E-AB89-45BC-A515-37232DC54F23}"/>
    <dgm:cxn modelId="{AB985C74-A0A3-43B5-BD60-FE23E497C10B}" type="presOf" srcId="{6084BEB7-7D7B-4C31-AC2A-52B32B376B25}" destId="{AB5D9D94-3CF4-4D84-BEC3-48AB5C21D313}" srcOrd="0" destOrd="0" presId="urn:microsoft.com/office/officeart/2008/layout/VerticalCurvedList"/>
    <dgm:cxn modelId="{0F353863-929E-466A-8F4F-751EA2421B99}" srcId="{188D7F3F-D8C6-419A-B81A-9FFDBEE6330E}" destId="{8473BE64-469A-4FFF-8C40-0F5D114ADBC5}" srcOrd="1" destOrd="0" parTransId="{094A9035-7B7B-4B6D-A8C9-3E5CF5B799CC}" sibTransId="{E1CB2D6D-B1B7-4184-886B-EA8800D794BB}"/>
    <dgm:cxn modelId="{5FA40B78-17CC-4B74-80FF-EBAEEBCC8239}" srcId="{188D7F3F-D8C6-419A-B81A-9FFDBEE6330E}" destId="{0FCA9494-A555-4984-97EA-7C83A85AB000}" srcOrd="3" destOrd="0" parTransId="{C3097205-74DA-4864-9C81-6C09B9FDE1E6}" sibTransId="{B9B80CA4-F5C6-46AA-AB11-253D1AE21815}"/>
    <dgm:cxn modelId="{6DB79D93-E4F7-41B5-A555-385685AFDCC9}" srcId="{188D7F3F-D8C6-419A-B81A-9FFDBEE6330E}" destId="{EF840F74-ED46-455C-ACFB-A1C1A4C9B0E4}" srcOrd="5" destOrd="0" parTransId="{12D90341-FBB8-4C65-9D28-D5E4ED659299}" sibTransId="{42475130-F2BF-4673-B4E4-074A0D2D90A8}"/>
    <dgm:cxn modelId="{A7907DBB-BA22-42F4-9B54-786477ECAC55}" type="presOf" srcId="{0FCA9494-A555-4984-97EA-7C83A85AB000}" destId="{CB9EA044-7DD5-4928-B258-E33A942D66AC}" srcOrd="0" destOrd="0" presId="urn:microsoft.com/office/officeart/2008/layout/VerticalCurvedList"/>
    <dgm:cxn modelId="{4C58916F-10B1-46E3-B3CB-9385F2CD2B64}" srcId="{188D7F3F-D8C6-419A-B81A-9FFDBEE6330E}" destId="{1B3DDABA-B6D4-45A9-A1C1-6136CC50210C}" srcOrd="0" destOrd="0" parTransId="{DC3CBB7C-92AA-4AAA-BF92-18A93FC4295E}" sibTransId="{3D93C7D7-C17C-45F7-B5AC-467ADAFFB72A}"/>
    <dgm:cxn modelId="{719CE3D6-ED63-4C79-8003-682E6828DB39}" type="presOf" srcId="{3D93C7D7-C17C-45F7-B5AC-467ADAFFB72A}" destId="{689B77D6-8666-4C09-B2EA-4BB2B8FC6E29}" srcOrd="0" destOrd="0" presId="urn:microsoft.com/office/officeart/2008/layout/VerticalCurvedList"/>
    <dgm:cxn modelId="{C4C418D9-30C7-4189-9D92-E9F60E0C01D6}" type="presParOf" srcId="{D6D4D9A6-5BBF-4462-9314-64CB1A1B944E}" destId="{E6AE6329-AF78-4AAD-A1C8-357DF552A51F}" srcOrd="0" destOrd="0" presId="urn:microsoft.com/office/officeart/2008/layout/VerticalCurvedList"/>
    <dgm:cxn modelId="{5884F339-829C-4639-A0E7-AC6232F469EF}" type="presParOf" srcId="{E6AE6329-AF78-4AAD-A1C8-357DF552A51F}" destId="{1C6B300E-2250-4032-B137-E867082E242F}" srcOrd="0" destOrd="0" presId="urn:microsoft.com/office/officeart/2008/layout/VerticalCurvedList"/>
    <dgm:cxn modelId="{26913620-B351-4FBD-BAB4-6CA0D0F435F8}" type="presParOf" srcId="{1C6B300E-2250-4032-B137-E867082E242F}" destId="{E3E21C92-F911-4BB6-8365-15FA1AEAA1EE}" srcOrd="0" destOrd="0" presId="urn:microsoft.com/office/officeart/2008/layout/VerticalCurvedList"/>
    <dgm:cxn modelId="{C3643B3F-1E9C-478D-A3B0-86D3C2C1F1BC}" type="presParOf" srcId="{1C6B300E-2250-4032-B137-E867082E242F}" destId="{689B77D6-8666-4C09-B2EA-4BB2B8FC6E29}" srcOrd="1" destOrd="0" presId="urn:microsoft.com/office/officeart/2008/layout/VerticalCurvedList"/>
    <dgm:cxn modelId="{94D638C2-296F-4DFB-923A-51BD03AA19DC}" type="presParOf" srcId="{1C6B300E-2250-4032-B137-E867082E242F}" destId="{B2A31B32-6A59-488C-A8FE-6D527E29C492}" srcOrd="2" destOrd="0" presId="urn:microsoft.com/office/officeart/2008/layout/VerticalCurvedList"/>
    <dgm:cxn modelId="{8268F11E-4B17-4C5E-B03C-E0D8F30BB6D5}" type="presParOf" srcId="{1C6B300E-2250-4032-B137-E867082E242F}" destId="{EA09AFE9-B17B-4D3D-A5D6-39ABAB101839}" srcOrd="3" destOrd="0" presId="urn:microsoft.com/office/officeart/2008/layout/VerticalCurvedList"/>
    <dgm:cxn modelId="{6E236441-8A91-4659-ABED-37D174A630FF}" type="presParOf" srcId="{E6AE6329-AF78-4AAD-A1C8-357DF552A51F}" destId="{347B019A-3719-460A-A4EE-0919BFFE0C1C}" srcOrd="1" destOrd="0" presId="urn:microsoft.com/office/officeart/2008/layout/VerticalCurvedList"/>
    <dgm:cxn modelId="{A182BF96-0E4A-4087-98BE-CFB1BA708782}" type="presParOf" srcId="{E6AE6329-AF78-4AAD-A1C8-357DF552A51F}" destId="{3DECB543-3954-4721-850B-63F6FAB6D8D8}" srcOrd="2" destOrd="0" presId="urn:microsoft.com/office/officeart/2008/layout/VerticalCurvedList"/>
    <dgm:cxn modelId="{64F3F18F-EB1B-487D-AD21-D43D3AA61960}" type="presParOf" srcId="{3DECB543-3954-4721-850B-63F6FAB6D8D8}" destId="{ED2F04CA-1BD3-4FB1-9F8F-867FAEEBEAE9}" srcOrd="0" destOrd="0" presId="urn:microsoft.com/office/officeart/2008/layout/VerticalCurvedList"/>
    <dgm:cxn modelId="{5F2D2B8A-3F92-4D5B-8F2B-BC49F3854EC2}" type="presParOf" srcId="{E6AE6329-AF78-4AAD-A1C8-357DF552A51F}" destId="{5B441AED-A907-4D77-9327-4AB3FB3F8D97}" srcOrd="3" destOrd="0" presId="urn:microsoft.com/office/officeart/2008/layout/VerticalCurvedList"/>
    <dgm:cxn modelId="{AAAF5979-8D57-4DC6-886A-3923BEEB0A6F}" type="presParOf" srcId="{E6AE6329-AF78-4AAD-A1C8-357DF552A51F}" destId="{4438AFA0-EA43-4399-AEAC-9CC1806E08BC}" srcOrd="4" destOrd="0" presId="urn:microsoft.com/office/officeart/2008/layout/VerticalCurvedList"/>
    <dgm:cxn modelId="{896EC6E2-C5F2-4A91-A7D0-710C2CEAC59C}" type="presParOf" srcId="{4438AFA0-EA43-4399-AEAC-9CC1806E08BC}" destId="{95CCEAC4-B0A0-49F6-94BC-23E349D50D8F}" srcOrd="0" destOrd="0" presId="urn:microsoft.com/office/officeart/2008/layout/VerticalCurvedList"/>
    <dgm:cxn modelId="{A41798CE-E5F5-4995-BAC5-E7CE6A4C7F8C}" type="presParOf" srcId="{E6AE6329-AF78-4AAD-A1C8-357DF552A51F}" destId="{AB5D9D94-3CF4-4D84-BEC3-48AB5C21D313}" srcOrd="5" destOrd="0" presId="urn:microsoft.com/office/officeart/2008/layout/VerticalCurvedList"/>
    <dgm:cxn modelId="{F7D4E12B-ED78-4B68-A3D3-8A0DA99A59F0}" type="presParOf" srcId="{E6AE6329-AF78-4AAD-A1C8-357DF552A51F}" destId="{364F392D-F1C0-4840-B9F4-BFABAFA6E10B}" srcOrd="6" destOrd="0" presId="urn:microsoft.com/office/officeart/2008/layout/VerticalCurvedList"/>
    <dgm:cxn modelId="{3E23B1C8-9B4A-47B8-814C-BB768B3AF9D4}" type="presParOf" srcId="{364F392D-F1C0-4840-B9F4-BFABAFA6E10B}" destId="{7C778AD8-4BAA-4B28-B548-4A92987D19CD}" srcOrd="0" destOrd="0" presId="urn:microsoft.com/office/officeart/2008/layout/VerticalCurvedList"/>
    <dgm:cxn modelId="{CA7F2F25-9F86-4F7C-A430-EB03845344C1}" type="presParOf" srcId="{E6AE6329-AF78-4AAD-A1C8-357DF552A51F}" destId="{CB9EA044-7DD5-4928-B258-E33A942D66AC}" srcOrd="7" destOrd="0" presId="urn:microsoft.com/office/officeart/2008/layout/VerticalCurvedList"/>
    <dgm:cxn modelId="{F2C681D0-325C-4958-836A-0DC1E659B509}" type="presParOf" srcId="{E6AE6329-AF78-4AAD-A1C8-357DF552A51F}" destId="{9C37E23D-6395-4D86-A8BA-B9B7D6D8AAE9}" srcOrd="8" destOrd="0" presId="urn:microsoft.com/office/officeart/2008/layout/VerticalCurvedList"/>
    <dgm:cxn modelId="{A87EE497-7C47-48D0-937C-CCF8A0EB6155}" type="presParOf" srcId="{9C37E23D-6395-4D86-A8BA-B9B7D6D8AAE9}" destId="{AE001A97-9719-4E6D-A295-894E31CB2CD9}" srcOrd="0" destOrd="0" presId="urn:microsoft.com/office/officeart/2008/layout/VerticalCurvedList"/>
    <dgm:cxn modelId="{2C09616F-A652-44D5-BE22-FC0BB9D7CA78}" type="presParOf" srcId="{E6AE6329-AF78-4AAD-A1C8-357DF552A51F}" destId="{26DB85AE-063C-4E53-8E02-F848F14CD0AC}" srcOrd="9" destOrd="0" presId="urn:microsoft.com/office/officeart/2008/layout/VerticalCurvedList"/>
    <dgm:cxn modelId="{3875E09A-A223-495D-8BB0-0E5070943A5E}" type="presParOf" srcId="{E6AE6329-AF78-4AAD-A1C8-357DF552A51F}" destId="{F8B28CDE-4F4D-4192-B8A9-1C00143E8510}" srcOrd="10" destOrd="0" presId="urn:microsoft.com/office/officeart/2008/layout/VerticalCurvedList"/>
    <dgm:cxn modelId="{9A254267-9DB6-44AF-BE13-B7632CAFA171}" type="presParOf" srcId="{F8B28CDE-4F4D-4192-B8A9-1C00143E8510}" destId="{3FA05CF0-DBB1-4507-AFC2-F5178CC9DF8C}" srcOrd="0" destOrd="0" presId="urn:microsoft.com/office/officeart/2008/layout/VerticalCurvedList"/>
    <dgm:cxn modelId="{225D35D1-EC28-47DF-80D6-34A143F326E6}" type="presParOf" srcId="{E6AE6329-AF78-4AAD-A1C8-357DF552A51F}" destId="{D0F028FE-03C0-4A44-9FED-075FE20E3E41}" srcOrd="11" destOrd="0" presId="urn:microsoft.com/office/officeart/2008/layout/VerticalCurvedList"/>
    <dgm:cxn modelId="{451B6A63-8BC7-4B04-A983-43378BDA0C1B}" type="presParOf" srcId="{E6AE6329-AF78-4AAD-A1C8-357DF552A51F}" destId="{F81420F6-9310-4FEA-B7EA-702D4A828736}" srcOrd="12" destOrd="0" presId="urn:microsoft.com/office/officeart/2008/layout/VerticalCurvedList"/>
    <dgm:cxn modelId="{57C8FC95-8786-46C3-A357-A052070462B1}" type="presParOf" srcId="{F81420F6-9310-4FEA-B7EA-702D4A828736}" destId="{9E797D34-FCFB-4043-8300-F7AC1719B41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F22574C-42CB-4878-8DA4-7D15B508D57F}"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4E326A56-FB8F-4D62-AA09-FFB1D3597CDF}">
      <dgm:prSet/>
      <dgm:spPr/>
      <dgm:t>
        <a:bodyPr/>
        <a:lstStyle/>
        <a:p>
          <a:pPr rtl="0"/>
          <a:r>
            <a:rPr lang="en-GB" dirty="0" smtClean="0"/>
            <a:t>Enhancing the capabilities of Members through attainment of qualifications</a:t>
          </a:r>
          <a:endParaRPr lang="en-US" dirty="0"/>
        </a:p>
      </dgm:t>
    </dgm:pt>
    <dgm:pt modelId="{93EA3FB9-7A78-423E-AAAB-3B6C84BF70A7}" type="parTrans" cxnId="{313C8871-8B7A-40C7-AF76-64A3B34E911D}">
      <dgm:prSet/>
      <dgm:spPr/>
      <dgm:t>
        <a:bodyPr/>
        <a:lstStyle/>
        <a:p>
          <a:endParaRPr lang="en-US"/>
        </a:p>
      </dgm:t>
    </dgm:pt>
    <dgm:pt modelId="{4D00C3B5-3014-4AC7-804C-BEF31BF919FF}" type="sibTrans" cxnId="{313C8871-8B7A-40C7-AF76-64A3B34E911D}">
      <dgm:prSet/>
      <dgm:spPr/>
      <dgm:t>
        <a:bodyPr/>
        <a:lstStyle/>
        <a:p>
          <a:endParaRPr lang="en-US"/>
        </a:p>
      </dgm:t>
    </dgm:pt>
    <dgm:pt modelId="{A8BBD9F8-EB0D-4D4D-B48D-D8F24E2A6678}" type="pres">
      <dgm:prSet presAssocID="{1F22574C-42CB-4878-8DA4-7D15B508D57F}" presName="cycle" presStyleCnt="0">
        <dgm:presLayoutVars>
          <dgm:dir/>
          <dgm:resizeHandles val="exact"/>
        </dgm:presLayoutVars>
      </dgm:prSet>
      <dgm:spPr/>
      <dgm:t>
        <a:bodyPr/>
        <a:lstStyle/>
        <a:p>
          <a:endParaRPr lang="en-US"/>
        </a:p>
      </dgm:t>
    </dgm:pt>
    <dgm:pt modelId="{6DD947F8-B4D0-4C1E-9F8C-7BA8E3BC9D53}" type="pres">
      <dgm:prSet presAssocID="{4E326A56-FB8F-4D62-AA09-FFB1D3597CDF}" presName="node" presStyleLbl="node1" presStyleIdx="0" presStyleCnt="1" custRadScaleRad="96315" custRadScaleInc="2">
        <dgm:presLayoutVars>
          <dgm:bulletEnabled val="1"/>
        </dgm:presLayoutVars>
      </dgm:prSet>
      <dgm:spPr/>
      <dgm:t>
        <a:bodyPr/>
        <a:lstStyle/>
        <a:p>
          <a:endParaRPr lang="en-US"/>
        </a:p>
      </dgm:t>
    </dgm:pt>
  </dgm:ptLst>
  <dgm:cxnLst>
    <dgm:cxn modelId="{313C8871-8B7A-40C7-AF76-64A3B34E911D}" srcId="{1F22574C-42CB-4878-8DA4-7D15B508D57F}" destId="{4E326A56-FB8F-4D62-AA09-FFB1D3597CDF}" srcOrd="0" destOrd="0" parTransId="{93EA3FB9-7A78-423E-AAAB-3B6C84BF70A7}" sibTransId="{4D00C3B5-3014-4AC7-804C-BEF31BF919FF}"/>
    <dgm:cxn modelId="{FDDAB826-59F9-4F3B-BAE3-FCEF61A4F16B}" type="presOf" srcId="{4E326A56-FB8F-4D62-AA09-FFB1D3597CDF}" destId="{6DD947F8-B4D0-4C1E-9F8C-7BA8E3BC9D53}" srcOrd="0" destOrd="0" presId="urn:microsoft.com/office/officeart/2005/8/layout/cycle2"/>
    <dgm:cxn modelId="{DD2B4388-03AC-4108-926E-E9E26DDEE78D}" type="presOf" srcId="{1F22574C-42CB-4878-8DA4-7D15B508D57F}" destId="{A8BBD9F8-EB0D-4D4D-B48D-D8F24E2A6678}" srcOrd="0" destOrd="0" presId="urn:microsoft.com/office/officeart/2005/8/layout/cycle2"/>
    <dgm:cxn modelId="{85B98D6B-16E6-499D-B19F-3C53426C573A}" type="presParOf" srcId="{A8BBD9F8-EB0D-4D4D-B48D-D8F24E2A6678}" destId="{6DD947F8-B4D0-4C1E-9F8C-7BA8E3BC9D53}"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7180C4-EE4B-4C11-8198-FA2F669C04F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AAFA9B33-4D1A-4EAF-89BF-5E5410B2CEAB}">
      <dgm:prSet/>
      <dgm:spPr/>
      <dgm:t>
        <a:bodyPr/>
        <a:lstStyle/>
        <a:p>
          <a:pPr rtl="0"/>
          <a:r>
            <a:rPr lang="en-US" dirty="0" smtClean="0"/>
            <a:t>Leadership and Management Development for NMHSs</a:t>
          </a:r>
          <a:endParaRPr lang="en-US" dirty="0"/>
        </a:p>
      </dgm:t>
    </dgm:pt>
    <dgm:pt modelId="{A809CF22-FE58-41A4-99EF-4B0F85033CAF}" type="parTrans" cxnId="{9740AF0F-EDD0-42F5-A485-C71B38EDAEB8}">
      <dgm:prSet/>
      <dgm:spPr/>
      <dgm:t>
        <a:bodyPr/>
        <a:lstStyle/>
        <a:p>
          <a:endParaRPr lang="en-US"/>
        </a:p>
      </dgm:t>
    </dgm:pt>
    <dgm:pt modelId="{7E545ED0-D1F2-4873-B608-55181DBA6118}" type="sibTrans" cxnId="{9740AF0F-EDD0-42F5-A485-C71B38EDAEB8}">
      <dgm:prSet/>
      <dgm:spPr/>
      <dgm:t>
        <a:bodyPr/>
        <a:lstStyle/>
        <a:p>
          <a:endParaRPr lang="en-US"/>
        </a:p>
      </dgm:t>
    </dgm:pt>
    <dgm:pt modelId="{851A92C9-0F5A-410E-8BD2-C1F0750F529B}">
      <dgm:prSet/>
      <dgm:spPr/>
      <dgm:t>
        <a:bodyPr/>
        <a:lstStyle/>
        <a:p>
          <a:pPr rtl="0"/>
          <a:r>
            <a:rPr lang="en-US" dirty="0" smtClean="0"/>
            <a:t>Singapore workshop in August, South Africa planned for November</a:t>
          </a:r>
          <a:endParaRPr lang="en-US" dirty="0"/>
        </a:p>
      </dgm:t>
    </dgm:pt>
    <dgm:pt modelId="{15A9DA6D-532A-43DE-944B-148AFB5AF1C5}" type="parTrans" cxnId="{C9DB996B-4367-4A61-B126-7F11A9882719}">
      <dgm:prSet/>
      <dgm:spPr/>
      <dgm:t>
        <a:bodyPr/>
        <a:lstStyle/>
        <a:p>
          <a:endParaRPr lang="en-US"/>
        </a:p>
      </dgm:t>
    </dgm:pt>
    <dgm:pt modelId="{AAAF2C12-A9DC-496A-BE4B-E82BD2E57636}" type="sibTrans" cxnId="{C9DB996B-4367-4A61-B126-7F11A9882719}">
      <dgm:prSet/>
      <dgm:spPr/>
      <dgm:t>
        <a:bodyPr/>
        <a:lstStyle/>
        <a:p>
          <a:endParaRPr lang="en-US"/>
        </a:p>
      </dgm:t>
    </dgm:pt>
    <dgm:pt modelId="{62E723A6-2E4B-4472-B192-132A6420E0B5}">
      <dgm:prSet/>
      <dgm:spPr/>
      <dgm:t>
        <a:bodyPr/>
        <a:lstStyle/>
        <a:p>
          <a:pPr rtl="0"/>
          <a:r>
            <a:rPr lang="en-US" smtClean="0"/>
            <a:t>Training on Air Quality and new WMO guidance material in Africa</a:t>
          </a:r>
          <a:endParaRPr lang="en-US"/>
        </a:p>
      </dgm:t>
    </dgm:pt>
    <dgm:pt modelId="{8FB5BC94-33BB-4F5F-87EE-DDF0A0EA34B7}" type="parTrans" cxnId="{071DC406-27A8-4710-9316-CCF65FD4D26B}">
      <dgm:prSet/>
      <dgm:spPr/>
      <dgm:t>
        <a:bodyPr/>
        <a:lstStyle/>
        <a:p>
          <a:endParaRPr lang="en-US"/>
        </a:p>
      </dgm:t>
    </dgm:pt>
    <dgm:pt modelId="{FACD9CB3-38CE-4037-8EAF-98239F004DAB}" type="sibTrans" cxnId="{071DC406-27A8-4710-9316-CCF65FD4D26B}">
      <dgm:prSet/>
      <dgm:spPr/>
      <dgm:t>
        <a:bodyPr/>
        <a:lstStyle/>
        <a:p>
          <a:endParaRPr lang="en-US"/>
        </a:p>
      </dgm:t>
    </dgm:pt>
    <dgm:pt modelId="{00943711-931B-4A6F-9C9E-5FEA0E074297}">
      <dgm:prSet/>
      <dgm:spPr/>
      <dgm:t>
        <a:bodyPr/>
        <a:lstStyle/>
        <a:p>
          <a:pPr rtl="0"/>
          <a:r>
            <a:rPr lang="en-US" dirty="0" smtClean="0"/>
            <a:t>2019 Event held in Kenya, IMTR (2018 in Malaysia)</a:t>
          </a:r>
          <a:endParaRPr lang="en-US" dirty="0"/>
        </a:p>
      </dgm:t>
    </dgm:pt>
    <dgm:pt modelId="{0F88DD0D-AED5-4589-8586-67BCA24E2F08}" type="parTrans" cxnId="{7B73DAE5-6EE6-4580-8C58-8734CDE55548}">
      <dgm:prSet/>
      <dgm:spPr/>
      <dgm:t>
        <a:bodyPr/>
        <a:lstStyle/>
        <a:p>
          <a:endParaRPr lang="en-US"/>
        </a:p>
      </dgm:t>
    </dgm:pt>
    <dgm:pt modelId="{24F08DD9-C896-45F9-B7E7-6747904F52E0}" type="sibTrans" cxnId="{7B73DAE5-6EE6-4580-8C58-8734CDE55548}">
      <dgm:prSet/>
      <dgm:spPr/>
      <dgm:t>
        <a:bodyPr/>
        <a:lstStyle/>
        <a:p>
          <a:endParaRPr lang="en-US"/>
        </a:p>
      </dgm:t>
    </dgm:pt>
    <dgm:pt modelId="{0D5736C3-D959-4B69-8401-9288475C5375}">
      <dgm:prSet/>
      <dgm:spPr/>
      <dgm:t>
        <a:bodyPr/>
        <a:lstStyle/>
        <a:p>
          <a:pPr rtl="0"/>
          <a:r>
            <a:rPr lang="en-US" smtClean="0"/>
            <a:t>Group Fellowships Training on NWP Application</a:t>
          </a:r>
          <a:endParaRPr lang="en-US"/>
        </a:p>
      </dgm:t>
    </dgm:pt>
    <dgm:pt modelId="{E6DE2EE4-9761-418C-B2C0-C609E141C361}" type="parTrans" cxnId="{A03F6AFD-0605-4456-8EC8-2CB8ACE6A9B3}">
      <dgm:prSet/>
      <dgm:spPr/>
      <dgm:t>
        <a:bodyPr/>
        <a:lstStyle/>
        <a:p>
          <a:endParaRPr lang="en-US"/>
        </a:p>
      </dgm:t>
    </dgm:pt>
    <dgm:pt modelId="{7F350027-993F-4C11-942D-51ACC85B3BD9}" type="sibTrans" cxnId="{A03F6AFD-0605-4456-8EC8-2CB8ACE6A9B3}">
      <dgm:prSet/>
      <dgm:spPr/>
      <dgm:t>
        <a:bodyPr/>
        <a:lstStyle/>
        <a:p>
          <a:endParaRPr lang="en-US"/>
        </a:p>
      </dgm:t>
    </dgm:pt>
    <dgm:pt modelId="{DD812847-7630-43DB-A22E-92C0C7419FC6}">
      <dgm:prSet/>
      <dgm:spPr/>
      <dgm:t>
        <a:bodyPr/>
        <a:lstStyle/>
        <a:p>
          <a:pPr rtl="0"/>
          <a:r>
            <a:rPr lang="en-US" smtClean="0"/>
            <a:t>Workshops planned in Egypt or Algeria, India, Indonesia, and perhaps Morocco</a:t>
          </a:r>
          <a:endParaRPr lang="en-US"/>
        </a:p>
      </dgm:t>
    </dgm:pt>
    <dgm:pt modelId="{3721CB9B-B04F-4047-87D4-E7F8AA4B9B43}" type="parTrans" cxnId="{3E607F5E-9C7B-4A42-8486-BA1B2A209545}">
      <dgm:prSet/>
      <dgm:spPr/>
      <dgm:t>
        <a:bodyPr/>
        <a:lstStyle/>
        <a:p>
          <a:endParaRPr lang="en-US"/>
        </a:p>
      </dgm:t>
    </dgm:pt>
    <dgm:pt modelId="{BF9A418C-9747-4B09-A95C-862EAF2DE1B9}" type="sibTrans" cxnId="{3E607F5E-9C7B-4A42-8486-BA1B2A209545}">
      <dgm:prSet/>
      <dgm:spPr/>
      <dgm:t>
        <a:bodyPr/>
        <a:lstStyle/>
        <a:p>
          <a:endParaRPr lang="en-US"/>
        </a:p>
      </dgm:t>
    </dgm:pt>
    <dgm:pt modelId="{3AB068B1-73BC-4516-9005-D30928223052}">
      <dgm:prSet/>
      <dgm:spPr/>
      <dgm:t>
        <a:bodyPr/>
        <a:lstStyle/>
        <a:p>
          <a:pPr rtl="0"/>
          <a:r>
            <a:rPr lang="en-US" smtClean="0"/>
            <a:t>Marine Meteorological Services Delivery training (impact-based approaches)</a:t>
          </a:r>
          <a:endParaRPr lang="en-US"/>
        </a:p>
      </dgm:t>
    </dgm:pt>
    <dgm:pt modelId="{19863AA7-977F-4EBB-BC85-228A59524443}" type="parTrans" cxnId="{7F11D80D-26A5-41C7-AC1D-E00AE793B416}">
      <dgm:prSet/>
      <dgm:spPr/>
      <dgm:t>
        <a:bodyPr/>
        <a:lstStyle/>
        <a:p>
          <a:endParaRPr lang="en-US"/>
        </a:p>
      </dgm:t>
    </dgm:pt>
    <dgm:pt modelId="{5990E020-AA63-401B-89C6-6C3A629D287B}" type="sibTrans" cxnId="{7F11D80D-26A5-41C7-AC1D-E00AE793B416}">
      <dgm:prSet/>
      <dgm:spPr/>
      <dgm:t>
        <a:bodyPr/>
        <a:lstStyle/>
        <a:p>
          <a:endParaRPr lang="en-US"/>
        </a:p>
      </dgm:t>
    </dgm:pt>
    <dgm:pt modelId="{2EB091EA-CBE4-4852-9D0D-C7170A249BEF}">
      <dgm:prSet/>
      <dgm:spPr/>
      <dgm:t>
        <a:bodyPr/>
        <a:lstStyle/>
        <a:p>
          <a:pPr rtl="0"/>
          <a:r>
            <a:rPr lang="en-US" smtClean="0"/>
            <a:t>2 phases, Online and Regional Workshops</a:t>
          </a:r>
          <a:endParaRPr lang="en-US"/>
        </a:p>
      </dgm:t>
    </dgm:pt>
    <dgm:pt modelId="{3967E75A-2702-42CE-9C70-33756C540535}" type="parTrans" cxnId="{100036F2-A8D9-41C9-B469-2A25052C425C}">
      <dgm:prSet/>
      <dgm:spPr/>
      <dgm:t>
        <a:bodyPr/>
        <a:lstStyle/>
        <a:p>
          <a:endParaRPr lang="en-US"/>
        </a:p>
      </dgm:t>
    </dgm:pt>
    <dgm:pt modelId="{18158BF5-2146-46F1-9951-8BC50AEC35E6}" type="sibTrans" cxnId="{100036F2-A8D9-41C9-B469-2A25052C425C}">
      <dgm:prSet/>
      <dgm:spPr/>
      <dgm:t>
        <a:bodyPr/>
        <a:lstStyle/>
        <a:p>
          <a:endParaRPr lang="en-US"/>
        </a:p>
      </dgm:t>
    </dgm:pt>
    <dgm:pt modelId="{FCFB47C6-79BB-40D3-9933-236429AF6C44}">
      <dgm:prSet/>
      <dgm:spPr/>
      <dgm:t>
        <a:bodyPr/>
        <a:lstStyle/>
        <a:p>
          <a:pPr rtl="0"/>
          <a:r>
            <a:rPr lang="en-US" dirty="0" smtClean="0"/>
            <a:t>Climate Services (e.g. for Health and Agriculture)</a:t>
          </a:r>
          <a:endParaRPr lang="en-US" dirty="0"/>
        </a:p>
      </dgm:t>
    </dgm:pt>
    <dgm:pt modelId="{B12CEFA1-A3C9-4E8F-8293-B92518F50810}" type="parTrans" cxnId="{104DC0AC-90FB-4BB9-82AB-D617C2EE110A}">
      <dgm:prSet/>
      <dgm:spPr/>
      <dgm:t>
        <a:bodyPr/>
        <a:lstStyle/>
        <a:p>
          <a:endParaRPr lang="en-US"/>
        </a:p>
      </dgm:t>
    </dgm:pt>
    <dgm:pt modelId="{71463A4D-3F64-4484-90B2-4DEFC2BED916}" type="sibTrans" cxnId="{104DC0AC-90FB-4BB9-82AB-D617C2EE110A}">
      <dgm:prSet/>
      <dgm:spPr/>
      <dgm:t>
        <a:bodyPr/>
        <a:lstStyle/>
        <a:p>
          <a:endParaRPr lang="en-US"/>
        </a:p>
      </dgm:t>
    </dgm:pt>
    <dgm:pt modelId="{39F85089-DE20-4AE9-8BC6-6AA9327BEF37}">
      <dgm:prSet/>
      <dgm:spPr/>
      <dgm:t>
        <a:bodyPr/>
        <a:lstStyle/>
        <a:p>
          <a:pPr rtl="0"/>
          <a:r>
            <a:rPr lang="en-US" dirty="0" smtClean="0"/>
            <a:t>Support for Common Alerting Protocol (CAP) training</a:t>
          </a:r>
          <a:endParaRPr lang="en-US" dirty="0"/>
        </a:p>
      </dgm:t>
    </dgm:pt>
    <dgm:pt modelId="{E2C3B546-D797-4450-81CA-A124CB664479}" type="parTrans" cxnId="{70F2C55E-9469-4D88-ABC9-05BE278B75E7}">
      <dgm:prSet/>
      <dgm:spPr/>
      <dgm:t>
        <a:bodyPr/>
        <a:lstStyle/>
        <a:p>
          <a:endParaRPr lang="en-US"/>
        </a:p>
      </dgm:t>
    </dgm:pt>
    <dgm:pt modelId="{93458140-DF19-4F9A-B5B2-5893FB4D1755}" type="sibTrans" cxnId="{70F2C55E-9469-4D88-ABC9-05BE278B75E7}">
      <dgm:prSet/>
      <dgm:spPr/>
      <dgm:t>
        <a:bodyPr/>
        <a:lstStyle/>
        <a:p>
          <a:endParaRPr lang="en-US"/>
        </a:p>
      </dgm:t>
    </dgm:pt>
    <dgm:pt modelId="{B7A6DD94-33C2-47A2-8583-35B5BFCC4BE0}">
      <dgm:prSet/>
      <dgm:spPr/>
      <dgm:t>
        <a:bodyPr/>
        <a:lstStyle/>
        <a:p>
          <a:pPr rtl="0"/>
          <a:r>
            <a:rPr lang="en-US" dirty="0" smtClean="0"/>
            <a:t>All new and existing WMO Competency Frameworks</a:t>
          </a:r>
          <a:endParaRPr lang="en-US" dirty="0"/>
        </a:p>
      </dgm:t>
    </dgm:pt>
    <dgm:pt modelId="{25E76CA4-99D0-4901-BD75-B7A42792B5C3}" type="parTrans" cxnId="{BF89DD3E-8372-4979-8588-2453C604E359}">
      <dgm:prSet/>
      <dgm:spPr/>
      <dgm:t>
        <a:bodyPr/>
        <a:lstStyle/>
        <a:p>
          <a:endParaRPr lang="en-US"/>
        </a:p>
      </dgm:t>
    </dgm:pt>
    <dgm:pt modelId="{A2E55E32-7AFB-491A-AD8A-F3BCC9CBFA15}" type="sibTrans" cxnId="{BF89DD3E-8372-4979-8588-2453C604E359}">
      <dgm:prSet/>
      <dgm:spPr/>
      <dgm:t>
        <a:bodyPr/>
        <a:lstStyle/>
        <a:p>
          <a:endParaRPr lang="en-US"/>
        </a:p>
      </dgm:t>
    </dgm:pt>
    <dgm:pt modelId="{44A9BE0B-3416-4475-AEC7-7884F26C42CF}" type="pres">
      <dgm:prSet presAssocID="{1F7180C4-EE4B-4C11-8198-FA2F669C04FC}" presName="linear" presStyleCnt="0">
        <dgm:presLayoutVars>
          <dgm:animLvl val="lvl"/>
          <dgm:resizeHandles val="exact"/>
        </dgm:presLayoutVars>
      </dgm:prSet>
      <dgm:spPr/>
      <dgm:t>
        <a:bodyPr/>
        <a:lstStyle/>
        <a:p>
          <a:endParaRPr lang="en-US"/>
        </a:p>
      </dgm:t>
    </dgm:pt>
    <dgm:pt modelId="{D9644A3B-E24C-4BE4-AE39-6411BDB9A033}" type="pres">
      <dgm:prSet presAssocID="{AAFA9B33-4D1A-4EAF-89BF-5E5410B2CEAB}" presName="parentText" presStyleLbl="node1" presStyleIdx="0" presStyleCnt="7">
        <dgm:presLayoutVars>
          <dgm:chMax val="0"/>
          <dgm:bulletEnabled val="1"/>
        </dgm:presLayoutVars>
      </dgm:prSet>
      <dgm:spPr/>
      <dgm:t>
        <a:bodyPr/>
        <a:lstStyle/>
        <a:p>
          <a:endParaRPr lang="en-US"/>
        </a:p>
      </dgm:t>
    </dgm:pt>
    <dgm:pt modelId="{2C5CA0AC-67CA-4B74-A167-2CED0F1040B2}" type="pres">
      <dgm:prSet presAssocID="{AAFA9B33-4D1A-4EAF-89BF-5E5410B2CEAB}" presName="childText" presStyleLbl="revTx" presStyleIdx="0" presStyleCnt="4">
        <dgm:presLayoutVars>
          <dgm:bulletEnabled val="1"/>
        </dgm:presLayoutVars>
      </dgm:prSet>
      <dgm:spPr/>
      <dgm:t>
        <a:bodyPr/>
        <a:lstStyle/>
        <a:p>
          <a:endParaRPr lang="en-US"/>
        </a:p>
      </dgm:t>
    </dgm:pt>
    <dgm:pt modelId="{683E3B94-8381-4E85-8CC3-23F76E1C847D}" type="pres">
      <dgm:prSet presAssocID="{62E723A6-2E4B-4472-B192-132A6420E0B5}" presName="parentText" presStyleLbl="node1" presStyleIdx="1" presStyleCnt="7">
        <dgm:presLayoutVars>
          <dgm:chMax val="0"/>
          <dgm:bulletEnabled val="1"/>
        </dgm:presLayoutVars>
      </dgm:prSet>
      <dgm:spPr/>
      <dgm:t>
        <a:bodyPr/>
        <a:lstStyle/>
        <a:p>
          <a:endParaRPr lang="en-US"/>
        </a:p>
      </dgm:t>
    </dgm:pt>
    <dgm:pt modelId="{0967AF53-7FDF-433A-A589-FC5C8B49EDB9}" type="pres">
      <dgm:prSet presAssocID="{62E723A6-2E4B-4472-B192-132A6420E0B5}" presName="childText" presStyleLbl="revTx" presStyleIdx="1" presStyleCnt="4">
        <dgm:presLayoutVars>
          <dgm:bulletEnabled val="1"/>
        </dgm:presLayoutVars>
      </dgm:prSet>
      <dgm:spPr/>
      <dgm:t>
        <a:bodyPr/>
        <a:lstStyle/>
        <a:p>
          <a:endParaRPr lang="en-US"/>
        </a:p>
      </dgm:t>
    </dgm:pt>
    <dgm:pt modelId="{BB94AC71-71CE-4ABA-82DE-4870E39B9EA0}" type="pres">
      <dgm:prSet presAssocID="{0D5736C3-D959-4B69-8401-9288475C5375}" presName="parentText" presStyleLbl="node1" presStyleIdx="2" presStyleCnt="7">
        <dgm:presLayoutVars>
          <dgm:chMax val="0"/>
          <dgm:bulletEnabled val="1"/>
        </dgm:presLayoutVars>
      </dgm:prSet>
      <dgm:spPr/>
      <dgm:t>
        <a:bodyPr/>
        <a:lstStyle/>
        <a:p>
          <a:endParaRPr lang="en-US"/>
        </a:p>
      </dgm:t>
    </dgm:pt>
    <dgm:pt modelId="{57BC17C2-819B-4153-B6DC-D1551B6C559B}" type="pres">
      <dgm:prSet presAssocID="{0D5736C3-D959-4B69-8401-9288475C5375}" presName="childText" presStyleLbl="revTx" presStyleIdx="2" presStyleCnt="4">
        <dgm:presLayoutVars>
          <dgm:bulletEnabled val="1"/>
        </dgm:presLayoutVars>
      </dgm:prSet>
      <dgm:spPr/>
      <dgm:t>
        <a:bodyPr/>
        <a:lstStyle/>
        <a:p>
          <a:endParaRPr lang="en-US"/>
        </a:p>
      </dgm:t>
    </dgm:pt>
    <dgm:pt modelId="{D8725AD4-2004-451B-87D5-06FC854A5A2D}" type="pres">
      <dgm:prSet presAssocID="{3AB068B1-73BC-4516-9005-D30928223052}" presName="parentText" presStyleLbl="node1" presStyleIdx="3" presStyleCnt="7">
        <dgm:presLayoutVars>
          <dgm:chMax val="0"/>
          <dgm:bulletEnabled val="1"/>
        </dgm:presLayoutVars>
      </dgm:prSet>
      <dgm:spPr/>
      <dgm:t>
        <a:bodyPr/>
        <a:lstStyle/>
        <a:p>
          <a:endParaRPr lang="en-US"/>
        </a:p>
      </dgm:t>
    </dgm:pt>
    <dgm:pt modelId="{C686949C-45F6-4E7A-8D62-DD84993F7045}" type="pres">
      <dgm:prSet presAssocID="{3AB068B1-73BC-4516-9005-D30928223052}" presName="childText" presStyleLbl="revTx" presStyleIdx="3" presStyleCnt="4">
        <dgm:presLayoutVars>
          <dgm:bulletEnabled val="1"/>
        </dgm:presLayoutVars>
      </dgm:prSet>
      <dgm:spPr/>
      <dgm:t>
        <a:bodyPr/>
        <a:lstStyle/>
        <a:p>
          <a:endParaRPr lang="en-US"/>
        </a:p>
      </dgm:t>
    </dgm:pt>
    <dgm:pt modelId="{FA029E39-E9D8-4474-818B-A359923708B4}" type="pres">
      <dgm:prSet presAssocID="{FCFB47C6-79BB-40D3-9933-236429AF6C44}" presName="parentText" presStyleLbl="node1" presStyleIdx="4" presStyleCnt="7">
        <dgm:presLayoutVars>
          <dgm:chMax val="0"/>
          <dgm:bulletEnabled val="1"/>
        </dgm:presLayoutVars>
      </dgm:prSet>
      <dgm:spPr/>
      <dgm:t>
        <a:bodyPr/>
        <a:lstStyle/>
        <a:p>
          <a:endParaRPr lang="en-US"/>
        </a:p>
      </dgm:t>
    </dgm:pt>
    <dgm:pt modelId="{B2DE2179-0F19-4EC7-82A8-2A2FF331866E}" type="pres">
      <dgm:prSet presAssocID="{71463A4D-3F64-4484-90B2-4DEFC2BED916}" presName="spacer" presStyleCnt="0"/>
      <dgm:spPr/>
    </dgm:pt>
    <dgm:pt modelId="{18708902-797A-4667-AB9E-2E51A4D802E9}" type="pres">
      <dgm:prSet presAssocID="{39F85089-DE20-4AE9-8BC6-6AA9327BEF37}" presName="parentText" presStyleLbl="node1" presStyleIdx="5" presStyleCnt="7">
        <dgm:presLayoutVars>
          <dgm:chMax val="0"/>
          <dgm:bulletEnabled val="1"/>
        </dgm:presLayoutVars>
      </dgm:prSet>
      <dgm:spPr/>
      <dgm:t>
        <a:bodyPr/>
        <a:lstStyle/>
        <a:p>
          <a:endParaRPr lang="en-US"/>
        </a:p>
      </dgm:t>
    </dgm:pt>
    <dgm:pt modelId="{B4F238A6-13CB-41FD-A871-18FB53FA9D06}" type="pres">
      <dgm:prSet presAssocID="{93458140-DF19-4F9A-B5B2-5893FB4D1755}" presName="spacer" presStyleCnt="0"/>
      <dgm:spPr/>
    </dgm:pt>
    <dgm:pt modelId="{DC4906D5-125B-46F7-9635-C96DF5A56CF7}" type="pres">
      <dgm:prSet presAssocID="{B7A6DD94-33C2-47A2-8583-35B5BFCC4BE0}" presName="parentText" presStyleLbl="node1" presStyleIdx="6" presStyleCnt="7">
        <dgm:presLayoutVars>
          <dgm:chMax val="0"/>
          <dgm:bulletEnabled val="1"/>
        </dgm:presLayoutVars>
      </dgm:prSet>
      <dgm:spPr/>
      <dgm:t>
        <a:bodyPr/>
        <a:lstStyle/>
        <a:p>
          <a:endParaRPr lang="en-US"/>
        </a:p>
      </dgm:t>
    </dgm:pt>
  </dgm:ptLst>
  <dgm:cxnLst>
    <dgm:cxn modelId="{7B73DAE5-6EE6-4580-8C58-8734CDE55548}" srcId="{62E723A6-2E4B-4472-B192-132A6420E0B5}" destId="{00943711-931B-4A6F-9C9E-5FEA0E074297}" srcOrd="0" destOrd="0" parTransId="{0F88DD0D-AED5-4589-8586-67BCA24E2F08}" sibTransId="{24F08DD9-C896-45F9-B7E7-6747904F52E0}"/>
    <dgm:cxn modelId="{9A659D9A-F097-4D49-8E67-FE6C65115916}" type="presOf" srcId="{B7A6DD94-33C2-47A2-8583-35B5BFCC4BE0}" destId="{DC4906D5-125B-46F7-9635-C96DF5A56CF7}" srcOrd="0" destOrd="0" presId="urn:microsoft.com/office/officeart/2005/8/layout/vList2"/>
    <dgm:cxn modelId="{A03F6AFD-0605-4456-8EC8-2CB8ACE6A9B3}" srcId="{1F7180C4-EE4B-4C11-8198-FA2F669C04FC}" destId="{0D5736C3-D959-4B69-8401-9288475C5375}" srcOrd="2" destOrd="0" parTransId="{E6DE2EE4-9761-418C-B2C0-C609E141C361}" sibTransId="{7F350027-993F-4C11-942D-51ACC85B3BD9}"/>
    <dgm:cxn modelId="{1980DC57-550B-4AB2-B242-68A5AB10BC9C}" type="presOf" srcId="{851A92C9-0F5A-410E-8BD2-C1F0750F529B}" destId="{2C5CA0AC-67CA-4B74-A167-2CED0F1040B2}" srcOrd="0" destOrd="0" presId="urn:microsoft.com/office/officeart/2005/8/layout/vList2"/>
    <dgm:cxn modelId="{1E045C43-B15D-4F1E-9AEB-3965E395D62E}" type="presOf" srcId="{39F85089-DE20-4AE9-8BC6-6AA9327BEF37}" destId="{18708902-797A-4667-AB9E-2E51A4D802E9}" srcOrd="0" destOrd="0" presId="urn:microsoft.com/office/officeart/2005/8/layout/vList2"/>
    <dgm:cxn modelId="{9740AF0F-EDD0-42F5-A485-C71B38EDAEB8}" srcId="{1F7180C4-EE4B-4C11-8198-FA2F669C04FC}" destId="{AAFA9B33-4D1A-4EAF-89BF-5E5410B2CEAB}" srcOrd="0" destOrd="0" parTransId="{A809CF22-FE58-41A4-99EF-4B0F85033CAF}" sibTransId="{7E545ED0-D1F2-4873-B608-55181DBA6118}"/>
    <dgm:cxn modelId="{100036F2-A8D9-41C9-B469-2A25052C425C}" srcId="{3AB068B1-73BC-4516-9005-D30928223052}" destId="{2EB091EA-CBE4-4852-9D0D-C7170A249BEF}" srcOrd="0" destOrd="0" parTransId="{3967E75A-2702-42CE-9C70-33756C540535}" sibTransId="{18158BF5-2146-46F1-9951-8BC50AEC35E6}"/>
    <dgm:cxn modelId="{7F11D80D-26A5-41C7-AC1D-E00AE793B416}" srcId="{1F7180C4-EE4B-4C11-8198-FA2F669C04FC}" destId="{3AB068B1-73BC-4516-9005-D30928223052}" srcOrd="3" destOrd="0" parTransId="{19863AA7-977F-4EBB-BC85-228A59524443}" sibTransId="{5990E020-AA63-401B-89C6-6C3A629D287B}"/>
    <dgm:cxn modelId="{104DC0AC-90FB-4BB9-82AB-D617C2EE110A}" srcId="{1F7180C4-EE4B-4C11-8198-FA2F669C04FC}" destId="{FCFB47C6-79BB-40D3-9933-236429AF6C44}" srcOrd="4" destOrd="0" parTransId="{B12CEFA1-A3C9-4E8F-8293-B92518F50810}" sibTransId="{71463A4D-3F64-4484-90B2-4DEFC2BED916}"/>
    <dgm:cxn modelId="{675F0651-C1F8-48AA-A6AC-2A1FF07FB271}" type="presOf" srcId="{62E723A6-2E4B-4472-B192-132A6420E0B5}" destId="{683E3B94-8381-4E85-8CC3-23F76E1C847D}" srcOrd="0" destOrd="0" presId="urn:microsoft.com/office/officeart/2005/8/layout/vList2"/>
    <dgm:cxn modelId="{C9DB996B-4367-4A61-B126-7F11A9882719}" srcId="{AAFA9B33-4D1A-4EAF-89BF-5E5410B2CEAB}" destId="{851A92C9-0F5A-410E-8BD2-C1F0750F529B}" srcOrd="0" destOrd="0" parTransId="{15A9DA6D-532A-43DE-944B-148AFB5AF1C5}" sibTransId="{AAAF2C12-A9DC-496A-BE4B-E82BD2E57636}"/>
    <dgm:cxn modelId="{DEB65D2E-C8E0-43E7-A44A-59FE12785834}" type="presOf" srcId="{AAFA9B33-4D1A-4EAF-89BF-5E5410B2CEAB}" destId="{D9644A3B-E24C-4BE4-AE39-6411BDB9A033}" srcOrd="0" destOrd="0" presId="urn:microsoft.com/office/officeart/2005/8/layout/vList2"/>
    <dgm:cxn modelId="{BF89DD3E-8372-4979-8588-2453C604E359}" srcId="{1F7180C4-EE4B-4C11-8198-FA2F669C04FC}" destId="{B7A6DD94-33C2-47A2-8583-35B5BFCC4BE0}" srcOrd="6" destOrd="0" parTransId="{25E76CA4-99D0-4901-BD75-B7A42792B5C3}" sibTransId="{A2E55E32-7AFB-491A-AD8A-F3BCC9CBFA15}"/>
    <dgm:cxn modelId="{A0AE9E64-376B-47F7-A716-25D0F303C75C}" type="presOf" srcId="{FCFB47C6-79BB-40D3-9933-236429AF6C44}" destId="{FA029E39-E9D8-4474-818B-A359923708B4}" srcOrd="0" destOrd="0" presId="urn:microsoft.com/office/officeart/2005/8/layout/vList2"/>
    <dgm:cxn modelId="{071DC406-27A8-4710-9316-CCF65FD4D26B}" srcId="{1F7180C4-EE4B-4C11-8198-FA2F669C04FC}" destId="{62E723A6-2E4B-4472-B192-132A6420E0B5}" srcOrd="1" destOrd="0" parTransId="{8FB5BC94-33BB-4F5F-87EE-DDF0A0EA34B7}" sibTransId="{FACD9CB3-38CE-4037-8EAF-98239F004DAB}"/>
    <dgm:cxn modelId="{742285B1-F1E8-42DD-9183-10158DDE42EE}" type="presOf" srcId="{00943711-931B-4A6F-9C9E-5FEA0E074297}" destId="{0967AF53-7FDF-433A-A589-FC5C8B49EDB9}" srcOrd="0" destOrd="0" presId="urn:microsoft.com/office/officeart/2005/8/layout/vList2"/>
    <dgm:cxn modelId="{3E607F5E-9C7B-4A42-8486-BA1B2A209545}" srcId="{0D5736C3-D959-4B69-8401-9288475C5375}" destId="{DD812847-7630-43DB-A22E-92C0C7419FC6}" srcOrd="0" destOrd="0" parTransId="{3721CB9B-B04F-4047-87D4-E7F8AA4B9B43}" sibTransId="{BF9A418C-9747-4B09-A95C-862EAF2DE1B9}"/>
    <dgm:cxn modelId="{70F2C55E-9469-4D88-ABC9-05BE278B75E7}" srcId="{1F7180C4-EE4B-4C11-8198-FA2F669C04FC}" destId="{39F85089-DE20-4AE9-8BC6-6AA9327BEF37}" srcOrd="5" destOrd="0" parTransId="{E2C3B546-D797-4450-81CA-A124CB664479}" sibTransId="{93458140-DF19-4F9A-B5B2-5893FB4D1755}"/>
    <dgm:cxn modelId="{2A7813E1-41E9-4BCD-8441-E72AD3415C85}" type="presOf" srcId="{3AB068B1-73BC-4516-9005-D30928223052}" destId="{D8725AD4-2004-451B-87D5-06FC854A5A2D}" srcOrd="0" destOrd="0" presId="urn:microsoft.com/office/officeart/2005/8/layout/vList2"/>
    <dgm:cxn modelId="{EB2884FB-48E0-4EDE-960F-31F582FD70E6}" type="presOf" srcId="{1F7180C4-EE4B-4C11-8198-FA2F669C04FC}" destId="{44A9BE0B-3416-4475-AEC7-7884F26C42CF}" srcOrd="0" destOrd="0" presId="urn:microsoft.com/office/officeart/2005/8/layout/vList2"/>
    <dgm:cxn modelId="{56148E17-C96B-4527-94F2-B90F32B78BE8}" type="presOf" srcId="{0D5736C3-D959-4B69-8401-9288475C5375}" destId="{BB94AC71-71CE-4ABA-82DE-4870E39B9EA0}" srcOrd="0" destOrd="0" presId="urn:microsoft.com/office/officeart/2005/8/layout/vList2"/>
    <dgm:cxn modelId="{AB7C277C-B152-4736-B73A-6636AE2B877A}" type="presOf" srcId="{DD812847-7630-43DB-A22E-92C0C7419FC6}" destId="{57BC17C2-819B-4153-B6DC-D1551B6C559B}" srcOrd="0" destOrd="0" presId="urn:microsoft.com/office/officeart/2005/8/layout/vList2"/>
    <dgm:cxn modelId="{5284FB41-3879-40AD-943C-9EB08996251C}" type="presOf" srcId="{2EB091EA-CBE4-4852-9D0D-C7170A249BEF}" destId="{C686949C-45F6-4E7A-8D62-DD84993F7045}" srcOrd="0" destOrd="0" presId="urn:microsoft.com/office/officeart/2005/8/layout/vList2"/>
    <dgm:cxn modelId="{E3DE9387-4844-46E9-B0E6-7DEC69899E42}" type="presParOf" srcId="{44A9BE0B-3416-4475-AEC7-7884F26C42CF}" destId="{D9644A3B-E24C-4BE4-AE39-6411BDB9A033}" srcOrd="0" destOrd="0" presId="urn:microsoft.com/office/officeart/2005/8/layout/vList2"/>
    <dgm:cxn modelId="{272CD6B5-A521-4B95-84DE-490608F150F1}" type="presParOf" srcId="{44A9BE0B-3416-4475-AEC7-7884F26C42CF}" destId="{2C5CA0AC-67CA-4B74-A167-2CED0F1040B2}" srcOrd="1" destOrd="0" presId="urn:microsoft.com/office/officeart/2005/8/layout/vList2"/>
    <dgm:cxn modelId="{AAF4D37E-EE74-47EA-81FB-82580EE1DC57}" type="presParOf" srcId="{44A9BE0B-3416-4475-AEC7-7884F26C42CF}" destId="{683E3B94-8381-4E85-8CC3-23F76E1C847D}" srcOrd="2" destOrd="0" presId="urn:microsoft.com/office/officeart/2005/8/layout/vList2"/>
    <dgm:cxn modelId="{A168D346-9E42-4757-8ED4-3199101DA659}" type="presParOf" srcId="{44A9BE0B-3416-4475-AEC7-7884F26C42CF}" destId="{0967AF53-7FDF-433A-A589-FC5C8B49EDB9}" srcOrd="3" destOrd="0" presId="urn:microsoft.com/office/officeart/2005/8/layout/vList2"/>
    <dgm:cxn modelId="{E8E41E6D-9444-4B07-90CB-D90E67659C6E}" type="presParOf" srcId="{44A9BE0B-3416-4475-AEC7-7884F26C42CF}" destId="{BB94AC71-71CE-4ABA-82DE-4870E39B9EA0}" srcOrd="4" destOrd="0" presId="urn:microsoft.com/office/officeart/2005/8/layout/vList2"/>
    <dgm:cxn modelId="{BA608930-BE48-40EC-A0E2-69B48CB694C2}" type="presParOf" srcId="{44A9BE0B-3416-4475-AEC7-7884F26C42CF}" destId="{57BC17C2-819B-4153-B6DC-D1551B6C559B}" srcOrd="5" destOrd="0" presId="urn:microsoft.com/office/officeart/2005/8/layout/vList2"/>
    <dgm:cxn modelId="{F3A30E07-B13E-4FD5-AAF5-2930C67A4D6E}" type="presParOf" srcId="{44A9BE0B-3416-4475-AEC7-7884F26C42CF}" destId="{D8725AD4-2004-451B-87D5-06FC854A5A2D}" srcOrd="6" destOrd="0" presId="urn:microsoft.com/office/officeart/2005/8/layout/vList2"/>
    <dgm:cxn modelId="{B46DCE45-B06C-4021-A7D0-F3FE037D0438}" type="presParOf" srcId="{44A9BE0B-3416-4475-AEC7-7884F26C42CF}" destId="{C686949C-45F6-4E7A-8D62-DD84993F7045}" srcOrd="7" destOrd="0" presId="urn:microsoft.com/office/officeart/2005/8/layout/vList2"/>
    <dgm:cxn modelId="{50E520F2-86C3-46DF-93BA-790796693014}" type="presParOf" srcId="{44A9BE0B-3416-4475-AEC7-7884F26C42CF}" destId="{FA029E39-E9D8-4474-818B-A359923708B4}" srcOrd="8" destOrd="0" presId="urn:microsoft.com/office/officeart/2005/8/layout/vList2"/>
    <dgm:cxn modelId="{2927F3B5-46A8-4FC9-BB6E-219B4B518D9A}" type="presParOf" srcId="{44A9BE0B-3416-4475-AEC7-7884F26C42CF}" destId="{B2DE2179-0F19-4EC7-82A8-2A2FF331866E}" srcOrd="9" destOrd="0" presId="urn:microsoft.com/office/officeart/2005/8/layout/vList2"/>
    <dgm:cxn modelId="{4DEA6DC6-054B-4C19-8727-BEE45CB852B9}" type="presParOf" srcId="{44A9BE0B-3416-4475-AEC7-7884F26C42CF}" destId="{18708902-797A-4667-AB9E-2E51A4D802E9}" srcOrd="10" destOrd="0" presId="urn:microsoft.com/office/officeart/2005/8/layout/vList2"/>
    <dgm:cxn modelId="{A97DA521-7B2A-4420-8FFA-C00B323AAE60}" type="presParOf" srcId="{44A9BE0B-3416-4475-AEC7-7884F26C42CF}" destId="{B4F238A6-13CB-41FD-A871-18FB53FA9D06}" srcOrd="11" destOrd="0" presId="urn:microsoft.com/office/officeart/2005/8/layout/vList2"/>
    <dgm:cxn modelId="{EE4AEA58-8BC3-4788-A348-E96CBDE8BE92}" type="presParOf" srcId="{44A9BE0B-3416-4475-AEC7-7884F26C42CF}" destId="{DC4906D5-125B-46F7-9635-C96DF5A56CF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CA03E9-CF01-4E5D-A3BB-AB7165BA93B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0BA576CC-D7C9-4AD4-AA6B-32E79C542298}">
      <dgm:prSet custT="1"/>
      <dgm:spPr/>
      <dgm:t>
        <a:bodyPr/>
        <a:lstStyle/>
        <a:p>
          <a:pPr rtl="0"/>
          <a:r>
            <a:rPr lang="en-US" sz="1600" dirty="0" smtClean="0"/>
            <a:t>BIP-M and BIP-MT Review  (in process, 2 expert teams)</a:t>
          </a:r>
          <a:endParaRPr lang="en-US" sz="1600" dirty="0"/>
        </a:p>
      </dgm:t>
    </dgm:pt>
    <dgm:pt modelId="{B6A6D92D-25B4-443B-A988-F590322B7CFF}" type="parTrans" cxnId="{245C59DD-1EDC-4A3D-A877-328962B65406}">
      <dgm:prSet/>
      <dgm:spPr/>
      <dgm:t>
        <a:bodyPr/>
        <a:lstStyle/>
        <a:p>
          <a:endParaRPr lang="en-US"/>
        </a:p>
      </dgm:t>
    </dgm:pt>
    <dgm:pt modelId="{2744C899-AFE8-4825-AF38-D26F4BB9DFEC}" type="sibTrans" cxnId="{245C59DD-1EDC-4A3D-A877-328962B65406}">
      <dgm:prSet/>
      <dgm:spPr/>
      <dgm:t>
        <a:bodyPr/>
        <a:lstStyle/>
        <a:p>
          <a:endParaRPr lang="en-US"/>
        </a:p>
      </dgm:t>
    </dgm:pt>
    <dgm:pt modelId="{4BCAC0AF-064C-41E6-98FF-C0AA71A73CCB}">
      <dgm:prSet custT="1"/>
      <dgm:spPr/>
      <dgm:t>
        <a:bodyPr/>
        <a:lstStyle/>
        <a:p>
          <a:pPr rtl="0"/>
          <a:r>
            <a:rPr lang="en-US" sz="1600" dirty="0" smtClean="0"/>
            <a:t>Ongoing support for qualifications and competencies (Compendium in publication)</a:t>
          </a:r>
          <a:endParaRPr lang="en-US" sz="1600" dirty="0"/>
        </a:p>
      </dgm:t>
    </dgm:pt>
    <dgm:pt modelId="{E617916E-959A-4E35-A5D0-3FABEC8D2DC0}" type="parTrans" cxnId="{79DEC7EA-EA40-41E9-9582-C70B4A48BF71}">
      <dgm:prSet/>
      <dgm:spPr/>
      <dgm:t>
        <a:bodyPr/>
        <a:lstStyle/>
        <a:p>
          <a:endParaRPr lang="en-US"/>
        </a:p>
      </dgm:t>
    </dgm:pt>
    <dgm:pt modelId="{1C88968F-ABFE-4B60-81D5-953E7C9FE9AF}" type="sibTrans" cxnId="{79DEC7EA-EA40-41E9-9582-C70B4A48BF71}">
      <dgm:prSet/>
      <dgm:spPr/>
      <dgm:t>
        <a:bodyPr/>
        <a:lstStyle/>
        <a:p>
          <a:endParaRPr lang="en-US"/>
        </a:p>
      </dgm:t>
    </dgm:pt>
    <dgm:pt modelId="{BAA4F066-62B9-4B02-BA5A-AFBE2F30BA99}">
      <dgm:prSet custT="1"/>
      <dgm:spPr/>
      <dgm:t>
        <a:bodyPr/>
        <a:lstStyle/>
        <a:p>
          <a:pPr rtl="0"/>
          <a:r>
            <a:rPr lang="en-US" sz="1600" dirty="0" smtClean="0"/>
            <a:t>Ongoing Fellowships and short-term professional development</a:t>
          </a:r>
          <a:endParaRPr lang="en-US" sz="1600" dirty="0"/>
        </a:p>
      </dgm:t>
    </dgm:pt>
    <dgm:pt modelId="{8895E954-FEED-4FE2-B372-57364B5C5ADD}" type="parTrans" cxnId="{69FA6C6B-F874-43FF-916C-7C8A4B28169E}">
      <dgm:prSet/>
      <dgm:spPr/>
      <dgm:t>
        <a:bodyPr/>
        <a:lstStyle/>
        <a:p>
          <a:endParaRPr lang="en-US"/>
        </a:p>
      </dgm:t>
    </dgm:pt>
    <dgm:pt modelId="{8F23F380-9C4E-4F49-9D30-1C55879B607B}" type="sibTrans" cxnId="{69FA6C6B-F874-43FF-916C-7C8A4B28169E}">
      <dgm:prSet/>
      <dgm:spPr/>
      <dgm:t>
        <a:bodyPr/>
        <a:lstStyle/>
        <a:p>
          <a:endParaRPr lang="en-US"/>
        </a:p>
      </dgm:t>
    </dgm:pt>
    <dgm:pt modelId="{D12CA51B-84C8-4868-8BFA-E1C198D916B4}">
      <dgm:prSet custT="1"/>
      <dgm:spPr/>
      <dgm:t>
        <a:bodyPr/>
        <a:lstStyle/>
        <a:p>
          <a:pPr rtl="0"/>
          <a:r>
            <a:rPr lang="en-US" sz="1600" dirty="0" smtClean="0"/>
            <a:t>Development of course packages and shared materials</a:t>
          </a:r>
          <a:endParaRPr lang="en-US" sz="1600" dirty="0"/>
        </a:p>
      </dgm:t>
    </dgm:pt>
    <dgm:pt modelId="{3A673405-8C6E-4660-8784-A43ADFE9DA99}" type="parTrans" cxnId="{043371AB-E9A5-4C80-B886-23D6580D5F24}">
      <dgm:prSet/>
      <dgm:spPr/>
      <dgm:t>
        <a:bodyPr/>
        <a:lstStyle/>
        <a:p>
          <a:endParaRPr lang="en-US"/>
        </a:p>
      </dgm:t>
    </dgm:pt>
    <dgm:pt modelId="{1ED083A5-338E-49C4-9B38-F1E9F74E3AD0}" type="sibTrans" cxnId="{043371AB-E9A5-4C80-B886-23D6580D5F24}">
      <dgm:prSet/>
      <dgm:spPr/>
      <dgm:t>
        <a:bodyPr/>
        <a:lstStyle/>
        <a:p>
          <a:endParaRPr lang="en-US"/>
        </a:p>
      </dgm:t>
    </dgm:pt>
    <dgm:pt modelId="{F83E2DCA-43CE-40F8-A5A0-65B5D7EE068C}">
      <dgm:prSet custT="1"/>
      <dgm:spPr/>
      <dgm:t>
        <a:bodyPr/>
        <a:lstStyle/>
        <a:p>
          <a:pPr rtl="0"/>
          <a:r>
            <a:rPr lang="en-US" sz="1600" dirty="0" smtClean="0"/>
            <a:t>New publications (Leadership and management, Air quality forecasting, Member needs, Competencies)</a:t>
          </a:r>
          <a:endParaRPr lang="en-US" sz="1600" dirty="0"/>
        </a:p>
      </dgm:t>
    </dgm:pt>
    <dgm:pt modelId="{82C1F669-294D-4CDC-8803-E25EDB523C40}" type="parTrans" cxnId="{5C7FAAE4-A4B0-4A7B-85BA-20CC65182173}">
      <dgm:prSet/>
      <dgm:spPr/>
      <dgm:t>
        <a:bodyPr/>
        <a:lstStyle/>
        <a:p>
          <a:endParaRPr lang="en-US"/>
        </a:p>
      </dgm:t>
    </dgm:pt>
    <dgm:pt modelId="{995FABB8-F085-466B-BEDE-D3D07A6ECB22}" type="sibTrans" cxnId="{5C7FAAE4-A4B0-4A7B-85BA-20CC65182173}">
      <dgm:prSet/>
      <dgm:spPr/>
      <dgm:t>
        <a:bodyPr/>
        <a:lstStyle/>
        <a:p>
          <a:endParaRPr lang="en-US"/>
        </a:p>
      </dgm:t>
    </dgm:pt>
    <dgm:pt modelId="{2A7E9D70-4BA0-4849-9AEF-E749D84AFACE}">
      <dgm:prSet custT="1"/>
      <dgm:spPr/>
      <dgm:t>
        <a:bodyPr/>
        <a:lstStyle/>
        <a:p>
          <a:pPr rtl="0"/>
          <a:r>
            <a:rPr lang="en-US" sz="1600" dirty="0" smtClean="0"/>
            <a:t>Support to WMO Regional Training Centers</a:t>
          </a:r>
          <a:endParaRPr lang="en-US" sz="1600" dirty="0"/>
        </a:p>
      </dgm:t>
    </dgm:pt>
    <dgm:pt modelId="{A035E00C-47EA-42A7-9562-863C076A27EA}" type="parTrans" cxnId="{243CB1CC-DD83-46D5-BDD0-6873F6D465AC}">
      <dgm:prSet/>
      <dgm:spPr/>
      <dgm:t>
        <a:bodyPr/>
        <a:lstStyle/>
        <a:p>
          <a:endParaRPr lang="en-US"/>
        </a:p>
      </dgm:t>
    </dgm:pt>
    <dgm:pt modelId="{EE7A4832-48F7-490D-8D74-A05FBAEFBFE3}" type="sibTrans" cxnId="{243CB1CC-DD83-46D5-BDD0-6873F6D465AC}">
      <dgm:prSet/>
      <dgm:spPr/>
      <dgm:t>
        <a:bodyPr/>
        <a:lstStyle/>
        <a:p>
          <a:endParaRPr lang="en-US"/>
        </a:p>
      </dgm:t>
    </dgm:pt>
    <dgm:pt modelId="{2D094DD6-E2E6-4441-A096-7758FDB1B504}">
      <dgm:prSet custT="1"/>
      <dgm:spPr/>
      <dgm:t>
        <a:bodyPr/>
        <a:lstStyle/>
        <a:p>
          <a:pPr rtl="0"/>
          <a:r>
            <a:rPr lang="en-US" sz="1600" dirty="0" smtClean="0"/>
            <a:t>Technical support to capacity development projects</a:t>
          </a:r>
          <a:endParaRPr lang="en-US" sz="1600" dirty="0"/>
        </a:p>
      </dgm:t>
    </dgm:pt>
    <dgm:pt modelId="{C9F9679D-B21F-43D4-9560-41CE6EE311EE}" type="parTrans" cxnId="{9BB725AF-3B53-4D62-83F7-22DCFA405BEC}">
      <dgm:prSet/>
      <dgm:spPr/>
      <dgm:t>
        <a:bodyPr/>
        <a:lstStyle/>
        <a:p>
          <a:endParaRPr lang="en-US"/>
        </a:p>
      </dgm:t>
    </dgm:pt>
    <dgm:pt modelId="{94619EC7-4F1F-4EB8-8B19-363687469C4C}" type="sibTrans" cxnId="{9BB725AF-3B53-4D62-83F7-22DCFA405BEC}">
      <dgm:prSet/>
      <dgm:spPr/>
      <dgm:t>
        <a:bodyPr/>
        <a:lstStyle/>
        <a:p>
          <a:endParaRPr lang="en-US"/>
        </a:p>
      </dgm:t>
    </dgm:pt>
    <dgm:pt modelId="{786494FE-A208-4B79-852A-964B80CEA8D6}">
      <dgm:prSet custT="1"/>
      <dgm:spPr/>
      <dgm:t>
        <a:bodyPr/>
        <a:lstStyle/>
        <a:p>
          <a:pPr rtl="0"/>
          <a:r>
            <a:rPr lang="en-US" sz="1600" dirty="0" smtClean="0"/>
            <a:t>Online Courses and Workshop for Trainers (by language groups and regions)</a:t>
          </a:r>
          <a:endParaRPr lang="en-US" sz="1600" dirty="0"/>
        </a:p>
      </dgm:t>
    </dgm:pt>
    <dgm:pt modelId="{E6086482-E24E-480F-9886-8E5DB9AF2F15}" type="sibTrans" cxnId="{0BA1292F-D32A-4A75-8768-8B437EEF7ED6}">
      <dgm:prSet/>
      <dgm:spPr/>
      <dgm:t>
        <a:bodyPr/>
        <a:lstStyle/>
        <a:p>
          <a:endParaRPr lang="en-US"/>
        </a:p>
      </dgm:t>
    </dgm:pt>
    <dgm:pt modelId="{A4C12933-FD2F-44B0-8845-F08F75E7A530}" type="parTrans" cxnId="{0BA1292F-D32A-4A75-8768-8B437EEF7ED6}">
      <dgm:prSet/>
      <dgm:spPr/>
      <dgm:t>
        <a:bodyPr/>
        <a:lstStyle/>
        <a:p>
          <a:endParaRPr lang="en-US"/>
        </a:p>
      </dgm:t>
    </dgm:pt>
    <dgm:pt modelId="{9387CDD4-240D-4D10-A188-7AF02D8D75FC}" type="pres">
      <dgm:prSet presAssocID="{52CA03E9-CF01-4E5D-A3BB-AB7165BA93B2}" presName="linear" presStyleCnt="0">
        <dgm:presLayoutVars>
          <dgm:animLvl val="lvl"/>
          <dgm:resizeHandles val="exact"/>
        </dgm:presLayoutVars>
      </dgm:prSet>
      <dgm:spPr/>
      <dgm:t>
        <a:bodyPr/>
        <a:lstStyle/>
        <a:p>
          <a:endParaRPr lang="en-US"/>
        </a:p>
      </dgm:t>
    </dgm:pt>
    <dgm:pt modelId="{79A7943B-DAEE-4BED-B153-E8CFF75E4FC9}" type="pres">
      <dgm:prSet presAssocID="{0BA576CC-D7C9-4AD4-AA6B-32E79C542298}" presName="parentText" presStyleLbl="node1" presStyleIdx="0" presStyleCnt="8">
        <dgm:presLayoutVars>
          <dgm:chMax val="0"/>
          <dgm:bulletEnabled val="1"/>
        </dgm:presLayoutVars>
      </dgm:prSet>
      <dgm:spPr/>
      <dgm:t>
        <a:bodyPr/>
        <a:lstStyle/>
        <a:p>
          <a:endParaRPr lang="en-US"/>
        </a:p>
      </dgm:t>
    </dgm:pt>
    <dgm:pt modelId="{59B880CC-DF66-49EE-8A17-6FD70AE612AB}" type="pres">
      <dgm:prSet presAssocID="{2744C899-AFE8-4825-AF38-D26F4BB9DFEC}" presName="spacer" presStyleCnt="0"/>
      <dgm:spPr/>
    </dgm:pt>
    <dgm:pt modelId="{D8B373A6-2250-423D-985F-3F7FD34C73FC}" type="pres">
      <dgm:prSet presAssocID="{786494FE-A208-4B79-852A-964B80CEA8D6}" presName="parentText" presStyleLbl="node1" presStyleIdx="1" presStyleCnt="8">
        <dgm:presLayoutVars>
          <dgm:chMax val="0"/>
          <dgm:bulletEnabled val="1"/>
        </dgm:presLayoutVars>
      </dgm:prSet>
      <dgm:spPr/>
      <dgm:t>
        <a:bodyPr/>
        <a:lstStyle/>
        <a:p>
          <a:endParaRPr lang="en-US"/>
        </a:p>
      </dgm:t>
    </dgm:pt>
    <dgm:pt modelId="{B2BEDF2B-51C9-4AC8-84AA-4B8CB2C9E8DD}" type="pres">
      <dgm:prSet presAssocID="{E6086482-E24E-480F-9886-8E5DB9AF2F15}" presName="spacer" presStyleCnt="0"/>
      <dgm:spPr/>
    </dgm:pt>
    <dgm:pt modelId="{8EB14223-AAD7-4885-8294-CAD9B4BE49D7}" type="pres">
      <dgm:prSet presAssocID="{4BCAC0AF-064C-41E6-98FF-C0AA71A73CCB}" presName="parentText" presStyleLbl="node1" presStyleIdx="2" presStyleCnt="8">
        <dgm:presLayoutVars>
          <dgm:chMax val="0"/>
          <dgm:bulletEnabled val="1"/>
        </dgm:presLayoutVars>
      </dgm:prSet>
      <dgm:spPr/>
      <dgm:t>
        <a:bodyPr/>
        <a:lstStyle/>
        <a:p>
          <a:endParaRPr lang="en-US"/>
        </a:p>
      </dgm:t>
    </dgm:pt>
    <dgm:pt modelId="{CBCDC03F-AB56-4CC9-B1E6-9EB928F3B300}" type="pres">
      <dgm:prSet presAssocID="{1C88968F-ABFE-4B60-81D5-953E7C9FE9AF}" presName="spacer" presStyleCnt="0"/>
      <dgm:spPr/>
    </dgm:pt>
    <dgm:pt modelId="{2A1EE28E-2666-40F1-BAF5-6E2B200918E6}" type="pres">
      <dgm:prSet presAssocID="{BAA4F066-62B9-4B02-BA5A-AFBE2F30BA99}" presName="parentText" presStyleLbl="node1" presStyleIdx="3" presStyleCnt="8">
        <dgm:presLayoutVars>
          <dgm:chMax val="0"/>
          <dgm:bulletEnabled val="1"/>
        </dgm:presLayoutVars>
      </dgm:prSet>
      <dgm:spPr/>
      <dgm:t>
        <a:bodyPr/>
        <a:lstStyle/>
        <a:p>
          <a:endParaRPr lang="en-US"/>
        </a:p>
      </dgm:t>
    </dgm:pt>
    <dgm:pt modelId="{018B8302-734D-4E36-9903-DAD20EC5773D}" type="pres">
      <dgm:prSet presAssocID="{8F23F380-9C4E-4F49-9D30-1C55879B607B}" presName="spacer" presStyleCnt="0"/>
      <dgm:spPr/>
    </dgm:pt>
    <dgm:pt modelId="{D0FD0690-5779-450C-8565-FAF409BC09CA}" type="pres">
      <dgm:prSet presAssocID="{D12CA51B-84C8-4868-8BFA-E1C198D916B4}" presName="parentText" presStyleLbl="node1" presStyleIdx="4" presStyleCnt="8">
        <dgm:presLayoutVars>
          <dgm:chMax val="0"/>
          <dgm:bulletEnabled val="1"/>
        </dgm:presLayoutVars>
      </dgm:prSet>
      <dgm:spPr/>
      <dgm:t>
        <a:bodyPr/>
        <a:lstStyle/>
        <a:p>
          <a:endParaRPr lang="en-US"/>
        </a:p>
      </dgm:t>
    </dgm:pt>
    <dgm:pt modelId="{B4A12D44-65EE-4ACC-A02C-FD6791D391B6}" type="pres">
      <dgm:prSet presAssocID="{1ED083A5-338E-49C4-9B38-F1E9F74E3AD0}" presName="spacer" presStyleCnt="0"/>
      <dgm:spPr/>
    </dgm:pt>
    <dgm:pt modelId="{A60B6C7F-F574-45BE-91A8-175E552C595D}" type="pres">
      <dgm:prSet presAssocID="{F83E2DCA-43CE-40F8-A5A0-65B5D7EE068C}" presName="parentText" presStyleLbl="node1" presStyleIdx="5" presStyleCnt="8">
        <dgm:presLayoutVars>
          <dgm:chMax val="0"/>
          <dgm:bulletEnabled val="1"/>
        </dgm:presLayoutVars>
      </dgm:prSet>
      <dgm:spPr/>
      <dgm:t>
        <a:bodyPr/>
        <a:lstStyle/>
        <a:p>
          <a:endParaRPr lang="en-US"/>
        </a:p>
      </dgm:t>
    </dgm:pt>
    <dgm:pt modelId="{0FE61B50-77C0-46BB-AE77-544401F72C57}" type="pres">
      <dgm:prSet presAssocID="{995FABB8-F085-466B-BEDE-D3D07A6ECB22}" presName="spacer" presStyleCnt="0"/>
      <dgm:spPr/>
    </dgm:pt>
    <dgm:pt modelId="{3AE30A39-0619-4680-A833-78DB33057D55}" type="pres">
      <dgm:prSet presAssocID="{2A7E9D70-4BA0-4849-9AEF-E749D84AFACE}" presName="parentText" presStyleLbl="node1" presStyleIdx="6" presStyleCnt="8">
        <dgm:presLayoutVars>
          <dgm:chMax val="0"/>
          <dgm:bulletEnabled val="1"/>
        </dgm:presLayoutVars>
      </dgm:prSet>
      <dgm:spPr/>
      <dgm:t>
        <a:bodyPr/>
        <a:lstStyle/>
        <a:p>
          <a:endParaRPr lang="en-US"/>
        </a:p>
      </dgm:t>
    </dgm:pt>
    <dgm:pt modelId="{3999BD02-0DE9-4025-A6CA-9F72CDE44518}" type="pres">
      <dgm:prSet presAssocID="{EE7A4832-48F7-490D-8D74-A05FBAEFBFE3}" presName="spacer" presStyleCnt="0"/>
      <dgm:spPr/>
    </dgm:pt>
    <dgm:pt modelId="{58FC2491-F56B-4D30-9494-110932A289A5}" type="pres">
      <dgm:prSet presAssocID="{2D094DD6-E2E6-4441-A096-7758FDB1B504}" presName="parentText" presStyleLbl="node1" presStyleIdx="7" presStyleCnt="8">
        <dgm:presLayoutVars>
          <dgm:chMax val="0"/>
          <dgm:bulletEnabled val="1"/>
        </dgm:presLayoutVars>
      </dgm:prSet>
      <dgm:spPr/>
      <dgm:t>
        <a:bodyPr/>
        <a:lstStyle/>
        <a:p>
          <a:endParaRPr lang="en-US"/>
        </a:p>
      </dgm:t>
    </dgm:pt>
  </dgm:ptLst>
  <dgm:cxnLst>
    <dgm:cxn modelId="{F1F481B2-4061-4876-BD60-608390ECFB8B}" type="presOf" srcId="{BAA4F066-62B9-4B02-BA5A-AFBE2F30BA99}" destId="{2A1EE28E-2666-40F1-BAF5-6E2B200918E6}" srcOrd="0" destOrd="0" presId="urn:microsoft.com/office/officeart/2005/8/layout/vList2"/>
    <dgm:cxn modelId="{5C7FAAE4-A4B0-4A7B-85BA-20CC65182173}" srcId="{52CA03E9-CF01-4E5D-A3BB-AB7165BA93B2}" destId="{F83E2DCA-43CE-40F8-A5A0-65B5D7EE068C}" srcOrd="5" destOrd="0" parTransId="{82C1F669-294D-4CDC-8803-E25EDB523C40}" sibTransId="{995FABB8-F085-466B-BEDE-D3D07A6ECB22}"/>
    <dgm:cxn modelId="{0BA1292F-D32A-4A75-8768-8B437EEF7ED6}" srcId="{52CA03E9-CF01-4E5D-A3BB-AB7165BA93B2}" destId="{786494FE-A208-4B79-852A-964B80CEA8D6}" srcOrd="1" destOrd="0" parTransId="{A4C12933-FD2F-44B0-8845-F08F75E7A530}" sibTransId="{E6086482-E24E-480F-9886-8E5DB9AF2F15}"/>
    <dgm:cxn modelId="{69FA6C6B-F874-43FF-916C-7C8A4B28169E}" srcId="{52CA03E9-CF01-4E5D-A3BB-AB7165BA93B2}" destId="{BAA4F066-62B9-4B02-BA5A-AFBE2F30BA99}" srcOrd="3" destOrd="0" parTransId="{8895E954-FEED-4FE2-B372-57364B5C5ADD}" sibTransId="{8F23F380-9C4E-4F49-9D30-1C55879B607B}"/>
    <dgm:cxn modelId="{79DEC7EA-EA40-41E9-9582-C70B4A48BF71}" srcId="{52CA03E9-CF01-4E5D-A3BB-AB7165BA93B2}" destId="{4BCAC0AF-064C-41E6-98FF-C0AA71A73CCB}" srcOrd="2" destOrd="0" parTransId="{E617916E-959A-4E35-A5D0-3FABEC8D2DC0}" sibTransId="{1C88968F-ABFE-4B60-81D5-953E7C9FE9AF}"/>
    <dgm:cxn modelId="{243CB1CC-DD83-46D5-BDD0-6873F6D465AC}" srcId="{52CA03E9-CF01-4E5D-A3BB-AB7165BA93B2}" destId="{2A7E9D70-4BA0-4849-9AEF-E749D84AFACE}" srcOrd="6" destOrd="0" parTransId="{A035E00C-47EA-42A7-9562-863C076A27EA}" sibTransId="{EE7A4832-48F7-490D-8D74-A05FBAEFBFE3}"/>
    <dgm:cxn modelId="{3BD13C75-9A55-4B35-B2F1-64B6EE7A4887}" type="presOf" srcId="{2D094DD6-E2E6-4441-A096-7758FDB1B504}" destId="{58FC2491-F56B-4D30-9494-110932A289A5}" srcOrd="0" destOrd="0" presId="urn:microsoft.com/office/officeart/2005/8/layout/vList2"/>
    <dgm:cxn modelId="{ED16F0C9-2987-497E-9078-E30A9A2D4CA7}" type="presOf" srcId="{4BCAC0AF-064C-41E6-98FF-C0AA71A73CCB}" destId="{8EB14223-AAD7-4885-8294-CAD9B4BE49D7}" srcOrd="0" destOrd="0" presId="urn:microsoft.com/office/officeart/2005/8/layout/vList2"/>
    <dgm:cxn modelId="{9BB725AF-3B53-4D62-83F7-22DCFA405BEC}" srcId="{52CA03E9-CF01-4E5D-A3BB-AB7165BA93B2}" destId="{2D094DD6-E2E6-4441-A096-7758FDB1B504}" srcOrd="7" destOrd="0" parTransId="{C9F9679D-B21F-43D4-9560-41CE6EE311EE}" sibTransId="{94619EC7-4F1F-4EB8-8B19-363687469C4C}"/>
    <dgm:cxn modelId="{C442D272-E049-4C16-8131-3ADBC83F0EC4}" type="presOf" srcId="{2A7E9D70-4BA0-4849-9AEF-E749D84AFACE}" destId="{3AE30A39-0619-4680-A833-78DB33057D55}" srcOrd="0" destOrd="0" presId="urn:microsoft.com/office/officeart/2005/8/layout/vList2"/>
    <dgm:cxn modelId="{D7A0C805-B4D2-428F-B8C5-93E1CA72F381}" type="presOf" srcId="{F83E2DCA-43CE-40F8-A5A0-65B5D7EE068C}" destId="{A60B6C7F-F574-45BE-91A8-175E552C595D}" srcOrd="0" destOrd="0" presId="urn:microsoft.com/office/officeart/2005/8/layout/vList2"/>
    <dgm:cxn modelId="{043371AB-E9A5-4C80-B886-23D6580D5F24}" srcId="{52CA03E9-CF01-4E5D-A3BB-AB7165BA93B2}" destId="{D12CA51B-84C8-4868-8BFA-E1C198D916B4}" srcOrd="4" destOrd="0" parTransId="{3A673405-8C6E-4660-8784-A43ADFE9DA99}" sibTransId="{1ED083A5-338E-49C4-9B38-F1E9F74E3AD0}"/>
    <dgm:cxn modelId="{8FEB5FAB-6093-4B1B-8142-A81DBB79C96E}" type="presOf" srcId="{786494FE-A208-4B79-852A-964B80CEA8D6}" destId="{D8B373A6-2250-423D-985F-3F7FD34C73FC}" srcOrd="0" destOrd="0" presId="urn:microsoft.com/office/officeart/2005/8/layout/vList2"/>
    <dgm:cxn modelId="{245C59DD-1EDC-4A3D-A877-328962B65406}" srcId="{52CA03E9-CF01-4E5D-A3BB-AB7165BA93B2}" destId="{0BA576CC-D7C9-4AD4-AA6B-32E79C542298}" srcOrd="0" destOrd="0" parTransId="{B6A6D92D-25B4-443B-A988-F590322B7CFF}" sibTransId="{2744C899-AFE8-4825-AF38-D26F4BB9DFEC}"/>
    <dgm:cxn modelId="{2C2C79F0-5E75-420D-A41B-C042653F62B9}" type="presOf" srcId="{52CA03E9-CF01-4E5D-A3BB-AB7165BA93B2}" destId="{9387CDD4-240D-4D10-A188-7AF02D8D75FC}" srcOrd="0" destOrd="0" presId="urn:microsoft.com/office/officeart/2005/8/layout/vList2"/>
    <dgm:cxn modelId="{3FE01A7F-7FD1-4AE0-9D4D-D826A36B56FE}" type="presOf" srcId="{0BA576CC-D7C9-4AD4-AA6B-32E79C542298}" destId="{79A7943B-DAEE-4BED-B153-E8CFF75E4FC9}" srcOrd="0" destOrd="0" presId="urn:microsoft.com/office/officeart/2005/8/layout/vList2"/>
    <dgm:cxn modelId="{4A5BD026-636F-4E5D-98E6-DCF7E3A0C9F7}" type="presOf" srcId="{D12CA51B-84C8-4868-8BFA-E1C198D916B4}" destId="{D0FD0690-5779-450C-8565-FAF409BC09CA}" srcOrd="0" destOrd="0" presId="urn:microsoft.com/office/officeart/2005/8/layout/vList2"/>
    <dgm:cxn modelId="{5562EC69-DD8C-49AB-A615-60182706E980}" type="presParOf" srcId="{9387CDD4-240D-4D10-A188-7AF02D8D75FC}" destId="{79A7943B-DAEE-4BED-B153-E8CFF75E4FC9}" srcOrd="0" destOrd="0" presId="urn:microsoft.com/office/officeart/2005/8/layout/vList2"/>
    <dgm:cxn modelId="{C6D7C614-BA8B-4BAB-A1FA-CC0FA2B5CA10}" type="presParOf" srcId="{9387CDD4-240D-4D10-A188-7AF02D8D75FC}" destId="{59B880CC-DF66-49EE-8A17-6FD70AE612AB}" srcOrd="1" destOrd="0" presId="urn:microsoft.com/office/officeart/2005/8/layout/vList2"/>
    <dgm:cxn modelId="{106D0CCC-6B23-47F1-A7C5-D0745CC7415B}" type="presParOf" srcId="{9387CDD4-240D-4D10-A188-7AF02D8D75FC}" destId="{D8B373A6-2250-423D-985F-3F7FD34C73FC}" srcOrd="2" destOrd="0" presId="urn:microsoft.com/office/officeart/2005/8/layout/vList2"/>
    <dgm:cxn modelId="{DE6A7505-5B87-42BA-A47E-BF5FD55618CB}" type="presParOf" srcId="{9387CDD4-240D-4D10-A188-7AF02D8D75FC}" destId="{B2BEDF2B-51C9-4AC8-84AA-4B8CB2C9E8DD}" srcOrd="3" destOrd="0" presId="urn:microsoft.com/office/officeart/2005/8/layout/vList2"/>
    <dgm:cxn modelId="{AAFF88CF-CC54-4F8A-B3D4-49A4C262C64D}" type="presParOf" srcId="{9387CDD4-240D-4D10-A188-7AF02D8D75FC}" destId="{8EB14223-AAD7-4885-8294-CAD9B4BE49D7}" srcOrd="4" destOrd="0" presId="urn:microsoft.com/office/officeart/2005/8/layout/vList2"/>
    <dgm:cxn modelId="{9066829F-E6A6-4B28-9151-D8ACB406B9E5}" type="presParOf" srcId="{9387CDD4-240D-4D10-A188-7AF02D8D75FC}" destId="{CBCDC03F-AB56-4CC9-B1E6-9EB928F3B300}" srcOrd="5" destOrd="0" presId="urn:microsoft.com/office/officeart/2005/8/layout/vList2"/>
    <dgm:cxn modelId="{87232CE4-46DB-4B78-9FE7-BAE260F6935B}" type="presParOf" srcId="{9387CDD4-240D-4D10-A188-7AF02D8D75FC}" destId="{2A1EE28E-2666-40F1-BAF5-6E2B200918E6}" srcOrd="6" destOrd="0" presId="urn:microsoft.com/office/officeart/2005/8/layout/vList2"/>
    <dgm:cxn modelId="{2585927C-78B2-4EE8-8D84-2C62D077D861}" type="presParOf" srcId="{9387CDD4-240D-4D10-A188-7AF02D8D75FC}" destId="{018B8302-734D-4E36-9903-DAD20EC5773D}" srcOrd="7" destOrd="0" presId="urn:microsoft.com/office/officeart/2005/8/layout/vList2"/>
    <dgm:cxn modelId="{0110E7E0-B589-4818-979F-D749D66D0847}" type="presParOf" srcId="{9387CDD4-240D-4D10-A188-7AF02D8D75FC}" destId="{D0FD0690-5779-450C-8565-FAF409BC09CA}" srcOrd="8" destOrd="0" presId="urn:microsoft.com/office/officeart/2005/8/layout/vList2"/>
    <dgm:cxn modelId="{88A02CEB-BD95-47E2-9CDB-D04AC7C7E644}" type="presParOf" srcId="{9387CDD4-240D-4D10-A188-7AF02D8D75FC}" destId="{B4A12D44-65EE-4ACC-A02C-FD6791D391B6}" srcOrd="9" destOrd="0" presId="urn:microsoft.com/office/officeart/2005/8/layout/vList2"/>
    <dgm:cxn modelId="{3B20450A-21AF-422E-9D36-B1661CCE80E0}" type="presParOf" srcId="{9387CDD4-240D-4D10-A188-7AF02D8D75FC}" destId="{A60B6C7F-F574-45BE-91A8-175E552C595D}" srcOrd="10" destOrd="0" presId="urn:microsoft.com/office/officeart/2005/8/layout/vList2"/>
    <dgm:cxn modelId="{E422C9F3-7DAB-41EB-ACF7-B258F26C626A}" type="presParOf" srcId="{9387CDD4-240D-4D10-A188-7AF02D8D75FC}" destId="{0FE61B50-77C0-46BB-AE77-544401F72C57}" srcOrd="11" destOrd="0" presId="urn:microsoft.com/office/officeart/2005/8/layout/vList2"/>
    <dgm:cxn modelId="{CCED9A01-0B06-4451-B57F-387712326223}" type="presParOf" srcId="{9387CDD4-240D-4D10-A188-7AF02D8D75FC}" destId="{3AE30A39-0619-4680-A833-78DB33057D55}" srcOrd="12" destOrd="0" presId="urn:microsoft.com/office/officeart/2005/8/layout/vList2"/>
    <dgm:cxn modelId="{2E94A77E-07D1-406A-ACEC-79F6187108DE}" type="presParOf" srcId="{9387CDD4-240D-4D10-A188-7AF02D8D75FC}" destId="{3999BD02-0DE9-4025-A6CA-9F72CDE44518}" srcOrd="13" destOrd="0" presId="urn:microsoft.com/office/officeart/2005/8/layout/vList2"/>
    <dgm:cxn modelId="{E0B55954-806F-4D43-8360-126F75044B40}" type="presParOf" srcId="{9387CDD4-240D-4D10-A188-7AF02D8D75FC}" destId="{58FC2491-F56B-4D30-9494-110932A289A5}"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8E565-9AC3-45CB-A242-C2DB7135A2F0}">
      <dsp:nvSpPr>
        <dsp:cNvPr id="0" name=""/>
        <dsp:cNvSpPr/>
      </dsp:nvSpPr>
      <dsp:spPr>
        <a:xfrm>
          <a:off x="3581400" y="3208761"/>
          <a:ext cx="235935" cy="1213140"/>
        </a:xfrm>
        <a:custGeom>
          <a:avLst/>
          <a:gdLst/>
          <a:ahLst/>
          <a:cxnLst/>
          <a:rect l="0" t="0" r="0" b="0"/>
          <a:pathLst>
            <a:path>
              <a:moveTo>
                <a:pt x="0" y="0"/>
              </a:moveTo>
              <a:lnTo>
                <a:pt x="0" y="1213140"/>
              </a:lnTo>
              <a:lnTo>
                <a:pt x="235935" y="12131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E47AB-946F-4D05-8BFC-E61BC0212CD9}">
      <dsp:nvSpPr>
        <dsp:cNvPr id="0" name=""/>
        <dsp:cNvSpPr/>
      </dsp:nvSpPr>
      <dsp:spPr>
        <a:xfrm>
          <a:off x="3303221" y="3208761"/>
          <a:ext cx="278179" cy="1218690"/>
        </a:xfrm>
        <a:custGeom>
          <a:avLst/>
          <a:gdLst/>
          <a:ahLst/>
          <a:cxnLst/>
          <a:rect l="0" t="0" r="0" b="0"/>
          <a:pathLst>
            <a:path>
              <a:moveTo>
                <a:pt x="278179" y="0"/>
              </a:moveTo>
              <a:lnTo>
                <a:pt x="278179" y="1218690"/>
              </a:lnTo>
              <a:lnTo>
                <a:pt x="0" y="121869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6D500C-F3A5-4C2F-97A4-BDA63EAA951C}">
      <dsp:nvSpPr>
        <dsp:cNvPr id="0" name=""/>
        <dsp:cNvSpPr/>
      </dsp:nvSpPr>
      <dsp:spPr>
        <a:xfrm>
          <a:off x="3535680" y="1327739"/>
          <a:ext cx="91440" cy="556358"/>
        </a:xfrm>
        <a:custGeom>
          <a:avLst/>
          <a:gdLst/>
          <a:ahLst/>
          <a:cxnLst/>
          <a:rect l="0" t="0" r="0" b="0"/>
          <a:pathLst>
            <a:path>
              <a:moveTo>
                <a:pt x="45720" y="0"/>
              </a:moveTo>
              <a:lnTo>
                <a:pt x="45720" y="5563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1B67CD-C355-408C-ADFD-C67AD02D7BCD}">
      <dsp:nvSpPr>
        <dsp:cNvPr id="0" name=""/>
        <dsp:cNvSpPr/>
      </dsp:nvSpPr>
      <dsp:spPr>
        <a:xfrm>
          <a:off x="1966953" y="3075"/>
          <a:ext cx="3228894" cy="132466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Member Services and Development Department</a:t>
          </a:r>
          <a:endParaRPr lang="en-US" sz="2800" kern="1200" dirty="0">
            <a:latin typeface="Arial" panose="020B0604020202020204" pitchFamily="34" charset="0"/>
            <a:cs typeface="Arial" panose="020B0604020202020204" pitchFamily="34" charset="0"/>
          </a:endParaRPr>
        </a:p>
      </dsp:txBody>
      <dsp:txXfrm>
        <a:off x="1966953" y="3075"/>
        <a:ext cx="3228894" cy="1324663"/>
      </dsp:txXfrm>
    </dsp:sp>
    <dsp:sp modelId="{094B97D0-1AC2-45A3-A2EB-0CE8C55E938F}">
      <dsp:nvSpPr>
        <dsp:cNvPr id="0" name=""/>
        <dsp:cNvSpPr/>
      </dsp:nvSpPr>
      <dsp:spPr>
        <a:xfrm>
          <a:off x="1966953" y="1884098"/>
          <a:ext cx="3228894" cy="132466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CH" sz="2800" kern="1200" dirty="0" smtClean="0">
              <a:latin typeface="Arial" panose="020B0604020202020204" pitchFamily="34" charset="0"/>
              <a:cs typeface="Arial" panose="020B0604020202020204" pitchFamily="34" charset="0"/>
            </a:rPr>
            <a:t>Education and Training Office</a:t>
          </a:r>
          <a:endParaRPr lang="en-US" sz="2800" kern="1200" dirty="0">
            <a:latin typeface="Arial" panose="020B0604020202020204" pitchFamily="34" charset="0"/>
            <a:cs typeface="Arial" panose="020B0604020202020204" pitchFamily="34" charset="0"/>
          </a:endParaRPr>
        </a:p>
      </dsp:txBody>
      <dsp:txXfrm>
        <a:off x="1966953" y="1884098"/>
        <a:ext cx="3228894" cy="1324663"/>
      </dsp:txXfrm>
    </dsp:sp>
    <dsp:sp modelId="{0DC37E4B-B5E7-48C5-B0C3-179EFEF1C6C8}">
      <dsp:nvSpPr>
        <dsp:cNvPr id="0" name=""/>
        <dsp:cNvSpPr/>
      </dsp:nvSpPr>
      <dsp:spPr>
        <a:xfrm>
          <a:off x="779392" y="3796495"/>
          <a:ext cx="2523828" cy="126191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b="1" kern="1200" dirty="0" smtClean="0">
              <a:latin typeface="Arial" panose="020B0604020202020204" pitchFamily="34" charset="0"/>
              <a:cs typeface="Arial" panose="020B0604020202020204" pitchFamily="34" charset="0"/>
            </a:rPr>
            <a:t>Training </a:t>
          </a:r>
          <a:r>
            <a:rPr lang="fr-CH" sz="2000" b="1" kern="1200" dirty="0" err="1" smtClean="0">
              <a:latin typeface="Arial" panose="020B0604020202020204" pitchFamily="34" charset="0"/>
              <a:cs typeface="Arial" panose="020B0604020202020204" pitchFamily="34" charset="0"/>
            </a:rPr>
            <a:t>Activities</a:t>
          </a:r>
          <a:r>
            <a:rPr lang="fr-CH" sz="2000" b="1" kern="1200" dirty="0" smtClean="0">
              <a:latin typeface="Arial" panose="020B0604020202020204" pitchFamily="34" charset="0"/>
              <a:cs typeface="Arial" panose="020B0604020202020204" pitchFamily="34" charset="0"/>
            </a:rPr>
            <a:t> Division </a:t>
          </a:r>
          <a:r>
            <a:rPr lang="fr-CH" sz="2000" kern="1200" dirty="0" smtClean="0">
              <a:latin typeface="Arial" panose="020B0604020202020204" pitchFamily="34" charset="0"/>
              <a:cs typeface="Arial" panose="020B0604020202020204" pitchFamily="34" charset="0"/>
            </a:rPr>
            <a:t/>
          </a:r>
          <a:br>
            <a:rPr lang="fr-CH" sz="2000" kern="1200" dirty="0" smtClean="0">
              <a:latin typeface="Arial" panose="020B0604020202020204" pitchFamily="34" charset="0"/>
              <a:cs typeface="Arial" panose="020B0604020202020204" pitchFamily="34" charset="0"/>
            </a:rPr>
          </a:br>
          <a:r>
            <a:rPr lang="fr-CH" sz="1600" kern="1200" dirty="0" smtClean="0">
              <a:latin typeface="Arial" panose="020B0604020202020204" pitchFamily="34" charset="0"/>
              <a:cs typeface="Arial" panose="020B0604020202020204" pitchFamily="34" charset="0"/>
            </a:rPr>
            <a:t>Short-</a:t>
          </a:r>
          <a:r>
            <a:rPr lang="fr-CH" sz="1600" kern="1200" dirty="0" err="1" smtClean="0">
              <a:latin typeface="Arial" panose="020B0604020202020204" pitchFamily="34" charset="0"/>
              <a:cs typeface="Arial" panose="020B0604020202020204" pitchFamily="34" charset="0"/>
            </a:rPr>
            <a:t>Term</a:t>
          </a:r>
          <a:r>
            <a:rPr lang="fr-CH" sz="1600" kern="1200" dirty="0" smtClean="0">
              <a:latin typeface="Arial" panose="020B0604020202020204" pitchFamily="34" charset="0"/>
              <a:cs typeface="Arial" panose="020B0604020202020204" pitchFamily="34" charset="0"/>
            </a:rPr>
            <a:t>, </a:t>
          </a:r>
          <a:br>
            <a:rPr lang="fr-CH" sz="1600" kern="1200" dirty="0" smtClean="0">
              <a:latin typeface="Arial" panose="020B0604020202020204" pitchFamily="34" charset="0"/>
              <a:cs typeface="Arial" panose="020B0604020202020204" pitchFamily="34" charset="0"/>
            </a:rPr>
          </a:br>
          <a:r>
            <a:rPr lang="fr-CH" sz="1600" kern="1200" dirty="0" err="1" smtClean="0">
              <a:latin typeface="Arial" panose="020B0604020202020204" pitchFamily="34" charset="0"/>
              <a:cs typeface="Arial" panose="020B0604020202020204" pitchFamily="34" charset="0"/>
            </a:rPr>
            <a:t>Continuous</a:t>
          </a:r>
          <a:r>
            <a:rPr lang="fr-CH" sz="1600" kern="1200" dirty="0" smtClean="0">
              <a:latin typeface="Arial" panose="020B0604020202020204" pitchFamily="34" charset="0"/>
              <a:cs typeface="Arial" panose="020B0604020202020204" pitchFamily="34" charset="0"/>
            </a:rPr>
            <a:t> Professional </a:t>
          </a:r>
          <a:r>
            <a:rPr lang="fr-CH" sz="1600" kern="1200" dirty="0" err="1" smtClean="0">
              <a:latin typeface="Arial" panose="020B0604020202020204" pitchFamily="34" charset="0"/>
              <a:cs typeface="Arial" panose="020B0604020202020204" pitchFamily="34" charset="0"/>
            </a:rPr>
            <a:t>Development</a:t>
          </a:r>
          <a:endParaRPr lang="en-US" sz="2000" kern="1200" dirty="0">
            <a:latin typeface="Arial" panose="020B0604020202020204" pitchFamily="34" charset="0"/>
            <a:cs typeface="Arial" panose="020B0604020202020204" pitchFamily="34" charset="0"/>
          </a:endParaRPr>
        </a:p>
      </dsp:txBody>
      <dsp:txXfrm>
        <a:off x="779392" y="3796495"/>
        <a:ext cx="2523828" cy="1261914"/>
      </dsp:txXfrm>
    </dsp:sp>
    <dsp:sp modelId="{D9E5BF2C-F92F-48E7-90F5-B4555A35C736}">
      <dsp:nvSpPr>
        <dsp:cNvPr id="0" name=""/>
        <dsp:cNvSpPr/>
      </dsp:nvSpPr>
      <dsp:spPr>
        <a:xfrm>
          <a:off x="3817336" y="3790944"/>
          <a:ext cx="2523828" cy="126191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CH" sz="2000" b="1" kern="1200" dirty="0" err="1" smtClean="0">
              <a:latin typeface="Arial" panose="020B0604020202020204" pitchFamily="34" charset="0"/>
              <a:cs typeface="Arial" panose="020B0604020202020204" pitchFamily="34" charset="0"/>
            </a:rPr>
            <a:t>Fellowships</a:t>
          </a:r>
          <a:r>
            <a:rPr lang="fr-CH" sz="2000" b="1" kern="1200" dirty="0" smtClean="0">
              <a:latin typeface="Arial" panose="020B0604020202020204" pitchFamily="34" charset="0"/>
              <a:cs typeface="Arial" panose="020B0604020202020204" pitchFamily="34" charset="0"/>
            </a:rPr>
            <a:t> </a:t>
          </a:r>
          <a:br>
            <a:rPr lang="fr-CH" sz="2000" b="1" kern="1200" dirty="0" smtClean="0">
              <a:latin typeface="Arial" panose="020B0604020202020204" pitchFamily="34" charset="0"/>
              <a:cs typeface="Arial" panose="020B0604020202020204" pitchFamily="34" charset="0"/>
            </a:rPr>
          </a:br>
          <a:r>
            <a:rPr lang="fr-CH" sz="2000" b="1" kern="1200" dirty="0" smtClean="0">
              <a:latin typeface="Arial" panose="020B0604020202020204" pitchFamily="34" charset="0"/>
              <a:cs typeface="Arial" panose="020B0604020202020204" pitchFamily="34" charset="0"/>
            </a:rPr>
            <a:t>Division</a:t>
          </a:r>
          <a:r>
            <a:rPr lang="fr-CH" sz="2000" kern="1200" dirty="0" smtClean="0">
              <a:latin typeface="Arial" panose="020B0604020202020204" pitchFamily="34" charset="0"/>
              <a:cs typeface="Arial" panose="020B0604020202020204" pitchFamily="34" charset="0"/>
            </a:rPr>
            <a:t/>
          </a:r>
          <a:br>
            <a:rPr lang="fr-CH" sz="2000" kern="1200" dirty="0" smtClean="0">
              <a:latin typeface="Arial" panose="020B0604020202020204" pitchFamily="34" charset="0"/>
              <a:cs typeface="Arial" panose="020B0604020202020204" pitchFamily="34" charset="0"/>
            </a:rPr>
          </a:br>
          <a:r>
            <a:rPr lang="fr-CH" sz="1600" kern="1200" dirty="0" smtClean="0">
              <a:latin typeface="Arial" panose="020B0604020202020204" pitchFamily="34" charset="0"/>
              <a:cs typeface="Arial" panose="020B0604020202020204" pitchFamily="34" charset="0"/>
            </a:rPr>
            <a:t>Long-</a:t>
          </a:r>
          <a:r>
            <a:rPr lang="fr-CH" sz="1600" kern="1200" dirty="0" err="1" smtClean="0">
              <a:latin typeface="Arial" panose="020B0604020202020204" pitchFamily="34" charset="0"/>
              <a:cs typeface="Arial" panose="020B0604020202020204" pitchFamily="34" charset="0"/>
            </a:rPr>
            <a:t>Term</a:t>
          </a:r>
          <a:r>
            <a:rPr lang="fr-CH" sz="1600" kern="1200" dirty="0" smtClean="0">
              <a:latin typeface="Arial" panose="020B0604020202020204" pitchFamily="34" charset="0"/>
              <a:cs typeface="Arial" panose="020B0604020202020204" pitchFamily="34" charset="0"/>
            </a:rPr>
            <a:t>, </a:t>
          </a:r>
          <a:br>
            <a:rPr lang="fr-CH" sz="1600" kern="1200" dirty="0" smtClean="0">
              <a:latin typeface="Arial" panose="020B0604020202020204" pitchFamily="34" charset="0"/>
              <a:cs typeface="Arial" panose="020B0604020202020204" pitchFamily="34" charset="0"/>
            </a:rPr>
          </a:br>
          <a:r>
            <a:rPr lang="fr-CH" sz="1600" kern="1200" dirty="0" smtClean="0">
              <a:latin typeface="Arial" panose="020B0604020202020204" pitchFamily="34" charset="0"/>
              <a:cs typeface="Arial" panose="020B0604020202020204" pitchFamily="34" charset="0"/>
            </a:rPr>
            <a:t>Qualifications</a:t>
          </a:r>
          <a:endParaRPr lang="en-US" sz="2000" kern="1200" dirty="0">
            <a:latin typeface="Arial" panose="020B0604020202020204" pitchFamily="34" charset="0"/>
            <a:cs typeface="Arial" panose="020B0604020202020204" pitchFamily="34" charset="0"/>
          </a:endParaRPr>
        </a:p>
      </dsp:txBody>
      <dsp:txXfrm>
        <a:off x="3817336" y="3790944"/>
        <a:ext cx="2523828" cy="12619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81D62-8C97-42EF-A6A2-5A7C5E62E2FA}">
      <dsp:nvSpPr>
        <dsp:cNvPr id="0" name=""/>
        <dsp:cNvSpPr/>
      </dsp:nvSpPr>
      <dsp:spPr>
        <a:xfrm>
          <a:off x="0" y="111390"/>
          <a:ext cx="8336091" cy="561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rPr>
            <a:t>2018 WMO Online Course for Trainers (Francophone), 9 Weeks</a:t>
          </a:r>
          <a:endParaRPr lang="en-US" sz="2000" b="1" kern="1200" dirty="0">
            <a:solidFill>
              <a:schemeClr val="bg1"/>
            </a:solidFill>
          </a:endParaRPr>
        </a:p>
      </dsp:txBody>
      <dsp:txXfrm>
        <a:off x="27415" y="138805"/>
        <a:ext cx="8281261" cy="506770"/>
      </dsp:txXfrm>
    </dsp:sp>
    <dsp:sp modelId="{0587145E-79F4-4964-B600-C65D48E49CC4}">
      <dsp:nvSpPr>
        <dsp:cNvPr id="0" name=""/>
        <dsp:cNvSpPr/>
      </dsp:nvSpPr>
      <dsp:spPr>
        <a:xfrm>
          <a:off x="0" y="704561"/>
          <a:ext cx="8336091" cy="561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rPr>
            <a:t>Offered by ETR Office, with support of </a:t>
          </a:r>
          <a:r>
            <a:rPr lang="en-US" sz="2000" b="1" kern="1200" dirty="0" err="1" smtClean="0">
              <a:solidFill>
                <a:schemeClr val="bg1"/>
              </a:solidFill>
            </a:rPr>
            <a:t>Meteo</a:t>
          </a:r>
          <a:r>
            <a:rPr lang="en-US" sz="2000" b="1" kern="1200" dirty="0" smtClean="0">
              <a:solidFill>
                <a:schemeClr val="bg1"/>
              </a:solidFill>
            </a:rPr>
            <a:t>-France</a:t>
          </a:r>
          <a:endParaRPr lang="en-US" sz="2000" b="1" kern="1200" dirty="0">
            <a:solidFill>
              <a:schemeClr val="bg1"/>
            </a:solidFill>
          </a:endParaRPr>
        </a:p>
      </dsp:txBody>
      <dsp:txXfrm>
        <a:off x="27415" y="731976"/>
        <a:ext cx="8281261" cy="506770"/>
      </dsp:txXfrm>
    </dsp:sp>
    <dsp:sp modelId="{5FFF1767-1A88-4C13-89C1-AE1294042DCF}">
      <dsp:nvSpPr>
        <dsp:cNvPr id="0" name=""/>
        <dsp:cNvSpPr/>
      </dsp:nvSpPr>
      <dsp:spPr>
        <a:xfrm>
          <a:off x="0" y="1308494"/>
          <a:ext cx="8336091" cy="561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rPr>
            <a:t>3 tracks, for Trainers, Part-time Trainers, and Training Managers</a:t>
          </a:r>
          <a:endParaRPr lang="en-US" sz="2000" b="1" kern="1200" dirty="0">
            <a:solidFill>
              <a:schemeClr val="bg1"/>
            </a:solidFill>
          </a:endParaRPr>
        </a:p>
      </dsp:txBody>
      <dsp:txXfrm>
        <a:off x="27415" y="1335909"/>
        <a:ext cx="8281261" cy="5067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2AA1D-2C05-49D1-8D14-6EA56CA1DBA2}">
      <dsp:nvSpPr>
        <dsp:cNvPr id="0" name=""/>
        <dsp:cNvSpPr/>
      </dsp:nvSpPr>
      <dsp:spPr>
        <a:xfrm>
          <a:off x="0" y="37198"/>
          <a:ext cx="7315245" cy="754777"/>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CH" sz="1900" kern="1200" dirty="0" err="1" smtClean="0">
              <a:solidFill>
                <a:schemeClr val="tx1"/>
              </a:solidFill>
            </a:rPr>
            <a:t>Increased</a:t>
          </a:r>
          <a:r>
            <a:rPr lang="fr-CH" sz="1900" kern="1200" dirty="0" smtClean="0">
              <a:solidFill>
                <a:schemeClr val="tx1"/>
              </a:solidFill>
            </a:rPr>
            <a:t> </a:t>
          </a:r>
          <a:r>
            <a:rPr lang="fr-CH" sz="1900" kern="1200" dirty="0" err="1" smtClean="0">
              <a:solidFill>
                <a:schemeClr val="tx1"/>
              </a:solidFill>
            </a:rPr>
            <a:t>regional</a:t>
          </a:r>
          <a:r>
            <a:rPr lang="fr-CH" sz="1900" kern="1200" dirty="0" smtClean="0">
              <a:solidFill>
                <a:schemeClr val="tx1"/>
              </a:solidFill>
            </a:rPr>
            <a:t> and global collaboration</a:t>
          </a:r>
          <a:endParaRPr lang="en-US" sz="1900" kern="1200" dirty="0">
            <a:solidFill>
              <a:schemeClr val="tx1"/>
            </a:solidFill>
          </a:endParaRPr>
        </a:p>
      </dsp:txBody>
      <dsp:txXfrm>
        <a:off x="36845" y="74043"/>
        <a:ext cx="7241555" cy="681087"/>
      </dsp:txXfrm>
    </dsp:sp>
    <dsp:sp modelId="{71988E7A-7FCA-440D-B467-A0BA88417064}">
      <dsp:nvSpPr>
        <dsp:cNvPr id="0" name=""/>
        <dsp:cNvSpPr/>
      </dsp:nvSpPr>
      <dsp:spPr>
        <a:xfrm>
          <a:off x="0" y="846696"/>
          <a:ext cx="7315245" cy="754777"/>
        </a:xfrm>
        <a:prstGeom prst="roundRect">
          <a:avLst/>
        </a:prstGeom>
        <a:solidFill>
          <a:schemeClr val="accent3">
            <a:shade val="80000"/>
            <a:hueOff val="43782"/>
            <a:satOff val="-286"/>
            <a:lumOff val="49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CH" sz="1900" kern="1200" dirty="0" err="1" smtClean="0">
              <a:solidFill>
                <a:schemeClr val="tx1"/>
              </a:solidFill>
            </a:rPr>
            <a:t>Competency</a:t>
          </a:r>
          <a:r>
            <a:rPr lang="fr-CH" sz="1900" kern="1200" dirty="0" smtClean="0">
              <a:solidFill>
                <a:schemeClr val="tx1"/>
              </a:solidFill>
            </a:rPr>
            <a:t> </a:t>
          </a:r>
          <a:r>
            <a:rPr lang="fr-CH" sz="1900" kern="1200" dirty="0" err="1" smtClean="0">
              <a:solidFill>
                <a:schemeClr val="tx1"/>
              </a:solidFill>
            </a:rPr>
            <a:t>frameworks</a:t>
          </a:r>
          <a:r>
            <a:rPr lang="fr-CH" sz="1900" kern="1200" dirty="0" smtClean="0">
              <a:solidFill>
                <a:schemeClr val="tx1"/>
              </a:solidFill>
            </a:rPr>
            <a:t> to focus training and </a:t>
          </a:r>
          <a:r>
            <a:rPr lang="fr-CH" sz="1900" kern="1200" dirty="0" err="1" smtClean="0">
              <a:solidFill>
                <a:schemeClr val="tx1"/>
              </a:solidFill>
            </a:rPr>
            <a:t>assessment</a:t>
          </a:r>
          <a:endParaRPr lang="en-US" sz="1900" kern="1200" dirty="0">
            <a:solidFill>
              <a:schemeClr val="tx1"/>
            </a:solidFill>
          </a:endParaRPr>
        </a:p>
      </dsp:txBody>
      <dsp:txXfrm>
        <a:off x="36845" y="883541"/>
        <a:ext cx="7241555" cy="681087"/>
      </dsp:txXfrm>
    </dsp:sp>
    <dsp:sp modelId="{546A3833-D763-4473-9B8E-DBFFFC259908}">
      <dsp:nvSpPr>
        <dsp:cNvPr id="0" name=""/>
        <dsp:cNvSpPr/>
      </dsp:nvSpPr>
      <dsp:spPr>
        <a:xfrm>
          <a:off x="0" y="1656194"/>
          <a:ext cx="7315245" cy="754777"/>
        </a:xfrm>
        <a:prstGeom prst="roundRect">
          <a:avLst/>
        </a:prstGeom>
        <a:solidFill>
          <a:schemeClr val="accent3">
            <a:shade val="80000"/>
            <a:hueOff val="87564"/>
            <a:satOff val="-572"/>
            <a:lumOff val="98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CH" sz="1900" kern="1200" dirty="0" smtClean="0">
              <a:solidFill>
                <a:schemeClr val="tx1"/>
              </a:solidFill>
            </a:rPr>
            <a:t>Help </a:t>
          </a:r>
          <a:r>
            <a:rPr lang="fr-CH" sz="1900" kern="1200" dirty="0" err="1" smtClean="0">
              <a:solidFill>
                <a:schemeClr val="tx1"/>
              </a:solidFill>
            </a:rPr>
            <a:t>RTCs</a:t>
          </a:r>
          <a:r>
            <a:rPr lang="fr-CH" sz="1900" kern="1200" dirty="0" smtClean="0">
              <a:solidFill>
                <a:schemeClr val="tx1"/>
              </a:solidFill>
            </a:rPr>
            <a:t> </a:t>
          </a:r>
          <a:r>
            <a:rPr lang="fr-CH" sz="1900" kern="1200" dirty="0" err="1" smtClean="0">
              <a:solidFill>
                <a:schemeClr val="tx1"/>
              </a:solidFill>
            </a:rPr>
            <a:t>meet</a:t>
          </a:r>
          <a:r>
            <a:rPr lang="fr-CH" sz="1900" kern="1200" dirty="0" smtClean="0">
              <a:solidFill>
                <a:schemeClr val="tx1"/>
              </a:solidFill>
            </a:rPr>
            <a:t> new </a:t>
          </a:r>
          <a:r>
            <a:rPr lang="fr-CH" sz="1900" kern="1200" dirty="0" err="1" smtClean="0">
              <a:solidFill>
                <a:schemeClr val="tx1"/>
              </a:solidFill>
            </a:rPr>
            <a:t>criteria</a:t>
          </a:r>
          <a:r>
            <a:rPr lang="fr-CH" sz="1900" kern="1200" dirty="0" smtClean="0">
              <a:solidFill>
                <a:schemeClr val="tx1"/>
              </a:solidFill>
            </a:rPr>
            <a:t> and </a:t>
          </a:r>
          <a:r>
            <a:rPr lang="fr-CH" sz="1900" kern="1200" dirty="0" err="1" smtClean="0">
              <a:solidFill>
                <a:schemeClr val="tx1"/>
              </a:solidFill>
            </a:rPr>
            <a:t>responsibilities</a:t>
          </a:r>
          <a:endParaRPr lang="en-US" sz="1900" kern="1200" dirty="0">
            <a:solidFill>
              <a:schemeClr val="tx1"/>
            </a:solidFill>
          </a:endParaRPr>
        </a:p>
      </dsp:txBody>
      <dsp:txXfrm>
        <a:off x="36845" y="1693039"/>
        <a:ext cx="7241555" cy="681087"/>
      </dsp:txXfrm>
    </dsp:sp>
    <dsp:sp modelId="{9C14D113-C209-4015-855E-4DFD1B31A08F}">
      <dsp:nvSpPr>
        <dsp:cNvPr id="0" name=""/>
        <dsp:cNvSpPr/>
      </dsp:nvSpPr>
      <dsp:spPr>
        <a:xfrm>
          <a:off x="0" y="2465692"/>
          <a:ext cx="7315245" cy="754777"/>
        </a:xfrm>
        <a:prstGeom prst="roundRect">
          <a:avLst/>
        </a:prstGeom>
        <a:solidFill>
          <a:schemeClr val="accent3">
            <a:shade val="80000"/>
            <a:hueOff val="131345"/>
            <a:satOff val="-859"/>
            <a:lumOff val="147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CH" sz="1900" kern="1200" dirty="0" smtClean="0">
              <a:solidFill>
                <a:schemeClr val="tx1"/>
              </a:solidFill>
            </a:rPr>
            <a:t>Expanded learning opportunities through new approaches (Anytime, Anywhere learning)</a:t>
          </a:r>
          <a:endParaRPr lang="en-US" sz="1900" kern="1200" dirty="0">
            <a:solidFill>
              <a:schemeClr val="tx1"/>
            </a:solidFill>
          </a:endParaRPr>
        </a:p>
      </dsp:txBody>
      <dsp:txXfrm>
        <a:off x="36845" y="2502537"/>
        <a:ext cx="7241555" cy="681087"/>
      </dsp:txXfrm>
    </dsp:sp>
    <dsp:sp modelId="{59708C5B-9077-418F-B880-E1D67ABCC5D0}">
      <dsp:nvSpPr>
        <dsp:cNvPr id="0" name=""/>
        <dsp:cNvSpPr/>
      </dsp:nvSpPr>
      <dsp:spPr>
        <a:xfrm>
          <a:off x="0" y="3275189"/>
          <a:ext cx="7315245" cy="754777"/>
        </a:xfrm>
        <a:prstGeom prst="roundRect">
          <a:avLst/>
        </a:prstGeom>
        <a:solidFill>
          <a:schemeClr val="accent3">
            <a:shade val="80000"/>
            <a:hueOff val="175127"/>
            <a:satOff val="-1145"/>
            <a:lumOff val="196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CH" sz="1900" kern="1200" dirty="0" err="1" smtClean="0">
              <a:solidFill>
                <a:schemeClr val="tx1"/>
              </a:solidFill>
            </a:rPr>
            <a:t>Addressing</a:t>
          </a:r>
          <a:r>
            <a:rPr lang="fr-CH" sz="1900" kern="1200" dirty="0" smtClean="0">
              <a:solidFill>
                <a:schemeClr val="tx1"/>
              </a:solidFill>
            </a:rPr>
            <a:t> the </a:t>
          </a:r>
          <a:r>
            <a:rPr lang="fr-CH" sz="1900" kern="1200" dirty="0" err="1" smtClean="0">
              <a:solidFill>
                <a:schemeClr val="tx1"/>
              </a:solidFill>
            </a:rPr>
            <a:t>need</a:t>
          </a:r>
          <a:r>
            <a:rPr lang="fr-CH" sz="1900" kern="1200" dirty="0" smtClean="0">
              <a:solidFill>
                <a:schemeClr val="tx1"/>
              </a:solidFill>
            </a:rPr>
            <a:t> for leadership and management </a:t>
          </a:r>
          <a:r>
            <a:rPr lang="fr-CH" sz="1900" kern="1200" dirty="0" err="1" smtClean="0">
              <a:solidFill>
                <a:schemeClr val="tx1"/>
              </a:solidFill>
            </a:rPr>
            <a:t>development</a:t>
          </a:r>
          <a:endParaRPr lang="en-US" sz="1900" kern="1200" dirty="0">
            <a:solidFill>
              <a:schemeClr val="tx1"/>
            </a:solidFill>
          </a:endParaRPr>
        </a:p>
      </dsp:txBody>
      <dsp:txXfrm>
        <a:off x="36845" y="3312034"/>
        <a:ext cx="7241555" cy="681087"/>
      </dsp:txXfrm>
    </dsp:sp>
    <dsp:sp modelId="{62741AAF-AE21-4C7F-880C-3B00FE09387A}">
      <dsp:nvSpPr>
        <dsp:cNvPr id="0" name=""/>
        <dsp:cNvSpPr/>
      </dsp:nvSpPr>
      <dsp:spPr>
        <a:xfrm>
          <a:off x="0" y="4084687"/>
          <a:ext cx="7315245" cy="754777"/>
        </a:xfrm>
        <a:prstGeom prst="roundRect">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chemeClr val="tx1"/>
              </a:solidFill>
            </a:rPr>
            <a:t>Improving Members’ service delivery capabilities through targeted training</a:t>
          </a:r>
          <a:endParaRPr lang="en-US" sz="1900" kern="1200" dirty="0">
            <a:solidFill>
              <a:schemeClr val="tx1"/>
            </a:solidFill>
          </a:endParaRPr>
        </a:p>
      </dsp:txBody>
      <dsp:txXfrm>
        <a:off x="36845" y="4121532"/>
        <a:ext cx="7241555" cy="6810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01BA9-87F9-4968-9E21-79EBD3F43A00}">
      <dsp:nvSpPr>
        <dsp:cNvPr id="0" name=""/>
        <dsp:cNvSpPr/>
      </dsp:nvSpPr>
      <dsp:spPr>
        <a:xfrm>
          <a:off x="0" y="78417"/>
          <a:ext cx="8229600" cy="111230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WMO RTCs</a:t>
          </a:r>
          <a:endParaRPr lang="en-US" sz="2800" kern="1200"/>
        </a:p>
      </dsp:txBody>
      <dsp:txXfrm>
        <a:off x="54298" y="132715"/>
        <a:ext cx="8121004" cy="1003708"/>
      </dsp:txXfrm>
    </dsp:sp>
    <dsp:sp modelId="{48A1D4FD-A4CD-4130-9A9D-FB316C7623BC}">
      <dsp:nvSpPr>
        <dsp:cNvPr id="0" name=""/>
        <dsp:cNvSpPr/>
      </dsp:nvSpPr>
      <dsp:spPr>
        <a:xfrm>
          <a:off x="0" y="1190721"/>
          <a:ext cx="8229600" cy="214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t>28 WMO Regional Training </a:t>
          </a:r>
          <a:r>
            <a:rPr lang="en-US" sz="2200" kern="1200" dirty="0" err="1" smtClean="0"/>
            <a:t>Centres</a:t>
          </a:r>
          <a:r>
            <a:rPr lang="en-US" sz="2200" kern="1200" dirty="0" smtClean="0"/>
            <a:t> </a:t>
          </a:r>
          <a:endParaRPr lang="en-US" sz="2200" kern="1200" dirty="0"/>
        </a:p>
        <a:p>
          <a:pPr marL="228600" lvl="1" indent="-228600" algn="l" defTabSz="977900" rtl="0">
            <a:lnSpc>
              <a:spcPct val="90000"/>
            </a:lnSpc>
            <a:spcBef>
              <a:spcPct val="0"/>
            </a:spcBef>
            <a:spcAft>
              <a:spcPct val="20000"/>
            </a:spcAft>
            <a:buChar char="••"/>
          </a:pPr>
          <a:r>
            <a:rPr lang="en-US" sz="2200" kern="1200" smtClean="0"/>
            <a:t>composed of 43 components, providing a diverse portfolio education and training opportunities</a:t>
          </a:r>
          <a:endParaRPr lang="en-US" sz="2200" kern="1200"/>
        </a:p>
        <a:p>
          <a:pPr marL="228600" lvl="1" indent="-228600" algn="l" defTabSz="977900" rtl="0">
            <a:lnSpc>
              <a:spcPct val="90000"/>
            </a:lnSpc>
            <a:spcBef>
              <a:spcPct val="0"/>
            </a:spcBef>
            <a:spcAft>
              <a:spcPct val="20000"/>
            </a:spcAft>
            <a:buChar char="••"/>
          </a:pPr>
          <a:r>
            <a:rPr lang="en-US" sz="2200" kern="1200" dirty="0" smtClean="0"/>
            <a:t>includes residence classes, distance-learning and blended learning</a:t>
          </a:r>
          <a:endParaRPr lang="en-US" sz="2200" kern="1200" dirty="0"/>
        </a:p>
        <a:p>
          <a:pPr marL="228600" lvl="1" indent="-228600" algn="l" defTabSz="977900" rtl="0">
            <a:lnSpc>
              <a:spcPct val="90000"/>
            </a:lnSpc>
            <a:spcBef>
              <a:spcPct val="0"/>
            </a:spcBef>
            <a:spcAft>
              <a:spcPct val="20000"/>
            </a:spcAft>
            <a:buChar char="••"/>
          </a:pPr>
          <a:r>
            <a:rPr lang="en-US" sz="2200" kern="1200" smtClean="0">
              <a:hlinkClick xmlns:r="http://schemas.openxmlformats.org/officeDocument/2006/relationships" r:id="rId1"/>
            </a:rPr>
            <a:t>https://public.wmo.int/en/resources/meteoworld/wmo-regional-training-centres</a:t>
          </a:r>
          <a:endParaRPr lang="en-US" sz="2200" kern="1200"/>
        </a:p>
      </dsp:txBody>
      <dsp:txXfrm>
        <a:off x="0" y="1190721"/>
        <a:ext cx="8229600" cy="2144520"/>
      </dsp:txXfrm>
    </dsp:sp>
    <dsp:sp modelId="{7934B41E-9E12-42A9-A238-3683431C99B8}">
      <dsp:nvSpPr>
        <dsp:cNvPr id="0" name=""/>
        <dsp:cNvSpPr/>
      </dsp:nvSpPr>
      <dsp:spPr>
        <a:xfrm>
          <a:off x="0" y="3335241"/>
          <a:ext cx="8229600" cy="111230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Many other WMO fellowship and training partners have MOUs in place</a:t>
          </a:r>
          <a:endParaRPr lang="en-US" sz="2800" kern="1200"/>
        </a:p>
      </dsp:txBody>
      <dsp:txXfrm>
        <a:off x="54298" y="3389539"/>
        <a:ext cx="8121004" cy="10037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9B5F0-EDF9-4764-A5AF-37DE64EDE249}">
      <dsp:nvSpPr>
        <dsp:cNvPr id="0" name=""/>
        <dsp:cNvSpPr/>
      </dsp:nvSpPr>
      <dsp:spPr>
        <a:xfrm>
          <a:off x="0" y="31152"/>
          <a:ext cx="7543800"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CH" sz="1800" kern="1200" dirty="0" err="1" smtClean="0"/>
            <a:t>Providing</a:t>
          </a:r>
          <a:r>
            <a:rPr lang="fr-CH" sz="1800" kern="1200" dirty="0" smtClean="0"/>
            <a:t> guidance and support to the RTC network, </a:t>
          </a:r>
          <a:r>
            <a:rPr lang="fr-CH" sz="1800" kern="1200" dirty="0" err="1" smtClean="0"/>
            <a:t>external</a:t>
          </a:r>
          <a:r>
            <a:rPr lang="fr-CH" sz="1800" kern="1200" dirty="0" smtClean="0"/>
            <a:t> </a:t>
          </a:r>
          <a:r>
            <a:rPr lang="fr-CH" sz="1800" kern="1200" dirty="0" err="1" smtClean="0"/>
            <a:t>assessments</a:t>
          </a:r>
          <a:endParaRPr lang="en-US" sz="1800" kern="1200" dirty="0"/>
        </a:p>
      </dsp:txBody>
      <dsp:txXfrm>
        <a:off x="34906" y="66058"/>
        <a:ext cx="7473988" cy="645240"/>
      </dsp:txXfrm>
    </dsp:sp>
    <dsp:sp modelId="{04AEEBE5-6786-4F7A-A65A-C4660521A4EE}">
      <dsp:nvSpPr>
        <dsp:cNvPr id="0" name=""/>
        <dsp:cNvSpPr/>
      </dsp:nvSpPr>
      <dsp:spPr>
        <a:xfrm>
          <a:off x="0" y="798045"/>
          <a:ext cx="7543800"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Establishing best practices for regional needs assessment   </a:t>
          </a:r>
          <a:endParaRPr lang="en-US" sz="1800" kern="1200"/>
        </a:p>
      </dsp:txBody>
      <dsp:txXfrm>
        <a:off x="34906" y="832951"/>
        <a:ext cx="7473988" cy="645240"/>
      </dsp:txXfrm>
    </dsp:sp>
    <dsp:sp modelId="{4B352862-8B0D-494E-8A2B-9FE40B3766FD}">
      <dsp:nvSpPr>
        <dsp:cNvPr id="0" name=""/>
        <dsp:cNvSpPr/>
      </dsp:nvSpPr>
      <dsp:spPr>
        <a:xfrm>
          <a:off x="0" y="1564938"/>
          <a:ext cx="7543800"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Training the trainers in RTCs and national services</a:t>
          </a:r>
          <a:endParaRPr lang="en-US" sz="1800" kern="1200"/>
        </a:p>
      </dsp:txBody>
      <dsp:txXfrm>
        <a:off x="34906" y="1599844"/>
        <a:ext cx="7473988" cy="645240"/>
      </dsp:txXfrm>
    </dsp:sp>
    <dsp:sp modelId="{C878DEFA-BDEF-4C28-82AC-23C24C2E0112}">
      <dsp:nvSpPr>
        <dsp:cNvPr id="0" name=""/>
        <dsp:cNvSpPr/>
      </dsp:nvSpPr>
      <dsp:spPr>
        <a:xfrm>
          <a:off x="0" y="2331831"/>
          <a:ext cx="7543800"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Increasing opportunities through sharing knowledge on distance learning and expanded learning approaches</a:t>
          </a:r>
          <a:endParaRPr lang="en-US" sz="1800" kern="1200" dirty="0"/>
        </a:p>
      </dsp:txBody>
      <dsp:txXfrm>
        <a:off x="34906" y="2366737"/>
        <a:ext cx="7473988" cy="645240"/>
      </dsp:txXfrm>
    </dsp:sp>
    <dsp:sp modelId="{F5FC5F09-A9C5-4578-A987-DEC23F3AA0EA}">
      <dsp:nvSpPr>
        <dsp:cNvPr id="0" name=""/>
        <dsp:cNvSpPr/>
      </dsp:nvSpPr>
      <dsp:spPr>
        <a:xfrm>
          <a:off x="0" y="3098723"/>
          <a:ext cx="7543800"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Establishing partnerships to support all of the above</a:t>
          </a:r>
          <a:endParaRPr lang="en-US" sz="1800" kern="1200"/>
        </a:p>
      </dsp:txBody>
      <dsp:txXfrm>
        <a:off x="34906" y="3133629"/>
        <a:ext cx="7473988" cy="645240"/>
      </dsp:txXfrm>
    </dsp:sp>
    <dsp:sp modelId="{27182554-CA98-4A7C-BEDF-8B954199C6F4}">
      <dsp:nvSpPr>
        <dsp:cNvPr id="0" name=""/>
        <dsp:cNvSpPr/>
      </dsp:nvSpPr>
      <dsp:spPr>
        <a:xfrm>
          <a:off x="0" y="3865616"/>
          <a:ext cx="7543800"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r-CH" sz="1800" kern="1200" smtClean="0"/>
            <a:t>Clarifying roles and responsibilities of RTCs</a:t>
          </a:r>
          <a:endParaRPr lang="en-US" sz="1800" kern="1200"/>
        </a:p>
      </dsp:txBody>
      <dsp:txXfrm>
        <a:off x="34906" y="3900522"/>
        <a:ext cx="7473988" cy="6452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B77D6-8666-4C09-B2EA-4BB2B8FC6E29}">
      <dsp:nvSpPr>
        <dsp:cNvPr id="0" name=""/>
        <dsp:cNvSpPr/>
      </dsp:nvSpPr>
      <dsp:spPr>
        <a:xfrm>
          <a:off x="-5432147" y="-832195"/>
          <a:ext cx="6471340" cy="6471340"/>
        </a:xfrm>
        <a:prstGeom prst="blockArc">
          <a:avLst>
            <a:gd name="adj1" fmla="val 18900000"/>
            <a:gd name="adj2" fmla="val 2700000"/>
            <a:gd name="adj3" fmla="val 334"/>
          </a:avLst>
        </a:pr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B019A-3719-460A-A4EE-0919BFFE0C1C}">
      <dsp:nvSpPr>
        <dsp:cNvPr id="0" name=""/>
        <dsp:cNvSpPr/>
      </dsp:nvSpPr>
      <dsp:spPr>
        <a:xfrm>
          <a:off x="337207" y="218523"/>
          <a:ext cx="5362831" cy="436855"/>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754"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chemeClr val="tx1"/>
              </a:solidFill>
            </a:rPr>
            <a:t>Management development for NMHSs</a:t>
          </a:r>
          <a:endParaRPr lang="en-US" sz="1300" kern="1200" dirty="0">
            <a:solidFill>
              <a:schemeClr val="tx1"/>
            </a:solidFill>
          </a:endParaRPr>
        </a:p>
      </dsp:txBody>
      <dsp:txXfrm>
        <a:off x="337207" y="218523"/>
        <a:ext cx="5362831" cy="436855"/>
      </dsp:txXfrm>
    </dsp:sp>
    <dsp:sp modelId="{ED2F04CA-1BD3-4FB1-9F8F-867FAEEBEAE9}">
      <dsp:nvSpPr>
        <dsp:cNvPr id="0" name=""/>
        <dsp:cNvSpPr/>
      </dsp:nvSpPr>
      <dsp:spPr>
        <a:xfrm>
          <a:off x="64172" y="163916"/>
          <a:ext cx="546069" cy="54606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CB9370-032D-4218-B5DA-44E36DE077D6}">
      <dsp:nvSpPr>
        <dsp:cNvPr id="0" name=""/>
        <dsp:cNvSpPr/>
      </dsp:nvSpPr>
      <dsp:spPr>
        <a:xfrm>
          <a:off x="732819" y="874191"/>
          <a:ext cx="4967219" cy="436855"/>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754" tIns="33020" rIns="33020" bIns="33020" numCol="1" spcCol="1270" anchor="ctr" anchorCtr="0">
          <a:noAutofit/>
        </a:bodyPr>
        <a:lstStyle/>
        <a:p>
          <a:pPr lvl="0" algn="l" defTabSz="577850">
            <a:lnSpc>
              <a:spcPct val="90000"/>
            </a:lnSpc>
            <a:spcBef>
              <a:spcPct val="0"/>
            </a:spcBef>
            <a:spcAft>
              <a:spcPct val="35000"/>
            </a:spcAft>
          </a:pPr>
          <a:r>
            <a:rPr lang="fr-CH" sz="1300" kern="1200" dirty="0" err="1" smtClean="0">
              <a:solidFill>
                <a:schemeClr val="tx1"/>
              </a:solidFill>
            </a:rPr>
            <a:t>Human</a:t>
          </a:r>
          <a:r>
            <a:rPr lang="fr-CH" sz="1300" kern="1200" dirty="0" smtClean="0">
              <a:solidFill>
                <a:schemeClr val="tx1"/>
              </a:solidFill>
            </a:rPr>
            <a:t> </a:t>
          </a:r>
          <a:r>
            <a:rPr lang="fr-CH" sz="1300" kern="1200" dirty="0" err="1" smtClean="0">
              <a:solidFill>
                <a:schemeClr val="tx1"/>
              </a:solidFill>
            </a:rPr>
            <a:t>resource</a:t>
          </a:r>
          <a:r>
            <a:rPr lang="fr-CH" sz="1300" kern="1200" dirty="0" smtClean="0">
              <a:solidFill>
                <a:schemeClr val="tx1"/>
              </a:solidFill>
            </a:rPr>
            <a:t> </a:t>
          </a:r>
          <a:r>
            <a:rPr lang="fr-CH" sz="1300" kern="1200" dirty="0" err="1" smtClean="0">
              <a:solidFill>
                <a:schemeClr val="tx1"/>
              </a:solidFill>
            </a:rPr>
            <a:t>development</a:t>
          </a:r>
          <a:r>
            <a:rPr lang="fr-CH" sz="1300" kern="1200" dirty="0" smtClean="0">
              <a:solidFill>
                <a:schemeClr val="tx1"/>
              </a:solidFill>
            </a:rPr>
            <a:t> aspects of </a:t>
          </a:r>
          <a:r>
            <a:rPr lang="fr-CH" sz="1300" kern="1200" dirty="0" err="1" smtClean="0">
              <a:solidFill>
                <a:schemeClr val="tx1"/>
              </a:solidFill>
            </a:rPr>
            <a:t>capacity</a:t>
          </a:r>
          <a:r>
            <a:rPr lang="fr-CH" sz="1300" kern="1200" dirty="0" smtClean="0">
              <a:solidFill>
                <a:schemeClr val="tx1"/>
              </a:solidFill>
            </a:rPr>
            <a:t> </a:t>
          </a:r>
          <a:r>
            <a:rPr lang="fr-CH" sz="1300" kern="1200" dirty="0" err="1" smtClean="0">
              <a:solidFill>
                <a:schemeClr val="tx1"/>
              </a:solidFill>
            </a:rPr>
            <a:t>development</a:t>
          </a:r>
          <a:endParaRPr lang="en-US" sz="1300" kern="1200" dirty="0" smtClean="0">
            <a:solidFill>
              <a:schemeClr val="tx1"/>
            </a:solidFill>
          </a:endParaRPr>
        </a:p>
      </dsp:txBody>
      <dsp:txXfrm>
        <a:off x="732819" y="874191"/>
        <a:ext cx="4967219" cy="436855"/>
      </dsp:txXfrm>
    </dsp:sp>
    <dsp:sp modelId="{7C778AD8-4BAA-4B28-B548-4A92987D19CD}">
      <dsp:nvSpPr>
        <dsp:cNvPr id="0" name=""/>
        <dsp:cNvSpPr/>
      </dsp:nvSpPr>
      <dsp:spPr>
        <a:xfrm>
          <a:off x="459784" y="819584"/>
          <a:ext cx="546069" cy="54606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E85C7AC-ED00-4C06-9740-043F98F8C265}">
      <dsp:nvSpPr>
        <dsp:cNvPr id="0" name=""/>
        <dsp:cNvSpPr/>
      </dsp:nvSpPr>
      <dsp:spPr>
        <a:xfrm>
          <a:off x="949612" y="1529379"/>
          <a:ext cx="4750426" cy="436855"/>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754"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chemeClr val="tx1"/>
              </a:solidFill>
            </a:rPr>
            <a:t>Establishment and review of education and training  standards</a:t>
          </a:r>
          <a:endParaRPr lang="en-US" sz="1300" kern="1200" dirty="0">
            <a:solidFill>
              <a:schemeClr val="tx1"/>
            </a:solidFill>
          </a:endParaRPr>
        </a:p>
      </dsp:txBody>
      <dsp:txXfrm>
        <a:off x="949612" y="1529379"/>
        <a:ext cx="4750426" cy="436855"/>
      </dsp:txXfrm>
    </dsp:sp>
    <dsp:sp modelId="{3FA05CF0-DBB1-4507-AFC2-F5178CC9DF8C}">
      <dsp:nvSpPr>
        <dsp:cNvPr id="0" name=""/>
        <dsp:cNvSpPr/>
      </dsp:nvSpPr>
      <dsp:spPr>
        <a:xfrm>
          <a:off x="676578" y="1474772"/>
          <a:ext cx="546069" cy="54606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5D7B59E-9E4F-4E95-8364-61EFEB0AF1E2}">
      <dsp:nvSpPr>
        <dsp:cNvPr id="0" name=""/>
        <dsp:cNvSpPr/>
      </dsp:nvSpPr>
      <dsp:spPr>
        <a:xfrm>
          <a:off x="1018833" y="2185047"/>
          <a:ext cx="4681206" cy="436855"/>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754"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chemeClr val="tx1"/>
              </a:solidFill>
            </a:rPr>
            <a:t>Coordination with WMO RTCs and partner institutions</a:t>
          </a:r>
        </a:p>
      </dsp:txBody>
      <dsp:txXfrm>
        <a:off x="1018833" y="2185047"/>
        <a:ext cx="4681206" cy="436855"/>
      </dsp:txXfrm>
    </dsp:sp>
    <dsp:sp modelId="{95CCEAC4-B0A0-49F6-94BC-23E349D50D8F}">
      <dsp:nvSpPr>
        <dsp:cNvPr id="0" name=""/>
        <dsp:cNvSpPr/>
      </dsp:nvSpPr>
      <dsp:spPr>
        <a:xfrm>
          <a:off x="745798" y="2130440"/>
          <a:ext cx="546069" cy="54606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0EEC99C-A0EB-4ABC-8F80-9FF21A7A6D50}">
      <dsp:nvSpPr>
        <dsp:cNvPr id="0" name=""/>
        <dsp:cNvSpPr/>
      </dsp:nvSpPr>
      <dsp:spPr>
        <a:xfrm>
          <a:off x="949612" y="2840715"/>
          <a:ext cx="4750426" cy="436855"/>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754"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chemeClr val="tx1"/>
              </a:solidFill>
            </a:rPr>
            <a:t>Sustaining and broadening partnerships</a:t>
          </a:r>
        </a:p>
      </dsp:txBody>
      <dsp:txXfrm>
        <a:off x="949612" y="2840715"/>
        <a:ext cx="4750426" cy="436855"/>
      </dsp:txXfrm>
    </dsp:sp>
    <dsp:sp modelId="{9E797D34-FCFB-4043-8300-F7AC1719B417}">
      <dsp:nvSpPr>
        <dsp:cNvPr id="0" name=""/>
        <dsp:cNvSpPr/>
      </dsp:nvSpPr>
      <dsp:spPr>
        <a:xfrm>
          <a:off x="676578" y="2786108"/>
          <a:ext cx="546069" cy="54606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79E477C-D3F0-4384-A1E0-49EC57332A68}">
      <dsp:nvSpPr>
        <dsp:cNvPr id="0" name=""/>
        <dsp:cNvSpPr/>
      </dsp:nvSpPr>
      <dsp:spPr>
        <a:xfrm>
          <a:off x="732819" y="3495902"/>
          <a:ext cx="4967219" cy="436855"/>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754"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chemeClr val="tx1"/>
              </a:solidFill>
            </a:rPr>
            <a:t>Delivery of symposia, seminars, conferences, lectures</a:t>
          </a:r>
        </a:p>
      </dsp:txBody>
      <dsp:txXfrm>
        <a:off x="732819" y="3495902"/>
        <a:ext cx="4967219" cy="436855"/>
      </dsp:txXfrm>
    </dsp:sp>
    <dsp:sp modelId="{E8A18D0C-670C-4A27-B69B-994A4657E946}">
      <dsp:nvSpPr>
        <dsp:cNvPr id="0" name=""/>
        <dsp:cNvSpPr/>
      </dsp:nvSpPr>
      <dsp:spPr>
        <a:xfrm>
          <a:off x="459784" y="3441295"/>
          <a:ext cx="546069" cy="54606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83296DE-5359-409D-906B-94B1CDD74B4D}">
      <dsp:nvSpPr>
        <dsp:cNvPr id="0" name=""/>
        <dsp:cNvSpPr/>
      </dsp:nvSpPr>
      <dsp:spPr>
        <a:xfrm>
          <a:off x="337207" y="4151570"/>
          <a:ext cx="5362831" cy="436855"/>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754"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chemeClr val="tx1"/>
              </a:solidFill>
            </a:rPr>
            <a:t>Resource mobilization</a:t>
          </a:r>
          <a:endParaRPr lang="en-US" sz="1300" kern="1200" dirty="0">
            <a:solidFill>
              <a:schemeClr val="tx1"/>
            </a:solidFill>
          </a:endParaRPr>
        </a:p>
      </dsp:txBody>
      <dsp:txXfrm>
        <a:off x="337207" y="4151570"/>
        <a:ext cx="5362831" cy="436855"/>
      </dsp:txXfrm>
    </dsp:sp>
    <dsp:sp modelId="{9898E58B-7CDB-4232-86BD-F05FBE527BC0}">
      <dsp:nvSpPr>
        <dsp:cNvPr id="0" name=""/>
        <dsp:cNvSpPr/>
      </dsp:nvSpPr>
      <dsp:spPr>
        <a:xfrm>
          <a:off x="64172" y="4096963"/>
          <a:ext cx="546069" cy="54606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947F8-B4D0-4C1E-9F8C-7BA8E3BC9D53}">
      <dsp:nvSpPr>
        <dsp:cNvPr id="0" name=""/>
        <dsp:cNvSpPr/>
      </dsp:nvSpPr>
      <dsp:spPr>
        <a:xfrm>
          <a:off x="761984" y="94"/>
          <a:ext cx="3122265" cy="3122265"/>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rtl="0">
            <a:lnSpc>
              <a:spcPct val="90000"/>
            </a:lnSpc>
            <a:spcBef>
              <a:spcPct val="0"/>
            </a:spcBef>
            <a:spcAft>
              <a:spcPct val="35000"/>
            </a:spcAft>
          </a:pPr>
          <a:r>
            <a:rPr lang="en-US" sz="3000" kern="1200" dirty="0" smtClean="0"/>
            <a:t>Close the capacity gap: Enhancing service delivery</a:t>
          </a:r>
          <a:endParaRPr lang="en-US" sz="3000" kern="1200" dirty="0"/>
        </a:p>
      </dsp:txBody>
      <dsp:txXfrm>
        <a:off x="1219229" y="457339"/>
        <a:ext cx="2207775" cy="22077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B77D6-8666-4C09-B2EA-4BB2B8FC6E29}">
      <dsp:nvSpPr>
        <dsp:cNvPr id="0" name=""/>
        <dsp:cNvSpPr/>
      </dsp:nvSpPr>
      <dsp:spPr>
        <a:xfrm>
          <a:off x="-5434895" y="-832195"/>
          <a:ext cx="6471340" cy="6471340"/>
        </a:xfrm>
        <a:prstGeom prst="blockArc">
          <a:avLst>
            <a:gd name="adj1" fmla="val 18900000"/>
            <a:gd name="adj2" fmla="val 2700000"/>
            <a:gd name="adj3" fmla="val 33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B019A-3719-460A-A4EE-0919BFFE0C1C}">
      <dsp:nvSpPr>
        <dsp:cNvPr id="0" name=""/>
        <dsp:cNvSpPr/>
      </dsp:nvSpPr>
      <dsp:spPr>
        <a:xfrm>
          <a:off x="386374" y="253133"/>
          <a:ext cx="5310916" cy="506075"/>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698" tIns="38100" rIns="38100" bIns="38100" numCol="1" spcCol="1270" anchor="ctr" anchorCtr="0">
          <a:noAutofit/>
        </a:bodyPr>
        <a:lstStyle/>
        <a:p>
          <a:pPr lvl="0" algn="l" defTabSz="666750">
            <a:lnSpc>
              <a:spcPct val="90000"/>
            </a:lnSpc>
            <a:spcBef>
              <a:spcPct val="0"/>
            </a:spcBef>
            <a:spcAft>
              <a:spcPct val="35000"/>
            </a:spcAft>
          </a:pPr>
          <a:r>
            <a:rPr lang="en-US" sz="1500" kern="1200" dirty="0" smtClean="0">
              <a:solidFill>
                <a:schemeClr val="tx1"/>
              </a:solidFill>
            </a:rPr>
            <a:t>Supporting training opportunities for least developed countries</a:t>
          </a:r>
          <a:endParaRPr lang="en-US" sz="1500" kern="1200" dirty="0">
            <a:solidFill>
              <a:schemeClr val="tx1"/>
            </a:solidFill>
          </a:endParaRPr>
        </a:p>
      </dsp:txBody>
      <dsp:txXfrm>
        <a:off x="386374" y="253133"/>
        <a:ext cx="5310916" cy="506075"/>
      </dsp:txXfrm>
    </dsp:sp>
    <dsp:sp modelId="{ED2F04CA-1BD3-4FB1-9F8F-867FAEEBEAE9}">
      <dsp:nvSpPr>
        <dsp:cNvPr id="0" name=""/>
        <dsp:cNvSpPr/>
      </dsp:nvSpPr>
      <dsp:spPr>
        <a:xfrm>
          <a:off x="70077" y="189874"/>
          <a:ext cx="632594" cy="63259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B441AED-A907-4D77-9327-4AB3FB3F8D97}">
      <dsp:nvSpPr>
        <dsp:cNvPr id="0" name=""/>
        <dsp:cNvSpPr/>
      </dsp:nvSpPr>
      <dsp:spPr>
        <a:xfrm>
          <a:off x="802656" y="1012151"/>
          <a:ext cx="4894634" cy="506075"/>
        </a:xfrm>
        <a:prstGeom prst="rect">
          <a:avLst/>
        </a:prstGeom>
        <a:gradFill rotWithShape="0">
          <a:gsLst>
            <a:gs pos="0">
              <a:schemeClr val="accent4">
                <a:hueOff val="-892954"/>
                <a:satOff val="5380"/>
                <a:lumOff val="431"/>
                <a:alphaOff val="0"/>
                <a:tint val="100000"/>
                <a:shade val="100000"/>
                <a:satMod val="130000"/>
              </a:schemeClr>
            </a:gs>
            <a:gs pos="100000">
              <a:schemeClr val="accent4">
                <a:hueOff val="-892954"/>
                <a:satOff val="5380"/>
                <a:lumOff val="43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698" tIns="38100" rIns="38100" bIns="38100" numCol="1" spcCol="1270" anchor="ctr" anchorCtr="0">
          <a:noAutofit/>
        </a:bodyPr>
        <a:lstStyle/>
        <a:p>
          <a:pPr lvl="0" algn="l" defTabSz="666750">
            <a:lnSpc>
              <a:spcPct val="90000"/>
            </a:lnSpc>
            <a:spcBef>
              <a:spcPct val="0"/>
            </a:spcBef>
            <a:spcAft>
              <a:spcPct val="35000"/>
            </a:spcAft>
          </a:pPr>
          <a:r>
            <a:rPr lang="en-US" sz="1500" kern="1200" dirty="0" smtClean="0">
              <a:solidFill>
                <a:schemeClr val="tx1"/>
              </a:solidFill>
            </a:rPr>
            <a:t>Supporting the network of Regional Training Centers</a:t>
          </a:r>
        </a:p>
      </dsp:txBody>
      <dsp:txXfrm>
        <a:off x="802656" y="1012151"/>
        <a:ext cx="4894634" cy="506075"/>
      </dsp:txXfrm>
    </dsp:sp>
    <dsp:sp modelId="{95CCEAC4-B0A0-49F6-94BC-23E349D50D8F}">
      <dsp:nvSpPr>
        <dsp:cNvPr id="0" name=""/>
        <dsp:cNvSpPr/>
      </dsp:nvSpPr>
      <dsp:spPr>
        <a:xfrm>
          <a:off x="486359" y="948891"/>
          <a:ext cx="632594" cy="632594"/>
        </a:xfrm>
        <a:prstGeom prst="ellipse">
          <a:avLst/>
        </a:prstGeom>
        <a:solidFill>
          <a:schemeClr val="lt1">
            <a:hueOff val="0"/>
            <a:satOff val="0"/>
            <a:lumOff val="0"/>
            <a:alphaOff val="0"/>
          </a:schemeClr>
        </a:solidFill>
        <a:ln w="9525" cap="flat" cmpd="sng" algn="ctr">
          <a:solidFill>
            <a:schemeClr val="accent4">
              <a:hueOff val="-892954"/>
              <a:satOff val="5380"/>
              <a:lumOff val="43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B5D9D94-3CF4-4D84-BEC3-48AB5C21D313}">
      <dsp:nvSpPr>
        <dsp:cNvPr id="0" name=""/>
        <dsp:cNvSpPr/>
      </dsp:nvSpPr>
      <dsp:spPr>
        <a:xfrm>
          <a:off x="993011" y="1771168"/>
          <a:ext cx="4704279" cy="506075"/>
        </a:xfrm>
        <a:prstGeom prst="rect">
          <a:avLst/>
        </a:prstGeom>
        <a:gradFill rotWithShape="0">
          <a:gsLst>
            <a:gs pos="0">
              <a:srgbClr val="6F73CB"/>
            </a:gs>
            <a:gs pos="100000">
              <a:schemeClr val="accent4">
                <a:hueOff val="-1785908"/>
                <a:satOff val="10760"/>
                <a:lumOff val="86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698" tIns="38100" rIns="38100" bIns="38100" numCol="1" spcCol="1270" anchor="ctr" anchorCtr="0">
          <a:noAutofit/>
        </a:bodyPr>
        <a:lstStyle/>
        <a:p>
          <a:pPr lvl="0" algn="l" defTabSz="666750">
            <a:lnSpc>
              <a:spcPct val="90000"/>
            </a:lnSpc>
            <a:spcBef>
              <a:spcPct val="0"/>
            </a:spcBef>
            <a:spcAft>
              <a:spcPct val="35000"/>
            </a:spcAft>
          </a:pPr>
          <a:r>
            <a:rPr lang="fr-CH" sz="1500" kern="1200" smtClean="0">
              <a:solidFill>
                <a:schemeClr val="tx1"/>
              </a:solidFill>
            </a:rPr>
            <a:t>Assisting  commissions in creating  competency standards</a:t>
          </a:r>
          <a:endParaRPr lang="en-US" sz="1500" kern="1200" dirty="0" smtClean="0">
            <a:solidFill>
              <a:schemeClr val="tx1"/>
            </a:solidFill>
          </a:endParaRPr>
        </a:p>
      </dsp:txBody>
      <dsp:txXfrm>
        <a:off x="993011" y="1771168"/>
        <a:ext cx="4704279" cy="506075"/>
      </dsp:txXfrm>
    </dsp:sp>
    <dsp:sp modelId="{7C778AD8-4BAA-4B28-B548-4A92987D19CD}">
      <dsp:nvSpPr>
        <dsp:cNvPr id="0" name=""/>
        <dsp:cNvSpPr/>
      </dsp:nvSpPr>
      <dsp:spPr>
        <a:xfrm>
          <a:off x="676714" y="1707909"/>
          <a:ext cx="632594" cy="632594"/>
        </a:xfrm>
        <a:prstGeom prst="ellipse">
          <a:avLst/>
        </a:prstGeom>
        <a:solidFill>
          <a:schemeClr val="lt1">
            <a:hueOff val="0"/>
            <a:satOff val="0"/>
            <a:lumOff val="0"/>
            <a:alphaOff val="0"/>
          </a:schemeClr>
        </a:solidFill>
        <a:ln w="9525" cap="flat" cmpd="sng" algn="ctr">
          <a:solidFill>
            <a:schemeClr val="accent4">
              <a:hueOff val="-1785908"/>
              <a:satOff val="10760"/>
              <a:lumOff val="86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74DF4E1-98F9-46C5-B8F4-B8B738AF2886}">
      <dsp:nvSpPr>
        <dsp:cNvPr id="0" name=""/>
        <dsp:cNvSpPr/>
      </dsp:nvSpPr>
      <dsp:spPr>
        <a:xfrm>
          <a:off x="993011" y="2529705"/>
          <a:ext cx="4704279" cy="506075"/>
        </a:xfrm>
        <a:prstGeom prst="rect">
          <a:avLst/>
        </a:prstGeom>
        <a:gradFill rotWithShape="0">
          <a:gsLst>
            <a:gs pos="0">
              <a:schemeClr val="accent4">
                <a:hueOff val="-2678862"/>
                <a:satOff val="16139"/>
                <a:lumOff val="1294"/>
                <a:alphaOff val="0"/>
                <a:tint val="100000"/>
                <a:shade val="100000"/>
                <a:satMod val="130000"/>
              </a:schemeClr>
            </a:gs>
            <a:gs pos="100000">
              <a:schemeClr val="accent4">
                <a:hueOff val="-2678862"/>
                <a:satOff val="16139"/>
                <a:lumOff val="129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698" tIns="38100" rIns="38100" bIns="38100" numCol="1" spcCol="1270" anchor="ctr" anchorCtr="0">
          <a:noAutofit/>
        </a:bodyPr>
        <a:lstStyle/>
        <a:p>
          <a:pPr lvl="0" algn="l" defTabSz="666750">
            <a:lnSpc>
              <a:spcPct val="90000"/>
            </a:lnSpc>
            <a:spcBef>
              <a:spcPct val="0"/>
            </a:spcBef>
            <a:spcAft>
              <a:spcPct val="35000"/>
            </a:spcAft>
          </a:pPr>
          <a:r>
            <a:rPr lang="en-US" sz="1500" kern="1200" smtClean="0">
              <a:solidFill>
                <a:schemeClr val="tx1"/>
              </a:solidFill>
            </a:rPr>
            <a:t>Setting education and training  standards</a:t>
          </a:r>
          <a:endParaRPr lang="en-US" sz="1500" kern="1200" dirty="0">
            <a:solidFill>
              <a:schemeClr val="tx1"/>
            </a:solidFill>
          </a:endParaRPr>
        </a:p>
      </dsp:txBody>
      <dsp:txXfrm>
        <a:off x="993011" y="2529705"/>
        <a:ext cx="4704279" cy="506075"/>
      </dsp:txXfrm>
    </dsp:sp>
    <dsp:sp modelId="{3FA05CF0-DBB1-4507-AFC2-F5178CC9DF8C}">
      <dsp:nvSpPr>
        <dsp:cNvPr id="0" name=""/>
        <dsp:cNvSpPr/>
      </dsp:nvSpPr>
      <dsp:spPr>
        <a:xfrm>
          <a:off x="676714" y="2466446"/>
          <a:ext cx="632594" cy="632594"/>
        </a:xfrm>
        <a:prstGeom prst="ellipse">
          <a:avLst/>
        </a:prstGeom>
        <a:solidFill>
          <a:schemeClr val="lt1">
            <a:hueOff val="0"/>
            <a:satOff val="0"/>
            <a:lumOff val="0"/>
            <a:alphaOff val="0"/>
          </a:schemeClr>
        </a:solidFill>
        <a:ln w="9525" cap="flat" cmpd="sng" algn="ctr">
          <a:solidFill>
            <a:schemeClr val="accent4">
              <a:hueOff val="-2678862"/>
              <a:satOff val="16139"/>
              <a:lumOff val="129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0D6ACE2-D223-414D-9B6B-09C197B2A5DB}">
      <dsp:nvSpPr>
        <dsp:cNvPr id="0" name=""/>
        <dsp:cNvSpPr/>
      </dsp:nvSpPr>
      <dsp:spPr>
        <a:xfrm>
          <a:off x="802656" y="3288722"/>
          <a:ext cx="4894634" cy="506075"/>
        </a:xfrm>
        <a:prstGeom prst="rect">
          <a:avLst/>
        </a:prstGeom>
        <a:gradFill rotWithShape="0">
          <a:gsLst>
            <a:gs pos="0">
              <a:schemeClr val="accent4">
                <a:hueOff val="-3571816"/>
                <a:satOff val="21519"/>
                <a:lumOff val="1725"/>
                <a:alphaOff val="0"/>
                <a:tint val="100000"/>
                <a:shade val="100000"/>
                <a:satMod val="130000"/>
              </a:schemeClr>
            </a:gs>
            <a:gs pos="100000">
              <a:schemeClr val="accent4">
                <a:hueOff val="-3571816"/>
                <a:satOff val="21519"/>
                <a:lumOff val="172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698" tIns="38100" rIns="38100" bIns="38100" numCol="1" spcCol="1270" anchor="ctr" anchorCtr="0">
          <a:noAutofit/>
        </a:bodyPr>
        <a:lstStyle/>
        <a:p>
          <a:pPr lvl="0" algn="l" defTabSz="666750">
            <a:lnSpc>
              <a:spcPct val="90000"/>
            </a:lnSpc>
            <a:spcBef>
              <a:spcPct val="0"/>
            </a:spcBef>
            <a:spcAft>
              <a:spcPct val="35000"/>
            </a:spcAft>
          </a:pPr>
          <a:r>
            <a:rPr lang="en-US" sz="1500" kern="1200" dirty="0" smtClean="0">
              <a:solidFill>
                <a:schemeClr val="tx1"/>
              </a:solidFill>
            </a:rPr>
            <a:t>Reinforcing focus on high priority areas for development</a:t>
          </a:r>
        </a:p>
      </dsp:txBody>
      <dsp:txXfrm>
        <a:off x="802656" y="3288722"/>
        <a:ext cx="4894634" cy="506075"/>
      </dsp:txXfrm>
    </dsp:sp>
    <dsp:sp modelId="{9E797D34-FCFB-4043-8300-F7AC1719B417}">
      <dsp:nvSpPr>
        <dsp:cNvPr id="0" name=""/>
        <dsp:cNvSpPr/>
      </dsp:nvSpPr>
      <dsp:spPr>
        <a:xfrm>
          <a:off x="486359" y="3225463"/>
          <a:ext cx="632594" cy="632594"/>
        </a:xfrm>
        <a:prstGeom prst="ellipse">
          <a:avLst/>
        </a:prstGeom>
        <a:solidFill>
          <a:schemeClr val="lt1">
            <a:hueOff val="0"/>
            <a:satOff val="0"/>
            <a:lumOff val="0"/>
            <a:alphaOff val="0"/>
          </a:schemeClr>
        </a:solidFill>
        <a:ln w="9525" cap="flat" cmpd="sng" algn="ctr">
          <a:solidFill>
            <a:schemeClr val="accent4">
              <a:hueOff val="-3571816"/>
              <a:satOff val="21519"/>
              <a:lumOff val="172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6360F53-3D89-4C49-AA2C-C9D9DEE57D2D}">
      <dsp:nvSpPr>
        <dsp:cNvPr id="0" name=""/>
        <dsp:cNvSpPr/>
      </dsp:nvSpPr>
      <dsp:spPr>
        <a:xfrm>
          <a:off x="386374" y="4047740"/>
          <a:ext cx="5310916" cy="506075"/>
        </a:xfrm>
        <a:prstGeom prst="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698" tIns="38100" rIns="38100" bIns="38100" numCol="1" spcCol="1270" anchor="ctr" anchorCtr="0">
          <a:noAutofit/>
        </a:bodyPr>
        <a:lstStyle/>
        <a:p>
          <a:pPr lvl="0" algn="l" defTabSz="666750">
            <a:lnSpc>
              <a:spcPct val="90000"/>
            </a:lnSpc>
            <a:spcBef>
              <a:spcPct val="0"/>
            </a:spcBef>
            <a:spcAft>
              <a:spcPct val="35000"/>
            </a:spcAft>
          </a:pPr>
          <a:r>
            <a:rPr lang="en-US" sz="1500" kern="1200" smtClean="0">
              <a:solidFill>
                <a:schemeClr val="tx1"/>
              </a:solidFill>
            </a:rPr>
            <a:t>Encouraging new approaches to meet growing training needs</a:t>
          </a:r>
          <a:endParaRPr lang="en-US" sz="1500" kern="1200" dirty="0" smtClean="0">
            <a:solidFill>
              <a:schemeClr val="tx1"/>
            </a:solidFill>
          </a:endParaRPr>
        </a:p>
      </dsp:txBody>
      <dsp:txXfrm>
        <a:off x="386374" y="4047740"/>
        <a:ext cx="5310916" cy="506075"/>
      </dsp:txXfrm>
    </dsp:sp>
    <dsp:sp modelId="{E8A18D0C-670C-4A27-B69B-994A4657E946}">
      <dsp:nvSpPr>
        <dsp:cNvPr id="0" name=""/>
        <dsp:cNvSpPr/>
      </dsp:nvSpPr>
      <dsp:spPr>
        <a:xfrm>
          <a:off x="70077" y="3984480"/>
          <a:ext cx="632594" cy="632594"/>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947F8-B4D0-4C1E-9F8C-7BA8E3BC9D53}">
      <dsp:nvSpPr>
        <dsp:cNvPr id="0" name=""/>
        <dsp:cNvSpPr/>
      </dsp:nvSpPr>
      <dsp:spPr>
        <a:xfrm>
          <a:off x="761984" y="94"/>
          <a:ext cx="3122265" cy="3122265"/>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GB" sz="2200" kern="1200" dirty="0" smtClean="0"/>
            <a:t>Enhancing the capabilities of Members through continuing professional development</a:t>
          </a:r>
          <a:endParaRPr lang="en-US" sz="2200" kern="1200" dirty="0"/>
        </a:p>
      </dsp:txBody>
      <dsp:txXfrm>
        <a:off x="1219229" y="457339"/>
        <a:ext cx="2207775" cy="22077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B77D6-8666-4C09-B2EA-4BB2B8FC6E29}">
      <dsp:nvSpPr>
        <dsp:cNvPr id="0" name=""/>
        <dsp:cNvSpPr/>
      </dsp:nvSpPr>
      <dsp:spPr>
        <a:xfrm>
          <a:off x="-5434895" y="-832195"/>
          <a:ext cx="6471340" cy="6471340"/>
        </a:xfrm>
        <a:prstGeom prst="blockArc">
          <a:avLst>
            <a:gd name="adj1" fmla="val 18900000"/>
            <a:gd name="adj2" fmla="val 2700000"/>
            <a:gd name="adj3" fmla="val 33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B019A-3719-460A-A4EE-0919BFFE0C1C}">
      <dsp:nvSpPr>
        <dsp:cNvPr id="0" name=""/>
        <dsp:cNvSpPr/>
      </dsp:nvSpPr>
      <dsp:spPr>
        <a:xfrm>
          <a:off x="386374" y="253133"/>
          <a:ext cx="5310916" cy="506075"/>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698" tIns="38100" rIns="38100" bIns="38100" numCol="1" spcCol="1270" anchor="ctr" anchorCtr="0">
          <a:noAutofit/>
        </a:bodyPr>
        <a:lstStyle/>
        <a:p>
          <a:pPr lvl="0" algn="l" defTabSz="666750">
            <a:lnSpc>
              <a:spcPct val="90000"/>
            </a:lnSpc>
            <a:spcBef>
              <a:spcPct val="0"/>
            </a:spcBef>
            <a:spcAft>
              <a:spcPct val="35000"/>
            </a:spcAft>
          </a:pPr>
          <a:r>
            <a:rPr lang="en-US" sz="1500" kern="1200" smtClean="0">
              <a:solidFill>
                <a:schemeClr val="tx1"/>
              </a:solidFill>
            </a:rPr>
            <a:t>Supporting Fellows in completing degree programmes</a:t>
          </a:r>
          <a:endParaRPr lang="en-US" sz="1500" kern="1200" dirty="0">
            <a:solidFill>
              <a:schemeClr val="tx1"/>
            </a:solidFill>
          </a:endParaRPr>
        </a:p>
      </dsp:txBody>
      <dsp:txXfrm>
        <a:off x="386374" y="253133"/>
        <a:ext cx="5310916" cy="506075"/>
      </dsp:txXfrm>
    </dsp:sp>
    <dsp:sp modelId="{ED2F04CA-1BD3-4FB1-9F8F-867FAEEBEAE9}">
      <dsp:nvSpPr>
        <dsp:cNvPr id="0" name=""/>
        <dsp:cNvSpPr/>
      </dsp:nvSpPr>
      <dsp:spPr>
        <a:xfrm>
          <a:off x="70077" y="189874"/>
          <a:ext cx="632594" cy="632594"/>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B441AED-A907-4D77-9327-4AB3FB3F8D97}">
      <dsp:nvSpPr>
        <dsp:cNvPr id="0" name=""/>
        <dsp:cNvSpPr/>
      </dsp:nvSpPr>
      <dsp:spPr>
        <a:xfrm>
          <a:off x="802656" y="1012151"/>
          <a:ext cx="4894634" cy="506075"/>
        </a:xfrm>
        <a:prstGeom prst="rect">
          <a:avLst/>
        </a:prstGeom>
        <a:gradFill rotWithShape="0">
          <a:gsLst>
            <a:gs pos="0">
              <a:schemeClr val="accent5">
                <a:hueOff val="-1986775"/>
                <a:satOff val="7962"/>
                <a:lumOff val="1726"/>
                <a:alphaOff val="0"/>
                <a:tint val="100000"/>
                <a:shade val="100000"/>
                <a:satMod val="130000"/>
              </a:schemeClr>
            </a:gs>
            <a:gs pos="100000">
              <a:schemeClr val="accent5">
                <a:hueOff val="-1986775"/>
                <a:satOff val="7962"/>
                <a:lumOff val="172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698" tIns="38100" rIns="38100" bIns="38100" numCol="1" spcCol="1270" anchor="ctr" anchorCtr="0">
          <a:noAutofit/>
        </a:bodyPr>
        <a:lstStyle/>
        <a:p>
          <a:pPr lvl="0" algn="l" defTabSz="666750">
            <a:lnSpc>
              <a:spcPct val="90000"/>
            </a:lnSpc>
            <a:spcBef>
              <a:spcPct val="0"/>
            </a:spcBef>
            <a:spcAft>
              <a:spcPct val="35000"/>
            </a:spcAft>
          </a:pPr>
          <a:r>
            <a:rPr lang="en-US" sz="1500" kern="1200" smtClean="0">
              <a:solidFill>
                <a:schemeClr val="tx1"/>
              </a:solidFill>
            </a:rPr>
            <a:t>Supporting participants in training programmes of one month or more </a:t>
          </a:r>
          <a:endParaRPr lang="en-US" sz="1500" kern="1200" dirty="0" smtClean="0">
            <a:solidFill>
              <a:schemeClr val="tx1"/>
            </a:solidFill>
          </a:endParaRPr>
        </a:p>
      </dsp:txBody>
      <dsp:txXfrm>
        <a:off x="802656" y="1012151"/>
        <a:ext cx="4894634" cy="506075"/>
      </dsp:txXfrm>
    </dsp:sp>
    <dsp:sp modelId="{95CCEAC4-B0A0-49F6-94BC-23E349D50D8F}">
      <dsp:nvSpPr>
        <dsp:cNvPr id="0" name=""/>
        <dsp:cNvSpPr/>
      </dsp:nvSpPr>
      <dsp:spPr>
        <a:xfrm>
          <a:off x="486359" y="948891"/>
          <a:ext cx="632594" cy="632594"/>
        </a:xfrm>
        <a:prstGeom prst="ellipse">
          <a:avLst/>
        </a:prstGeom>
        <a:solidFill>
          <a:schemeClr val="lt1">
            <a:hueOff val="0"/>
            <a:satOff val="0"/>
            <a:lumOff val="0"/>
            <a:alphaOff val="0"/>
          </a:schemeClr>
        </a:solidFill>
        <a:ln w="9525" cap="flat" cmpd="sng" algn="ctr">
          <a:solidFill>
            <a:schemeClr val="accent5">
              <a:hueOff val="-1986775"/>
              <a:satOff val="7962"/>
              <a:lumOff val="172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B5D9D94-3CF4-4D84-BEC3-48AB5C21D313}">
      <dsp:nvSpPr>
        <dsp:cNvPr id="0" name=""/>
        <dsp:cNvSpPr/>
      </dsp:nvSpPr>
      <dsp:spPr>
        <a:xfrm>
          <a:off x="993011" y="1771168"/>
          <a:ext cx="4704279" cy="506075"/>
        </a:xfrm>
        <a:prstGeom prst="rect">
          <a:avLst/>
        </a:prstGeom>
        <a:gradFill rotWithShape="0">
          <a:gsLst>
            <a:gs pos="0">
              <a:schemeClr val="accent5">
                <a:hueOff val="-3973551"/>
                <a:satOff val="15924"/>
                <a:lumOff val="3451"/>
                <a:alphaOff val="0"/>
                <a:tint val="100000"/>
                <a:shade val="100000"/>
                <a:satMod val="130000"/>
              </a:schemeClr>
            </a:gs>
            <a:gs pos="100000">
              <a:schemeClr val="accent5">
                <a:hueOff val="-3973551"/>
                <a:satOff val="15924"/>
                <a:lumOff val="345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698" tIns="38100" rIns="38100" bIns="38100" numCol="1" spcCol="1270" anchor="ctr" anchorCtr="0">
          <a:noAutofit/>
        </a:bodyPr>
        <a:lstStyle/>
        <a:p>
          <a:pPr lvl="0" algn="l" defTabSz="666750">
            <a:lnSpc>
              <a:spcPct val="90000"/>
            </a:lnSpc>
            <a:spcBef>
              <a:spcPct val="0"/>
            </a:spcBef>
            <a:spcAft>
              <a:spcPct val="35000"/>
            </a:spcAft>
          </a:pPr>
          <a:r>
            <a:rPr lang="fr-CH" sz="1500" kern="1200" smtClean="0">
              <a:solidFill>
                <a:schemeClr val="tx1"/>
              </a:solidFill>
            </a:rPr>
            <a:t>Supporting delivery of longer-term group training</a:t>
          </a:r>
          <a:endParaRPr lang="en-US" sz="1500" kern="1200" dirty="0" smtClean="0">
            <a:solidFill>
              <a:schemeClr val="tx1"/>
            </a:solidFill>
          </a:endParaRPr>
        </a:p>
      </dsp:txBody>
      <dsp:txXfrm>
        <a:off x="993011" y="1771168"/>
        <a:ext cx="4704279" cy="506075"/>
      </dsp:txXfrm>
    </dsp:sp>
    <dsp:sp modelId="{7C778AD8-4BAA-4B28-B548-4A92987D19CD}">
      <dsp:nvSpPr>
        <dsp:cNvPr id="0" name=""/>
        <dsp:cNvSpPr/>
      </dsp:nvSpPr>
      <dsp:spPr>
        <a:xfrm>
          <a:off x="676714" y="1707909"/>
          <a:ext cx="632594" cy="632594"/>
        </a:xfrm>
        <a:prstGeom prst="ellipse">
          <a:avLst/>
        </a:prstGeom>
        <a:solidFill>
          <a:schemeClr val="lt1">
            <a:hueOff val="0"/>
            <a:satOff val="0"/>
            <a:lumOff val="0"/>
            <a:alphaOff val="0"/>
          </a:schemeClr>
        </a:solidFill>
        <a:ln w="9525" cap="flat" cmpd="sng" algn="ctr">
          <a:solidFill>
            <a:schemeClr val="accent5">
              <a:hueOff val="-3973551"/>
              <a:satOff val="15924"/>
              <a:lumOff val="34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B9EA044-7DD5-4928-B258-E33A942D66AC}">
      <dsp:nvSpPr>
        <dsp:cNvPr id="0" name=""/>
        <dsp:cNvSpPr/>
      </dsp:nvSpPr>
      <dsp:spPr>
        <a:xfrm>
          <a:off x="993011" y="2529705"/>
          <a:ext cx="4704279" cy="506075"/>
        </a:xfrm>
        <a:prstGeom prst="rect">
          <a:avLst/>
        </a:prstGeom>
        <a:gradFill rotWithShape="0">
          <a:gsLst>
            <a:gs pos="0">
              <a:schemeClr val="accent5">
                <a:hueOff val="-5960326"/>
                <a:satOff val="23887"/>
                <a:lumOff val="5177"/>
                <a:alphaOff val="0"/>
                <a:tint val="100000"/>
                <a:shade val="100000"/>
                <a:satMod val="130000"/>
              </a:schemeClr>
            </a:gs>
            <a:gs pos="100000">
              <a:schemeClr val="accent5">
                <a:hueOff val="-5960326"/>
                <a:satOff val="23887"/>
                <a:lumOff val="517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698" tIns="38100" rIns="38100" bIns="38100" numCol="1" spcCol="1270" anchor="ctr" anchorCtr="0">
          <a:noAutofit/>
        </a:bodyPr>
        <a:lstStyle/>
        <a:p>
          <a:pPr lvl="0" algn="l" defTabSz="666750">
            <a:lnSpc>
              <a:spcPct val="90000"/>
            </a:lnSpc>
            <a:spcBef>
              <a:spcPct val="0"/>
            </a:spcBef>
            <a:spcAft>
              <a:spcPct val="35000"/>
            </a:spcAft>
          </a:pPr>
          <a:r>
            <a:rPr lang="en-US" sz="1500" kern="1200" smtClean="0">
              <a:solidFill>
                <a:schemeClr val="tx1"/>
              </a:solidFill>
            </a:rPr>
            <a:t>Annual announcement of Fellowship Opportunities</a:t>
          </a:r>
          <a:endParaRPr lang="en-US" sz="1500" kern="1200" dirty="0" smtClean="0">
            <a:solidFill>
              <a:schemeClr val="tx1"/>
            </a:solidFill>
          </a:endParaRPr>
        </a:p>
      </dsp:txBody>
      <dsp:txXfrm>
        <a:off x="993011" y="2529705"/>
        <a:ext cx="4704279" cy="506075"/>
      </dsp:txXfrm>
    </dsp:sp>
    <dsp:sp modelId="{AE001A97-9719-4E6D-A295-894E31CB2CD9}">
      <dsp:nvSpPr>
        <dsp:cNvPr id="0" name=""/>
        <dsp:cNvSpPr/>
      </dsp:nvSpPr>
      <dsp:spPr>
        <a:xfrm>
          <a:off x="676714" y="2466446"/>
          <a:ext cx="632594" cy="632594"/>
        </a:xfrm>
        <a:prstGeom prst="ellipse">
          <a:avLst/>
        </a:prstGeom>
        <a:solidFill>
          <a:schemeClr val="lt1">
            <a:hueOff val="0"/>
            <a:satOff val="0"/>
            <a:lumOff val="0"/>
            <a:alphaOff val="0"/>
          </a:schemeClr>
        </a:solidFill>
        <a:ln w="9525" cap="flat" cmpd="sng" algn="ctr">
          <a:solidFill>
            <a:schemeClr val="accent5">
              <a:hueOff val="-5960326"/>
              <a:satOff val="23887"/>
              <a:lumOff val="517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DB85AE-063C-4E53-8E02-F848F14CD0AC}">
      <dsp:nvSpPr>
        <dsp:cNvPr id="0" name=""/>
        <dsp:cNvSpPr/>
      </dsp:nvSpPr>
      <dsp:spPr>
        <a:xfrm>
          <a:off x="802656" y="3288722"/>
          <a:ext cx="4894634" cy="506075"/>
        </a:xfrm>
        <a:prstGeom prst="rect">
          <a:avLst/>
        </a:prstGeom>
        <a:gradFill rotWithShape="0">
          <a:gsLst>
            <a:gs pos="0">
              <a:schemeClr val="accent5">
                <a:hueOff val="-7947101"/>
                <a:satOff val="31849"/>
                <a:lumOff val="6902"/>
                <a:alphaOff val="0"/>
                <a:tint val="100000"/>
                <a:shade val="100000"/>
                <a:satMod val="130000"/>
              </a:schemeClr>
            </a:gs>
            <a:gs pos="100000">
              <a:schemeClr val="accent5">
                <a:hueOff val="-7947101"/>
                <a:satOff val="31849"/>
                <a:lumOff val="690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698" tIns="38100" rIns="38100" bIns="38100" numCol="1" spcCol="1270" anchor="ctr" anchorCtr="0">
          <a:noAutofit/>
        </a:bodyPr>
        <a:lstStyle/>
        <a:p>
          <a:pPr lvl="0" algn="l" defTabSz="666750">
            <a:lnSpc>
              <a:spcPct val="90000"/>
            </a:lnSpc>
            <a:spcBef>
              <a:spcPct val="0"/>
            </a:spcBef>
            <a:spcAft>
              <a:spcPct val="35000"/>
            </a:spcAft>
          </a:pPr>
          <a:r>
            <a:rPr lang="en-US" sz="1500" kern="1200" smtClean="0">
              <a:solidFill>
                <a:schemeClr val="tx1"/>
              </a:solidFill>
            </a:rPr>
            <a:t>Supporting familiarization visits of newly appointed PRs</a:t>
          </a:r>
          <a:endParaRPr lang="en-US" sz="1500" kern="1200" dirty="0">
            <a:solidFill>
              <a:schemeClr val="tx1"/>
            </a:solidFill>
          </a:endParaRPr>
        </a:p>
      </dsp:txBody>
      <dsp:txXfrm>
        <a:off x="802656" y="3288722"/>
        <a:ext cx="4894634" cy="506075"/>
      </dsp:txXfrm>
    </dsp:sp>
    <dsp:sp modelId="{3FA05CF0-DBB1-4507-AFC2-F5178CC9DF8C}">
      <dsp:nvSpPr>
        <dsp:cNvPr id="0" name=""/>
        <dsp:cNvSpPr/>
      </dsp:nvSpPr>
      <dsp:spPr>
        <a:xfrm>
          <a:off x="486359" y="3225463"/>
          <a:ext cx="632594" cy="632594"/>
        </a:xfrm>
        <a:prstGeom prst="ellipse">
          <a:avLst/>
        </a:prstGeom>
        <a:solidFill>
          <a:schemeClr val="lt1">
            <a:hueOff val="0"/>
            <a:satOff val="0"/>
            <a:lumOff val="0"/>
            <a:alphaOff val="0"/>
          </a:schemeClr>
        </a:solidFill>
        <a:ln w="9525" cap="flat" cmpd="sng" algn="ctr">
          <a:solidFill>
            <a:schemeClr val="accent5">
              <a:hueOff val="-7947101"/>
              <a:satOff val="31849"/>
              <a:lumOff val="6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0F028FE-03C0-4A44-9FED-075FE20E3E41}">
      <dsp:nvSpPr>
        <dsp:cNvPr id="0" name=""/>
        <dsp:cNvSpPr/>
      </dsp:nvSpPr>
      <dsp:spPr>
        <a:xfrm>
          <a:off x="386374" y="4047740"/>
          <a:ext cx="5310916" cy="506075"/>
        </a:xfrm>
        <a:prstGeom prst="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1698" tIns="38100" rIns="38100" bIns="38100" numCol="1" spcCol="1270" anchor="ctr" anchorCtr="0">
          <a:noAutofit/>
        </a:bodyPr>
        <a:lstStyle/>
        <a:p>
          <a:pPr lvl="0" algn="l" defTabSz="666750">
            <a:lnSpc>
              <a:spcPct val="90000"/>
            </a:lnSpc>
            <a:spcBef>
              <a:spcPct val="0"/>
            </a:spcBef>
            <a:spcAft>
              <a:spcPct val="35000"/>
            </a:spcAft>
          </a:pPr>
          <a:r>
            <a:rPr lang="en-US" sz="1500" kern="1200" smtClean="0">
              <a:solidFill>
                <a:schemeClr val="tx1"/>
              </a:solidFill>
            </a:rPr>
            <a:t>Developing new Fellowship partner relationships</a:t>
          </a:r>
          <a:endParaRPr lang="en-US" sz="1500" kern="1200" dirty="0" smtClean="0">
            <a:solidFill>
              <a:schemeClr val="tx1"/>
            </a:solidFill>
          </a:endParaRPr>
        </a:p>
      </dsp:txBody>
      <dsp:txXfrm>
        <a:off x="386374" y="4047740"/>
        <a:ext cx="5310916" cy="506075"/>
      </dsp:txXfrm>
    </dsp:sp>
    <dsp:sp modelId="{9E797D34-FCFB-4043-8300-F7AC1719B417}">
      <dsp:nvSpPr>
        <dsp:cNvPr id="0" name=""/>
        <dsp:cNvSpPr/>
      </dsp:nvSpPr>
      <dsp:spPr>
        <a:xfrm>
          <a:off x="70077" y="3984480"/>
          <a:ext cx="632594" cy="632594"/>
        </a:xfrm>
        <a:prstGeom prst="ellipse">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947F8-B4D0-4C1E-9F8C-7BA8E3BC9D53}">
      <dsp:nvSpPr>
        <dsp:cNvPr id="0" name=""/>
        <dsp:cNvSpPr/>
      </dsp:nvSpPr>
      <dsp:spPr>
        <a:xfrm>
          <a:off x="761984" y="94"/>
          <a:ext cx="3122265" cy="3122265"/>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GB" sz="2500" kern="1200" dirty="0" smtClean="0"/>
            <a:t>Enhancing the capabilities of Members through attainment of qualifications</a:t>
          </a:r>
          <a:endParaRPr lang="en-US" sz="2500" kern="1200" dirty="0"/>
        </a:p>
      </dsp:txBody>
      <dsp:txXfrm>
        <a:off x="1219229" y="457339"/>
        <a:ext cx="2207775" cy="22077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44A3B-E24C-4BE4-AE39-6411BDB9A033}">
      <dsp:nvSpPr>
        <dsp:cNvPr id="0" name=""/>
        <dsp:cNvSpPr/>
      </dsp:nvSpPr>
      <dsp:spPr>
        <a:xfrm>
          <a:off x="0" y="60670"/>
          <a:ext cx="8229600" cy="4797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Leadership and Management Development for NMHSs</a:t>
          </a:r>
          <a:endParaRPr lang="en-US" sz="2000" kern="1200" dirty="0"/>
        </a:p>
      </dsp:txBody>
      <dsp:txXfrm>
        <a:off x="23417" y="84087"/>
        <a:ext cx="8182766" cy="432866"/>
      </dsp:txXfrm>
    </dsp:sp>
    <dsp:sp modelId="{2C5CA0AC-67CA-4B74-A167-2CED0F1040B2}">
      <dsp:nvSpPr>
        <dsp:cNvPr id="0" name=""/>
        <dsp:cNvSpPr/>
      </dsp:nvSpPr>
      <dsp:spPr>
        <a:xfrm>
          <a:off x="0" y="540370"/>
          <a:ext cx="8229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Singapore workshop in August, South Africa planned for November</a:t>
          </a:r>
          <a:endParaRPr lang="en-US" sz="1600" kern="1200" dirty="0"/>
        </a:p>
      </dsp:txBody>
      <dsp:txXfrm>
        <a:off x="0" y="540370"/>
        <a:ext cx="8229600" cy="331200"/>
      </dsp:txXfrm>
    </dsp:sp>
    <dsp:sp modelId="{683E3B94-8381-4E85-8CC3-23F76E1C847D}">
      <dsp:nvSpPr>
        <dsp:cNvPr id="0" name=""/>
        <dsp:cNvSpPr/>
      </dsp:nvSpPr>
      <dsp:spPr>
        <a:xfrm>
          <a:off x="0" y="871570"/>
          <a:ext cx="8229600" cy="479700"/>
        </a:xfrm>
        <a:prstGeom prst="roundRect">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Training on Air Quality and new WMO guidance material in Africa</a:t>
          </a:r>
          <a:endParaRPr lang="en-US" sz="2000" kern="1200"/>
        </a:p>
      </dsp:txBody>
      <dsp:txXfrm>
        <a:off x="23417" y="894987"/>
        <a:ext cx="8182766" cy="432866"/>
      </dsp:txXfrm>
    </dsp:sp>
    <dsp:sp modelId="{0967AF53-7FDF-433A-A589-FC5C8B49EDB9}">
      <dsp:nvSpPr>
        <dsp:cNvPr id="0" name=""/>
        <dsp:cNvSpPr/>
      </dsp:nvSpPr>
      <dsp:spPr>
        <a:xfrm>
          <a:off x="0" y="1351270"/>
          <a:ext cx="8229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2019 Event held in Kenya, IMTR (2018 in Malaysia)</a:t>
          </a:r>
          <a:endParaRPr lang="en-US" sz="1600" kern="1200" dirty="0"/>
        </a:p>
      </dsp:txBody>
      <dsp:txXfrm>
        <a:off x="0" y="1351270"/>
        <a:ext cx="8229600" cy="331200"/>
      </dsp:txXfrm>
    </dsp:sp>
    <dsp:sp modelId="{BB94AC71-71CE-4ABA-82DE-4870E39B9EA0}">
      <dsp:nvSpPr>
        <dsp:cNvPr id="0" name=""/>
        <dsp:cNvSpPr/>
      </dsp:nvSpPr>
      <dsp:spPr>
        <a:xfrm>
          <a:off x="0" y="1682470"/>
          <a:ext cx="8229600" cy="47970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Group Fellowships Training on NWP Application</a:t>
          </a:r>
          <a:endParaRPr lang="en-US" sz="2000" kern="1200"/>
        </a:p>
      </dsp:txBody>
      <dsp:txXfrm>
        <a:off x="23417" y="1705887"/>
        <a:ext cx="8182766" cy="432866"/>
      </dsp:txXfrm>
    </dsp:sp>
    <dsp:sp modelId="{57BC17C2-819B-4153-B6DC-D1551B6C559B}">
      <dsp:nvSpPr>
        <dsp:cNvPr id="0" name=""/>
        <dsp:cNvSpPr/>
      </dsp:nvSpPr>
      <dsp:spPr>
        <a:xfrm>
          <a:off x="0" y="2162170"/>
          <a:ext cx="8229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smtClean="0"/>
            <a:t>Workshops planned in Egypt or Algeria, India, Indonesia, and perhaps Morocco</a:t>
          </a:r>
          <a:endParaRPr lang="en-US" sz="1600" kern="1200"/>
        </a:p>
      </dsp:txBody>
      <dsp:txXfrm>
        <a:off x="0" y="2162170"/>
        <a:ext cx="8229600" cy="331200"/>
      </dsp:txXfrm>
    </dsp:sp>
    <dsp:sp modelId="{D8725AD4-2004-451B-87D5-06FC854A5A2D}">
      <dsp:nvSpPr>
        <dsp:cNvPr id="0" name=""/>
        <dsp:cNvSpPr/>
      </dsp:nvSpPr>
      <dsp:spPr>
        <a:xfrm>
          <a:off x="0" y="2493370"/>
          <a:ext cx="8229600" cy="47970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smtClean="0"/>
            <a:t>Marine Meteorological Services Delivery training (impact-based approaches)</a:t>
          </a:r>
          <a:endParaRPr lang="en-US" sz="2000" kern="1200"/>
        </a:p>
      </dsp:txBody>
      <dsp:txXfrm>
        <a:off x="23417" y="2516787"/>
        <a:ext cx="8182766" cy="432866"/>
      </dsp:txXfrm>
    </dsp:sp>
    <dsp:sp modelId="{C686949C-45F6-4E7A-8D62-DD84993F7045}">
      <dsp:nvSpPr>
        <dsp:cNvPr id="0" name=""/>
        <dsp:cNvSpPr/>
      </dsp:nvSpPr>
      <dsp:spPr>
        <a:xfrm>
          <a:off x="0" y="2973070"/>
          <a:ext cx="8229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smtClean="0"/>
            <a:t>2 phases, Online and Regional Workshops</a:t>
          </a:r>
          <a:endParaRPr lang="en-US" sz="1600" kern="1200"/>
        </a:p>
      </dsp:txBody>
      <dsp:txXfrm>
        <a:off x="0" y="2973070"/>
        <a:ext cx="8229600" cy="331200"/>
      </dsp:txXfrm>
    </dsp:sp>
    <dsp:sp modelId="{FA029E39-E9D8-4474-818B-A359923708B4}">
      <dsp:nvSpPr>
        <dsp:cNvPr id="0" name=""/>
        <dsp:cNvSpPr/>
      </dsp:nvSpPr>
      <dsp:spPr>
        <a:xfrm>
          <a:off x="0" y="3304270"/>
          <a:ext cx="8229600" cy="47970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Climate Services (e.g. for Health and Agriculture)</a:t>
          </a:r>
          <a:endParaRPr lang="en-US" sz="2000" kern="1200" dirty="0"/>
        </a:p>
      </dsp:txBody>
      <dsp:txXfrm>
        <a:off x="23417" y="3327687"/>
        <a:ext cx="8182766" cy="432866"/>
      </dsp:txXfrm>
    </dsp:sp>
    <dsp:sp modelId="{18708902-797A-4667-AB9E-2E51A4D802E9}">
      <dsp:nvSpPr>
        <dsp:cNvPr id="0" name=""/>
        <dsp:cNvSpPr/>
      </dsp:nvSpPr>
      <dsp:spPr>
        <a:xfrm>
          <a:off x="0" y="3841570"/>
          <a:ext cx="8229600" cy="479700"/>
        </a:xfrm>
        <a:prstGeom prst="roundRect">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Support for Common Alerting Protocol (CAP) training</a:t>
          </a:r>
          <a:endParaRPr lang="en-US" sz="2000" kern="1200" dirty="0"/>
        </a:p>
      </dsp:txBody>
      <dsp:txXfrm>
        <a:off x="23417" y="3864987"/>
        <a:ext cx="8182766" cy="432866"/>
      </dsp:txXfrm>
    </dsp:sp>
    <dsp:sp modelId="{DC4906D5-125B-46F7-9635-C96DF5A56CF7}">
      <dsp:nvSpPr>
        <dsp:cNvPr id="0" name=""/>
        <dsp:cNvSpPr/>
      </dsp:nvSpPr>
      <dsp:spPr>
        <a:xfrm>
          <a:off x="0" y="4378870"/>
          <a:ext cx="8229600" cy="4797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All new and existing WMO Competency Frameworks</a:t>
          </a:r>
          <a:endParaRPr lang="en-US" sz="2000" kern="1200" dirty="0"/>
        </a:p>
      </dsp:txBody>
      <dsp:txXfrm>
        <a:off x="23417" y="4402287"/>
        <a:ext cx="8182766" cy="4328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7943B-DAEE-4BED-B153-E8CFF75E4FC9}">
      <dsp:nvSpPr>
        <dsp:cNvPr id="0" name=""/>
        <dsp:cNvSpPr/>
      </dsp:nvSpPr>
      <dsp:spPr>
        <a:xfrm>
          <a:off x="0" y="1329"/>
          <a:ext cx="8229600" cy="62823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BIP-M and BIP-MT Review  (in process, 2 expert teams)</a:t>
          </a:r>
          <a:endParaRPr lang="en-US" sz="1600" kern="1200" dirty="0"/>
        </a:p>
      </dsp:txBody>
      <dsp:txXfrm>
        <a:off x="30668" y="31997"/>
        <a:ext cx="8168264" cy="566901"/>
      </dsp:txXfrm>
    </dsp:sp>
    <dsp:sp modelId="{D8B373A6-2250-423D-985F-3F7FD34C73FC}">
      <dsp:nvSpPr>
        <dsp:cNvPr id="0" name=""/>
        <dsp:cNvSpPr/>
      </dsp:nvSpPr>
      <dsp:spPr>
        <a:xfrm>
          <a:off x="0" y="643713"/>
          <a:ext cx="8229600" cy="628237"/>
        </a:xfrm>
        <a:prstGeom prst="roundRect">
          <a:avLst/>
        </a:prstGeom>
        <a:solidFill>
          <a:schemeClr val="accent4">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Online Courses and Workshop for Trainers (by language groups and regions)</a:t>
          </a:r>
          <a:endParaRPr lang="en-US" sz="1600" kern="1200" dirty="0"/>
        </a:p>
      </dsp:txBody>
      <dsp:txXfrm>
        <a:off x="30668" y="674381"/>
        <a:ext cx="8168264" cy="566901"/>
      </dsp:txXfrm>
    </dsp:sp>
    <dsp:sp modelId="{8EB14223-AAD7-4885-8294-CAD9B4BE49D7}">
      <dsp:nvSpPr>
        <dsp:cNvPr id="0" name=""/>
        <dsp:cNvSpPr/>
      </dsp:nvSpPr>
      <dsp:spPr>
        <a:xfrm>
          <a:off x="0" y="1286097"/>
          <a:ext cx="8229600" cy="628237"/>
        </a:xfrm>
        <a:prstGeom prst="roundRect">
          <a:avLst/>
        </a:prstGeom>
        <a:solidFill>
          <a:schemeClr val="accent4">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Ongoing support for qualifications and competencies (Compendium in publication)</a:t>
          </a:r>
          <a:endParaRPr lang="en-US" sz="1600" kern="1200" dirty="0"/>
        </a:p>
      </dsp:txBody>
      <dsp:txXfrm>
        <a:off x="30668" y="1316765"/>
        <a:ext cx="8168264" cy="566901"/>
      </dsp:txXfrm>
    </dsp:sp>
    <dsp:sp modelId="{2A1EE28E-2666-40F1-BAF5-6E2B200918E6}">
      <dsp:nvSpPr>
        <dsp:cNvPr id="0" name=""/>
        <dsp:cNvSpPr/>
      </dsp:nvSpPr>
      <dsp:spPr>
        <a:xfrm>
          <a:off x="0" y="1928481"/>
          <a:ext cx="8229600" cy="628237"/>
        </a:xfrm>
        <a:prstGeom prst="roundRect">
          <a:avLst/>
        </a:prstGeom>
        <a:solidFill>
          <a:schemeClr val="accent4">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Ongoing Fellowships and short-term professional development</a:t>
          </a:r>
          <a:endParaRPr lang="en-US" sz="1600" kern="1200" dirty="0"/>
        </a:p>
      </dsp:txBody>
      <dsp:txXfrm>
        <a:off x="30668" y="1959149"/>
        <a:ext cx="8168264" cy="566901"/>
      </dsp:txXfrm>
    </dsp:sp>
    <dsp:sp modelId="{D0FD0690-5779-450C-8565-FAF409BC09CA}">
      <dsp:nvSpPr>
        <dsp:cNvPr id="0" name=""/>
        <dsp:cNvSpPr/>
      </dsp:nvSpPr>
      <dsp:spPr>
        <a:xfrm>
          <a:off x="0" y="2570865"/>
          <a:ext cx="8229600" cy="628237"/>
        </a:xfrm>
        <a:prstGeom prst="roundRect">
          <a:avLst/>
        </a:prstGeom>
        <a:solidFill>
          <a:schemeClr val="accent4">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Development of course packages and shared materials</a:t>
          </a:r>
          <a:endParaRPr lang="en-US" sz="1600" kern="1200" dirty="0"/>
        </a:p>
      </dsp:txBody>
      <dsp:txXfrm>
        <a:off x="30668" y="2601533"/>
        <a:ext cx="8168264" cy="566901"/>
      </dsp:txXfrm>
    </dsp:sp>
    <dsp:sp modelId="{A60B6C7F-F574-45BE-91A8-175E552C595D}">
      <dsp:nvSpPr>
        <dsp:cNvPr id="0" name=""/>
        <dsp:cNvSpPr/>
      </dsp:nvSpPr>
      <dsp:spPr>
        <a:xfrm>
          <a:off x="0" y="3213250"/>
          <a:ext cx="8229600" cy="628237"/>
        </a:xfrm>
        <a:prstGeom prst="roundRect">
          <a:avLst/>
        </a:prstGeom>
        <a:solidFill>
          <a:schemeClr val="accent4">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New publications (Leadership and management, Air quality forecasting, Member needs, Competencies)</a:t>
          </a:r>
          <a:endParaRPr lang="en-US" sz="1600" kern="1200" dirty="0"/>
        </a:p>
      </dsp:txBody>
      <dsp:txXfrm>
        <a:off x="30668" y="3243918"/>
        <a:ext cx="8168264" cy="566901"/>
      </dsp:txXfrm>
    </dsp:sp>
    <dsp:sp modelId="{3AE30A39-0619-4680-A833-78DB33057D55}">
      <dsp:nvSpPr>
        <dsp:cNvPr id="0" name=""/>
        <dsp:cNvSpPr/>
      </dsp:nvSpPr>
      <dsp:spPr>
        <a:xfrm>
          <a:off x="0" y="3855634"/>
          <a:ext cx="8229600" cy="628237"/>
        </a:xfrm>
        <a:prstGeom prst="roundRect">
          <a:avLst/>
        </a:prstGeom>
        <a:solidFill>
          <a:schemeClr val="accent4">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Support to WMO Regional Training Centers</a:t>
          </a:r>
          <a:endParaRPr lang="en-US" sz="1600" kern="1200" dirty="0"/>
        </a:p>
      </dsp:txBody>
      <dsp:txXfrm>
        <a:off x="30668" y="3886302"/>
        <a:ext cx="8168264" cy="566901"/>
      </dsp:txXfrm>
    </dsp:sp>
    <dsp:sp modelId="{58FC2491-F56B-4D30-9494-110932A289A5}">
      <dsp:nvSpPr>
        <dsp:cNvPr id="0" name=""/>
        <dsp:cNvSpPr/>
      </dsp:nvSpPr>
      <dsp:spPr>
        <a:xfrm>
          <a:off x="0" y="4498018"/>
          <a:ext cx="8229600" cy="62823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Technical support to capacity development projects</a:t>
          </a:r>
          <a:endParaRPr lang="en-US" sz="1600" kern="1200" dirty="0"/>
        </a:p>
      </dsp:txBody>
      <dsp:txXfrm>
        <a:off x="30668" y="4528686"/>
        <a:ext cx="8168264" cy="5669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0.03459</cdr:x>
      <cdr:y>0.75742</cdr:y>
    </cdr:from>
    <cdr:to>
      <cdr:x>0.95161</cdr:x>
      <cdr:y>1</cdr:y>
    </cdr:to>
    <cdr:sp macro="" textlink="">
      <cdr:nvSpPr>
        <cdr:cNvPr id="2" name="TextBox 1"/>
        <cdr:cNvSpPr txBox="1"/>
      </cdr:nvSpPr>
      <cdr:spPr>
        <a:xfrm xmlns:a="http://schemas.openxmlformats.org/drawingml/2006/main">
          <a:off x="284684" y="3428043"/>
          <a:ext cx="7546708" cy="10979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smtClean="0">
              <a:solidFill>
                <a:schemeClr val="tx1"/>
              </a:solidFill>
            </a:rPr>
            <a:t>According to responses received from 147 Members, </a:t>
          </a:r>
          <a:br>
            <a:rPr lang="en-US" sz="1800" dirty="0" smtClean="0">
              <a:solidFill>
                <a:schemeClr val="tx1"/>
              </a:solidFill>
            </a:rPr>
          </a:br>
          <a:r>
            <a:rPr lang="en-US" sz="1800" dirty="0" smtClean="0">
              <a:solidFill>
                <a:schemeClr val="tx1"/>
              </a:solidFill>
            </a:rPr>
            <a:t>18’597 experts were expected to be trained in 2017.</a:t>
          </a:r>
        </a:p>
        <a:p xmlns:a="http://schemas.openxmlformats.org/drawingml/2006/main">
          <a:pPr algn="ctr"/>
          <a:r>
            <a:rPr lang="en-US" sz="1800" dirty="0" smtClean="0">
              <a:solidFill>
                <a:schemeClr val="tx1"/>
              </a:solidFill>
            </a:rPr>
            <a:t>This can include multiple skill areas. </a:t>
          </a:r>
          <a:endParaRPr lang="en-US" sz="1800" dirty="0"/>
        </a:p>
      </cdr:txBody>
    </cdr:sp>
  </cdr:relSizeAnchor>
  <cdr:relSizeAnchor xmlns:cdr="http://schemas.openxmlformats.org/drawingml/2006/chartDrawing">
    <cdr:from>
      <cdr:x>0.76104</cdr:x>
      <cdr:y>0.39616</cdr:y>
    </cdr:from>
    <cdr:to>
      <cdr:x>0.94311</cdr:x>
      <cdr:y>0.61036</cdr:y>
    </cdr:to>
    <cdr:sp macro="" textlink="">
      <cdr:nvSpPr>
        <cdr:cNvPr id="3" name="TextBox 2"/>
        <cdr:cNvSpPr txBox="1"/>
      </cdr:nvSpPr>
      <cdr:spPr>
        <a:xfrm xmlns:a="http://schemas.openxmlformats.org/drawingml/2006/main">
          <a:off x="6263089" y="1792995"/>
          <a:ext cx="1498294" cy="9694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rgbClr val="FF0000"/>
              </a:solidFill>
              <a:latin typeface="Arial" panose="020B0604020202020204" pitchFamily="34" charset="0"/>
              <a:cs typeface="Arial" panose="020B0604020202020204" pitchFamily="34" charset="0"/>
            </a:rPr>
            <a:t>National Government</a:t>
          </a:r>
          <a:endParaRPr lang="en-US" sz="1600" b="1" dirty="0">
            <a:solidFill>
              <a:srgbClr val="FF0000"/>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4B62AC4-8BB6-47C7-948A-24DB9EDD0EEB}" type="datetimeFigureOut">
              <a:rPr lang="en-US" smtClean="0"/>
              <a:t>29/10/2019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E84AB2FC-5B23-4F86-854F-D71E48D8E5CC}" type="slidenum">
              <a:rPr lang="en-US" smtClean="0"/>
              <a:t>‹#›</a:t>
            </a:fld>
            <a:endParaRPr lang="en-US"/>
          </a:p>
        </p:txBody>
      </p:sp>
    </p:spTree>
    <p:extLst>
      <p:ext uri="{BB962C8B-B14F-4D97-AF65-F5344CB8AC3E}">
        <p14:creationId xmlns:p14="http://schemas.microsoft.com/office/powerpoint/2010/main" val="183796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schemeClr val="tx1"/>
                </a:solidFill>
              </a:rPr>
              <a:t>According to the responses received from 147 Members, 18’597 experts expected to be trained in 2017 (as of 1 Feb</a:t>
            </a:r>
            <a:r>
              <a:rPr lang="en-US" sz="2000" baseline="0" dirty="0" smtClean="0">
                <a:solidFill>
                  <a:schemeClr val="tx1"/>
                </a:solidFill>
              </a:rPr>
              <a:t> 2017 submissions)</a:t>
            </a:r>
            <a:endParaRPr lang="en-US" sz="2000" dirty="0" smtClean="0">
              <a:solidFill>
                <a:schemeClr val="tx1"/>
              </a:solidFill>
            </a:endParaRPr>
          </a:p>
          <a:p>
            <a:pPr marL="457200" indent="-457200" algn="l">
              <a:buFont typeface="Arial" panose="020B0604020202020204" pitchFamily="34" charset="0"/>
              <a:buChar char="•"/>
            </a:pPr>
            <a:r>
              <a:rPr lang="en-US" sz="2000" dirty="0" smtClean="0">
                <a:solidFill>
                  <a:schemeClr val="tx1"/>
                </a:solidFill>
              </a:rPr>
              <a:t>Members expect their 1080 experts to be trained in 2017 through the support of WMO, </a:t>
            </a:r>
          </a:p>
          <a:p>
            <a:pPr marL="457200" indent="-457200" algn="l">
              <a:buFont typeface="Arial" panose="020B0604020202020204" pitchFamily="34" charset="0"/>
              <a:buChar char="•"/>
            </a:pPr>
            <a:r>
              <a:rPr lang="en-US" sz="2000" baseline="0" dirty="0" smtClean="0">
                <a:solidFill>
                  <a:schemeClr val="tx1"/>
                </a:solidFill>
              </a:rPr>
              <a:t>This exceeds the numbers that can be supported by WMO regular budget (ETRP supports less than 200 per year, we do not have a figure for the other WMO </a:t>
            </a:r>
            <a:r>
              <a:rPr lang="en-US" sz="2000" baseline="0" dirty="0" err="1" smtClean="0">
                <a:solidFill>
                  <a:schemeClr val="tx1"/>
                </a:solidFill>
              </a:rPr>
              <a:t>Programmes</a:t>
            </a:r>
            <a:r>
              <a:rPr lang="en-US" sz="2000" baseline="0" dirty="0" smtClean="0">
                <a:solidFill>
                  <a:schemeClr val="tx1"/>
                </a:solidFill>
              </a:rPr>
              <a:t>)</a:t>
            </a:r>
          </a:p>
          <a:p>
            <a:pPr marL="457200" indent="-457200" algn="l">
              <a:buFont typeface="Arial" panose="020B0604020202020204" pitchFamily="34" charset="0"/>
              <a:buChar char="•"/>
            </a:pPr>
            <a:r>
              <a:rPr lang="en-US" sz="2000" dirty="0" smtClean="0">
                <a:solidFill>
                  <a:schemeClr val="tx1"/>
                </a:solidFill>
              </a:rPr>
              <a:t>This number does</a:t>
            </a:r>
            <a:r>
              <a:rPr lang="en-US" sz="2000" baseline="0" dirty="0" smtClean="0">
                <a:solidFill>
                  <a:schemeClr val="tx1"/>
                </a:solidFill>
              </a:rPr>
              <a:t> not exceed the reported numbers supported by RTCs in 2015 (1793)</a:t>
            </a:r>
          </a:p>
          <a:p>
            <a:pPr marL="457200" indent="-457200" algn="l">
              <a:buFont typeface="Arial" panose="020B0604020202020204" pitchFamily="34" charset="0"/>
              <a:buChar char="•"/>
            </a:pPr>
            <a:r>
              <a:rPr lang="en-US" sz="2000" baseline="0" dirty="0" smtClean="0">
                <a:solidFill>
                  <a:schemeClr val="tx1"/>
                </a:solidFill>
              </a:rPr>
              <a:t>It is unclear whether those expecting to be supported by projects are already in progress, or anticipated. </a:t>
            </a:r>
          </a:p>
        </p:txBody>
      </p:sp>
      <p:sp>
        <p:nvSpPr>
          <p:cNvPr id="4" name="Slide Number Placeholder 3"/>
          <p:cNvSpPr>
            <a:spLocks noGrp="1"/>
          </p:cNvSpPr>
          <p:nvPr>
            <p:ph type="sldNum" sz="quarter" idx="10"/>
          </p:nvPr>
        </p:nvSpPr>
        <p:spPr/>
        <p:txBody>
          <a:bodyPr/>
          <a:lstStyle/>
          <a:p>
            <a:fld id="{553B9A37-6B1C-41C0-9238-7310C13FF43D}" type="slidenum">
              <a:rPr lang="en-US" smtClean="0"/>
              <a:t>5</a:t>
            </a:fld>
            <a:endParaRPr lang="en-US"/>
          </a:p>
        </p:txBody>
      </p:sp>
    </p:spTree>
    <p:extLst>
      <p:ext uri="{BB962C8B-B14F-4D97-AF65-F5344CB8AC3E}">
        <p14:creationId xmlns:p14="http://schemas.microsoft.com/office/powerpoint/2010/main" val="216879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20-30 short courses per </a:t>
            </a:r>
            <a:r>
              <a:rPr lang="fr-CH" dirty="0" err="1" smtClean="0"/>
              <a:t>year</a:t>
            </a:r>
            <a:r>
              <a:rPr lang="fr-CH" dirty="0" smtClean="0"/>
              <a:t> </a:t>
            </a:r>
            <a:r>
              <a:rPr lang="fr-CH" dirty="0" err="1" smtClean="0"/>
              <a:t>co-sponsored</a:t>
            </a:r>
            <a:r>
              <a:rPr lang="fr-CH" dirty="0" smtClean="0"/>
              <a:t>, 2-3</a:t>
            </a:r>
            <a:r>
              <a:rPr lang="fr-CH" baseline="0" dirty="0" smtClean="0"/>
              <a:t> </a:t>
            </a:r>
            <a:r>
              <a:rPr lang="fr-CH" baseline="0" dirty="0" err="1" smtClean="0"/>
              <a:t>Seminars</a:t>
            </a:r>
            <a:endParaRPr lang="fr-CH" baseline="0" dirty="0" smtClean="0"/>
          </a:p>
          <a:p>
            <a:r>
              <a:rPr lang="fr-CH" baseline="0" dirty="0" smtClean="0"/>
              <a:t>50-60 new </a:t>
            </a:r>
            <a:r>
              <a:rPr lang="fr-CH" baseline="0" dirty="0" err="1" smtClean="0"/>
              <a:t>Fellowships</a:t>
            </a:r>
            <a:r>
              <a:rPr lang="fr-CH" baseline="0" dirty="0" smtClean="0"/>
              <a:t> </a:t>
            </a:r>
            <a:r>
              <a:rPr lang="fr-CH" baseline="0" dirty="0" err="1" smtClean="0"/>
              <a:t>each</a:t>
            </a:r>
            <a:r>
              <a:rPr lang="fr-CH" baseline="0" dirty="0" smtClean="0"/>
              <a:t> </a:t>
            </a:r>
            <a:r>
              <a:rPr lang="fr-CH" baseline="0" dirty="0" err="1" smtClean="0"/>
              <a:t>year</a:t>
            </a:r>
            <a:r>
              <a:rPr lang="fr-CH" baseline="0" dirty="0" smtClean="0"/>
              <a:t>, over 200 concurrent </a:t>
            </a:r>
            <a:r>
              <a:rPr lang="fr-CH" baseline="0" dirty="0" err="1" smtClean="0"/>
              <a:t>fellowships</a:t>
            </a:r>
            <a:r>
              <a:rPr lang="fr-CH" baseline="0" dirty="0" smtClean="0"/>
              <a:t> in </a:t>
            </a:r>
            <a:r>
              <a:rPr lang="fr-CH" baseline="0" dirty="0" err="1" smtClean="0"/>
              <a:t>progress</a:t>
            </a:r>
            <a:endParaRPr lang="en-US" dirty="0"/>
          </a:p>
        </p:txBody>
      </p:sp>
      <p:sp>
        <p:nvSpPr>
          <p:cNvPr id="4" name="Slide Number Placeholder 3"/>
          <p:cNvSpPr>
            <a:spLocks noGrp="1"/>
          </p:cNvSpPr>
          <p:nvPr>
            <p:ph type="sldNum" sz="quarter" idx="10"/>
          </p:nvPr>
        </p:nvSpPr>
        <p:spPr/>
        <p:txBody>
          <a:bodyPr/>
          <a:lstStyle/>
          <a:p>
            <a:fld id="{03B993BE-6126-4141-A195-CAD83CCCB941}" type="slidenum">
              <a:rPr lang="en-US" smtClean="0"/>
              <a:t>7</a:t>
            </a:fld>
            <a:endParaRPr lang="en-US"/>
          </a:p>
        </p:txBody>
      </p:sp>
    </p:spTree>
    <p:extLst>
      <p:ext uri="{BB962C8B-B14F-4D97-AF65-F5344CB8AC3E}">
        <p14:creationId xmlns:p14="http://schemas.microsoft.com/office/powerpoint/2010/main" val="256012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RTCs</a:t>
            </a:r>
            <a:r>
              <a:rPr lang="fr-CH" dirty="0" smtClean="0"/>
              <a:t> have</a:t>
            </a:r>
            <a:r>
              <a:rPr lang="fr-CH" baseline="0" dirty="0" smtClean="0"/>
              <a:t> been in existence for 50 </a:t>
            </a:r>
            <a:r>
              <a:rPr lang="fr-CH" baseline="0" dirty="0" err="1" smtClean="0"/>
              <a:t>years</a:t>
            </a:r>
            <a:r>
              <a:rPr lang="fr-CH" baseline="0" dirty="0" smtClean="0"/>
              <a:t>. </a:t>
            </a:r>
          </a:p>
          <a:p>
            <a:r>
              <a:rPr lang="fr-CH" baseline="0" dirty="0" smtClean="0"/>
              <a:t>In the last </a:t>
            </a:r>
            <a:r>
              <a:rPr lang="fr-CH" baseline="0" dirty="0" err="1" smtClean="0"/>
              <a:t>two</a:t>
            </a:r>
            <a:r>
              <a:rPr lang="fr-CH" baseline="0" dirty="0" smtClean="0"/>
              <a:t> </a:t>
            </a:r>
            <a:r>
              <a:rPr lang="fr-CH" baseline="0" dirty="0" err="1" smtClean="0"/>
              <a:t>years</a:t>
            </a:r>
            <a:r>
              <a:rPr lang="fr-CH" baseline="0" dirty="0" smtClean="0"/>
              <a:t>, </a:t>
            </a:r>
            <a:r>
              <a:rPr lang="fr-CH" baseline="0" dirty="0" err="1" smtClean="0"/>
              <a:t>they</a:t>
            </a:r>
            <a:r>
              <a:rPr lang="fr-CH" baseline="0" dirty="0" smtClean="0"/>
              <a:t> have </a:t>
            </a:r>
            <a:r>
              <a:rPr lang="fr-CH" baseline="0" dirty="0" err="1" smtClean="0"/>
              <a:t>served</a:t>
            </a:r>
            <a:r>
              <a:rPr lang="fr-CH" baseline="0" dirty="0" smtClean="0"/>
              <a:t> an </a:t>
            </a:r>
            <a:r>
              <a:rPr lang="fr-CH" baseline="0" dirty="0" err="1" smtClean="0"/>
              <a:t>average</a:t>
            </a:r>
            <a:r>
              <a:rPr lang="fr-CH" baseline="0" dirty="0" smtClean="0"/>
              <a:t> of 1000 </a:t>
            </a:r>
            <a:r>
              <a:rPr lang="fr-CH" baseline="0" dirty="0" err="1" smtClean="0"/>
              <a:t>students</a:t>
            </a:r>
            <a:r>
              <a:rPr lang="fr-CH" baseline="0" dirty="0" smtClean="0"/>
              <a:t> per </a:t>
            </a:r>
            <a:r>
              <a:rPr lang="fr-CH" baseline="0" dirty="0" err="1" smtClean="0"/>
              <a:t>year</a:t>
            </a:r>
            <a:r>
              <a:rPr lang="fr-CH" baseline="0" dirty="0" smtClean="0"/>
              <a:t>, </a:t>
            </a:r>
            <a:r>
              <a:rPr lang="fr-CH" baseline="0" dirty="0" err="1" smtClean="0"/>
              <a:t>with</a:t>
            </a:r>
            <a:r>
              <a:rPr lang="fr-CH" baseline="0" dirty="0" smtClean="0"/>
              <a:t> the </a:t>
            </a:r>
            <a:r>
              <a:rPr lang="fr-CH" baseline="0" dirty="0" err="1" smtClean="0"/>
              <a:t>majority</a:t>
            </a:r>
            <a:r>
              <a:rPr lang="fr-CH" baseline="0" dirty="0" smtClean="0"/>
              <a:t> </a:t>
            </a:r>
            <a:r>
              <a:rPr lang="fr-CH" baseline="0" dirty="0" err="1" smtClean="0"/>
              <a:t>served</a:t>
            </a:r>
            <a:r>
              <a:rPr lang="fr-CH" baseline="0" dirty="0" smtClean="0"/>
              <a:t> by a </a:t>
            </a:r>
            <a:r>
              <a:rPr lang="fr-CH" baseline="0" dirty="0" err="1" smtClean="0"/>
              <a:t>handful</a:t>
            </a:r>
            <a:r>
              <a:rPr lang="fr-CH" baseline="0" dirty="0" smtClean="0"/>
              <a:t> of </a:t>
            </a:r>
            <a:r>
              <a:rPr lang="fr-CH" baseline="0" dirty="0" err="1" smtClean="0"/>
              <a:t>centers</a:t>
            </a:r>
            <a:r>
              <a:rPr lang="fr-CH" baseline="0" dirty="0" smtClean="0"/>
              <a:t>. </a:t>
            </a:r>
          </a:p>
          <a:p>
            <a:r>
              <a:rPr lang="fr-CH" baseline="0" dirty="0" smtClean="0"/>
              <a:t>Large </a:t>
            </a:r>
            <a:r>
              <a:rPr lang="fr-CH" baseline="0" dirty="0" err="1" smtClean="0"/>
              <a:t>numbers</a:t>
            </a:r>
            <a:r>
              <a:rPr lang="fr-CH" baseline="0" dirty="0" smtClean="0"/>
              <a:t> of </a:t>
            </a:r>
            <a:r>
              <a:rPr lang="fr-CH" baseline="0" dirty="0" err="1" smtClean="0"/>
              <a:t>students</a:t>
            </a:r>
            <a:r>
              <a:rPr lang="fr-CH" baseline="0" dirty="0" smtClean="0"/>
              <a:t> </a:t>
            </a:r>
            <a:r>
              <a:rPr lang="fr-CH" baseline="0" dirty="0" err="1" smtClean="0"/>
              <a:t>is</a:t>
            </a:r>
            <a:r>
              <a:rPr lang="fr-CH" baseline="0" dirty="0" smtClean="0"/>
              <a:t> not the </a:t>
            </a:r>
            <a:r>
              <a:rPr lang="fr-CH" baseline="0" dirty="0" err="1" smtClean="0"/>
              <a:t>most</a:t>
            </a:r>
            <a:r>
              <a:rPr lang="fr-CH" baseline="0" dirty="0" smtClean="0"/>
              <a:t> important </a:t>
            </a:r>
            <a:r>
              <a:rPr lang="fr-CH" baseline="0" dirty="0" err="1" smtClean="0"/>
              <a:t>criteria</a:t>
            </a:r>
            <a:r>
              <a:rPr lang="fr-CH" baseline="0" dirty="0" smtClean="0"/>
              <a:t>—meeting key </a:t>
            </a:r>
            <a:r>
              <a:rPr lang="fr-CH" baseline="0" dirty="0" err="1" smtClean="0"/>
              <a:t>priorities</a:t>
            </a:r>
            <a:r>
              <a:rPr lang="fr-CH" baseline="0" dirty="0" smtClean="0"/>
              <a:t> of </a:t>
            </a:r>
            <a:r>
              <a:rPr lang="fr-CH" baseline="0" dirty="0" err="1" smtClean="0"/>
              <a:t>members</a:t>
            </a:r>
            <a:r>
              <a:rPr lang="fr-CH" baseline="0" dirty="0" smtClean="0"/>
              <a:t> </a:t>
            </a:r>
            <a:r>
              <a:rPr lang="fr-CH" baseline="0" dirty="0" err="1" smtClean="0"/>
              <a:t>is</a:t>
            </a:r>
            <a:r>
              <a:rPr lang="fr-CH" baseline="0" dirty="0" smtClean="0"/>
              <a:t> </a:t>
            </a:r>
            <a:r>
              <a:rPr lang="fr-CH" baseline="0" dirty="0" err="1" smtClean="0"/>
              <a:t>also</a:t>
            </a:r>
            <a:r>
              <a:rPr lang="fr-CH" baseline="0" dirty="0" smtClean="0"/>
              <a:t> a </a:t>
            </a:r>
            <a:r>
              <a:rPr lang="fr-CH" baseline="0" dirty="0" err="1" smtClean="0"/>
              <a:t>highly</a:t>
            </a:r>
            <a:r>
              <a:rPr lang="fr-CH" baseline="0" dirty="0" smtClean="0"/>
              <a:t> </a:t>
            </a:r>
            <a:r>
              <a:rPr lang="fr-CH" baseline="0" dirty="0" err="1" smtClean="0"/>
              <a:t>valued</a:t>
            </a:r>
            <a:r>
              <a:rPr lang="fr-CH" baseline="0" dirty="0" smtClean="0"/>
              <a:t> one. </a:t>
            </a:r>
            <a:endParaRPr lang="en-US" dirty="0"/>
          </a:p>
        </p:txBody>
      </p:sp>
      <p:sp>
        <p:nvSpPr>
          <p:cNvPr id="4" name="Slide Number Placeholder 3"/>
          <p:cNvSpPr>
            <a:spLocks noGrp="1"/>
          </p:cNvSpPr>
          <p:nvPr>
            <p:ph type="sldNum" sz="quarter" idx="10"/>
          </p:nvPr>
        </p:nvSpPr>
        <p:spPr/>
        <p:txBody>
          <a:bodyPr/>
          <a:lstStyle/>
          <a:p>
            <a:fld id="{03B993BE-6126-4141-A195-CAD83CCCB941}" type="slidenum">
              <a:rPr lang="en-US" smtClean="0"/>
              <a:t>47</a:t>
            </a:fld>
            <a:endParaRPr lang="en-US"/>
          </a:p>
        </p:txBody>
      </p:sp>
    </p:spTree>
    <p:extLst>
      <p:ext uri="{BB962C8B-B14F-4D97-AF65-F5344CB8AC3E}">
        <p14:creationId xmlns:p14="http://schemas.microsoft.com/office/powerpoint/2010/main" val="118556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hyperlink" Target="https://www.wmo.int/pages/prog/dra/etrp/ProcessesforOfferingTrainingCourses.php" TargetMode="External"/><Relationship Id="rId2" Type="http://schemas.openxmlformats.org/officeDocument/2006/relationships/hyperlink" Target="https://public.wmo.int/en/resources/training/fellowship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trp.wmo.int/course/view.php?id=3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library.wmo.int/doc_num.php?explnum_id=5773" TargetMode="External"/><Relationship Id="rId3" Type="http://schemas.openxmlformats.org/officeDocument/2006/relationships/hyperlink" Target="https://library.wmo.int/opac/doc_num.php?explnum_id=4237" TargetMode="External"/><Relationship Id="rId7" Type="http://schemas.openxmlformats.org/officeDocument/2006/relationships/hyperlink" Target="https://library.wmo.int/doc_num.php?explnum_id=5647" TargetMode="External"/><Relationship Id="rId2" Type="http://schemas.openxmlformats.org/officeDocument/2006/relationships/hyperlink" Target="https://library.wmo.int/opac/doc_num.php?explnum_id=4626" TargetMode="External"/><Relationship Id="rId1" Type="http://schemas.openxmlformats.org/officeDocument/2006/relationships/slideLayout" Target="../slideLayouts/slideLayout2.xml"/><Relationship Id="rId6" Type="http://schemas.openxmlformats.org/officeDocument/2006/relationships/hyperlink" Target="https://library.wmo.int/index.php?lvl=notice_display&amp;id=21499#.XbkdPK6Wbb0" TargetMode="External"/><Relationship Id="rId5" Type="http://schemas.openxmlformats.org/officeDocument/2006/relationships/hyperlink" Target="https://library.wmo.int/opac/index.php?lvl=notice_display&amp;id=15888" TargetMode="External"/><Relationship Id="rId10" Type="http://schemas.openxmlformats.org/officeDocument/2006/relationships/hyperlink" Target="https://library.wmo.int/doc_num.php?explnum_id=4184" TargetMode="External"/><Relationship Id="rId4" Type="http://schemas.openxmlformats.org/officeDocument/2006/relationships/hyperlink" Target="https://library.wmo.int/opac/index.php?lvl=notice_display&amp;id=19834#.WQySQEbnIXc" TargetMode="External"/><Relationship Id="rId9" Type="http://schemas.openxmlformats.org/officeDocument/2006/relationships/hyperlink" Target="https://library.wmo.int/doc_num.php?explnum_id=466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457200" y="2002370"/>
            <a:ext cx="8229600" cy="18408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002060"/>
                </a:solidFill>
              </a:rPr>
              <a:t>RA-I WMO Global </a:t>
            </a:r>
            <a:r>
              <a:rPr lang="en-US" sz="3600" dirty="0" smtClean="0">
                <a:solidFill>
                  <a:srgbClr val="002060"/>
                </a:solidFill>
              </a:rPr>
              <a:t>Campus Meeting</a:t>
            </a:r>
            <a:endParaRPr lang="en-US" sz="3600" dirty="0">
              <a:solidFill>
                <a:srgbClr val="002060"/>
              </a:solidFill>
            </a:endParaRPr>
          </a:p>
          <a:p>
            <a:r>
              <a:rPr lang="en-US" sz="4000" dirty="0" smtClean="0">
                <a:solidFill>
                  <a:srgbClr val="002060"/>
                </a:solidFill>
              </a:rPr>
              <a:t>WMO Education and Training </a:t>
            </a:r>
            <a:r>
              <a:rPr lang="en-US" sz="4000" dirty="0" err="1" smtClean="0">
                <a:solidFill>
                  <a:srgbClr val="002060"/>
                </a:solidFill>
              </a:rPr>
              <a:t>Programme</a:t>
            </a:r>
            <a:endParaRPr lang="en-US" sz="4000" dirty="0">
              <a:solidFill>
                <a:srgbClr val="002060"/>
              </a:solidFill>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smtClean="0"/>
              <a:t>WMO Fellowships Division</a:t>
            </a:r>
            <a:endParaRPr lang="en-US" sz="3200" dirty="0"/>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792225740"/>
              </p:ext>
            </p:extLst>
          </p:nvPr>
        </p:nvGraphicFramePr>
        <p:xfrm>
          <a:off x="3200400" y="1441450"/>
          <a:ext cx="5764212" cy="480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val="1346028335"/>
              </p:ext>
            </p:extLst>
          </p:nvPr>
        </p:nvGraphicFramePr>
        <p:xfrm>
          <a:off x="0" y="2286000"/>
          <a:ext cx="4114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76210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RTCs and Partners</a:t>
            </a:r>
            <a:endParaRPr lang="en-US" dirty="0"/>
          </a:p>
        </p:txBody>
      </p:sp>
      <p:sp>
        <p:nvSpPr>
          <p:cNvPr id="3" name="Content Placeholder 2"/>
          <p:cNvSpPr>
            <a:spLocks noGrp="1"/>
          </p:cNvSpPr>
          <p:nvPr>
            <p:ph idx="1"/>
          </p:nvPr>
        </p:nvSpPr>
        <p:spPr/>
        <p:txBody>
          <a:bodyPr/>
          <a:lstStyle/>
          <a:p>
            <a:r>
              <a:rPr lang="en-US" dirty="0" smtClean="0"/>
              <a:t>Fellowships </a:t>
            </a:r>
            <a:r>
              <a:rPr lang="en-US" dirty="0"/>
              <a:t>guidelines available at </a:t>
            </a:r>
            <a:r>
              <a:rPr lang="en-US" dirty="0">
                <a:hlinkClick r:id="rId2"/>
              </a:rPr>
              <a:t>https://</a:t>
            </a:r>
            <a:r>
              <a:rPr lang="en-US" dirty="0" smtClean="0">
                <a:hlinkClick r:id="rId2"/>
              </a:rPr>
              <a:t>public.wmo.int/en/resources/training/fellowships</a:t>
            </a:r>
            <a:r>
              <a:rPr lang="en-US" dirty="0" smtClean="0"/>
              <a:t> </a:t>
            </a:r>
          </a:p>
          <a:p>
            <a:r>
              <a:rPr lang="en-US" dirty="0" smtClean="0"/>
              <a:t>Training </a:t>
            </a:r>
            <a:r>
              <a:rPr lang="en-US" dirty="0"/>
              <a:t>guidelines available at </a:t>
            </a:r>
            <a:r>
              <a:rPr lang="en-US" dirty="0">
                <a:hlinkClick r:id="rId3"/>
              </a:rPr>
              <a:t>https://</a:t>
            </a:r>
            <a:r>
              <a:rPr lang="en-US" dirty="0" smtClean="0">
                <a:hlinkClick r:id="rId3"/>
              </a:rPr>
              <a:t>www.wmo.int/pages/prog/dra/etrp/ProcessesforOfferingTrainingCourses.php</a:t>
            </a:r>
            <a:r>
              <a:rPr lang="en-US" dirty="0" smtClean="0"/>
              <a:t> </a:t>
            </a:r>
            <a:endParaRPr lang="en-US" dirty="0"/>
          </a:p>
        </p:txBody>
      </p:sp>
    </p:spTree>
    <p:extLst>
      <p:ext uri="{BB962C8B-B14F-4D97-AF65-F5344CB8AC3E}">
        <p14:creationId xmlns:p14="http://schemas.microsoft.com/office/powerpoint/2010/main" val="117435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47700" y="125414"/>
            <a:ext cx="7956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eaLnBrk="1" hangingPunct="1">
              <a:spcBef>
                <a:spcPct val="0"/>
              </a:spcBef>
              <a:buFontTx/>
              <a:buNone/>
            </a:pPr>
            <a:r>
              <a:rPr lang="en-US" altLang="ja-JP" sz="3000" dirty="0">
                <a:solidFill>
                  <a:schemeClr val="tx2"/>
                </a:solidFill>
                <a:latin typeface="Arial" pitchFamily="34" charset="0"/>
                <a:ea typeface="MS PGothic" pitchFamily="34" charset="-128"/>
              </a:rPr>
              <a:t>The </a:t>
            </a:r>
            <a:r>
              <a:rPr lang="en-US" altLang="ja-JP" sz="3000" dirty="0" smtClean="0">
                <a:solidFill>
                  <a:schemeClr val="tx2"/>
                </a:solidFill>
                <a:latin typeface="Arial" pitchFamily="34" charset="0"/>
                <a:ea typeface="MS PGothic" pitchFamily="34" charset="-128"/>
              </a:rPr>
              <a:t>updated Guide for WMO fellows</a:t>
            </a:r>
            <a:endParaRPr lang="en-US" altLang="ja-JP" sz="3000" dirty="0">
              <a:solidFill>
                <a:schemeClr val="tx2"/>
              </a:solidFill>
              <a:latin typeface="Arial" pitchFamily="34" charset="0"/>
              <a:ea typeface="MS PGothic" pitchFamily="34" charset="-128"/>
            </a:endParaRPr>
          </a:p>
        </p:txBody>
      </p:sp>
      <p:sp>
        <p:nvSpPr>
          <p:cNvPr id="4099" name="Rectangle 6"/>
          <p:cNvSpPr>
            <a:spLocks noGrp="1" noChangeArrowheads="1"/>
          </p:cNvSpPr>
          <p:nvPr>
            <p:ph type="body" idx="1"/>
          </p:nvPr>
        </p:nvSpPr>
        <p:spPr>
          <a:xfrm>
            <a:off x="4114800" y="1268414"/>
            <a:ext cx="4465638" cy="4665663"/>
          </a:xfrm>
          <a:noFill/>
        </p:spPr>
        <p:txBody>
          <a:bodyPr>
            <a:normAutofit fontScale="85000" lnSpcReduction="20000"/>
          </a:bodyPr>
          <a:lstStyle/>
          <a:p>
            <a:pPr>
              <a:lnSpc>
                <a:spcPct val="80000"/>
              </a:lnSpc>
            </a:pPr>
            <a:r>
              <a:rPr lang="en-US" altLang="en-US" sz="1800" dirty="0">
                <a:latin typeface="Arial" pitchFamily="34" charset="0"/>
              </a:rPr>
              <a:t>More specific and practical instruction for </a:t>
            </a:r>
            <a:endParaRPr lang="en-US" altLang="en-US" sz="1800" dirty="0" smtClean="0">
              <a:latin typeface="Arial" pitchFamily="34" charset="0"/>
            </a:endParaRPr>
          </a:p>
          <a:p>
            <a:pPr>
              <a:lnSpc>
                <a:spcPct val="80000"/>
              </a:lnSpc>
            </a:pPr>
            <a:r>
              <a:rPr lang="en-US" altLang="en-US" sz="1800" dirty="0" smtClean="0">
                <a:latin typeface="Arial" pitchFamily="34" charset="0"/>
              </a:rPr>
              <a:t>WMO </a:t>
            </a:r>
            <a:r>
              <a:rPr lang="en-US" altLang="en-US" sz="1800" dirty="0">
                <a:latin typeface="Arial" pitchFamily="34" charset="0"/>
              </a:rPr>
              <a:t>Fellows implementation</a:t>
            </a:r>
            <a:r>
              <a:rPr lang="en-GB" altLang="en-US" sz="1800" dirty="0">
                <a:latin typeface="Arial" pitchFamily="34" charset="0"/>
              </a:rPr>
              <a:t> to </a:t>
            </a:r>
            <a:r>
              <a:rPr lang="en-US" altLang="en-US" sz="1800" dirty="0">
                <a:latin typeface="Arial" pitchFamily="34" charset="0"/>
              </a:rPr>
              <a:t>enhance </a:t>
            </a:r>
            <a:endParaRPr lang="en-US" altLang="en-US" sz="1800" dirty="0" smtClean="0">
              <a:latin typeface="Arial" pitchFamily="34" charset="0"/>
            </a:endParaRPr>
          </a:p>
          <a:p>
            <a:pPr>
              <a:lnSpc>
                <a:spcPct val="80000"/>
              </a:lnSpc>
            </a:pPr>
            <a:r>
              <a:rPr lang="en-US" altLang="en-US" sz="1800" dirty="0" smtClean="0">
                <a:latin typeface="Arial" pitchFamily="34" charset="0"/>
              </a:rPr>
              <a:t>effectiveness </a:t>
            </a:r>
            <a:r>
              <a:rPr lang="en-US" altLang="en-US" sz="1800" dirty="0">
                <a:latin typeface="Arial" pitchFamily="34" charset="0"/>
              </a:rPr>
              <a:t>and transparency</a:t>
            </a:r>
            <a:r>
              <a:rPr lang="en-GB" altLang="en-US" sz="1800" dirty="0">
                <a:latin typeface="Arial" pitchFamily="34" charset="0"/>
              </a:rPr>
              <a:t>.</a:t>
            </a:r>
          </a:p>
          <a:p>
            <a:pPr>
              <a:lnSpc>
                <a:spcPct val="80000"/>
              </a:lnSpc>
            </a:pPr>
            <a:endParaRPr lang="en-GB" altLang="en-US" sz="1800" dirty="0" smtClean="0">
              <a:latin typeface="Arial" pitchFamily="34" charset="0"/>
            </a:endParaRPr>
          </a:p>
          <a:p>
            <a:pPr>
              <a:lnSpc>
                <a:spcPct val="80000"/>
              </a:lnSpc>
            </a:pPr>
            <a:r>
              <a:rPr lang="en-US" altLang="en-US" sz="1800" dirty="0" smtClean="0">
                <a:latin typeface="Arial" pitchFamily="34" charset="0"/>
              </a:rPr>
              <a:t>To be reviews frequently when necessary.</a:t>
            </a:r>
          </a:p>
          <a:p>
            <a:pPr>
              <a:lnSpc>
                <a:spcPct val="80000"/>
              </a:lnSpc>
            </a:pPr>
            <a:endParaRPr lang="en-US" altLang="en-US" sz="1800" dirty="0" smtClean="0">
              <a:latin typeface="Arial" pitchFamily="34" charset="0"/>
            </a:endParaRPr>
          </a:p>
          <a:p>
            <a:pPr>
              <a:lnSpc>
                <a:spcPct val="80000"/>
              </a:lnSpc>
              <a:buFontTx/>
              <a:buNone/>
            </a:pPr>
            <a:r>
              <a:rPr lang="en-US" altLang="en-US" sz="1800" dirty="0" smtClean="0">
                <a:latin typeface="Arial" pitchFamily="34" charset="0"/>
              </a:rPr>
              <a:t>Contents include:</a:t>
            </a:r>
            <a:endParaRPr lang="en-US" sz="1800" dirty="0"/>
          </a:p>
          <a:p>
            <a:r>
              <a:rPr lang="en-US" sz="1800" dirty="0"/>
              <a:t>1. Introduction </a:t>
            </a:r>
          </a:p>
          <a:p>
            <a:r>
              <a:rPr lang="en-US" sz="1800" dirty="0" smtClean="0"/>
              <a:t>2</a:t>
            </a:r>
            <a:r>
              <a:rPr lang="en-US" sz="1800" dirty="0"/>
              <a:t>. General information </a:t>
            </a:r>
            <a:r>
              <a:rPr lang="en-US" sz="1800" dirty="0" smtClean="0"/>
              <a:t> </a:t>
            </a:r>
            <a:endParaRPr lang="en-US" sz="1800" dirty="0"/>
          </a:p>
          <a:p>
            <a:r>
              <a:rPr lang="en-US" sz="1800" dirty="0"/>
              <a:t>3. Obligations of WMO Fellows </a:t>
            </a:r>
            <a:r>
              <a:rPr lang="en-US" sz="1800" dirty="0" smtClean="0"/>
              <a:t> </a:t>
            </a:r>
            <a:endParaRPr lang="en-US" sz="1800" dirty="0"/>
          </a:p>
          <a:p>
            <a:r>
              <a:rPr lang="en-US" sz="1800" dirty="0"/>
              <a:t>4. Preparation for the Fellowship </a:t>
            </a:r>
            <a:r>
              <a:rPr lang="en-US" sz="1800" dirty="0" smtClean="0"/>
              <a:t> </a:t>
            </a:r>
            <a:endParaRPr lang="en-US" sz="1800" dirty="0"/>
          </a:p>
          <a:p>
            <a:r>
              <a:rPr lang="en-US" sz="1800" dirty="0"/>
              <a:t>5. Travel </a:t>
            </a:r>
            <a:r>
              <a:rPr lang="en-US" sz="1800" dirty="0" smtClean="0"/>
              <a:t> </a:t>
            </a:r>
            <a:endParaRPr lang="en-US" sz="1800" dirty="0"/>
          </a:p>
          <a:p>
            <a:r>
              <a:rPr lang="en-US" sz="1800" dirty="0"/>
              <a:t>6. Stipend </a:t>
            </a:r>
            <a:r>
              <a:rPr lang="en-US" sz="1800" dirty="0" smtClean="0"/>
              <a:t> </a:t>
            </a:r>
            <a:endParaRPr lang="en-US" sz="1800" dirty="0"/>
          </a:p>
          <a:p>
            <a:r>
              <a:rPr lang="en-US" sz="1800" dirty="0"/>
              <a:t>7. Allowances </a:t>
            </a:r>
            <a:r>
              <a:rPr lang="en-US" sz="1800" dirty="0" smtClean="0"/>
              <a:t> </a:t>
            </a:r>
            <a:endParaRPr lang="en-US" sz="1800" dirty="0"/>
          </a:p>
          <a:p>
            <a:r>
              <a:rPr lang="en-US" sz="1800" dirty="0"/>
              <a:t>8. Tuition and other fees </a:t>
            </a:r>
            <a:r>
              <a:rPr lang="en-US" sz="1800" dirty="0" smtClean="0"/>
              <a:t> </a:t>
            </a:r>
            <a:endParaRPr lang="en-US" sz="1800" dirty="0"/>
          </a:p>
          <a:p>
            <a:r>
              <a:rPr lang="en-US" sz="1800" dirty="0"/>
              <a:t>9. Final report </a:t>
            </a:r>
            <a:r>
              <a:rPr lang="en-US" sz="1800" dirty="0" smtClean="0"/>
              <a:t> </a:t>
            </a:r>
            <a:endParaRPr lang="en-US" sz="1800" dirty="0"/>
          </a:p>
          <a:p>
            <a:r>
              <a:rPr lang="en-US" sz="1800" dirty="0"/>
              <a:t>10. Hospitalization </a:t>
            </a:r>
            <a:r>
              <a:rPr lang="en-US" sz="1800" dirty="0" smtClean="0"/>
              <a:t> </a:t>
            </a:r>
            <a:endParaRPr lang="en-US" sz="1800" dirty="0"/>
          </a:p>
          <a:p>
            <a:r>
              <a:rPr lang="en-US" sz="1800" dirty="0"/>
              <a:t>11. Group medical, accident, disability and death scheme </a:t>
            </a:r>
          </a:p>
          <a:p>
            <a:r>
              <a:rPr lang="en-US" sz="1800" dirty="0"/>
              <a:t>for Fellows </a:t>
            </a:r>
            <a:r>
              <a:rPr lang="en-US" sz="1800" dirty="0" smtClean="0"/>
              <a:t> </a:t>
            </a:r>
            <a:endParaRPr lang="en-US" sz="1800" dirty="0"/>
          </a:p>
          <a:p>
            <a:r>
              <a:rPr lang="en-US" sz="1800" dirty="0"/>
              <a:t>12. Stipend payment </a:t>
            </a:r>
            <a:r>
              <a:rPr lang="en-US" sz="1800" dirty="0" smtClean="0"/>
              <a:t>instruction</a:t>
            </a: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258889"/>
            <a:ext cx="3128375" cy="4589462"/>
          </a:xfrm>
          <a:prstGeom prst="rect">
            <a:avLst/>
          </a:prstGeom>
        </p:spPr>
      </p:pic>
    </p:spTree>
    <p:extLst>
      <p:ext uri="{BB962C8B-B14F-4D97-AF65-F5344CB8AC3E}">
        <p14:creationId xmlns:p14="http://schemas.microsoft.com/office/powerpoint/2010/main" val="8760850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79" y="292779"/>
            <a:ext cx="8687570" cy="376983"/>
          </a:xfrm>
        </p:spPr>
        <p:txBody>
          <a:bodyPr>
            <a:noAutofit/>
          </a:bodyPr>
          <a:lstStyle/>
          <a:p>
            <a:r>
              <a:rPr lang="en-US" sz="2800" dirty="0" smtClean="0"/>
              <a:t>ETR Office Strategic </a:t>
            </a:r>
            <a:r>
              <a:rPr lang="en-US" sz="2800" dirty="0"/>
              <a:t>Priorities </a:t>
            </a:r>
            <a:r>
              <a:rPr lang="en-US" sz="2800" dirty="0" smtClean="0"/>
              <a:t/>
            </a:r>
            <a:br>
              <a:rPr lang="en-US" sz="2800" dirty="0" smtClean="0"/>
            </a:br>
            <a:r>
              <a:rPr lang="en-US" sz="2800" dirty="0" smtClean="0"/>
              <a:t>for </a:t>
            </a:r>
            <a:r>
              <a:rPr lang="en-US" sz="2800" dirty="0"/>
              <a:t>Training and Capacity Development</a:t>
            </a:r>
            <a:endParaRPr lang="en-US" sz="4800" dirty="0"/>
          </a:p>
        </p:txBody>
      </p:sp>
      <p:graphicFrame>
        <p:nvGraphicFramePr>
          <p:cNvPr id="4" name="Diagram 3"/>
          <p:cNvGraphicFramePr/>
          <p:nvPr>
            <p:extLst>
              <p:ext uri="{D42A27DB-BD31-4B8C-83A1-F6EECF244321}">
                <p14:modId xmlns:p14="http://schemas.microsoft.com/office/powerpoint/2010/main" val="2228627817"/>
              </p:ext>
            </p:extLst>
          </p:nvPr>
        </p:nvGraphicFramePr>
        <p:xfrm>
          <a:off x="457200" y="1053296"/>
          <a:ext cx="8229600" cy="4919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7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79" y="156299"/>
            <a:ext cx="8687570" cy="376983"/>
          </a:xfrm>
        </p:spPr>
        <p:txBody>
          <a:bodyPr>
            <a:noAutofit/>
          </a:bodyPr>
          <a:lstStyle/>
          <a:p>
            <a:r>
              <a:rPr lang="en-US" sz="2800" dirty="0"/>
              <a:t>Strategic Priorities for </a:t>
            </a:r>
            <a:r>
              <a:rPr lang="en-US" sz="2800" dirty="0" smtClean="0"/>
              <a:t>ETR Support</a:t>
            </a:r>
            <a:endParaRPr lang="en-US" sz="4800" dirty="0"/>
          </a:p>
        </p:txBody>
      </p:sp>
      <p:graphicFrame>
        <p:nvGraphicFramePr>
          <p:cNvPr id="4" name="Diagram 3"/>
          <p:cNvGraphicFramePr/>
          <p:nvPr>
            <p:extLst>
              <p:ext uri="{D42A27DB-BD31-4B8C-83A1-F6EECF244321}">
                <p14:modId xmlns:p14="http://schemas.microsoft.com/office/powerpoint/2010/main" val="1287363374"/>
              </p:ext>
            </p:extLst>
          </p:nvPr>
        </p:nvGraphicFramePr>
        <p:xfrm>
          <a:off x="457200" y="914400"/>
          <a:ext cx="8229600" cy="5127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36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for Trainers</a:t>
            </a:r>
            <a:endParaRPr lang="en-US" dirty="0"/>
          </a:p>
        </p:txBody>
      </p:sp>
      <p:sp>
        <p:nvSpPr>
          <p:cNvPr id="3" name="Content Placeholder 2"/>
          <p:cNvSpPr>
            <a:spLocks noGrp="1"/>
          </p:cNvSpPr>
          <p:nvPr>
            <p:ph idx="1"/>
          </p:nvPr>
        </p:nvSpPr>
        <p:spPr/>
        <p:txBody>
          <a:bodyPr>
            <a:normAutofit fontScale="85000" lnSpcReduction="10000"/>
          </a:bodyPr>
          <a:lstStyle/>
          <a:p>
            <a:r>
              <a:rPr lang="en-US" dirty="0"/>
              <a:t>WMO Online Course for </a:t>
            </a:r>
            <a:r>
              <a:rPr lang="en-US" dirty="0" smtClean="0"/>
              <a:t>Trainers offered since 2014</a:t>
            </a:r>
          </a:p>
          <a:p>
            <a:r>
              <a:rPr lang="en-US" dirty="0" smtClean="0"/>
              <a:t>WMO Training Development Workshops offered many years</a:t>
            </a:r>
          </a:p>
          <a:p>
            <a:r>
              <a:rPr lang="en-US" dirty="0" smtClean="0"/>
              <a:t>Over 200 students since 2014</a:t>
            </a:r>
          </a:p>
          <a:p>
            <a:r>
              <a:rPr lang="en-US" dirty="0" smtClean="0"/>
              <a:t>Offered in English, French, Spanish, Russian</a:t>
            </a:r>
          </a:p>
          <a:p>
            <a:r>
              <a:rPr lang="en-US" dirty="0" smtClean="0"/>
              <a:t>Addresses nearly all WMO Competency Requirements for Education and Training Providers</a:t>
            </a:r>
          </a:p>
          <a:p>
            <a:r>
              <a:rPr lang="en-US" dirty="0" smtClean="0"/>
              <a:t>Goal is </a:t>
            </a:r>
            <a:r>
              <a:rPr lang="en-US" dirty="0"/>
              <a:t>to increase knowledge and skills of WMO Member training professionals in planning, developing, delivering, assessing, and evaluating learning </a:t>
            </a:r>
            <a:r>
              <a:rPr lang="en-US" dirty="0" smtClean="0"/>
              <a:t>activities</a:t>
            </a:r>
          </a:p>
          <a:p>
            <a:pPr marL="0" indent="0">
              <a:buNone/>
            </a:pPr>
            <a:endParaRPr lang="en-US" dirty="0"/>
          </a:p>
        </p:txBody>
      </p:sp>
    </p:spTree>
    <p:extLst>
      <p:ext uri="{BB962C8B-B14F-4D97-AF65-F5344CB8AC3E}">
        <p14:creationId xmlns:p14="http://schemas.microsoft.com/office/powerpoint/2010/main" val="3542308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WMO Online Course for Trainers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Taught fully online, asynchronously, with some synchronous events. </a:t>
            </a:r>
          </a:p>
          <a:p>
            <a:r>
              <a:rPr lang="en-US" dirty="0" smtClean="0"/>
              <a:t>Addresses both classroom and online learning</a:t>
            </a:r>
          </a:p>
          <a:p>
            <a:r>
              <a:rPr lang="en-US" dirty="0" smtClean="0"/>
              <a:t>Online course is highly active, takes place over approximately 9 weeks</a:t>
            </a:r>
          </a:p>
          <a:p>
            <a:r>
              <a:rPr lang="en-US" dirty="0" smtClean="0"/>
              <a:t>Students create a Training Development Plan during the course as their core project</a:t>
            </a:r>
          </a:p>
          <a:p>
            <a:r>
              <a:rPr lang="en-US" dirty="0" smtClean="0"/>
              <a:t>All resources collected in the Trainer </a:t>
            </a:r>
            <a:r>
              <a:rPr lang="en-US" dirty="0"/>
              <a:t>Resources Portal </a:t>
            </a:r>
            <a:r>
              <a:rPr lang="en-US" dirty="0" smtClean="0"/>
              <a:t>for open use at anytime (</a:t>
            </a:r>
            <a:r>
              <a:rPr lang="en-US" dirty="0" smtClean="0">
                <a:hlinkClick r:id="rId2"/>
              </a:rPr>
              <a:t>https</a:t>
            </a:r>
            <a:r>
              <a:rPr lang="en-US" dirty="0">
                <a:hlinkClick r:id="rId2"/>
              </a:rPr>
              <a:t>://</a:t>
            </a:r>
            <a:r>
              <a:rPr lang="en-US" dirty="0" smtClean="0">
                <a:hlinkClick r:id="rId2"/>
              </a:rPr>
              <a:t>etrp.wmo.int/course/view.php?id=30</a:t>
            </a:r>
            <a:r>
              <a:rPr lang="en-US" dirty="0" smtClean="0"/>
              <a:t> )</a:t>
            </a:r>
          </a:p>
          <a:p>
            <a:endParaRPr lang="en-US" dirty="0"/>
          </a:p>
        </p:txBody>
      </p:sp>
    </p:spTree>
    <p:extLst>
      <p:ext uri="{BB962C8B-B14F-4D97-AF65-F5344CB8AC3E}">
        <p14:creationId xmlns:p14="http://schemas.microsoft.com/office/powerpoint/2010/main" val="1940310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936943"/>
          </a:xfrm>
        </p:spPr>
        <p:txBody>
          <a:bodyPr>
            <a:noAutofit/>
          </a:bodyPr>
          <a:lstStyle/>
          <a:p>
            <a:r>
              <a:rPr lang="en-US" sz="3600" dirty="0"/>
              <a:t>Catalytic Effect of </a:t>
            </a:r>
            <a:r>
              <a:rPr lang="en-US" sz="3600" dirty="0" smtClean="0"/>
              <a:t/>
            </a:r>
            <a:br>
              <a:rPr lang="en-US" sz="3600" dirty="0" smtClean="0"/>
            </a:br>
            <a:r>
              <a:rPr lang="en-US" sz="3600" dirty="0" smtClean="0"/>
              <a:t>Online </a:t>
            </a:r>
            <a:r>
              <a:rPr lang="en-US" sz="3600" dirty="0"/>
              <a:t>Courses for Trainers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9827421"/>
              </p:ext>
            </p:extLst>
          </p:nvPr>
        </p:nvGraphicFramePr>
        <p:xfrm>
          <a:off x="371139" y="1097281"/>
          <a:ext cx="8336091" cy="1882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71139" y="3163056"/>
            <a:ext cx="4315450" cy="3077766"/>
          </a:xfrm>
          <a:prstGeom prst="rect">
            <a:avLst/>
          </a:prstGeom>
          <a:noFill/>
        </p:spPr>
        <p:txBody>
          <a:bodyPr wrap="square" rtlCol="0">
            <a:spAutoFit/>
          </a:bodyPr>
          <a:lstStyle/>
          <a:p>
            <a:pPr marL="361950" lvl="0" indent="-361950"/>
            <a:r>
              <a:rPr lang="en-US" sz="2000" b="1" dirty="0" smtClean="0">
                <a:solidFill>
                  <a:schemeClr val="tx2"/>
                </a:solidFill>
              </a:rPr>
              <a:t>46	Participants from 15 Members</a:t>
            </a:r>
          </a:p>
          <a:p>
            <a:pPr marL="361950" lvl="1" indent="-361950"/>
            <a:r>
              <a:rPr lang="en-US" sz="1200" dirty="0" smtClean="0"/>
              <a:t>	</a:t>
            </a:r>
            <a:r>
              <a:rPr lang="en-US" sz="1400" dirty="0" smtClean="0"/>
              <a:t>Algeria</a:t>
            </a:r>
            <a:r>
              <a:rPr lang="en-US" sz="1400" dirty="0"/>
              <a:t>, Angola, Burundi, Cameroon, Canada, Comoros, Côte d'Ivoire, DR Congo, Madagascar, Mali, Morocco, Niger, Spain, Tunisia, </a:t>
            </a:r>
            <a:r>
              <a:rPr lang="en-US" sz="1400" dirty="0" smtClean="0"/>
              <a:t>Ukraine</a:t>
            </a:r>
            <a:r>
              <a:rPr lang="en-US" sz="1200" dirty="0" smtClean="0"/>
              <a:t/>
            </a:r>
            <a:br>
              <a:rPr lang="en-US" sz="1200" dirty="0" smtClean="0"/>
            </a:br>
            <a:endParaRPr lang="en-US" sz="1200" dirty="0" smtClean="0"/>
          </a:p>
          <a:p>
            <a:pPr marL="361950" indent="-361950"/>
            <a:r>
              <a:rPr lang="en-US" sz="2000" b="1" dirty="0" smtClean="0">
                <a:solidFill>
                  <a:schemeClr val="tx2"/>
                </a:solidFill>
              </a:rPr>
              <a:t>19	Facilitators/Coaches (voluntary)</a:t>
            </a:r>
            <a:r>
              <a:rPr lang="en-US" b="1" dirty="0" smtClean="0">
                <a:solidFill>
                  <a:schemeClr val="tx2"/>
                </a:solidFill>
              </a:rPr>
              <a:t/>
            </a:r>
            <a:br>
              <a:rPr lang="en-US" b="1" dirty="0" smtClean="0">
                <a:solidFill>
                  <a:schemeClr val="tx2"/>
                </a:solidFill>
              </a:rPr>
            </a:br>
            <a:r>
              <a:rPr lang="en-US" sz="1400" dirty="0" smtClean="0"/>
              <a:t>Brazil </a:t>
            </a:r>
            <a:r>
              <a:rPr lang="en-US" sz="1400" dirty="0"/>
              <a:t>(</a:t>
            </a:r>
            <a:r>
              <a:rPr lang="en-US" sz="1400" b="1" dirty="0" smtClean="0"/>
              <a:t>2016*</a:t>
            </a:r>
            <a:r>
              <a:rPr lang="en-US" sz="1400" dirty="0" smtClean="0"/>
              <a:t>), </a:t>
            </a:r>
            <a:r>
              <a:rPr lang="en-US" sz="1400" dirty="0"/>
              <a:t>Canada x3 (</a:t>
            </a:r>
            <a:r>
              <a:rPr lang="en-US" sz="1400" b="1" dirty="0" smtClean="0"/>
              <a:t>2016*</a:t>
            </a:r>
            <a:r>
              <a:rPr lang="en-US" sz="1400" dirty="0" smtClean="0"/>
              <a:t>), </a:t>
            </a:r>
            <a:r>
              <a:rPr lang="en-US" sz="1400" dirty="0"/>
              <a:t>China (</a:t>
            </a:r>
            <a:r>
              <a:rPr lang="en-US" sz="1400" b="1" dirty="0" smtClean="0"/>
              <a:t>2017*</a:t>
            </a:r>
            <a:r>
              <a:rPr lang="en-US" sz="1400" dirty="0" smtClean="0"/>
              <a:t>), </a:t>
            </a:r>
            <a:r>
              <a:rPr lang="en-US" sz="1400" dirty="0"/>
              <a:t>France, EUMETSAT x2, Madagascar (</a:t>
            </a:r>
            <a:r>
              <a:rPr lang="en-US" sz="1400" b="1" dirty="0" smtClean="0"/>
              <a:t>2011*</a:t>
            </a:r>
            <a:r>
              <a:rPr lang="en-US" sz="1400" dirty="0" smtClean="0"/>
              <a:t>), </a:t>
            </a:r>
            <a:br>
              <a:rPr lang="en-US" sz="1400" dirty="0" smtClean="0"/>
            </a:br>
            <a:r>
              <a:rPr lang="en-US" sz="1400" dirty="0" smtClean="0"/>
              <a:t>Morocco </a:t>
            </a:r>
            <a:r>
              <a:rPr lang="en-US" sz="1400" dirty="0"/>
              <a:t>x2 (</a:t>
            </a:r>
            <a:r>
              <a:rPr lang="en-US" sz="1400" b="1" dirty="0" smtClean="0"/>
              <a:t>2015*</a:t>
            </a:r>
            <a:r>
              <a:rPr lang="en-US" sz="1400" dirty="0" smtClean="0"/>
              <a:t>), </a:t>
            </a:r>
            <a:r>
              <a:rPr lang="en-US" sz="1400" dirty="0"/>
              <a:t>Senegal (</a:t>
            </a:r>
            <a:r>
              <a:rPr lang="en-US" sz="1400" b="1" dirty="0" smtClean="0"/>
              <a:t>2015*</a:t>
            </a:r>
            <a:r>
              <a:rPr lang="en-US" sz="1400" dirty="0" smtClean="0"/>
              <a:t>), Switzerland </a:t>
            </a:r>
            <a:r>
              <a:rPr lang="en-US" sz="1400" dirty="0"/>
              <a:t>(</a:t>
            </a:r>
            <a:r>
              <a:rPr lang="en-US" sz="1400" b="1" dirty="0" smtClean="0"/>
              <a:t>2016*</a:t>
            </a:r>
            <a:r>
              <a:rPr lang="en-US" sz="1400" dirty="0" smtClean="0"/>
              <a:t>), </a:t>
            </a:r>
            <a:r>
              <a:rPr lang="en-US" sz="1400" dirty="0"/>
              <a:t>WMO/CGMS </a:t>
            </a:r>
            <a:r>
              <a:rPr lang="en-US" sz="1400" dirty="0" err="1"/>
              <a:t>VLab</a:t>
            </a:r>
            <a:r>
              <a:rPr lang="en-US" sz="1400" dirty="0"/>
              <a:t> (UK), WMO ETR </a:t>
            </a:r>
            <a:r>
              <a:rPr lang="en-US" sz="1400" dirty="0" smtClean="0"/>
              <a:t>x2</a:t>
            </a:r>
            <a:r>
              <a:rPr lang="en-US" sz="1200" dirty="0" smtClean="0"/>
              <a:t/>
            </a:r>
            <a:br>
              <a:rPr lang="en-US" sz="1200" dirty="0" smtClean="0"/>
            </a:br>
            <a:endParaRPr lang="en-US" sz="1200" dirty="0" smtClean="0"/>
          </a:p>
          <a:p>
            <a:pPr marL="361950" indent="-361950"/>
            <a:r>
              <a:rPr lang="en-US" sz="1600" dirty="0" smtClean="0"/>
              <a:t>*10	Facilitators were former WMO Online Course participants from prior years indicated</a:t>
            </a:r>
            <a:endParaRPr lang="en-US" sz="1600" dirty="0"/>
          </a:p>
        </p:txBody>
      </p:sp>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4927" t="2666" r="4187"/>
          <a:stretch/>
        </p:blipFill>
        <p:spPr bwMode="auto">
          <a:xfrm>
            <a:off x="4686589" y="3163056"/>
            <a:ext cx="4000211" cy="3123369"/>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7261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460" y="123825"/>
            <a:ext cx="9022540" cy="6734176"/>
          </a:xfrm>
          <a:prstGeom prst="rect">
            <a:avLst/>
          </a:prstGeom>
        </p:spPr>
      </p:pic>
    </p:spTree>
    <p:extLst>
      <p:ext uri="{BB962C8B-B14F-4D97-AF65-F5344CB8AC3E}">
        <p14:creationId xmlns:p14="http://schemas.microsoft.com/office/powerpoint/2010/main" val="3146244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H" sz="3600" dirty="0" err="1" smtClean="0"/>
              <a:t>Published</a:t>
            </a:r>
            <a:r>
              <a:rPr lang="fr-CH" sz="3600" dirty="0" smtClean="0"/>
              <a:t> Guides and Guidelines</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120" y="1447800"/>
            <a:ext cx="2895600" cy="410087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030" y="2711488"/>
            <a:ext cx="2710305" cy="3842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4483" y="1786269"/>
            <a:ext cx="2976957" cy="4220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615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Summary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WMO Education and Training </a:t>
            </a:r>
            <a:r>
              <a:rPr lang="en-US" dirty="0" err="1" smtClean="0"/>
              <a:t>Programme</a:t>
            </a:r>
            <a:endParaRPr lang="en-US" dirty="0" smtClean="0"/>
          </a:p>
          <a:p>
            <a:pPr marL="514350" indent="-514350">
              <a:buFont typeface="+mj-lt"/>
              <a:buAutoNum type="arabicPeriod"/>
            </a:pPr>
            <a:r>
              <a:rPr lang="en-US" dirty="0" smtClean="0"/>
              <a:t>Collaboration on donor-funded projects</a:t>
            </a:r>
          </a:p>
          <a:p>
            <a:pPr marL="514350" indent="-514350">
              <a:buFont typeface="+mj-lt"/>
              <a:buAutoNum type="arabicPeriod"/>
            </a:pPr>
            <a:r>
              <a:rPr lang="en-US" dirty="0" smtClean="0"/>
              <a:t>WMO Regional Training Centers (Roles and Responsibilities)</a:t>
            </a:r>
            <a:endParaRPr lang="en-US" dirty="0"/>
          </a:p>
        </p:txBody>
      </p:sp>
    </p:spTree>
    <p:extLst>
      <p:ext uri="{BB962C8B-B14F-4D97-AF65-F5344CB8AC3E}">
        <p14:creationId xmlns:p14="http://schemas.microsoft.com/office/powerpoint/2010/main" val="4082002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ETR Publications</a:t>
            </a:r>
            <a:endParaRPr lang="en-US" dirty="0"/>
          </a:p>
        </p:txBody>
      </p:sp>
      <p:sp>
        <p:nvSpPr>
          <p:cNvPr id="3" name="Content Placeholder 2"/>
          <p:cNvSpPr>
            <a:spLocks noGrp="1"/>
          </p:cNvSpPr>
          <p:nvPr>
            <p:ph idx="1"/>
          </p:nvPr>
        </p:nvSpPr>
        <p:spPr/>
        <p:txBody>
          <a:bodyPr>
            <a:normAutofit fontScale="25000" lnSpcReduction="20000"/>
          </a:bodyPr>
          <a:lstStyle/>
          <a:p>
            <a:pPr>
              <a:spcAft>
                <a:spcPts val="600"/>
              </a:spcAft>
            </a:pPr>
            <a:r>
              <a:rPr lang="en-GB" sz="6400" dirty="0"/>
              <a:t>WMO Global Campus Innovations </a:t>
            </a:r>
            <a:r>
              <a:rPr lang="en-GB" sz="6400" dirty="0" smtClean="0"/>
              <a:t>(ETR-25, in </a:t>
            </a:r>
            <a:r>
              <a:rPr lang="en-GB" sz="6400" dirty="0"/>
              <a:t>preparation)</a:t>
            </a:r>
            <a:endParaRPr lang="en-US" sz="6400" dirty="0"/>
          </a:p>
          <a:p>
            <a:pPr>
              <a:spcAft>
                <a:spcPts val="600"/>
              </a:spcAft>
            </a:pPr>
            <a:r>
              <a:rPr lang="en-GB" sz="6400" dirty="0"/>
              <a:t>Compendium of WMO Competency Frameworks (in preparation)</a:t>
            </a:r>
            <a:endParaRPr lang="en-US" sz="6400" dirty="0"/>
          </a:p>
          <a:p>
            <a:pPr lvl="0">
              <a:spcAft>
                <a:spcPts val="600"/>
              </a:spcAft>
            </a:pPr>
            <a:r>
              <a:rPr lang="en-GB" sz="6400" dirty="0" smtClean="0"/>
              <a:t>An </a:t>
            </a:r>
            <a:r>
              <a:rPr lang="en-GB" sz="6400" dirty="0"/>
              <a:t>International Agenda for Education and Training in Meteorology and Hydrology</a:t>
            </a:r>
            <a:br>
              <a:rPr lang="en-GB" sz="6400" dirty="0"/>
            </a:br>
            <a:r>
              <a:rPr lang="en-GB" sz="6400" dirty="0"/>
              <a:t>(</a:t>
            </a:r>
            <a:r>
              <a:rPr lang="en-GB" sz="6400" dirty="0">
                <a:hlinkClick r:id="rId2"/>
              </a:rPr>
              <a:t>WMO-No. 1219</a:t>
            </a:r>
            <a:r>
              <a:rPr lang="en-GB" sz="6400" dirty="0"/>
              <a:t>)</a:t>
            </a:r>
            <a:endParaRPr lang="en-US" sz="6400" dirty="0"/>
          </a:p>
          <a:p>
            <a:pPr lvl="0">
              <a:spcAft>
                <a:spcPts val="600"/>
              </a:spcAft>
            </a:pPr>
            <a:r>
              <a:rPr lang="en-GB" sz="6400" dirty="0"/>
              <a:t>Guide to Competency (</a:t>
            </a:r>
            <a:r>
              <a:rPr lang="en-GB" sz="6400" dirty="0">
                <a:hlinkClick r:id="rId3"/>
              </a:rPr>
              <a:t>WMO-No. 1205</a:t>
            </a:r>
            <a:r>
              <a:rPr lang="en-GB" sz="6400" dirty="0" smtClean="0"/>
              <a:t>) (all WMO languages)</a:t>
            </a:r>
            <a:endParaRPr lang="en-US" sz="6400" dirty="0"/>
          </a:p>
          <a:p>
            <a:pPr lvl="0">
              <a:spcAft>
                <a:spcPts val="600"/>
              </a:spcAft>
            </a:pPr>
            <a:r>
              <a:rPr lang="en-GB" sz="6400" dirty="0"/>
              <a:t>Guide to the Management and Operation of WMO Regional Training Centres and Other Training Institutions (</a:t>
            </a:r>
            <a:r>
              <a:rPr lang="en-GB" sz="6400" dirty="0">
                <a:hlinkClick r:id="rId4"/>
              </a:rPr>
              <a:t>WMO-No. 1169</a:t>
            </a:r>
            <a:r>
              <a:rPr lang="en-GB" sz="6400" dirty="0"/>
              <a:t>)</a:t>
            </a:r>
            <a:endParaRPr lang="en-US" sz="6400" dirty="0"/>
          </a:p>
          <a:p>
            <a:pPr lvl="0">
              <a:spcAft>
                <a:spcPts val="600"/>
              </a:spcAft>
            </a:pPr>
            <a:r>
              <a:rPr lang="en-GB" sz="6400" dirty="0"/>
              <a:t>A Career in Meteorology (</a:t>
            </a:r>
            <a:r>
              <a:rPr lang="en-GB" sz="6400" dirty="0">
                <a:hlinkClick r:id="rId5"/>
              </a:rPr>
              <a:t>WMO-No. 1126</a:t>
            </a:r>
            <a:r>
              <a:rPr lang="en-GB" sz="6400" dirty="0" smtClean="0"/>
              <a:t>)</a:t>
            </a:r>
          </a:p>
          <a:p>
            <a:pPr lvl="0">
              <a:spcAft>
                <a:spcPts val="600"/>
              </a:spcAft>
            </a:pPr>
            <a:r>
              <a:rPr lang="en-US" sz="6400" dirty="0" smtClean="0"/>
              <a:t>Developing Meteorological and Hydrological Services </a:t>
            </a:r>
            <a:r>
              <a:rPr lang="en-US" sz="6400" dirty="0"/>
              <a:t>t</a:t>
            </a:r>
            <a:r>
              <a:rPr lang="en-US" sz="6400" dirty="0" smtClean="0"/>
              <a:t>hrough WMO Education and Training Opportunities (</a:t>
            </a:r>
            <a:r>
              <a:rPr lang="en-US" sz="6400" dirty="0" smtClean="0">
                <a:hlinkClick r:id="rId6"/>
              </a:rPr>
              <a:t>ETR-25</a:t>
            </a:r>
            <a:r>
              <a:rPr lang="en-US" sz="6400" dirty="0" smtClean="0"/>
              <a:t>)</a:t>
            </a:r>
            <a:endParaRPr lang="en-GB" sz="6400" dirty="0" smtClean="0"/>
          </a:p>
          <a:p>
            <a:pPr lvl="0">
              <a:spcAft>
                <a:spcPts val="600"/>
              </a:spcAft>
            </a:pPr>
            <a:r>
              <a:rPr lang="en-GB" sz="6400" dirty="0" smtClean="0"/>
              <a:t>A </a:t>
            </a:r>
            <a:r>
              <a:rPr lang="en-GB" sz="6400" dirty="0"/>
              <a:t>Compendium of Topics to Support Management Development in NMHSs (</a:t>
            </a:r>
            <a:r>
              <a:rPr lang="en-GB" sz="6400" dirty="0">
                <a:hlinkClick r:id="rId7"/>
              </a:rPr>
              <a:t>ETR-24</a:t>
            </a:r>
            <a:r>
              <a:rPr lang="en-GB" sz="6400" dirty="0"/>
              <a:t>)</a:t>
            </a:r>
            <a:endParaRPr lang="en-US" sz="6400" dirty="0"/>
          </a:p>
          <a:p>
            <a:pPr lvl="0">
              <a:spcAft>
                <a:spcPts val="600"/>
              </a:spcAft>
            </a:pPr>
            <a:r>
              <a:rPr lang="en-GB" sz="6400" dirty="0"/>
              <a:t>Impact Evaluation of the WMO Fellowships Programme (</a:t>
            </a:r>
            <a:r>
              <a:rPr lang="en-GB" sz="6400" dirty="0">
                <a:hlinkClick r:id="rId8"/>
              </a:rPr>
              <a:t>ETR-23</a:t>
            </a:r>
            <a:r>
              <a:rPr lang="en-GB" sz="6400" dirty="0"/>
              <a:t>)</a:t>
            </a:r>
            <a:endParaRPr lang="en-US" sz="6400" dirty="0"/>
          </a:p>
          <a:p>
            <a:pPr lvl="0">
              <a:spcAft>
                <a:spcPts val="600"/>
              </a:spcAft>
            </a:pPr>
            <a:r>
              <a:rPr lang="en-GB" sz="6400" dirty="0"/>
              <a:t>Seasonal Climate Forecast – Course Package Theory and Operational Principles, Project Report (</a:t>
            </a:r>
            <a:r>
              <a:rPr lang="en-GB" sz="6400" dirty="0">
                <a:hlinkClick r:id="rId9"/>
              </a:rPr>
              <a:t>ETR-22</a:t>
            </a:r>
            <a:r>
              <a:rPr lang="en-GB" sz="6400" dirty="0"/>
              <a:t>)</a:t>
            </a:r>
            <a:endParaRPr lang="en-US" sz="6400" dirty="0"/>
          </a:p>
          <a:p>
            <a:pPr lvl="0">
              <a:spcAft>
                <a:spcPts val="600"/>
              </a:spcAft>
            </a:pPr>
            <a:r>
              <a:rPr lang="en-GB" sz="6400" dirty="0"/>
              <a:t>Status of Human Resources in National Meteorological and Hydrological Services (</a:t>
            </a:r>
            <a:r>
              <a:rPr lang="en-GB" sz="6400" dirty="0">
                <a:hlinkClick r:id="rId10"/>
              </a:rPr>
              <a:t>ETR-21</a:t>
            </a:r>
            <a:r>
              <a:rPr lang="en-GB" sz="6400" dirty="0" smtClean="0"/>
              <a:t>)</a:t>
            </a:r>
          </a:p>
          <a:p>
            <a:endParaRPr lang="en-US" dirty="0"/>
          </a:p>
        </p:txBody>
      </p:sp>
    </p:spTree>
    <p:extLst>
      <p:ext uri="{BB962C8B-B14F-4D97-AF65-F5344CB8AC3E}">
        <p14:creationId xmlns:p14="http://schemas.microsoft.com/office/powerpoint/2010/main" val="413822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WMO Competency Frameworks</a:t>
            </a:r>
            <a:endParaRPr lang="en-US" dirty="0"/>
          </a:p>
        </p:txBody>
      </p:sp>
      <p:sp>
        <p:nvSpPr>
          <p:cNvPr id="3" name="Content Placeholder 2"/>
          <p:cNvSpPr>
            <a:spLocks noGrp="1"/>
          </p:cNvSpPr>
          <p:nvPr>
            <p:ph idx="1"/>
          </p:nvPr>
        </p:nvSpPr>
        <p:spPr>
          <a:xfrm>
            <a:off x="457200" y="1600200"/>
            <a:ext cx="4114800" cy="4525963"/>
          </a:xfrm>
        </p:spPr>
        <p:txBody>
          <a:bodyPr>
            <a:normAutofit fontScale="55000" lnSpcReduction="20000"/>
          </a:bodyPr>
          <a:lstStyle/>
          <a:p>
            <a:r>
              <a:rPr lang="en-GB" dirty="0"/>
              <a:t>Aeronautical Meteorological Forecaster </a:t>
            </a:r>
            <a:endParaRPr lang="en-US" dirty="0"/>
          </a:p>
          <a:p>
            <a:r>
              <a:rPr lang="en-GB" dirty="0"/>
              <a:t>Aeronautical Meteorological Observer </a:t>
            </a:r>
            <a:endParaRPr lang="en-US" dirty="0"/>
          </a:p>
          <a:p>
            <a:r>
              <a:rPr lang="en-GB" dirty="0"/>
              <a:t>Competencies for Provision of Climate Services </a:t>
            </a:r>
            <a:endParaRPr lang="en-US" dirty="0"/>
          </a:p>
          <a:p>
            <a:r>
              <a:rPr lang="en-GB" dirty="0"/>
              <a:t>Marine Weather Forecasters </a:t>
            </a:r>
            <a:endParaRPr lang="en-US" dirty="0"/>
          </a:p>
          <a:p>
            <a:r>
              <a:rPr lang="en-GB" dirty="0"/>
              <a:t>WMO Information System Competencies </a:t>
            </a:r>
            <a:endParaRPr lang="en-US" dirty="0"/>
          </a:p>
          <a:p>
            <a:r>
              <a:rPr lang="en-GB" dirty="0"/>
              <a:t>Education and Training Providers</a:t>
            </a:r>
            <a:endParaRPr lang="en-US" dirty="0"/>
          </a:p>
          <a:p>
            <a:r>
              <a:rPr lang="en-GB" dirty="0"/>
              <a:t>Personnel Engaged in Operational Forecasting (PWS) </a:t>
            </a:r>
            <a:endParaRPr lang="en-US" dirty="0"/>
          </a:p>
          <a:p>
            <a:r>
              <a:rPr lang="en-GB" dirty="0"/>
              <a:t>Weather Broadcasters and Communicators (PWS) </a:t>
            </a:r>
            <a:endParaRPr lang="en-US" dirty="0"/>
          </a:p>
          <a:p>
            <a:r>
              <a:rPr lang="en-GB" dirty="0"/>
              <a:t>Advisors Supporting Disaster Prevention and Mitigation and other User Activities (PWS) </a:t>
            </a:r>
            <a:endParaRPr lang="en-US" dirty="0"/>
          </a:p>
        </p:txBody>
      </p:sp>
      <p:sp>
        <p:nvSpPr>
          <p:cNvPr id="4" name="Content Placeholder 2"/>
          <p:cNvSpPr txBox="1">
            <a:spLocks/>
          </p:cNvSpPr>
          <p:nvPr/>
        </p:nvSpPr>
        <p:spPr>
          <a:xfrm>
            <a:off x="4724400" y="1600200"/>
            <a:ext cx="4114800" cy="4525963"/>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Competency Requirements for Persons Engaged in the Development and Delivery of Products and Services to Meet User Requirements (PWS) </a:t>
            </a:r>
            <a:endParaRPr lang="en-US" dirty="0" smtClean="0"/>
          </a:p>
          <a:p>
            <a:r>
              <a:rPr lang="en-GB" dirty="0" smtClean="0"/>
              <a:t>Meteorological Observations (OBS) </a:t>
            </a:r>
            <a:endParaRPr lang="en-US" dirty="0" smtClean="0"/>
          </a:p>
          <a:p>
            <a:r>
              <a:rPr lang="en-GB" dirty="0" smtClean="0"/>
              <a:t>Competency Framework for Instrumentation (OBS) </a:t>
            </a:r>
            <a:endParaRPr lang="en-US" dirty="0" smtClean="0"/>
          </a:p>
          <a:p>
            <a:r>
              <a:rPr lang="en-GB" dirty="0" smtClean="0"/>
              <a:t>Competency Framework for Calibration (OBS)</a:t>
            </a:r>
            <a:endParaRPr lang="en-US" dirty="0" smtClean="0"/>
          </a:p>
          <a:p>
            <a:r>
              <a:rPr lang="en-GB" dirty="0" smtClean="0"/>
              <a:t>Competency Framework for Observing Programme and Network Management (OBS) </a:t>
            </a:r>
            <a:endParaRPr lang="en-US" dirty="0" smtClean="0"/>
          </a:p>
          <a:p>
            <a:r>
              <a:rPr lang="en-GB" dirty="0" smtClean="0"/>
              <a:t>Satellite Skills and Knowledge for Operational Meteorologists </a:t>
            </a:r>
            <a:endParaRPr lang="en-US" dirty="0" smtClean="0"/>
          </a:p>
          <a:p>
            <a:r>
              <a:rPr lang="en-GB" dirty="0" smtClean="0"/>
              <a:t>Radar Skills and Knowledge for Operational Meteorologists </a:t>
            </a:r>
            <a:endParaRPr lang="en-US" dirty="0" smtClean="0"/>
          </a:p>
          <a:p>
            <a:r>
              <a:rPr lang="en-GB" dirty="0" smtClean="0">
                <a:solidFill>
                  <a:schemeClr val="accent2">
                    <a:lumMod val="75000"/>
                  </a:schemeClr>
                </a:solidFill>
              </a:rPr>
              <a:t>NWP Skills and Knowledge for Operational Meteorologists</a:t>
            </a:r>
            <a:endParaRPr lang="en-US" dirty="0">
              <a:solidFill>
                <a:schemeClr val="accent2">
                  <a:lumMod val="75000"/>
                </a:schemeClr>
              </a:solidFill>
            </a:endParaRPr>
          </a:p>
        </p:txBody>
      </p:sp>
    </p:spTree>
    <p:extLst>
      <p:ext uri="{BB962C8B-B14F-4D97-AF65-F5344CB8AC3E}">
        <p14:creationId xmlns:p14="http://schemas.microsoft.com/office/powerpoint/2010/main" val="164531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WMO Qualifications Frameworks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Basic Instructional Packages (BIP-M)—</a:t>
            </a:r>
            <a:br>
              <a:rPr lang="en-US" dirty="0" smtClean="0"/>
            </a:br>
            <a:r>
              <a:rPr lang="en-US" dirty="0" smtClean="0"/>
              <a:t>All in the process of being reviewed by commissions and EC Panel of Experts on ETR</a:t>
            </a:r>
          </a:p>
          <a:p>
            <a:r>
              <a:rPr lang="en-US" dirty="0" smtClean="0"/>
              <a:t>BIP-M (Meteorologist)</a:t>
            </a:r>
          </a:p>
          <a:p>
            <a:r>
              <a:rPr lang="en-US" dirty="0" smtClean="0"/>
              <a:t>BIP-MT (Meteorologist Technician)</a:t>
            </a:r>
          </a:p>
          <a:p>
            <a:r>
              <a:rPr lang="en-US" dirty="0" smtClean="0"/>
              <a:t>BIP-H (Hydrologist)</a:t>
            </a:r>
          </a:p>
          <a:p>
            <a:r>
              <a:rPr lang="en-US" dirty="0" smtClean="0"/>
              <a:t>BIP-HT (Hydrologist Technician)</a:t>
            </a:r>
          </a:p>
          <a:p>
            <a:r>
              <a:rPr lang="en-US" dirty="0" smtClean="0"/>
              <a:t>BIP-CS (Climate Services) </a:t>
            </a:r>
            <a:r>
              <a:rPr lang="en-US" dirty="0" smtClean="0">
                <a:solidFill>
                  <a:schemeClr val="accent2">
                    <a:lumMod val="75000"/>
                  </a:schemeClr>
                </a:solidFill>
              </a:rPr>
              <a:t>Newly in development</a:t>
            </a:r>
            <a:endParaRPr lang="en-US" dirty="0">
              <a:solidFill>
                <a:schemeClr val="accent2">
                  <a:lumMod val="75000"/>
                </a:schemeClr>
              </a:solidFill>
            </a:endParaRPr>
          </a:p>
        </p:txBody>
      </p:sp>
    </p:spTree>
    <p:extLst>
      <p:ext uri="{BB962C8B-B14F-4D97-AF65-F5344CB8AC3E}">
        <p14:creationId xmlns:p14="http://schemas.microsoft.com/office/powerpoint/2010/main" val="2972949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WMO Strategic Plan</a:t>
            </a:r>
            <a:endParaRPr lang="en-US" dirty="0"/>
          </a:p>
        </p:txBody>
      </p:sp>
      <p:sp>
        <p:nvSpPr>
          <p:cNvPr id="3" name="Content Placeholder 2"/>
          <p:cNvSpPr>
            <a:spLocks noGrp="1"/>
          </p:cNvSpPr>
          <p:nvPr>
            <p:ph idx="1"/>
          </p:nvPr>
        </p:nvSpPr>
        <p:spPr/>
        <p:txBody>
          <a:bodyPr>
            <a:normAutofit fontScale="62500" lnSpcReduction="20000"/>
          </a:bodyPr>
          <a:lstStyle/>
          <a:p>
            <a:pPr>
              <a:spcAft>
                <a:spcPts val="1200"/>
              </a:spcAft>
            </a:pPr>
            <a:r>
              <a:rPr lang="en-US" dirty="0"/>
              <a:t>Goal 1 Better serve societal needs: delivering, authoritative, accessible, </a:t>
            </a:r>
            <a:r>
              <a:rPr lang="en-US" dirty="0" smtClean="0"/>
              <a:t>user-oriented and </a:t>
            </a:r>
            <a:r>
              <a:rPr lang="en-US" dirty="0"/>
              <a:t>fit-for-purpose information and services </a:t>
            </a:r>
          </a:p>
          <a:p>
            <a:pPr>
              <a:spcAft>
                <a:spcPts val="1200"/>
              </a:spcAft>
            </a:pPr>
            <a:r>
              <a:rPr lang="en-US" dirty="0"/>
              <a:t>Goal 2 Enhance Earth system observations and predictions: Strengthening </a:t>
            </a:r>
            <a:r>
              <a:rPr lang="en-US" dirty="0" smtClean="0"/>
              <a:t>the technical </a:t>
            </a:r>
            <a:r>
              <a:rPr lang="en-US" dirty="0"/>
              <a:t>foundation for the </a:t>
            </a:r>
            <a:r>
              <a:rPr lang="en-US" dirty="0" smtClean="0"/>
              <a:t>future</a:t>
            </a:r>
            <a:endParaRPr lang="en-US" dirty="0"/>
          </a:p>
          <a:p>
            <a:pPr>
              <a:spcAft>
                <a:spcPts val="1200"/>
              </a:spcAft>
            </a:pPr>
            <a:r>
              <a:rPr lang="en-US" dirty="0"/>
              <a:t>Goal 3 Advance targeted research: Leveraging leadership in science to </a:t>
            </a:r>
            <a:r>
              <a:rPr lang="en-US" dirty="0" smtClean="0"/>
              <a:t>improve understanding </a:t>
            </a:r>
            <a:r>
              <a:rPr lang="en-US" dirty="0"/>
              <a:t>of the Earth system for enhanced services </a:t>
            </a:r>
            <a:endParaRPr lang="en-US" dirty="0" smtClean="0"/>
          </a:p>
          <a:p>
            <a:pPr>
              <a:spcAft>
                <a:spcPts val="1200"/>
              </a:spcAft>
            </a:pPr>
            <a:r>
              <a:rPr lang="en-US" dirty="0" smtClean="0"/>
              <a:t>Goal </a:t>
            </a:r>
            <a:r>
              <a:rPr lang="en-US" dirty="0"/>
              <a:t>4 Close the capacity gap on weather, climate, hydrological and </a:t>
            </a:r>
            <a:r>
              <a:rPr lang="en-US" dirty="0" smtClean="0"/>
              <a:t>related environmental </a:t>
            </a:r>
            <a:r>
              <a:rPr lang="en-US" dirty="0"/>
              <a:t>services: Enhancing service delivery capacity of </a:t>
            </a:r>
            <a:r>
              <a:rPr lang="en-US" dirty="0" smtClean="0"/>
              <a:t>developing countries </a:t>
            </a:r>
            <a:r>
              <a:rPr lang="en-US" dirty="0"/>
              <a:t>to ensure availability of essential information and services </a:t>
            </a:r>
            <a:r>
              <a:rPr lang="en-US" dirty="0" smtClean="0"/>
              <a:t>needed by </a:t>
            </a:r>
            <a:r>
              <a:rPr lang="en-US" dirty="0"/>
              <a:t>governments, economic sectors and citizens </a:t>
            </a:r>
            <a:endParaRPr lang="en-US" dirty="0" smtClean="0"/>
          </a:p>
          <a:p>
            <a:pPr>
              <a:spcAft>
                <a:spcPts val="1200"/>
              </a:spcAft>
            </a:pPr>
            <a:r>
              <a:rPr lang="en-US" dirty="0" smtClean="0"/>
              <a:t>Goal </a:t>
            </a:r>
            <a:r>
              <a:rPr lang="en-US" dirty="0"/>
              <a:t>5 Strategic realignment of WMO structure and </a:t>
            </a:r>
            <a:r>
              <a:rPr lang="en-US" dirty="0" err="1"/>
              <a:t>programmes</a:t>
            </a:r>
            <a:r>
              <a:rPr lang="en-US" dirty="0"/>
              <a:t> for effective </a:t>
            </a:r>
            <a:r>
              <a:rPr lang="en-US" dirty="0" smtClean="0"/>
              <a:t>policy and decision-making </a:t>
            </a:r>
            <a:r>
              <a:rPr lang="en-US" dirty="0"/>
              <a:t>and </a:t>
            </a:r>
            <a:r>
              <a:rPr lang="en-US" dirty="0" smtClean="0"/>
              <a:t>implementation</a:t>
            </a:r>
            <a:endParaRPr lang="en-US" dirty="0">
              <a:solidFill>
                <a:schemeClr val="accent2">
                  <a:lumMod val="75000"/>
                </a:schemeClr>
              </a:solidFill>
            </a:endParaRPr>
          </a:p>
        </p:txBody>
      </p:sp>
    </p:spTree>
    <p:extLst>
      <p:ext uri="{BB962C8B-B14F-4D97-AF65-F5344CB8AC3E}">
        <p14:creationId xmlns:p14="http://schemas.microsoft.com/office/powerpoint/2010/main" val="1828985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WMO Priority Areas for Service Delivery Improvements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a:t>WMO Global Integrated Observing System</a:t>
            </a:r>
          </a:p>
          <a:p>
            <a:r>
              <a:rPr lang="en-US" dirty="0"/>
              <a:t>Impacts-based Forecasts and Warnings</a:t>
            </a:r>
          </a:p>
          <a:p>
            <a:r>
              <a:rPr lang="en-US" dirty="0"/>
              <a:t>Global Prediction </a:t>
            </a:r>
            <a:r>
              <a:rPr lang="en-US" dirty="0" smtClean="0"/>
              <a:t>System (GDPFS)</a:t>
            </a:r>
          </a:p>
          <a:p>
            <a:pPr lvl="0"/>
            <a:r>
              <a:rPr lang="en-US" dirty="0"/>
              <a:t>New and emerging service areas</a:t>
            </a:r>
          </a:p>
          <a:p>
            <a:pPr lvl="1"/>
            <a:r>
              <a:rPr lang="en-US" dirty="0"/>
              <a:t>Climate </a:t>
            </a:r>
            <a:r>
              <a:rPr lang="en-US" dirty="0" smtClean="0"/>
              <a:t>services</a:t>
            </a:r>
            <a:endParaRPr lang="en-US" dirty="0"/>
          </a:p>
          <a:p>
            <a:pPr lvl="1"/>
            <a:r>
              <a:rPr lang="en-US" dirty="0"/>
              <a:t>Integrated urban </a:t>
            </a:r>
            <a:r>
              <a:rPr lang="en-US" dirty="0" err="1"/>
              <a:t>hydrometeorological</a:t>
            </a:r>
            <a:r>
              <a:rPr lang="en-US" dirty="0"/>
              <a:t> and climatological services</a:t>
            </a:r>
          </a:p>
          <a:p>
            <a:pPr lvl="1"/>
            <a:r>
              <a:rPr lang="en-US" dirty="0"/>
              <a:t>Critical hydrological services including water resource management, flash flood and low water flow forecasts, etc. </a:t>
            </a:r>
          </a:p>
          <a:p>
            <a:pPr lvl="1"/>
            <a:r>
              <a:rPr lang="en-US" dirty="0"/>
              <a:t>Sand and </a:t>
            </a:r>
            <a:r>
              <a:rPr lang="en-US" dirty="0" smtClean="0"/>
              <a:t>dust storms </a:t>
            </a:r>
            <a:r>
              <a:rPr lang="en-US" dirty="0"/>
              <a:t>warnings</a:t>
            </a:r>
          </a:p>
          <a:p>
            <a:pPr lvl="1"/>
            <a:r>
              <a:rPr lang="en-US" dirty="0"/>
              <a:t>Cryosphere monitoring</a:t>
            </a:r>
          </a:p>
          <a:p>
            <a:pPr lvl="1"/>
            <a:r>
              <a:rPr lang="en-US" dirty="0"/>
              <a:t>New customer sectors</a:t>
            </a:r>
          </a:p>
          <a:p>
            <a:pPr lvl="1"/>
            <a:endParaRPr lang="en-US" dirty="0"/>
          </a:p>
          <a:p>
            <a:endParaRPr lang="en-US" dirty="0"/>
          </a:p>
        </p:txBody>
      </p:sp>
    </p:spTree>
    <p:extLst>
      <p:ext uri="{BB962C8B-B14F-4D97-AF65-F5344CB8AC3E}">
        <p14:creationId xmlns:p14="http://schemas.microsoft.com/office/powerpoint/2010/main" val="1793925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Summary</a:t>
            </a:r>
            <a:r>
              <a:rPr lang="fr-CH" dirty="0" smtClean="0"/>
              <a:t>: Future directions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5676009"/>
              </p:ext>
            </p:extLst>
          </p:nvPr>
        </p:nvGraphicFramePr>
        <p:xfrm>
          <a:off x="1112520" y="1371644"/>
          <a:ext cx="7315245" cy="48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381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on Donor-funded Projects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8441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WMO Projects</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Increasing donor-funded projects are creating new opportunities for RTCs to serve their region and mobilize new resources</a:t>
            </a:r>
          </a:p>
          <a:p>
            <a:pPr>
              <a:spcAft>
                <a:spcPts val="600"/>
              </a:spcAft>
            </a:pPr>
            <a:r>
              <a:rPr lang="en-US" dirty="0" smtClean="0"/>
              <a:t>Requires careful project planning </a:t>
            </a:r>
          </a:p>
          <a:p>
            <a:pPr>
              <a:spcAft>
                <a:spcPts val="600"/>
              </a:spcAft>
            </a:pPr>
            <a:r>
              <a:rPr lang="en-US" dirty="0" smtClean="0"/>
              <a:t>Requires smart utilization of available expertise, including outside experts</a:t>
            </a:r>
          </a:p>
          <a:p>
            <a:pPr>
              <a:spcAft>
                <a:spcPts val="600"/>
              </a:spcAft>
            </a:pPr>
            <a:r>
              <a:rPr lang="en-US" dirty="0" smtClean="0"/>
              <a:t>New projects created each year</a:t>
            </a:r>
            <a:endParaRPr lang="en-US" dirty="0"/>
          </a:p>
          <a:p>
            <a:pPr lvl="1"/>
            <a:endParaRPr lang="en-US" dirty="0"/>
          </a:p>
          <a:p>
            <a:endParaRPr lang="en-US" dirty="0"/>
          </a:p>
        </p:txBody>
      </p:sp>
    </p:spTree>
    <p:extLst>
      <p:ext uri="{BB962C8B-B14F-4D97-AF65-F5344CB8AC3E}">
        <p14:creationId xmlns:p14="http://schemas.microsoft.com/office/powerpoint/2010/main" val="338160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ACREI Project</a:t>
            </a:r>
            <a:endParaRPr lang="en-US" dirty="0"/>
          </a:p>
        </p:txBody>
      </p:sp>
      <p:sp>
        <p:nvSpPr>
          <p:cNvPr id="3" name="Content Placeholder 2"/>
          <p:cNvSpPr>
            <a:spLocks noGrp="1"/>
          </p:cNvSpPr>
          <p:nvPr>
            <p:ph idx="1"/>
          </p:nvPr>
        </p:nvSpPr>
        <p:spPr/>
        <p:txBody>
          <a:bodyPr>
            <a:normAutofit fontScale="85000" lnSpcReduction="10000"/>
          </a:bodyPr>
          <a:lstStyle/>
          <a:p>
            <a:pPr marL="0" indent="0">
              <a:spcAft>
                <a:spcPts val="600"/>
              </a:spcAft>
              <a:buNone/>
            </a:pPr>
            <a:r>
              <a:rPr lang="en-US" altLang="fr-CH" sz="3300" dirty="0"/>
              <a:t>Donor: </a:t>
            </a:r>
            <a:r>
              <a:rPr lang="en-US" altLang="fr-CH" sz="3300" dirty="0" smtClean="0"/>
              <a:t>Adaptation Fund</a:t>
            </a:r>
            <a:r>
              <a:rPr lang="en-US" altLang="fr-CH" sz="3300" dirty="0"/>
              <a:t>	</a:t>
            </a:r>
            <a:endParaRPr lang="en-US" altLang="fr-CH" sz="3300" dirty="0" smtClean="0"/>
          </a:p>
          <a:p>
            <a:pPr marL="0" indent="0">
              <a:spcAft>
                <a:spcPts val="600"/>
              </a:spcAft>
              <a:buNone/>
            </a:pPr>
            <a:r>
              <a:rPr lang="en-US" altLang="fr-CH" sz="3300" dirty="0" smtClean="0"/>
              <a:t>Partners: ICPAC, WMO, FAO</a:t>
            </a:r>
            <a:r>
              <a:rPr lang="en-US" altLang="fr-CH" sz="3300" dirty="0"/>
              <a:t>					</a:t>
            </a:r>
          </a:p>
          <a:p>
            <a:pPr marL="0" indent="0">
              <a:spcAft>
                <a:spcPts val="600"/>
              </a:spcAft>
              <a:buNone/>
            </a:pPr>
            <a:r>
              <a:rPr lang="en-US" altLang="fr-CH" sz="3300" dirty="0" smtClean="0"/>
              <a:t>Countries</a:t>
            </a:r>
            <a:r>
              <a:rPr lang="en-US" altLang="fr-CH" sz="3300" dirty="0"/>
              <a:t>: 	Ethiopia, Kenya, and Uganda</a:t>
            </a:r>
          </a:p>
          <a:p>
            <a:pPr marL="0" indent="0">
              <a:spcAft>
                <a:spcPts val="600"/>
              </a:spcAft>
              <a:buNone/>
            </a:pPr>
            <a:r>
              <a:rPr lang="en-US" altLang="fr-CH" sz="3300" dirty="0" smtClean="0"/>
              <a:t>Duration</a:t>
            </a:r>
            <a:r>
              <a:rPr lang="en-US" altLang="fr-CH" sz="3300" dirty="0"/>
              <a:t>: August 2018 to August 2021 (3 years)</a:t>
            </a:r>
          </a:p>
          <a:p>
            <a:pPr marL="0" indent="0">
              <a:spcAft>
                <a:spcPts val="600"/>
              </a:spcAft>
              <a:buNone/>
            </a:pPr>
            <a:r>
              <a:rPr lang="en-US" altLang="fr-CH" sz="3300" dirty="0" smtClean="0"/>
              <a:t>Goal</a:t>
            </a:r>
            <a:r>
              <a:rPr lang="en-US" altLang="fr-CH" sz="3300" dirty="0"/>
              <a:t>: </a:t>
            </a:r>
            <a:r>
              <a:rPr lang="en-US" altLang="fr-CH" sz="3300" dirty="0" smtClean="0"/>
              <a:t>Develop </a:t>
            </a:r>
            <a:r>
              <a:rPr lang="en-US" altLang="fr-CH" sz="3300" dirty="0"/>
              <a:t>and implement adaptation strategies &amp; measures that will strengthen the resilience of vulnerable smallholder farmers, agro-pastoralists &amp; pastoralists in the Horn of Africa to climate variability and change (..in line with IDDRSI, NAPs..)</a:t>
            </a:r>
          </a:p>
          <a:p>
            <a:pPr lvl="1"/>
            <a:endParaRPr lang="en-US" dirty="0"/>
          </a:p>
          <a:p>
            <a:endParaRPr lang="en-US" dirty="0"/>
          </a:p>
        </p:txBody>
      </p:sp>
    </p:spTree>
    <p:extLst>
      <p:ext uri="{BB962C8B-B14F-4D97-AF65-F5344CB8AC3E}">
        <p14:creationId xmlns:p14="http://schemas.microsoft.com/office/powerpoint/2010/main" val="2443583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Highway: </a:t>
            </a:r>
            <a:r>
              <a:rPr lang="en-US" dirty="0" smtClean="0"/>
              <a:t/>
            </a:r>
            <a:br>
              <a:rPr lang="en-US" dirty="0" smtClean="0"/>
            </a:br>
            <a:r>
              <a:rPr lang="en-US" dirty="0" smtClean="0"/>
              <a:t>HIGH </a:t>
            </a:r>
            <a:r>
              <a:rPr lang="en-US" dirty="0"/>
              <a:t>impact Weather </a:t>
            </a:r>
            <a:r>
              <a:rPr lang="en-US" dirty="0" err="1"/>
              <a:t>lAke</a:t>
            </a:r>
            <a:r>
              <a:rPr lang="en-US" dirty="0"/>
              <a:t> </a:t>
            </a:r>
            <a:r>
              <a:rPr lang="en-US" dirty="0" err="1"/>
              <a:t>sYstem</a:t>
            </a:r>
            <a:endParaRPr lang="en-US" dirty="0"/>
          </a:p>
        </p:txBody>
      </p:sp>
      <p:sp>
        <p:nvSpPr>
          <p:cNvPr id="3" name="Content Placeholder 2"/>
          <p:cNvSpPr>
            <a:spLocks noGrp="1"/>
          </p:cNvSpPr>
          <p:nvPr>
            <p:ph idx="1"/>
          </p:nvPr>
        </p:nvSpPr>
        <p:spPr/>
        <p:txBody>
          <a:bodyPr>
            <a:normAutofit lnSpcReduction="10000"/>
          </a:bodyPr>
          <a:lstStyle/>
          <a:p>
            <a:pPr marL="0" indent="0">
              <a:spcAft>
                <a:spcPts val="600"/>
              </a:spcAft>
              <a:buNone/>
            </a:pPr>
            <a:r>
              <a:rPr lang="en-US" altLang="fr-CH" sz="3300" dirty="0"/>
              <a:t>Donor: </a:t>
            </a:r>
            <a:r>
              <a:rPr lang="en-US" altLang="fr-CH" sz="3300" dirty="0" smtClean="0"/>
              <a:t>DFID</a:t>
            </a:r>
          </a:p>
          <a:p>
            <a:pPr marL="0" indent="0">
              <a:spcAft>
                <a:spcPts val="600"/>
              </a:spcAft>
              <a:buNone/>
            </a:pPr>
            <a:r>
              <a:rPr lang="en-US" altLang="fr-CH" sz="3300" dirty="0" smtClean="0"/>
              <a:t>Partners</a:t>
            </a:r>
            <a:r>
              <a:rPr lang="en-US" altLang="fr-CH" sz="3300" dirty="0"/>
              <a:t>: </a:t>
            </a:r>
            <a:r>
              <a:rPr lang="en-US" altLang="fr-CH" sz="3300" dirty="0" smtClean="0"/>
              <a:t>WMO, UK </a:t>
            </a:r>
            <a:r>
              <a:rPr lang="en-US" altLang="fr-CH" sz="3300" dirty="0"/>
              <a:t>Met Office, UCAR, TAHMO, Action Aid, NMHSs: KMD, TMA, </a:t>
            </a:r>
            <a:r>
              <a:rPr lang="en-US" altLang="fr-CH" sz="3300" dirty="0" err="1"/>
              <a:t>Météo</a:t>
            </a:r>
            <a:r>
              <a:rPr lang="en-US" altLang="fr-CH" sz="3300" dirty="0"/>
              <a:t> Rwanda, </a:t>
            </a:r>
            <a:r>
              <a:rPr lang="en-US" altLang="fr-CH" sz="3300" dirty="0" smtClean="0"/>
              <a:t>UNMA</a:t>
            </a:r>
            <a:r>
              <a:rPr lang="en-US" altLang="fr-CH" sz="3300" dirty="0"/>
              <a:t>	</a:t>
            </a:r>
          </a:p>
          <a:p>
            <a:pPr marL="0" indent="0">
              <a:spcAft>
                <a:spcPts val="600"/>
              </a:spcAft>
              <a:buNone/>
            </a:pPr>
            <a:r>
              <a:rPr lang="en-US" altLang="fr-CH" sz="3300" dirty="0" smtClean="0"/>
              <a:t>Duration</a:t>
            </a:r>
            <a:r>
              <a:rPr lang="en-US" altLang="fr-CH" sz="3300" dirty="0"/>
              <a:t>: 1 Oct 2017 – 30 Mar </a:t>
            </a:r>
            <a:r>
              <a:rPr lang="en-US" altLang="fr-CH" sz="3300" dirty="0" smtClean="0"/>
              <a:t>2020</a:t>
            </a:r>
          </a:p>
          <a:p>
            <a:pPr marL="0" indent="0">
              <a:spcAft>
                <a:spcPts val="600"/>
              </a:spcAft>
              <a:buNone/>
            </a:pPr>
            <a:r>
              <a:rPr lang="en-US" altLang="fr-CH" sz="3300" dirty="0" smtClean="0"/>
              <a:t>Goal</a:t>
            </a:r>
            <a:r>
              <a:rPr lang="en-US" altLang="fr-CH" sz="3300" dirty="0"/>
              <a:t>: Establishment of a sustainable Regional Early Warning System in the Lake Victoria </a:t>
            </a:r>
            <a:r>
              <a:rPr lang="en-US" altLang="fr-CH" sz="3300" dirty="0" err="1"/>
              <a:t>RegionContact</a:t>
            </a:r>
            <a:r>
              <a:rPr lang="en-US" altLang="fr-CH" sz="3300" dirty="0"/>
              <a:t>: </a:t>
            </a:r>
          </a:p>
          <a:p>
            <a:pPr lvl="1"/>
            <a:endParaRPr lang="en-US" dirty="0"/>
          </a:p>
          <a:p>
            <a:endParaRPr lang="en-US" dirty="0"/>
          </a:p>
        </p:txBody>
      </p:sp>
    </p:spTree>
    <p:extLst>
      <p:ext uri="{BB962C8B-B14F-4D97-AF65-F5344CB8AC3E}">
        <p14:creationId xmlns:p14="http://schemas.microsoft.com/office/powerpoint/2010/main" val="176926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WMO Education and Training </a:t>
            </a:r>
            <a:r>
              <a:rPr lang="en-US" dirty="0" err="1" smtClean="0"/>
              <a:t>PRogramme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393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Intra-ACP Climate Services and Related Applications </a:t>
            </a:r>
            <a:r>
              <a:rPr lang="en-US" dirty="0" err="1" smtClean="0"/>
              <a:t>Programme</a:t>
            </a:r>
            <a:endParaRPr lang="en-US" dirty="0"/>
          </a:p>
        </p:txBody>
      </p:sp>
      <p:sp>
        <p:nvSpPr>
          <p:cNvPr id="3" name="Content Placeholder 2"/>
          <p:cNvSpPr>
            <a:spLocks noGrp="1"/>
          </p:cNvSpPr>
          <p:nvPr>
            <p:ph idx="1"/>
          </p:nvPr>
        </p:nvSpPr>
        <p:spPr/>
        <p:txBody>
          <a:bodyPr>
            <a:normAutofit fontScale="85000" lnSpcReduction="10000"/>
          </a:bodyPr>
          <a:lstStyle/>
          <a:p>
            <a:pPr marL="0" indent="0">
              <a:spcAft>
                <a:spcPts val="600"/>
              </a:spcAft>
              <a:buNone/>
            </a:pPr>
            <a:r>
              <a:rPr lang="en-US" altLang="fr-CH" sz="3300" dirty="0"/>
              <a:t>Donor: </a:t>
            </a:r>
            <a:r>
              <a:rPr lang="en-US" altLang="fr-CH" sz="3300" dirty="0" smtClean="0"/>
              <a:t>EU</a:t>
            </a:r>
            <a:r>
              <a:rPr lang="en-US" altLang="fr-CH" sz="3300" dirty="0"/>
              <a:t>	</a:t>
            </a:r>
            <a:endParaRPr lang="en-US" altLang="fr-CH" sz="3300" dirty="0" smtClean="0"/>
          </a:p>
          <a:p>
            <a:pPr marL="0" indent="0">
              <a:spcAft>
                <a:spcPts val="600"/>
              </a:spcAft>
              <a:buNone/>
            </a:pPr>
            <a:r>
              <a:rPr lang="en-US" altLang="fr-CH" sz="3300" dirty="0" smtClean="0"/>
              <a:t>Partners</a:t>
            </a:r>
            <a:r>
              <a:rPr lang="en-US" altLang="fr-CH" sz="3300" dirty="0"/>
              <a:t>: </a:t>
            </a:r>
            <a:r>
              <a:rPr lang="en-US" altLang="fr-CH" sz="3300" dirty="0" smtClean="0"/>
              <a:t>WMO, AUC</a:t>
            </a:r>
            <a:r>
              <a:rPr lang="en-US" altLang="fr-CH" sz="3300" dirty="0"/>
              <a:t>, ECOWAS/AGRHYMET, ECCAS, IGAD/ICPAC, SADC, IOC, CIMH, SPREP; EUMETSAT, EU Joint Research Centre (JRC</a:t>
            </a:r>
            <a:r>
              <a:rPr lang="en-US" altLang="fr-CH" sz="3300" dirty="0" smtClean="0"/>
              <a:t>); others</a:t>
            </a:r>
            <a:r>
              <a:rPr lang="en-US" altLang="fr-CH" sz="3300" dirty="0"/>
              <a:t>					</a:t>
            </a:r>
          </a:p>
          <a:p>
            <a:pPr marL="0" indent="0">
              <a:spcAft>
                <a:spcPts val="600"/>
              </a:spcAft>
              <a:buNone/>
            </a:pPr>
            <a:r>
              <a:rPr lang="en-US" altLang="fr-CH" sz="3300" dirty="0" smtClean="0"/>
              <a:t>Countries</a:t>
            </a:r>
            <a:r>
              <a:rPr lang="en-US" altLang="fr-CH" sz="3300" dirty="0"/>
              <a:t>: 	ICPAC/</a:t>
            </a:r>
            <a:r>
              <a:rPr lang="en-US" altLang="fr-CH" sz="3300" dirty="0" err="1"/>
              <a:t>Gr.Horn</a:t>
            </a:r>
            <a:r>
              <a:rPr lang="en-US" altLang="fr-CH" sz="3300" dirty="0"/>
              <a:t> of Africa - Kenya; AGRHYMET- Burkina Faso; ECCAS, IOC, </a:t>
            </a:r>
            <a:r>
              <a:rPr lang="en-US" altLang="fr-CH" sz="3300" dirty="0" smtClean="0"/>
              <a:t>SADC-TBD</a:t>
            </a:r>
            <a:endParaRPr lang="en-US" altLang="fr-CH" sz="3300" dirty="0"/>
          </a:p>
          <a:p>
            <a:pPr marL="0" indent="0">
              <a:spcAft>
                <a:spcPts val="600"/>
              </a:spcAft>
              <a:buNone/>
            </a:pPr>
            <a:r>
              <a:rPr lang="en-US" altLang="fr-CH" sz="3300" dirty="0" smtClean="0"/>
              <a:t>Duration</a:t>
            </a:r>
            <a:r>
              <a:rPr lang="en-US" altLang="fr-CH" sz="3300" dirty="0"/>
              <a:t>: 1 Oct 2019 – 30 Mar 2024</a:t>
            </a:r>
          </a:p>
          <a:p>
            <a:pPr marL="0" indent="0">
              <a:spcAft>
                <a:spcPts val="600"/>
              </a:spcAft>
              <a:buNone/>
            </a:pPr>
            <a:r>
              <a:rPr lang="en-US" altLang="fr-CH" sz="3300" dirty="0" smtClean="0"/>
              <a:t>Goal</a:t>
            </a:r>
            <a:r>
              <a:rPr lang="en-US" altLang="fr-CH" sz="3300" dirty="0"/>
              <a:t>: Strengthen and improve the climate services value chain in ACP countries</a:t>
            </a:r>
          </a:p>
          <a:p>
            <a:endParaRPr lang="en-US" dirty="0"/>
          </a:p>
        </p:txBody>
      </p:sp>
    </p:spTree>
    <p:extLst>
      <p:ext uri="{BB962C8B-B14F-4D97-AF65-F5344CB8AC3E}">
        <p14:creationId xmlns:p14="http://schemas.microsoft.com/office/powerpoint/2010/main" val="1219866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Kenya AMDAR </a:t>
            </a:r>
            <a:r>
              <a:rPr lang="en-US" dirty="0" smtClean="0"/>
              <a:t>(</a:t>
            </a:r>
            <a:r>
              <a:rPr lang="en-US" dirty="0"/>
              <a:t>Aircraft Meteorological Data Relay </a:t>
            </a:r>
            <a:r>
              <a:rPr lang="en-US" dirty="0" err="1"/>
              <a:t>Programme</a:t>
            </a:r>
            <a:r>
              <a:rPr lang="en-US" dirty="0"/>
              <a:t>)</a:t>
            </a:r>
          </a:p>
        </p:txBody>
      </p:sp>
      <p:sp>
        <p:nvSpPr>
          <p:cNvPr id="3" name="Content Placeholder 2"/>
          <p:cNvSpPr>
            <a:spLocks noGrp="1"/>
          </p:cNvSpPr>
          <p:nvPr>
            <p:ph idx="1"/>
          </p:nvPr>
        </p:nvSpPr>
        <p:spPr/>
        <p:txBody>
          <a:bodyPr>
            <a:normAutofit fontScale="85000" lnSpcReduction="10000"/>
          </a:bodyPr>
          <a:lstStyle/>
          <a:p>
            <a:pPr marL="0" indent="0">
              <a:spcAft>
                <a:spcPts val="600"/>
              </a:spcAft>
              <a:buNone/>
            </a:pPr>
            <a:r>
              <a:rPr lang="en-US" altLang="fr-CH" sz="3300" dirty="0"/>
              <a:t>Donor: </a:t>
            </a:r>
            <a:r>
              <a:rPr lang="en-US" altLang="fr-CH" sz="3300" dirty="0" smtClean="0"/>
              <a:t>DFID/Met Office WISER</a:t>
            </a:r>
            <a:r>
              <a:rPr lang="en-US" altLang="fr-CH" sz="3300" dirty="0"/>
              <a:t>	</a:t>
            </a:r>
            <a:endParaRPr lang="en-US" altLang="fr-CH" sz="3300" dirty="0" smtClean="0"/>
          </a:p>
          <a:p>
            <a:pPr marL="0" indent="0">
              <a:spcAft>
                <a:spcPts val="600"/>
              </a:spcAft>
              <a:buNone/>
            </a:pPr>
            <a:r>
              <a:rPr lang="en-US" altLang="fr-CH" sz="3300" dirty="0" smtClean="0"/>
              <a:t>Partners</a:t>
            </a:r>
            <a:r>
              <a:rPr lang="en-US" altLang="fr-CH" sz="3300" dirty="0"/>
              <a:t>: WMO, Kenya Meteorological Department (KMD) and Kenya Airways (KQ)					</a:t>
            </a:r>
          </a:p>
          <a:p>
            <a:pPr marL="0" indent="0">
              <a:spcAft>
                <a:spcPts val="600"/>
              </a:spcAft>
              <a:buNone/>
            </a:pPr>
            <a:r>
              <a:rPr lang="en-US" altLang="fr-CH" sz="3300" dirty="0" smtClean="0"/>
              <a:t>Duration</a:t>
            </a:r>
            <a:r>
              <a:rPr lang="en-US" altLang="fr-CH" sz="3300" dirty="0"/>
              <a:t>: </a:t>
            </a:r>
            <a:r>
              <a:rPr lang="fr-FR" altLang="fr-CH" sz="3300" dirty="0"/>
              <a:t>1 Sept 2017 – 30 Mar </a:t>
            </a:r>
            <a:r>
              <a:rPr lang="fr-FR" altLang="fr-CH" sz="3300" dirty="0" smtClean="0"/>
              <a:t>2020</a:t>
            </a:r>
          </a:p>
          <a:p>
            <a:pPr marL="0" indent="0">
              <a:spcAft>
                <a:spcPts val="600"/>
              </a:spcAft>
              <a:buNone/>
            </a:pPr>
            <a:r>
              <a:rPr lang="en-US" altLang="fr-CH" sz="3300" dirty="0" smtClean="0"/>
              <a:t>Goal</a:t>
            </a:r>
            <a:r>
              <a:rPr lang="en-US" altLang="fr-CH" sz="3300" dirty="0"/>
              <a:t>: Establishment and operation of the AMDAR </a:t>
            </a:r>
            <a:r>
              <a:rPr lang="en-US" altLang="fr-CH" sz="3300" dirty="0" err="1"/>
              <a:t>Programme</a:t>
            </a:r>
            <a:r>
              <a:rPr lang="en-US" altLang="fr-CH" sz="3300" dirty="0"/>
              <a:t> in Kenya. </a:t>
            </a:r>
            <a:r>
              <a:rPr lang="en-US" altLang="fr-CH" sz="3300" dirty="0" smtClean="0"/>
              <a:t>Increased </a:t>
            </a:r>
            <a:r>
              <a:rPr lang="en-US" altLang="fr-CH" sz="3300" dirty="0"/>
              <a:t>availability and use of AMDAR </a:t>
            </a:r>
            <a:r>
              <a:rPr lang="en-US" altLang="fr-CH" sz="3300" dirty="0" smtClean="0"/>
              <a:t>Data will </a:t>
            </a:r>
            <a:r>
              <a:rPr lang="en-US" altLang="fr-CH" sz="3300" dirty="0"/>
              <a:t>improve products and services in various economic sectors (i.e. agriculture, health, DRR, climate change, etc.), in particular the aviation </a:t>
            </a:r>
            <a:r>
              <a:rPr lang="en-US" altLang="fr-CH" sz="3300" dirty="0" smtClean="0"/>
              <a:t>sector. </a:t>
            </a:r>
          </a:p>
          <a:p>
            <a:pPr lvl="1"/>
            <a:endParaRPr lang="en-US" dirty="0"/>
          </a:p>
          <a:p>
            <a:endParaRPr lang="en-US" dirty="0"/>
          </a:p>
        </p:txBody>
      </p:sp>
    </p:spTree>
    <p:extLst>
      <p:ext uri="{BB962C8B-B14F-4D97-AF65-F5344CB8AC3E}">
        <p14:creationId xmlns:p14="http://schemas.microsoft.com/office/powerpoint/2010/main" val="1219866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CREWS </a:t>
            </a:r>
            <a:r>
              <a:rPr lang="en-US" dirty="0" smtClean="0"/>
              <a:t>Projects (Climate Risk and Early Warning Systems)</a:t>
            </a:r>
            <a:endParaRPr lang="en-US" dirty="0"/>
          </a:p>
        </p:txBody>
      </p:sp>
      <p:sp>
        <p:nvSpPr>
          <p:cNvPr id="3" name="Content Placeholder 2"/>
          <p:cNvSpPr>
            <a:spLocks noGrp="1"/>
          </p:cNvSpPr>
          <p:nvPr>
            <p:ph idx="1"/>
          </p:nvPr>
        </p:nvSpPr>
        <p:spPr/>
        <p:txBody>
          <a:bodyPr>
            <a:normAutofit fontScale="70000" lnSpcReduction="20000"/>
          </a:bodyPr>
          <a:lstStyle/>
          <a:p>
            <a:pPr marL="0" indent="0">
              <a:spcAft>
                <a:spcPts val="600"/>
              </a:spcAft>
              <a:buNone/>
            </a:pPr>
            <a:r>
              <a:rPr lang="en-US" altLang="fr-CH" sz="3300" dirty="0"/>
              <a:t>Donor: </a:t>
            </a:r>
            <a:r>
              <a:rPr lang="en-US" altLang="fr-CH" sz="3300" dirty="0" smtClean="0"/>
              <a:t>Green Climate Fund, IDA, GFDRR, GEF, </a:t>
            </a:r>
            <a:r>
              <a:rPr lang="en-US" altLang="fr-CH" sz="3300" dirty="0" err="1" smtClean="0"/>
              <a:t>AfDB</a:t>
            </a:r>
            <a:r>
              <a:rPr lang="en-US" altLang="fr-CH" sz="3300" dirty="0" smtClean="0"/>
              <a:t>, World Bank, CREWS West Africa (multi-partner)</a:t>
            </a:r>
          </a:p>
          <a:p>
            <a:pPr marL="0" indent="0">
              <a:spcAft>
                <a:spcPts val="600"/>
              </a:spcAft>
              <a:buNone/>
            </a:pPr>
            <a:r>
              <a:rPr lang="en-US" altLang="fr-CH" sz="3300" dirty="0" smtClean="0"/>
              <a:t>Partners: Multiple partners</a:t>
            </a:r>
            <a:r>
              <a:rPr lang="en-US" altLang="fr-CH" sz="3300" dirty="0"/>
              <a:t>			</a:t>
            </a:r>
          </a:p>
          <a:p>
            <a:pPr marL="0" indent="0">
              <a:spcAft>
                <a:spcPts val="600"/>
              </a:spcAft>
              <a:buNone/>
            </a:pPr>
            <a:r>
              <a:rPr lang="en-US" altLang="fr-CH" sz="3300" dirty="0" smtClean="0"/>
              <a:t>Countries</a:t>
            </a:r>
            <a:r>
              <a:rPr lang="en-US" altLang="fr-CH" sz="3300" dirty="0"/>
              <a:t>: </a:t>
            </a:r>
            <a:r>
              <a:rPr lang="en-US" altLang="fr-CH" sz="3300" dirty="0" smtClean="0"/>
              <a:t>Mali, Burkina Faso, DRC, Niger, West Africa, Chad, Togo</a:t>
            </a:r>
            <a:endParaRPr lang="en-US" altLang="fr-CH" sz="3300" dirty="0"/>
          </a:p>
          <a:p>
            <a:pPr marL="0" indent="0">
              <a:spcAft>
                <a:spcPts val="600"/>
              </a:spcAft>
              <a:buNone/>
            </a:pPr>
            <a:r>
              <a:rPr lang="en-US" altLang="fr-CH" sz="3300" dirty="0" smtClean="0"/>
              <a:t>Duration</a:t>
            </a:r>
            <a:r>
              <a:rPr lang="en-US" altLang="fr-CH" sz="3300" dirty="0"/>
              <a:t>: </a:t>
            </a:r>
            <a:r>
              <a:rPr lang="en-US" altLang="fr-CH" sz="3300" dirty="0" smtClean="0"/>
              <a:t>Varies</a:t>
            </a:r>
            <a:endParaRPr lang="en-US" altLang="fr-CH" sz="3300" dirty="0"/>
          </a:p>
          <a:p>
            <a:pPr marL="0" indent="0">
              <a:spcAft>
                <a:spcPts val="600"/>
              </a:spcAft>
              <a:buNone/>
            </a:pPr>
            <a:r>
              <a:rPr lang="en-US" altLang="fr-CH" sz="3300" dirty="0" smtClean="0"/>
              <a:t>Goal</a:t>
            </a:r>
            <a:r>
              <a:rPr lang="en-US" altLang="fr-CH" sz="3300" dirty="0"/>
              <a:t>: </a:t>
            </a:r>
            <a:r>
              <a:rPr lang="en-US" altLang="fr-CH" dirty="0"/>
              <a:t>I</a:t>
            </a:r>
            <a:r>
              <a:rPr lang="en-US" dirty="0" smtClean="0"/>
              <a:t>mprove </a:t>
            </a:r>
            <a:r>
              <a:rPr lang="en-US" dirty="0"/>
              <a:t>multi-hazard early warning systems and </a:t>
            </a:r>
            <a:r>
              <a:rPr lang="en-US" dirty="0" smtClean="0"/>
              <a:t>improve resilience </a:t>
            </a:r>
            <a:r>
              <a:rPr lang="en-US" dirty="0"/>
              <a:t>of </a:t>
            </a:r>
            <a:r>
              <a:rPr lang="en-US" dirty="0" smtClean="0"/>
              <a:t>most </a:t>
            </a:r>
            <a:r>
              <a:rPr lang="en-US" dirty="0"/>
              <a:t>vulnerable countries to extreme weather and the impacts of climate change</a:t>
            </a:r>
            <a:r>
              <a:rPr lang="en-US" dirty="0" smtClean="0"/>
              <a:t>. Broad scope includes enhancing regional cooperation and utilization of cascading (seamless) forecasting (GPCs, RSMCs, NMHSs, RTCs, Regional Calibration Centers, RCCs)</a:t>
            </a:r>
          </a:p>
          <a:p>
            <a:pPr marL="0" indent="0">
              <a:spcAft>
                <a:spcPts val="600"/>
              </a:spcAft>
              <a:buNone/>
            </a:pPr>
            <a:r>
              <a:rPr lang="en-US" dirty="0" smtClean="0"/>
              <a:t>Contact: John Harding, CREWS Secretariat, WMO</a:t>
            </a:r>
            <a:endParaRPr lang="en-US" dirty="0"/>
          </a:p>
          <a:p>
            <a:endParaRPr lang="en-US" dirty="0"/>
          </a:p>
        </p:txBody>
      </p:sp>
    </p:spTree>
    <p:extLst>
      <p:ext uri="{BB962C8B-B14F-4D97-AF65-F5344CB8AC3E}">
        <p14:creationId xmlns:p14="http://schemas.microsoft.com/office/powerpoint/2010/main" val="1219866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FOCUS-Africa</a:t>
            </a:r>
            <a:br>
              <a:rPr lang="en-US" dirty="0"/>
            </a:br>
            <a:r>
              <a:rPr lang="en-US" sz="3100" dirty="0"/>
              <a:t>Full-value chain Optimized Climate User-centric Services for southern </a:t>
            </a:r>
            <a:r>
              <a:rPr lang="en-US" sz="3100" dirty="0" smtClean="0"/>
              <a:t>Africa</a:t>
            </a:r>
            <a:endParaRPr lang="en-US" dirty="0"/>
          </a:p>
        </p:txBody>
      </p:sp>
      <p:sp>
        <p:nvSpPr>
          <p:cNvPr id="3" name="Content Placeholder 2"/>
          <p:cNvSpPr>
            <a:spLocks noGrp="1"/>
          </p:cNvSpPr>
          <p:nvPr>
            <p:ph idx="1"/>
          </p:nvPr>
        </p:nvSpPr>
        <p:spPr/>
        <p:txBody>
          <a:bodyPr>
            <a:normAutofit fontScale="85000" lnSpcReduction="20000"/>
          </a:bodyPr>
          <a:lstStyle/>
          <a:p>
            <a:pPr marL="0" indent="0">
              <a:spcAft>
                <a:spcPts val="600"/>
              </a:spcAft>
              <a:buNone/>
            </a:pPr>
            <a:r>
              <a:rPr lang="en-US" altLang="fr-CH" sz="3300" dirty="0"/>
              <a:t>Donor: </a:t>
            </a:r>
            <a:r>
              <a:rPr lang="en-US" altLang="fr-CH" sz="3300" dirty="0" smtClean="0"/>
              <a:t>In proposal</a:t>
            </a:r>
            <a:r>
              <a:rPr lang="en-US" altLang="fr-CH" sz="3300" dirty="0"/>
              <a:t>	</a:t>
            </a:r>
            <a:endParaRPr lang="en-US" altLang="fr-CH" sz="3300" dirty="0" smtClean="0"/>
          </a:p>
          <a:p>
            <a:pPr marL="0" indent="0">
              <a:spcAft>
                <a:spcPts val="600"/>
              </a:spcAft>
              <a:buNone/>
            </a:pPr>
            <a:r>
              <a:rPr lang="en-US" altLang="fr-CH" sz="3300" dirty="0" smtClean="0"/>
              <a:t>Partners: WMO, BSC, Met Office, WEMC, SADC, EDF, ACMAD, CSIR, universities, met services, others</a:t>
            </a:r>
            <a:r>
              <a:rPr lang="en-US" altLang="fr-CH" sz="3300" dirty="0"/>
              <a:t>	</a:t>
            </a:r>
            <a:endParaRPr lang="en-US" altLang="fr-CH" sz="3300" dirty="0" smtClean="0"/>
          </a:p>
          <a:p>
            <a:pPr marL="0" indent="0">
              <a:spcAft>
                <a:spcPts val="600"/>
              </a:spcAft>
              <a:buNone/>
            </a:pPr>
            <a:r>
              <a:rPr lang="en-US" altLang="fr-CH" sz="3300" dirty="0" smtClean="0"/>
              <a:t>Countries</a:t>
            </a:r>
            <a:r>
              <a:rPr lang="en-US" altLang="fr-CH" sz="3300" dirty="0"/>
              <a:t>: 	</a:t>
            </a:r>
            <a:r>
              <a:rPr lang="en-US" altLang="fr-CH" sz="3300" dirty="0" smtClean="0"/>
              <a:t>SADC countries</a:t>
            </a:r>
            <a:endParaRPr lang="en-US" altLang="fr-CH" sz="3300" dirty="0"/>
          </a:p>
          <a:p>
            <a:pPr marL="0" indent="0">
              <a:spcAft>
                <a:spcPts val="600"/>
              </a:spcAft>
              <a:buNone/>
            </a:pPr>
            <a:r>
              <a:rPr lang="en-US" altLang="fr-CH" sz="3300" dirty="0" smtClean="0"/>
              <a:t>Duration</a:t>
            </a:r>
            <a:r>
              <a:rPr lang="en-US" altLang="fr-CH" sz="3300" dirty="0"/>
              <a:t>: </a:t>
            </a:r>
            <a:r>
              <a:rPr lang="en-US" altLang="fr-CH" sz="3300" dirty="0" smtClean="0"/>
              <a:t>TBD</a:t>
            </a:r>
            <a:endParaRPr lang="en-US" altLang="fr-CH" sz="3300" dirty="0"/>
          </a:p>
          <a:p>
            <a:pPr marL="0" indent="0">
              <a:spcAft>
                <a:spcPts val="600"/>
              </a:spcAft>
              <a:buNone/>
            </a:pPr>
            <a:r>
              <a:rPr lang="en-US" altLang="fr-CH" sz="3300" dirty="0" smtClean="0"/>
              <a:t>Goal</a:t>
            </a:r>
            <a:r>
              <a:rPr lang="en-US" altLang="fr-CH" sz="3300" dirty="0"/>
              <a:t>: </a:t>
            </a:r>
            <a:r>
              <a:rPr lang="en-US" altLang="fr-CH" sz="3300" dirty="0" smtClean="0"/>
              <a:t>Develop </a:t>
            </a:r>
            <a:r>
              <a:rPr lang="en-US" altLang="fr-CH" sz="3300" dirty="0"/>
              <a:t>full value chain climate services in the SADC </a:t>
            </a:r>
            <a:r>
              <a:rPr lang="en-US" altLang="fr-CH" sz="3300" dirty="0" smtClean="0"/>
              <a:t>region targeting </a:t>
            </a:r>
            <a:r>
              <a:rPr lang="en-US" altLang="fr-CH" sz="3300" dirty="0"/>
              <a:t>specific sectors </a:t>
            </a:r>
            <a:r>
              <a:rPr lang="en-US" altLang="fr-CH" sz="3300" dirty="0" smtClean="0"/>
              <a:t>using industry </a:t>
            </a:r>
            <a:r>
              <a:rPr lang="en-US" altLang="fr-CH" sz="3300" dirty="0"/>
              <a:t>relevant case studies, </a:t>
            </a:r>
            <a:r>
              <a:rPr lang="en-US" altLang="fr-CH" sz="3300" dirty="0" smtClean="0"/>
              <a:t>strengthening </a:t>
            </a:r>
            <a:r>
              <a:rPr lang="en-US" altLang="fr-CH" sz="3300" dirty="0"/>
              <a:t>the underpinning climate prediction and projection science and assessment of associated socio-economic benefits. </a:t>
            </a:r>
          </a:p>
          <a:p>
            <a:pPr lvl="1"/>
            <a:endParaRPr lang="en-US" dirty="0"/>
          </a:p>
          <a:p>
            <a:endParaRPr lang="en-US" dirty="0"/>
          </a:p>
        </p:txBody>
      </p:sp>
    </p:spTree>
    <p:extLst>
      <p:ext uri="{BB962C8B-B14F-4D97-AF65-F5344CB8AC3E}">
        <p14:creationId xmlns:p14="http://schemas.microsoft.com/office/powerpoint/2010/main" val="1219866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VFDM: </a:t>
            </a:r>
            <a:r>
              <a:rPr lang="en-US" sz="3100" dirty="0"/>
              <a:t>Integrating Flood and Drought Management and Early Warning for Climate Change Adaptation in the Volta Basin </a:t>
            </a:r>
            <a:endParaRPr lang="en-US" dirty="0"/>
          </a:p>
        </p:txBody>
      </p:sp>
      <p:sp>
        <p:nvSpPr>
          <p:cNvPr id="3" name="Content Placeholder 2"/>
          <p:cNvSpPr>
            <a:spLocks noGrp="1"/>
          </p:cNvSpPr>
          <p:nvPr>
            <p:ph idx="1"/>
          </p:nvPr>
        </p:nvSpPr>
        <p:spPr/>
        <p:txBody>
          <a:bodyPr>
            <a:normAutofit fontScale="77500" lnSpcReduction="20000"/>
          </a:bodyPr>
          <a:lstStyle/>
          <a:p>
            <a:pPr marL="0" indent="0">
              <a:spcAft>
                <a:spcPts val="600"/>
              </a:spcAft>
              <a:buNone/>
            </a:pPr>
            <a:r>
              <a:rPr lang="en-US" altLang="fr-CH" sz="3300" dirty="0"/>
              <a:t>Donor: </a:t>
            </a:r>
            <a:r>
              <a:rPr lang="en-US" altLang="fr-CH" sz="3300" dirty="0" smtClean="0"/>
              <a:t>Adaptation Fund</a:t>
            </a:r>
            <a:r>
              <a:rPr lang="en-US" altLang="fr-CH" sz="3300" dirty="0"/>
              <a:t>	</a:t>
            </a:r>
            <a:endParaRPr lang="en-US" altLang="fr-CH" sz="3300" dirty="0" smtClean="0"/>
          </a:p>
          <a:p>
            <a:pPr marL="0" indent="0">
              <a:spcAft>
                <a:spcPts val="600"/>
              </a:spcAft>
              <a:buNone/>
            </a:pPr>
            <a:r>
              <a:rPr lang="en-US" altLang="fr-CH" sz="3300" dirty="0" smtClean="0"/>
              <a:t>Partners: WMO, Global Water Partnership West Africa, Volta Basin Authority</a:t>
            </a:r>
            <a:r>
              <a:rPr lang="en-US" altLang="fr-CH" sz="3300" dirty="0"/>
              <a:t>					</a:t>
            </a:r>
          </a:p>
          <a:p>
            <a:pPr marL="0" indent="0">
              <a:spcAft>
                <a:spcPts val="600"/>
              </a:spcAft>
              <a:buNone/>
            </a:pPr>
            <a:r>
              <a:rPr lang="en-US" altLang="fr-CH" sz="3300" dirty="0" smtClean="0"/>
              <a:t>Countries</a:t>
            </a:r>
            <a:r>
              <a:rPr lang="en-US" altLang="fr-CH" sz="3300" dirty="0"/>
              <a:t>: </a:t>
            </a:r>
            <a:r>
              <a:rPr lang="en-US" altLang="fr-CH" sz="3300" dirty="0" smtClean="0"/>
              <a:t>Benin</a:t>
            </a:r>
            <a:r>
              <a:rPr lang="en-US" altLang="fr-CH" sz="3300" dirty="0"/>
              <a:t>, Burkina Faso, Côte d’Ivoire, Ghana, Mali and Togo </a:t>
            </a:r>
          </a:p>
          <a:p>
            <a:pPr marL="0" indent="0">
              <a:spcAft>
                <a:spcPts val="600"/>
              </a:spcAft>
              <a:buNone/>
            </a:pPr>
            <a:r>
              <a:rPr lang="en-US" altLang="fr-CH" sz="3300" dirty="0" smtClean="0"/>
              <a:t>Duration</a:t>
            </a:r>
            <a:r>
              <a:rPr lang="en-US" altLang="fr-CH" sz="3300" dirty="0"/>
              <a:t>: </a:t>
            </a:r>
            <a:r>
              <a:rPr lang="da-DK" altLang="fr-CH" sz="3300" dirty="0"/>
              <a:t>26 June 2019- 25 June 2023</a:t>
            </a:r>
            <a:endParaRPr lang="en-US" altLang="fr-CH" sz="3300" dirty="0"/>
          </a:p>
          <a:p>
            <a:pPr marL="0" indent="0">
              <a:spcAft>
                <a:spcPts val="600"/>
              </a:spcAft>
              <a:buNone/>
            </a:pPr>
            <a:r>
              <a:rPr lang="en-US" altLang="fr-CH" sz="3300" dirty="0" smtClean="0"/>
              <a:t>Goal</a:t>
            </a:r>
            <a:r>
              <a:rPr lang="en-US" altLang="fr-CH" sz="3300" dirty="0"/>
              <a:t>: </a:t>
            </a:r>
            <a:r>
              <a:rPr lang="en-US" altLang="fr-CH" sz="3300" dirty="0" smtClean="0"/>
              <a:t>Provide </a:t>
            </a:r>
            <a:r>
              <a:rPr lang="en-US" altLang="fr-CH" sz="3300" dirty="0"/>
              <a:t>the first large scale and transboundary implementation of Integrated Flood and Drought Management by empowering the National Meteorological and Hydrological Services (NMHS) and other competent authorities.</a:t>
            </a:r>
            <a:endParaRPr lang="en-US" dirty="0"/>
          </a:p>
          <a:p>
            <a:endParaRPr lang="en-US" dirty="0"/>
          </a:p>
        </p:txBody>
      </p:sp>
    </p:spTree>
    <p:extLst>
      <p:ext uri="{BB962C8B-B14F-4D97-AF65-F5344CB8AC3E}">
        <p14:creationId xmlns:p14="http://schemas.microsoft.com/office/powerpoint/2010/main" val="1194328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 </a:t>
            </a:r>
            <a:r>
              <a:rPr lang="en-US" dirty="0" err="1"/>
              <a:t>Hydrometry</a:t>
            </a:r>
            <a:r>
              <a:rPr lang="en-US" dirty="0"/>
              <a:t> Support Facility</a:t>
            </a:r>
            <a:br>
              <a:rPr lang="en-US" dirty="0"/>
            </a:br>
            <a:r>
              <a:rPr lang="en-US" dirty="0"/>
              <a:t>(WMO </a:t>
            </a:r>
            <a:r>
              <a:rPr lang="en-US" dirty="0" err="1"/>
              <a:t>HydroHub</a:t>
            </a:r>
            <a:r>
              <a:rPr lang="en-US" dirty="0"/>
              <a:t>) </a:t>
            </a:r>
          </a:p>
        </p:txBody>
      </p:sp>
      <p:sp>
        <p:nvSpPr>
          <p:cNvPr id="3" name="Content Placeholder 2"/>
          <p:cNvSpPr>
            <a:spLocks noGrp="1"/>
          </p:cNvSpPr>
          <p:nvPr>
            <p:ph idx="1"/>
          </p:nvPr>
        </p:nvSpPr>
        <p:spPr/>
        <p:txBody>
          <a:bodyPr>
            <a:normAutofit fontScale="92500" lnSpcReduction="10000"/>
          </a:bodyPr>
          <a:lstStyle/>
          <a:p>
            <a:pPr marL="0" indent="0">
              <a:spcAft>
                <a:spcPts val="600"/>
              </a:spcAft>
              <a:buNone/>
            </a:pPr>
            <a:r>
              <a:rPr lang="en-US" altLang="fr-CH" sz="3300" dirty="0"/>
              <a:t>Donor: </a:t>
            </a:r>
            <a:r>
              <a:rPr lang="en-US" altLang="fr-CH" sz="3300" dirty="0" smtClean="0"/>
              <a:t>SDC </a:t>
            </a:r>
          </a:p>
          <a:p>
            <a:pPr marL="0" indent="0">
              <a:spcAft>
                <a:spcPts val="600"/>
              </a:spcAft>
              <a:buNone/>
            </a:pPr>
            <a:r>
              <a:rPr lang="en-US" altLang="fr-CH" sz="3300" dirty="0" smtClean="0"/>
              <a:t>Partners</a:t>
            </a:r>
            <a:r>
              <a:rPr lang="en-US" altLang="fr-CH" sz="3300" dirty="0"/>
              <a:t>: </a:t>
            </a:r>
            <a:r>
              <a:rPr lang="en-US" altLang="fr-CH" sz="3300" dirty="0" smtClean="0"/>
              <a:t>WMO, TBD</a:t>
            </a:r>
            <a:endParaRPr lang="en-US" altLang="fr-CH" sz="3300" dirty="0"/>
          </a:p>
          <a:p>
            <a:pPr marL="0" indent="0">
              <a:spcAft>
                <a:spcPts val="600"/>
              </a:spcAft>
              <a:buNone/>
            </a:pPr>
            <a:r>
              <a:rPr lang="en-US" altLang="fr-CH" sz="3300" dirty="0" smtClean="0"/>
              <a:t>Countries</a:t>
            </a:r>
            <a:r>
              <a:rPr lang="en-US" altLang="fr-CH" sz="3300" dirty="0"/>
              <a:t>: 	</a:t>
            </a:r>
            <a:r>
              <a:rPr lang="en-US" altLang="fr-CH" sz="3300" dirty="0" smtClean="0"/>
              <a:t>TBD</a:t>
            </a:r>
          </a:p>
          <a:p>
            <a:pPr marL="0" indent="0">
              <a:spcAft>
                <a:spcPts val="600"/>
              </a:spcAft>
              <a:buNone/>
            </a:pPr>
            <a:r>
              <a:rPr lang="en-US" altLang="fr-CH" sz="3300" dirty="0" smtClean="0"/>
              <a:t>Duration</a:t>
            </a:r>
            <a:r>
              <a:rPr lang="en-US" altLang="fr-CH" sz="3300" dirty="0"/>
              <a:t>: 1 September 2016 – 31 August </a:t>
            </a:r>
            <a:r>
              <a:rPr lang="en-US" altLang="fr-CH" sz="3300" dirty="0" smtClean="0"/>
              <a:t>2020</a:t>
            </a:r>
            <a:endParaRPr lang="en-US" altLang="fr-CH" sz="3300" dirty="0"/>
          </a:p>
          <a:p>
            <a:pPr marL="0" indent="0">
              <a:spcAft>
                <a:spcPts val="600"/>
              </a:spcAft>
              <a:buNone/>
            </a:pPr>
            <a:r>
              <a:rPr lang="en-US" altLang="fr-CH" sz="3300" dirty="0"/>
              <a:t>Goal: </a:t>
            </a:r>
            <a:r>
              <a:rPr lang="en-US" altLang="fr-CH" sz="3300" dirty="0" smtClean="0"/>
              <a:t>Expand </a:t>
            </a:r>
            <a:r>
              <a:rPr lang="en-US" altLang="fr-CH" sz="3300" dirty="0"/>
              <a:t>a reliable and sustainable base of </a:t>
            </a:r>
            <a:r>
              <a:rPr lang="en-US" altLang="fr-CH" sz="3300" dirty="0" err="1"/>
              <a:t>hydrometeorological</a:t>
            </a:r>
            <a:r>
              <a:rPr lang="en-US" altLang="fr-CH" sz="3300" dirty="0"/>
              <a:t> data and information services in support of informed decision and policy-making in water management.</a:t>
            </a:r>
          </a:p>
          <a:p>
            <a:pPr lvl="1"/>
            <a:endParaRPr lang="en-US" dirty="0"/>
          </a:p>
          <a:p>
            <a:endParaRPr lang="en-US" dirty="0"/>
          </a:p>
        </p:txBody>
      </p:sp>
    </p:spTree>
    <p:extLst>
      <p:ext uri="{BB962C8B-B14F-4D97-AF65-F5344CB8AC3E}">
        <p14:creationId xmlns:p14="http://schemas.microsoft.com/office/powerpoint/2010/main" val="1194328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PACC/RCC</a:t>
            </a:r>
            <a:endParaRPr lang="en-US" dirty="0"/>
          </a:p>
        </p:txBody>
      </p:sp>
      <p:sp>
        <p:nvSpPr>
          <p:cNvPr id="3" name="Content Placeholder 2"/>
          <p:cNvSpPr>
            <a:spLocks noGrp="1"/>
          </p:cNvSpPr>
          <p:nvPr>
            <p:ph idx="1"/>
          </p:nvPr>
        </p:nvSpPr>
        <p:spPr/>
        <p:txBody>
          <a:bodyPr>
            <a:normAutofit fontScale="77500" lnSpcReduction="20000"/>
          </a:bodyPr>
          <a:lstStyle/>
          <a:p>
            <a:pPr marL="0" indent="0">
              <a:spcAft>
                <a:spcPts val="600"/>
              </a:spcAft>
              <a:buNone/>
            </a:pPr>
            <a:r>
              <a:rPr lang="en-US" altLang="fr-CH" sz="3300" dirty="0"/>
              <a:t>Donor: </a:t>
            </a:r>
            <a:r>
              <a:rPr lang="en-US" altLang="fr-CH" sz="3300" dirty="0" smtClean="0"/>
              <a:t>Italian Agency for Development Cooperation (AICS) </a:t>
            </a:r>
          </a:p>
          <a:p>
            <a:pPr marL="0" indent="0">
              <a:spcAft>
                <a:spcPts val="600"/>
              </a:spcAft>
              <a:buNone/>
            </a:pPr>
            <a:r>
              <a:rPr lang="en-US" altLang="fr-CH" sz="3300" dirty="0" smtClean="0"/>
              <a:t>Partners</a:t>
            </a:r>
            <a:r>
              <a:rPr lang="en-US" altLang="fr-CH" sz="3300" dirty="0"/>
              <a:t>: </a:t>
            </a:r>
            <a:r>
              <a:rPr lang="en-US" altLang="fr-CH" sz="3300" dirty="0" smtClean="0"/>
              <a:t>CNR-IBE, AGRHYMET, WMO</a:t>
            </a:r>
            <a:endParaRPr lang="en-US" altLang="fr-CH" sz="3300" dirty="0"/>
          </a:p>
          <a:p>
            <a:pPr marL="0" indent="0">
              <a:spcAft>
                <a:spcPts val="600"/>
              </a:spcAft>
              <a:buNone/>
            </a:pPr>
            <a:r>
              <a:rPr lang="en-US" altLang="fr-CH" sz="3300" dirty="0" smtClean="0"/>
              <a:t>Countries</a:t>
            </a:r>
            <a:r>
              <a:rPr lang="en-US" altLang="fr-CH" sz="3300" dirty="0"/>
              <a:t>: 	</a:t>
            </a:r>
            <a:r>
              <a:rPr lang="en-US" altLang="fr-CH" sz="3300" dirty="0" smtClean="0"/>
              <a:t>CILSS &amp; ECOWAS countries</a:t>
            </a:r>
          </a:p>
          <a:p>
            <a:pPr marL="0" indent="0">
              <a:spcAft>
                <a:spcPts val="600"/>
              </a:spcAft>
              <a:buNone/>
            </a:pPr>
            <a:r>
              <a:rPr lang="en-US" altLang="fr-CH" sz="3300" dirty="0" smtClean="0"/>
              <a:t>Duration</a:t>
            </a:r>
            <a:r>
              <a:rPr lang="en-US" altLang="fr-CH" sz="3300" dirty="0"/>
              <a:t>: </a:t>
            </a:r>
            <a:r>
              <a:rPr lang="en-US" altLang="fr-CH" sz="3300" dirty="0" smtClean="0"/>
              <a:t>10 April 2017 </a:t>
            </a:r>
            <a:r>
              <a:rPr lang="en-US" altLang="fr-CH" sz="3300" dirty="0"/>
              <a:t>– </a:t>
            </a:r>
            <a:r>
              <a:rPr lang="en-US" altLang="fr-CH" sz="3300" dirty="0" smtClean="0"/>
              <a:t>March 2020</a:t>
            </a:r>
            <a:endParaRPr lang="en-US" altLang="fr-CH" sz="3300" dirty="0"/>
          </a:p>
          <a:p>
            <a:pPr marL="0" indent="0">
              <a:spcAft>
                <a:spcPts val="600"/>
              </a:spcAft>
              <a:buNone/>
            </a:pPr>
            <a:r>
              <a:rPr lang="en-US" altLang="fr-CH" sz="3300" dirty="0"/>
              <a:t>Goal: Reduction of impacts of natural disaster and climate change on agricultural sector in West </a:t>
            </a:r>
            <a:r>
              <a:rPr lang="en-US" altLang="fr-CH" sz="3300" dirty="0" smtClean="0"/>
              <a:t>Africa. Improved </a:t>
            </a:r>
            <a:r>
              <a:rPr lang="en-US" altLang="fr-CH" sz="3300" dirty="0"/>
              <a:t>capacity of national technical services in the West African countries to support sustainable development, in response to climate change and its associated risks</a:t>
            </a:r>
            <a:endParaRPr lang="en-US" dirty="0"/>
          </a:p>
          <a:p>
            <a:endParaRPr lang="en-US" dirty="0"/>
          </a:p>
        </p:txBody>
      </p:sp>
    </p:spTree>
    <p:extLst>
      <p:ext uri="{BB962C8B-B14F-4D97-AF65-F5344CB8AC3E}">
        <p14:creationId xmlns:p14="http://schemas.microsoft.com/office/powerpoint/2010/main" val="2503413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Express your interest in participation in WMO-coordinated projects</a:t>
            </a:r>
          </a:p>
          <a:p>
            <a:r>
              <a:rPr lang="en-US" dirty="0"/>
              <a:t>Consider </a:t>
            </a:r>
            <a:r>
              <a:rPr lang="en-US" dirty="0" smtClean="0"/>
              <a:t>carefully your </a:t>
            </a:r>
            <a:r>
              <a:rPr lang="en-US" dirty="0"/>
              <a:t>internal capacity for international and national capacity development projects</a:t>
            </a:r>
          </a:p>
          <a:p>
            <a:r>
              <a:rPr lang="en-US" dirty="0" smtClean="0"/>
              <a:t>Document well your internal expertise and facilities, share with WMO ETR Office</a:t>
            </a:r>
          </a:p>
          <a:p>
            <a:r>
              <a:rPr lang="en-US" dirty="0" smtClean="0"/>
              <a:t>Expand your experience in responding to proposals and leading projects</a:t>
            </a:r>
            <a:endParaRPr lang="en-US" dirty="0"/>
          </a:p>
        </p:txBody>
      </p:sp>
    </p:spTree>
    <p:extLst>
      <p:ext uri="{BB962C8B-B14F-4D97-AF65-F5344CB8AC3E}">
        <p14:creationId xmlns:p14="http://schemas.microsoft.com/office/powerpoint/2010/main" val="930472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WMO Regional training centers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2948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WMO RTCs and Training Partners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91723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45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000" b="1" dirty="0" smtClean="0">
                <a:solidFill>
                  <a:srgbClr val="002060"/>
                </a:solidFill>
              </a:rPr>
              <a:t>Challenges of Human Resources Development in NMHSs</a:t>
            </a:r>
            <a:endParaRPr lang="en-US" sz="4000" b="1" dirty="0">
              <a:solidFill>
                <a:srgbClr val="002060"/>
              </a:solidFill>
            </a:endParaRPr>
          </a:p>
        </p:txBody>
      </p:sp>
      <p:sp>
        <p:nvSpPr>
          <p:cNvPr id="3" name="Content Placeholder 2"/>
          <p:cNvSpPr>
            <a:spLocks noGrp="1"/>
          </p:cNvSpPr>
          <p:nvPr>
            <p:ph idx="1"/>
          </p:nvPr>
        </p:nvSpPr>
        <p:spPr>
          <a:xfrm>
            <a:off x="841842" y="1447844"/>
            <a:ext cx="7543800" cy="4876664"/>
          </a:xfrm>
          <a:solidFill>
            <a:schemeClr val="bg1">
              <a:alpha val="60000"/>
            </a:schemeClr>
          </a:solidFill>
        </p:spPr>
        <p:txBody>
          <a:bodyPr>
            <a:normAutofit/>
          </a:bodyPr>
          <a:lstStyle/>
          <a:p>
            <a:pPr>
              <a:spcAft>
                <a:spcPts val="1200"/>
              </a:spcAft>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WMO estimates a workforce of 200,000 globally in NMHSs.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This does not capture many other related institutions) </a:t>
            </a:r>
          </a:p>
          <a:p>
            <a:pPr>
              <a:spcAft>
                <a:spcPts val="1200"/>
              </a:spcAft>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Professional development needs are increasing. Roles are changing and expanding, requiring retraining. Technology is changing the way an NMHS provides its services</a:t>
            </a:r>
          </a:p>
          <a:p>
            <a:pPr>
              <a:spcAft>
                <a:spcPts val="1200"/>
              </a:spcAft>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 need to provide additional opportunities for ongoing learning to reach ALL those in need, before and throughout their careers (</a:t>
            </a:r>
            <a:r>
              <a:rPr lang="en-US" sz="2000" dirty="0" smtClean="0">
                <a:latin typeface="Verdana" panose="020B0604030504040204" pitchFamily="34" charset="0"/>
                <a:ea typeface="Verdana" panose="020B0604030504040204" pitchFamily="34" charset="0"/>
                <a:cs typeface="Verdana" panose="020B0604030504040204" pitchFamily="34" charset="0"/>
              </a:rPr>
              <a:t>Including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Anytime, Anywhere</a:t>
            </a:r>
            <a:r>
              <a:rPr lang="en-US" sz="2000" dirty="0" smtClean="0">
                <a:solidFill>
                  <a:schemeClr val="tx1"/>
                </a:solidFill>
              </a:rPr>
              <a:t>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Learning)</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37398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571"/>
            <a:ext cx="9144000" cy="5142857"/>
          </a:xfrm>
          <a:prstGeom prst="rect">
            <a:avLst/>
          </a:prstGeom>
        </p:spPr>
      </p:pic>
    </p:spTree>
    <p:extLst>
      <p:ext uri="{BB962C8B-B14F-4D97-AF65-F5344CB8AC3E}">
        <p14:creationId xmlns:p14="http://schemas.microsoft.com/office/powerpoint/2010/main" val="1691628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4579" t="16693" r="28223" b="3258"/>
          <a:stretch/>
        </p:blipFill>
        <p:spPr>
          <a:xfrm>
            <a:off x="1727455" y="0"/>
            <a:ext cx="5666208" cy="6858000"/>
          </a:xfrm>
          <a:prstGeom prst="rect">
            <a:avLst/>
          </a:prstGeom>
        </p:spPr>
      </p:pic>
    </p:spTree>
    <p:extLst>
      <p:ext uri="{BB962C8B-B14F-4D97-AF65-F5344CB8AC3E}">
        <p14:creationId xmlns:p14="http://schemas.microsoft.com/office/powerpoint/2010/main" val="3441755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111319"/>
            <a:ext cx="8368749" cy="821290"/>
          </a:xfrm>
        </p:spPr>
        <p:txBody>
          <a:bodyPr>
            <a:noAutofit/>
          </a:bodyPr>
          <a:lstStyle/>
          <a:p>
            <a:r>
              <a:rPr lang="en-US" sz="3300" dirty="0" smtClean="0"/>
              <a:t>Additional WMO ETR Training Partners</a:t>
            </a:r>
            <a:endParaRPr lang="en-US" sz="33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5100"/>
            <a:ext cx="9144000" cy="513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7569248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6000" b="1" dirty="0" smtClean="0"/>
              <a:t>Network</a:t>
            </a:r>
            <a:endParaRPr lang="en-US" sz="6000" b="1"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6170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6000" b="1" dirty="0" smtClean="0"/>
              <a:t>Community</a:t>
            </a:r>
            <a:endParaRPr lang="en-US" sz="6000" b="1"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537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Community?</a:t>
            </a:r>
            <a:endParaRPr lang="en-US" dirty="0"/>
          </a:p>
        </p:txBody>
      </p:sp>
      <p:sp>
        <p:nvSpPr>
          <p:cNvPr id="3" name="Content Placeholder 2"/>
          <p:cNvSpPr>
            <a:spLocks noGrp="1"/>
          </p:cNvSpPr>
          <p:nvPr>
            <p:ph idx="1"/>
          </p:nvPr>
        </p:nvSpPr>
        <p:spPr/>
        <p:txBody>
          <a:bodyPr/>
          <a:lstStyle/>
          <a:p>
            <a:r>
              <a:rPr lang="en-US" dirty="0" smtClean="0"/>
              <a:t>Boundary: What makes it different?</a:t>
            </a:r>
          </a:p>
          <a:p>
            <a:r>
              <a:rPr lang="en-US" dirty="0" smtClean="0"/>
              <a:t>Initiation: How do you become a member?</a:t>
            </a:r>
          </a:p>
          <a:p>
            <a:r>
              <a:rPr lang="en-US" dirty="0" smtClean="0"/>
              <a:t>Shared Practices: What we do that gives meaning</a:t>
            </a:r>
          </a:p>
          <a:p>
            <a:r>
              <a:rPr lang="en-US" dirty="0" smtClean="0"/>
              <a:t>Place: Physical and online gathering space</a:t>
            </a:r>
          </a:p>
          <a:p>
            <a:r>
              <a:rPr lang="en-US" dirty="0" smtClean="0"/>
              <a:t>Stories: What we share about our successes and values</a:t>
            </a:r>
          </a:p>
          <a:p>
            <a:r>
              <a:rPr lang="en-US" dirty="0" smtClean="0"/>
              <a:t>Growth: A path to follow in participation</a:t>
            </a:r>
            <a:endParaRPr lang="en-US" dirty="0"/>
          </a:p>
        </p:txBody>
      </p:sp>
      <p:sp>
        <p:nvSpPr>
          <p:cNvPr id="5" name="TextBox 4"/>
          <p:cNvSpPr txBox="1"/>
          <p:nvPr/>
        </p:nvSpPr>
        <p:spPr>
          <a:xfrm>
            <a:off x="2563326" y="6175950"/>
            <a:ext cx="5984715" cy="461665"/>
          </a:xfrm>
          <a:prstGeom prst="rect">
            <a:avLst/>
          </a:prstGeom>
          <a:noFill/>
        </p:spPr>
        <p:txBody>
          <a:bodyPr wrap="none" rtlCol="0">
            <a:spAutoFit/>
          </a:bodyPr>
          <a:lstStyle/>
          <a:p>
            <a:r>
              <a:rPr lang="en-US" sz="2400" dirty="0"/>
              <a:t>s</a:t>
            </a:r>
            <a:r>
              <a:rPr lang="en-US" sz="2400" dirty="0" smtClean="0"/>
              <a:t>ee The Art of Community, Charles </a:t>
            </a:r>
            <a:r>
              <a:rPr lang="en-US" sz="2400" dirty="0" err="1" smtClean="0"/>
              <a:t>Vogl</a:t>
            </a:r>
            <a:r>
              <a:rPr lang="en-US" sz="2400" dirty="0" smtClean="0"/>
              <a:t> (2016)</a:t>
            </a:r>
            <a:endParaRPr lang="en-US" sz="2400" dirty="0"/>
          </a:p>
        </p:txBody>
      </p:sp>
    </p:spTree>
    <p:extLst>
      <p:ext uri="{BB962C8B-B14F-4D97-AF65-F5344CB8AC3E}">
        <p14:creationId xmlns:p14="http://schemas.microsoft.com/office/powerpoint/2010/main" val="1632776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111319"/>
            <a:ext cx="8368749" cy="821290"/>
          </a:xfrm>
        </p:spPr>
        <p:txBody>
          <a:bodyPr>
            <a:normAutofit/>
          </a:bodyPr>
          <a:lstStyle/>
          <a:p>
            <a:r>
              <a:rPr lang="en-US" sz="3600" dirty="0"/>
              <a:t>Consolidated </a:t>
            </a:r>
            <a:r>
              <a:rPr lang="en-US" sz="3600" dirty="0" smtClean="0"/>
              <a:t>Fellowship Partners - MoUs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8705303"/>
              </p:ext>
            </p:extLst>
          </p:nvPr>
        </p:nvGraphicFramePr>
        <p:xfrm>
          <a:off x="63609" y="956461"/>
          <a:ext cx="8945220" cy="5238641"/>
        </p:xfrm>
        <a:graphic>
          <a:graphicData uri="http://schemas.openxmlformats.org/drawingml/2006/table">
            <a:tbl>
              <a:tblPr firstRow="1" firstCol="1" bandRow="1">
                <a:tableStyleId>{5C22544A-7EE6-4342-B048-85BDC9FD1C3A}</a:tableStyleId>
              </a:tblPr>
              <a:tblGrid>
                <a:gridCol w="294200"/>
                <a:gridCol w="851315"/>
                <a:gridCol w="2523749"/>
                <a:gridCol w="793785"/>
                <a:gridCol w="1775901"/>
                <a:gridCol w="2706270"/>
              </a:tblGrid>
              <a:tr h="145792">
                <a:tc>
                  <a:txBody>
                    <a:bodyPr/>
                    <a:lstStyle/>
                    <a:p>
                      <a:pPr>
                        <a:lnSpc>
                          <a:spcPct val="115000"/>
                        </a:lnSpc>
                        <a:spcAft>
                          <a:spcPts val="0"/>
                        </a:spcAft>
                      </a:pPr>
                      <a:r>
                        <a:rPr lang="en-US" sz="1100">
                          <a:effectLst/>
                          <a:latin typeface="Calibri"/>
                          <a:ea typeface="SimSun"/>
                          <a:cs typeface="Arial"/>
                        </a:rPr>
                        <a:t> </a:t>
                      </a:r>
                    </a:p>
                  </a:txBody>
                  <a:tcPr marL="68580" marR="68580" marT="0" marB="0"/>
                </a:tc>
                <a:tc>
                  <a:txBody>
                    <a:bodyPr/>
                    <a:lstStyle/>
                    <a:p>
                      <a:pPr>
                        <a:lnSpc>
                          <a:spcPct val="115000"/>
                        </a:lnSpc>
                        <a:spcAft>
                          <a:spcPts val="0"/>
                        </a:spcAft>
                      </a:pPr>
                      <a:r>
                        <a:rPr lang="en-US" sz="1100">
                          <a:effectLst/>
                          <a:latin typeface="Calibri"/>
                          <a:ea typeface="SimSun"/>
                          <a:cs typeface="Arial"/>
                        </a:rPr>
                        <a:t>Host Member</a:t>
                      </a:r>
                    </a:p>
                  </a:txBody>
                  <a:tcPr marL="68580" marR="68580" marT="0" marB="0"/>
                </a:tc>
                <a:tc>
                  <a:txBody>
                    <a:bodyPr/>
                    <a:lstStyle/>
                    <a:p>
                      <a:pPr>
                        <a:lnSpc>
                          <a:spcPct val="115000"/>
                        </a:lnSpc>
                        <a:spcAft>
                          <a:spcPts val="0"/>
                        </a:spcAft>
                      </a:pPr>
                      <a:r>
                        <a:rPr lang="en-US" sz="1100">
                          <a:effectLst/>
                          <a:latin typeface="Calibri"/>
                          <a:ea typeface="SimSun"/>
                          <a:cs typeface="Arial"/>
                        </a:rPr>
                        <a:t>MoU or agreement</a:t>
                      </a:r>
                    </a:p>
                  </a:txBody>
                  <a:tcPr marL="68580" marR="68580" marT="0" marB="0"/>
                </a:tc>
                <a:tc>
                  <a:txBody>
                    <a:bodyPr/>
                    <a:lstStyle/>
                    <a:p>
                      <a:pPr>
                        <a:lnSpc>
                          <a:spcPct val="115000"/>
                        </a:lnSpc>
                        <a:spcAft>
                          <a:spcPts val="0"/>
                        </a:spcAft>
                      </a:pPr>
                      <a:r>
                        <a:rPr lang="en-US" sz="1100">
                          <a:effectLst/>
                          <a:latin typeface="Calibri"/>
                          <a:ea typeface="SimSun"/>
                          <a:cs typeface="Arial"/>
                        </a:rPr>
                        <a:t>Year of signature</a:t>
                      </a:r>
                    </a:p>
                  </a:txBody>
                  <a:tcPr marL="68580" marR="68580" marT="0" marB="0"/>
                </a:tc>
                <a:tc>
                  <a:txBody>
                    <a:bodyPr/>
                    <a:lstStyle/>
                    <a:p>
                      <a:pPr>
                        <a:lnSpc>
                          <a:spcPct val="115000"/>
                        </a:lnSpc>
                        <a:spcAft>
                          <a:spcPts val="0"/>
                        </a:spcAft>
                      </a:pPr>
                      <a:r>
                        <a:rPr lang="en-US" sz="1100">
                          <a:effectLst/>
                          <a:latin typeface="Calibri"/>
                          <a:ea typeface="SimSun"/>
                          <a:cs typeface="Arial"/>
                        </a:rPr>
                        <a:t>Major</a:t>
                      </a:r>
                    </a:p>
                  </a:txBody>
                  <a:tcPr marL="68580" marR="68580" marT="0" marB="0"/>
                </a:tc>
                <a:tc>
                  <a:txBody>
                    <a:bodyPr/>
                    <a:lstStyle/>
                    <a:p>
                      <a:pPr>
                        <a:lnSpc>
                          <a:spcPct val="115000"/>
                        </a:lnSpc>
                        <a:spcAft>
                          <a:spcPts val="0"/>
                        </a:spcAft>
                      </a:pPr>
                      <a:r>
                        <a:rPr lang="en-US" sz="1100">
                          <a:effectLst/>
                          <a:latin typeface="Calibri"/>
                          <a:ea typeface="SimSun"/>
                          <a:cs typeface="Arial"/>
                        </a:rPr>
                        <a:t>Number/year</a:t>
                      </a:r>
                    </a:p>
                  </a:txBody>
                  <a:tcPr marL="68580" marR="68580" marT="0" marB="0"/>
                </a:tc>
              </a:tr>
              <a:tr h="276837">
                <a:tc>
                  <a:txBody>
                    <a:bodyPr/>
                    <a:lstStyle/>
                    <a:p>
                      <a:pPr>
                        <a:lnSpc>
                          <a:spcPct val="115000"/>
                        </a:lnSpc>
                        <a:spcAft>
                          <a:spcPts val="0"/>
                        </a:spcAft>
                      </a:pPr>
                      <a:r>
                        <a:rPr lang="en-US" sz="1100">
                          <a:effectLst/>
                          <a:latin typeface="Calibri"/>
                          <a:ea typeface="SimSun"/>
                          <a:cs typeface="Arial"/>
                        </a:rPr>
                        <a:t>1.1</a:t>
                      </a:r>
                    </a:p>
                  </a:txBody>
                  <a:tcPr marL="68580" marR="68580" marT="0" marB="0"/>
                </a:tc>
                <a:tc>
                  <a:txBody>
                    <a:bodyPr/>
                    <a:lstStyle/>
                    <a:p>
                      <a:pPr>
                        <a:lnSpc>
                          <a:spcPct val="115000"/>
                        </a:lnSpc>
                        <a:spcAft>
                          <a:spcPts val="0"/>
                        </a:spcAft>
                      </a:pPr>
                      <a:r>
                        <a:rPr lang="en-US" sz="1100">
                          <a:effectLst/>
                          <a:latin typeface="Calibri"/>
                          <a:ea typeface="SimSun"/>
                          <a:cs typeface="Arial"/>
                        </a:rPr>
                        <a:t>China</a:t>
                      </a:r>
                    </a:p>
                  </a:txBody>
                  <a:tcPr marL="68580" marR="68580" marT="0" marB="0"/>
                </a:tc>
                <a:tc>
                  <a:txBody>
                    <a:bodyPr/>
                    <a:lstStyle/>
                    <a:p>
                      <a:pPr>
                        <a:lnSpc>
                          <a:spcPct val="115000"/>
                        </a:lnSpc>
                        <a:spcAft>
                          <a:spcPts val="0"/>
                        </a:spcAft>
                      </a:pPr>
                      <a:r>
                        <a:rPr lang="en-US" sz="1100">
                          <a:effectLst/>
                          <a:latin typeface="Calibri"/>
                          <a:ea typeface="SimSun"/>
                          <a:cs typeface="Arial"/>
                        </a:rPr>
                        <a:t>Ministry of Education, China</a:t>
                      </a:r>
                    </a:p>
                  </a:txBody>
                  <a:tcPr marL="68580" marR="68580" marT="0" marB="0"/>
                </a:tc>
                <a:tc>
                  <a:txBody>
                    <a:bodyPr/>
                    <a:lstStyle/>
                    <a:p>
                      <a:pPr>
                        <a:lnSpc>
                          <a:spcPct val="115000"/>
                        </a:lnSpc>
                        <a:spcAft>
                          <a:spcPts val="0"/>
                        </a:spcAft>
                      </a:pPr>
                      <a:r>
                        <a:rPr lang="en-US" sz="1100">
                          <a:effectLst/>
                          <a:latin typeface="Calibri"/>
                          <a:ea typeface="SimSun"/>
                          <a:cs typeface="Arial"/>
                        </a:rPr>
                        <a:t>2018</a:t>
                      </a:r>
                    </a:p>
                  </a:txBody>
                  <a:tcPr marL="68580" marR="68580" marT="0" marB="0"/>
                </a:tc>
                <a:tc>
                  <a:txBody>
                    <a:bodyPr/>
                    <a:lstStyle/>
                    <a:p>
                      <a:pPr>
                        <a:lnSpc>
                          <a:spcPct val="115000"/>
                        </a:lnSpc>
                        <a:spcAft>
                          <a:spcPts val="0"/>
                        </a:spcAft>
                      </a:pPr>
                      <a:r>
                        <a:rPr lang="en-US" sz="1100">
                          <a:effectLst/>
                          <a:latin typeface="Calibri"/>
                          <a:ea typeface="SimSun"/>
                          <a:cs typeface="Arial"/>
                        </a:rPr>
                        <a:t>Meteorology and Hydrology</a:t>
                      </a:r>
                    </a:p>
                  </a:txBody>
                  <a:tcPr marL="68580" marR="68580" marT="0" marB="0"/>
                </a:tc>
                <a:tc>
                  <a:txBody>
                    <a:bodyPr/>
                    <a:lstStyle/>
                    <a:p>
                      <a:pPr>
                        <a:lnSpc>
                          <a:spcPct val="115000"/>
                        </a:lnSpc>
                        <a:spcAft>
                          <a:spcPts val="0"/>
                        </a:spcAft>
                      </a:pPr>
                      <a:r>
                        <a:rPr lang="en-US" sz="1100">
                          <a:effectLst/>
                          <a:latin typeface="Calibri"/>
                          <a:ea typeface="SimSun"/>
                          <a:cs typeface="Arial"/>
                        </a:rPr>
                        <a:t>15 full scholarship BSc, MSc and PhD. </a:t>
                      </a:r>
                    </a:p>
                  </a:txBody>
                  <a:tcPr marL="68580" marR="68580" marT="0" marB="0"/>
                </a:tc>
              </a:tr>
              <a:tr h="553673">
                <a:tc>
                  <a:txBody>
                    <a:bodyPr/>
                    <a:lstStyle/>
                    <a:p>
                      <a:pPr>
                        <a:lnSpc>
                          <a:spcPct val="115000"/>
                        </a:lnSpc>
                        <a:spcAft>
                          <a:spcPts val="0"/>
                        </a:spcAft>
                      </a:pPr>
                      <a:r>
                        <a:rPr lang="en-US" sz="1100">
                          <a:effectLst/>
                          <a:latin typeface="Calibri"/>
                          <a:ea typeface="SimSun"/>
                          <a:cs typeface="Arial"/>
                        </a:rPr>
                        <a:t>1.2</a:t>
                      </a:r>
                    </a:p>
                  </a:txBody>
                  <a:tcPr marL="68580" marR="68580" marT="0" marB="0"/>
                </a:tc>
                <a:tc>
                  <a:txBody>
                    <a:bodyPr/>
                    <a:lstStyle/>
                    <a:p>
                      <a:pPr>
                        <a:lnSpc>
                          <a:spcPct val="115000"/>
                        </a:lnSpc>
                        <a:spcAft>
                          <a:spcPts val="0"/>
                        </a:spcAft>
                      </a:pPr>
                      <a:r>
                        <a:rPr lang="en-US" sz="1100">
                          <a:effectLst/>
                          <a:latin typeface="Calibri"/>
                          <a:ea typeface="SimSun"/>
                          <a:cs typeface="Arial"/>
                        </a:rPr>
                        <a:t>China</a:t>
                      </a:r>
                    </a:p>
                  </a:txBody>
                  <a:tcPr marL="68580" marR="68580" marT="0" marB="0"/>
                </a:tc>
                <a:tc>
                  <a:txBody>
                    <a:bodyPr/>
                    <a:lstStyle/>
                    <a:p>
                      <a:pPr>
                        <a:lnSpc>
                          <a:spcPct val="115000"/>
                        </a:lnSpc>
                        <a:spcAft>
                          <a:spcPts val="0"/>
                        </a:spcAft>
                      </a:pPr>
                      <a:r>
                        <a:rPr lang="en-US" sz="1100">
                          <a:effectLst/>
                          <a:latin typeface="Calibri"/>
                          <a:ea typeface="SimSun"/>
                          <a:cs typeface="Arial"/>
                        </a:rPr>
                        <a:t>Nanjing University of Information Science and technology (NUIST)</a:t>
                      </a:r>
                    </a:p>
                  </a:txBody>
                  <a:tcPr marL="68580" marR="68580" marT="0" marB="0"/>
                </a:tc>
                <a:tc>
                  <a:txBody>
                    <a:bodyPr/>
                    <a:lstStyle/>
                    <a:p>
                      <a:pPr>
                        <a:lnSpc>
                          <a:spcPct val="115000"/>
                        </a:lnSpc>
                        <a:spcAft>
                          <a:spcPts val="0"/>
                        </a:spcAft>
                      </a:pPr>
                      <a:r>
                        <a:rPr lang="en-US" sz="1100">
                          <a:effectLst/>
                          <a:latin typeface="Calibri"/>
                          <a:ea typeface="SimSun"/>
                          <a:cs typeface="Arial"/>
                        </a:rPr>
                        <a:t>2016</a:t>
                      </a:r>
                    </a:p>
                  </a:txBody>
                  <a:tcPr marL="68580" marR="68580" marT="0" marB="0"/>
                </a:tc>
                <a:tc>
                  <a:txBody>
                    <a:bodyPr/>
                    <a:lstStyle/>
                    <a:p>
                      <a:pPr>
                        <a:lnSpc>
                          <a:spcPct val="115000"/>
                        </a:lnSpc>
                        <a:spcAft>
                          <a:spcPts val="0"/>
                        </a:spcAft>
                      </a:pPr>
                      <a:r>
                        <a:rPr lang="en-US" sz="1100">
                          <a:effectLst/>
                          <a:latin typeface="Calibri"/>
                          <a:ea typeface="SimSun"/>
                          <a:cs typeface="Arial"/>
                        </a:rPr>
                        <a:t>Meteorology</a:t>
                      </a:r>
                    </a:p>
                  </a:txBody>
                  <a:tcPr marL="68580" marR="68580" marT="0" marB="0"/>
                </a:tc>
                <a:tc>
                  <a:txBody>
                    <a:bodyPr/>
                    <a:lstStyle/>
                    <a:p>
                      <a:pPr>
                        <a:lnSpc>
                          <a:spcPct val="115000"/>
                        </a:lnSpc>
                        <a:spcAft>
                          <a:spcPts val="0"/>
                        </a:spcAft>
                      </a:pPr>
                      <a:r>
                        <a:rPr lang="en-US" sz="1100">
                          <a:effectLst/>
                          <a:latin typeface="Calibri"/>
                          <a:ea typeface="SimSun"/>
                          <a:cs typeface="Arial"/>
                        </a:rPr>
                        <a:t>10 full scholarship MSc and PhD.</a:t>
                      </a:r>
                    </a:p>
                  </a:txBody>
                  <a:tcPr marL="68580" marR="68580" marT="0" marB="0"/>
                </a:tc>
              </a:tr>
              <a:tr h="276837">
                <a:tc>
                  <a:txBody>
                    <a:bodyPr/>
                    <a:lstStyle/>
                    <a:p>
                      <a:pPr>
                        <a:lnSpc>
                          <a:spcPct val="115000"/>
                        </a:lnSpc>
                        <a:spcAft>
                          <a:spcPts val="0"/>
                        </a:spcAft>
                      </a:pPr>
                      <a:r>
                        <a:rPr lang="en-US" sz="1100">
                          <a:effectLst/>
                          <a:latin typeface="Calibri"/>
                          <a:ea typeface="SimSun"/>
                          <a:cs typeface="Arial"/>
                        </a:rPr>
                        <a:t>1.3</a:t>
                      </a:r>
                    </a:p>
                  </a:txBody>
                  <a:tcPr marL="68580" marR="68580" marT="0" marB="0"/>
                </a:tc>
                <a:tc>
                  <a:txBody>
                    <a:bodyPr/>
                    <a:lstStyle/>
                    <a:p>
                      <a:pPr>
                        <a:lnSpc>
                          <a:spcPct val="115000"/>
                        </a:lnSpc>
                        <a:spcAft>
                          <a:spcPts val="0"/>
                        </a:spcAft>
                      </a:pPr>
                      <a:r>
                        <a:rPr lang="en-US" sz="1100">
                          <a:effectLst/>
                          <a:latin typeface="Calibri"/>
                          <a:ea typeface="SimSun"/>
                          <a:cs typeface="Arial"/>
                        </a:rPr>
                        <a:t>China</a:t>
                      </a:r>
                    </a:p>
                  </a:txBody>
                  <a:tcPr marL="68580" marR="68580" marT="0" marB="0"/>
                </a:tc>
                <a:tc>
                  <a:txBody>
                    <a:bodyPr/>
                    <a:lstStyle/>
                    <a:p>
                      <a:pPr>
                        <a:lnSpc>
                          <a:spcPct val="115000"/>
                        </a:lnSpc>
                        <a:spcAft>
                          <a:spcPts val="0"/>
                        </a:spcAft>
                      </a:pPr>
                      <a:r>
                        <a:rPr lang="en-US" sz="1100">
                          <a:effectLst/>
                          <a:latin typeface="Calibri"/>
                          <a:ea typeface="SimSun"/>
                          <a:cs typeface="Arial"/>
                        </a:rPr>
                        <a:t>Hohai University</a:t>
                      </a:r>
                    </a:p>
                  </a:txBody>
                  <a:tcPr marL="68580" marR="68580" marT="0" marB="0"/>
                </a:tc>
                <a:tc>
                  <a:txBody>
                    <a:bodyPr/>
                    <a:lstStyle/>
                    <a:p>
                      <a:pPr>
                        <a:lnSpc>
                          <a:spcPct val="115000"/>
                        </a:lnSpc>
                        <a:spcAft>
                          <a:spcPts val="0"/>
                        </a:spcAft>
                      </a:pPr>
                      <a:r>
                        <a:rPr lang="en-US" sz="1100">
                          <a:effectLst/>
                          <a:latin typeface="Calibri"/>
                          <a:ea typeface="SimSun"/>
                          <a:cs typeface="Arial"/>
                        </a:rPr>
                        <a:t>2016</a:t>
                      </a:r>
                    </a:p>
                  </a:txBody>
                  <a:tcPr marL="68580" marR="68580" marT="0" marB="0"/>
                </a:tc>
                <a:tc>
                  <a:txBody>
                    <a:bodyPr/>
                    <a:lstStyle/>
                    <a:p>
                      <a:pPr>
                        <a:lnSpc>
                          <a:spcPct val="115000"/>
                        </a:lnSpc>
                        <a:spcAft>
                          <a:spcPts val="0"/>
                        </a:spcAft>
                      </a:pPr>
                      <a:r>
                        <a:rPr lang="en-US" sz="1100">
                          <a:effectLst/>
                          <a:latin typeface="Calibri"/>
                          <a:ea typeface="SimSun"/>
                          <a:cs typeface="Arial"/>
                        </a:rPr>
                        <a:t>Hydrology</a:t>
                      </a:r>
                    </a:p>
                  </a:txBody>
                  <a:tcPr marL="68580" marR="68580" marT="0" marB="0"/>
                </a:tc>
                <a:tc>
                  <a:txBody>
                    <a:bodyPr/>
                    <a:lstStyle/>
                    <a:p>
                      <a:pPr>
                        <a:lnSpc>
                          <a:spcPct val="115000"/>
                        </a:lnSpc>
                        <a:spcAft>
                          <a:spcPts val="0"/>
                        </a:spcAft>
                      </a:pPr>
                      <a:r>
                        <a:rPr lang="en-US" sz="1100">
                          <a:effectLst/>
                          <a:latin typeface="Calibri"/>
                          <a:ea typeface="SimSun"/>
                          <a:cs typeface="Arial"/>
                        </a:rPr>
                        <a:t>20 full scholarship MSc</a:t>
                      </a:r>
                    </a:p>
                  </a:txBody>
                  <a:tcPr marL="68580" marR="68580" marT="0" marB="0"/>
                </a:tc>
              </a:tr>
              <a:tr h="363517">
                <a:tc>
                  <a:txBody>
                    <a:bodyPr/>
                    <a:lstStyle/>
                    <a:p>
                      <a:pPr>
                        <a:lnSpc>
                          <a:spcPct val="115000"/>
                        </a:lnSpc>
                        <a:spcAft>
                          <a:spcPts val="0"/>
                        </a:spcAft>
                      </a:pPr>
                      <a:r>
                        <a:rPr lang="en-US" sz="1100">
                          <a:effectLst/>
                          <a:latin typeface="Calibri"/>
                          <a:ea typeface="SimSun"/>
                          <a:cs typeface="Arial"/>
                        </a:rPr>
                        <a:t>2</a:t>
                      </a:r>
                    </a:p>
                  </a:txBody>
                  <a:tcPr marL="68580" marR="68580" marT="0" marB="0"/>
                </a:tc>
                <a:tc>
                  <a:txBody>
                    <a:bodyPr/>
                    <a:lstStyle/>
                    <a:p>
                      <a:pPr>
                        <a:lnSpc>
                          <a:spcPct val="115000"/>
                        </a:lnSpc>
                        <a:spcAft>
                          <a:spcPts val="0"/>
                        </a:spcAft>
                      </a:pPr>
                      <a:r>
                        <a:rPr lang="en-US" sz="1100">
                          <a:effectLst/>
                          <a:latin typeface="Calibri"/>
                          <a:ea typeface="SimSun"/>
                          <a:cs typeface="Arial"/>
                        </a:rPr>
                        <a:t>France</a:t>
                      </a:r>
                    </a:p>
                  </a:txBody>
                  <a:tcPr marL="68580" marR="68580" marT="0" marB="0"/>
                </a:tc>
                <a:tc>
                  <a:txBody>
                    <a:bodyPr/>
                    <a:lstStyle/>
                    <a:p>
                      <a:pPr>
                        <a:lnSpc>
                          <a:spcPct val="115000"/>
                        </a:lnSpc>
                        <a:spcAft>
                          <a:spcPts val="0"/>
                        </a:spcAft>
                      </a:pPr>
                      <a:r>
                        <a:rPr lang="fr-CH" sz="1100">
                          <a:effectLst/>
                          <a:latin typeface="Calibri"/>
                          <a:ea typeface="SimSun"/>
                          <a:cs typeface="Arial"/>
                        </a:rPr>
                        <a:t>Ecole Nationale de la Météorologie (ENM)</a:t>
                      </a:r>
                      <a:endParaRPr lang="en-US" sz="1100">
                        <a:effectLst/>
                        <a:latin typeface="Calibri"/>
                        <a:ea typeface="SimSun"/>
                        <a:cs typeface="Arial"/>
                      </a:endParaRPr>
                    </a:p>
                  </a:txBody>
                  <a:tcPr marL="68580" marR="68580" marT="0" marB="0"/>
                </a:tc>
                <a:tc>
                  <a:txBody>
                    <a:bodyPr/>
                    <a:lstStyle/>
                    <a:p>
                      <a:pPr>
                        <a:lnSpc>
                          <a:spcPct val="115000"/>
                        </a:lnSpc>
                        <a:spcAft>
                          <a:spcPts val="0"/>
                        </a:spcAft>
                      </a:pPr>
                      <a:r>
                        <a:rPr lang="en-US" sz="1100">
                          <a:effectLst/>
                          <a:latin typeface="Calibri"/>
                          <a:ea typeface="SimSun"/>
                          <a:cs typeface="Arial"/>
                        </a:rPr>
                        <a:t>2014</a:t>
                      </a:r>
                    </a:p>
                  </a:txBody>
                  <a:tcPr marL="68580" marR="68580" marT="0" marB="0"/>
                </a:tc>
                <a:tc>
                  <a:txBody>
                    <a:bodyPr/>
                    <a:lstStyle/>
                    <a:p>
                      <a:pPr>
                        <a:lnSpc>
                          <a:spcPct val="115000"/>
                        </a:lnSpc>
                        <a:spcAft>
                          <a:spcPts val="0"/>
                        </a:spcAft>
                      </a:pPr>
                      <a:r>
                        <a:rPr lang="en-US" sz="1100">
                          <a:effectLst/>
                          <a:latin typeface="Calibri"/>
                          <a:ea typeface="SimSun"/>
                          <a:cs typeface="Arial"/>
                        </a:rPr>
                        <a:t>Meteorology</a:t>
                      </a:r>
                    </a:p>
                  </a:txBody>
                  <a:tcPr marL="68580" marR="68580" marT="0" marB="0"/>
                </a:tc>
                <a:tc>
                  <a:txBody>
                    <a:bodyPr/>
                    <a:lstStyle/>
                    <a:p>
                      <a:pPr>
                        <a:lnSpc>
                          <a:spcPct val="115000"/>
                        </a:lnSpc>
                        <a:spcAft>
                          <a:spcPts val="0"/>
                        </a:spcAft>
                      </a:pPr>
                      <a:r>
                        <a:rPr lang="en-US" sz="1100">
                          <a:effectLst/>
                          <a:latin typeface="Calibri"/>
                          <a:ea typeface="SimSun"/>
                          <a:cs typeface="Arial"/>
                        </a:rPr>
                        <a:t>Varies, mainly for francophone Members</a:t>
                      </a:r>
                    </a:p>
                  </a:txBody>
                  <a:tcPr marL="68580" marR="68580" marT="0" marB="0"/>
                </a:tc>
              </a:tr>
              <a:tr h="223516">
                <a:tc>
                  <a:txBody>
                    <a:bodyPr/>
                    <a:lstStyle/>
                    <a:p>
                      <a:pPr>
                        <a:lnSpc>
                          <a:spcPct val="115000"/>
                        </a:lnSpc>
                        <a:spcAft>
                          <a:spcPts val="0"/>
                        </a:spcAft>
                      </a:pPr>
                      <a:r>
                        <a:rPr lang="en-US" sz="1100">
                          <a:effectLst/>
                          <a:latin typeface="Calibri"/>
                          <a:ea typeface="SimSun"/>
                          <a:cs typeface="Arial"/>
                        </a:rPr>
                        <a:t>3</a:t>
                      </a:r>
                    </a:p>
                  </a:txBody>
                  <a:tcPr marL="68580" marR="68580" marT="0" marB="0"/>
                </a:tc>
                <a:tc>
                  <a:txBody>
                    <a:bodyPr/>
                    <a:lstStyle/>
                    <a:p>
                      <a:pPr>
                        <a:lnSpc>
                          <a:spcPct val="115000"/>
                        </a:lnSpc>
                        <a:spcAft>
                          <a:spcPts val="0"/>
                        </a:spcAft>
                      </a:pPr>
                      <a:r>
                        <a:rPr lang="en-US" sz="1100">
                          <a:effectLst/>
                          <a:latin typeface="Calibri"/>
                          <a:ea typeface="SimSun"/>
                          <a:cs typeface="Arial"/>
                        </a:rPr>
                        <a:t>Germany</a:t>
                      </a:r>
                    </a:p>
                  </a:txBody>
                  <a:tcPr marL="68580" marR="68580" marT="0" marB="0"/>
                </a:tc>
                <a:tc>
                  <a:txBody>
                    <a:bodyPr/>
                    <a:lstStyle/>
                    <a:p>
                      <a:pPr>
                        <a:lnSpc>
                          <a:spcPct val="115000"/>
                        </a:lnSpc>
                        <a:spcAft>
                          <a:spcPts val="0"/>
                        </a:spcAft>
                      </a:pPr>
                      <a:r>
                        <a:rPr lang="en-US" sz="1100">
                          <a:effectLst/>
                          <a:latin typeface="Calibri"/>
                          <a:ea typeface="SimSun"/>
                          <a:cs typeface="Arial"/>
                        </a:rPr>
                        <a:t>Leibeniz University Hanover</a:t>
                      </a:r>
                    </a:p>
                  </a:txBody>
                  <a:tcPr marL="68580" marR="68580" marT="0" marB="0"/>
                </a:tc>
                <a:tc>
                  <a:txBody>
                    <a:bodyPr/>
                    <a:lstStyle/>
                    <a:p>
                      <a:pPr>
                        <a:lnSpc>
                          <a:spcPct val="115000"/>
                        </a:lnSpc>
                        <a:spcAft>
                          <a:spcPts val="0"/>
                        </a:spcAft>
                      </a:pPr>
                      <a:r>
                        <a:rPr lang="en-US" sz="1100">
                          <a:effectLst/>
                          <a:latin typeface="Calibri"/>
                          <a:ea typeface="SimSun"/>
                          <a:cs typeface="Arial"/>
                        </a:rPr>
                        <a:t>2019</a:t>
                      </a:r>
                    </a:p>
                  </a:txBody>
                  <a:tcPr marL="68580" marR="68580" marT="0" marB="0"/>
                </a:tc>
                <a:tc>
                  <a:txBody>
                    <a:bodyPr/>
                    <a:lstStyle/>
                    <a:p>
                      <a:pPr>
                        <a:lnSpc>
                          <a:spcPct val="115000"/>
                        </a:lnSpc>
                        <a:spcAft>
                          <a:spcPts val="0"/>
                        </a:spcAft>
                      </a:pPr>
                      <a:r>
                        <a:rPr lang="en-US" sz="1100">
                          <a:effectLst/>
                          <a:latin typeface="Calibri"/>
                          <a:ea typeface="SimSun"/>
                          <a:cs typeface="Arial"/>
                        </a:rPr>
                        <a:t>Hydrology</a:t>
                      </a:r>
                    </a:p>
                  </a:txBody>
                  <a:tcPr marL="68580" marR="68580" marT="0" marB="0"/>
                </a:tc>
                <a:tc>
                  <a:txBody>
                    <a:bodyPr/>
                    <a:lstStyle/>
                    <a:p>
                      <a:pPr>
                        <a:lnSpc>
                          <a:spcPct val="115000"/>
                        </a:lnSpc>
                        <a:spcAft>
                          <a:spcPts val="0"/>
                        </a:spcAft>
                      </a:pPr>
                      <a:r>
                        <a:rPr lang="en-US" sz="1100">
                          <a:effectLst/>
                          <a:latin typeface="Calibri"/>
                          <a:ea typeface="SimSun"/>
                          <a:cs typeface="Arial"/>
                        </a:rPr>
                        <a:t>Up to 2 MSc</a:t>
                      </a:r>
                    </a:p>
                  </a:txBody>
                  <a:tcPr marL="68580" marR="68580" marT="0" marB="0"/>
                </a:tc>
              </a:tr>
              <a:tr h="276837">
                <a:tc>
                  <a:txBody>
                    <a:bodyPr/>
                    <a:lstStyle/>
                    <a:p>
                      <a:pPr>
                        <a:lnSpc>
                          <a:spcPct val="115000"/>
                        </a:lnSpc>
                        <a:spcAft>
                          <a:spcPts val="0"/>
                        </a:spcAft>
                      </a:pPr>
                      <a:r>
                        <a:rPr lang="en-US" sz="1100">
                          <a:effectLst/>
                          <a:latin typeface="Calibri"/>
                          <a:ea typeface="SimSun"/>
                          <a:cs typeface="Arial"/>
                        </a:rPr>
                        <a:t>4</a:t>
                      </a:r>
                    </a:p>
                  </a:txBody>
                  <a:tcPr marL="68580" marR="68580" marT="0" marB="0"/>
                </a:tc>
                <a:tc>
                  <a:txBody>
                    <a:bodyPr/>
                    <a:lstStyle/>
                    <a:p>
                      <a:pPr>
                        <a:lnSpc>
                          <a:spcPct val="115000"/>
                        </a:lnSpc>
                        <a:spcAft>
                          <a:spcPts val="0"/>
                        </a:spcAft>
                      </a:pPr>
                      <a:r>
                        <a:rPr lang="en-US" sz="1100">
                          <a:effectLst/>
                          <a:latin typeface="Calibri"/>
                          <a:ea typeface="SimSun"/>
                          <a:cs typeface="Arial"/>
                        </a:rPr>
                        <a:t>Japan</a:t>
                      </a:r>
                    </a:p>
                  </a:txBody>
                  <a:tcPr marL="68580" marR="68580" marT="0" marB="0"/>
                </a:tc>
                <a:tc>
                  <a:txBody>
                    <a:bodyPr/>
                    <a:lstStyle/>
                    <a:p>
                      <a:pPr>
                        <a:lnSpc>
                          <a:spcPct val="115000"/>
                        </a:lnSpc>
                        <a:spcAft>
                          <a:spcPts val="0"/>
                        </a:spcAft>
                      </a:pPr>
                      <a:r>
                        <a:rPr lang="en-US" sz="1100">
                          <a:effectLst/>
                          <a:latin typeface="Calibri"/>
                          <a:ea typeface="SimSun"/>
                          <a:cs typeface="Arial"/>
                        </a:rPr>
                        <a:t>Disaster Prevention Research Institute(DPRI), Kyoto University</a:t>
                      </a:r>
                    </a:p>
                  </a:txBody>
                  <a:tcPr marL="68580" marR="68580" marT="0" marB="0"/>
                </a:tc>
                <a:tc>
                  <a:txBody>
                    <a:bodyPr/>
                    <a:lstStyle/>
                    <a:p>
                      <a:pPr>
                        <a:lnSpc>
                          <a:spcPct val="115000"/>
                        </a:lnSpc>
                        <a:spcAft>
                          <a:spcPts val="0"/>
                        </a:spcAft>
                      </a:pPr>
                      <a:r>
                        <a:rPr lang="en-US" sz="1100">
                          <a:effectLst/>
                          <a:latin typeface="Calibri"/>
                          <a:ea typeface="SimSun"/>
                          <a:cs typeface="Arial"/>
                        </a:rPr>
                        <a:t>2017</a:t>
                      </a:r>
                    </a:p>
                  </a:txBody>
                  <a:tcPr marL="68580" marR="68580" marT="0" marB="0"/>
                </a:tc>
                <a:tc>
                  <a:txBody>
                    <a:bodyPr/>
                    <a:lstStyle/>
                    <a:p>
                      <a:pPr>
                        <a:lnSpc>
                          <a:spcPct val="115000"/>
                        </a:lnSpc>
                        <a:spcAft>
                          <a:spcPts val="0"/>
                        </a:spcAft>
                      </a:pPr>
                      <a:r>
                        <a:rPr lang="en-US" sz="1100">
                          <a:effectLst/>
                          <a:latin typeface="Calibri"/>
                          <a:ea typeface="SimSun"/>
                          <a:cs typeface="Arial"/>
                        </a:rPr>
                        <a:t>Meteorology (research oriented)</a:t>
                      </a:r>
                    </a:p>
                  </a:txBody>
                  <a:tcPr marL="68580" marR="68580" marT="0" marB="0"/>
                </a:tc>
                <a:tc>
                  <a:txBody>
                    <a:bodyPr/>
                    <a:lstStyle/>
                    <a:p>
                      <a:pPr>
                        <a:lnSpc>
                          <a:spcPct val="115000"/>
                        </a:lnSpc>
                        <a:spcAft>
                          <a:spcPts val="0"/>
                        </a:spcAft>
                      </a:pPr>
                      <a:r>
                        <a:rPr lang="en-US" sz="1100">
                          <a:effectLst/>
                          <a:latin typeface="Calibri"/>
                          <a:ea typeface="SimSun"/>
                          <a:cs typeface="Arial"/>
                        </a:rPr>
                        <a:t>3 full scholarship for up to 6 months</a:t>
                      </a:r>
                    </a:p>
                  </a:txBody>
                  <a:tcPr marL="68580" marR="68580" marT="0" marB="0"/>
                </a:tc>
              </a:tr>
              <a:tr h="291584">
                <a:tc>
                  <a:txBody>
                    <a:bodyPr/>
                    <a:lstStyle/>
                    <a:p>
                      <a:pPr>
                        <a:lnSpc>
                          <a:spcPct val="115000"/>
                        </a:lnSpc>
                        <a:spcAft>
                          <a:spcPts val="0"/>
                        </a:spcAft>
                      </a:pPr>
                      <a:r>
                        <a:rPr lang="en-US" sz="1100">
                          <a:effectLst/>
                          <a:latin typeface="Calibri"/>
                          <a:ea typeface="SimSun"/>
                          <a:cs typeface="Arial"/>
                        </a:rPr>
                        <a:t>5</a:t>
                      </a:r>
                    </a:p>
                  </a:txBody>
                  <a:tcPr marL="68580" marR="68580" marT="0" marB="0"/>
                </a:tc>
                <a:tc>
                  <a:txBody>
                    <a:bodyPr/>
                    <a:lstStyle/>
                    <a:p>
                      <a:pPr>
                        <a:lnSpc>
                          <a:spcPct val="115000"/>
                        </a:lnSpc>
                        <a:spcAft>
                          <a:spcPts val="0"/>
                        </a:spcAft>
                      </a:pPr>
                      <a:r>
                        <a:rPr lang="en-US" sz="1100">
                          <a:effectLst/>
                          <a:latin typeface="Calibri"/>
                          <a:ea typeface="SimSun"/>
                          <a:cs typeface="Arial"/>
                        </a:rPr>
                        <a:t>Korea</a:t>
                      </a:r>
                    </a:p>
                  </a:txBody>
                  <a:tcPr marL="68580" marR="68580" marT="0" marB="0"/>
                </a:tc>
                <a:tc>
                  <a:txBody>
                    <a:bodyPr/>
                    <a:lstStyle/>
                    <a:p>
                      <a:pPr>
                        <a:lnSpc>
                          <a:spcPct val="115000"/>
                        </a:lnSpc>
                        <a:spcAft>
                          <a:spcPts val="0"/>
                        </a:spcAft>
                      </a:pPr>
                      <a:r>
                        <a:rPr lang="en-US" sz="1100">
                          <a:effectLst/>
                          <a:latin typeface="Calibri"/>
                          <a:ea typeface="SimSun"/>
                          <a:cs typeface="Arial"/>
                        </a:rPr>
                        <a:t>EWHA Womens University (EWU)</a:t>
                      </a:r>
                    </a:p>
                  </a:txBody>
                  <a:tcPr marL="68580" marR="68580" marT="0" marB="0"/>
                </a:tc>
                <a:tc>
                  <a:txBody>
                    <a:bodyPr/>
                    <a:lstStyle/>
                    <a:p>
                      <a:pPr>
                        <a:lnSpc>
                          <a:spcPct val="115000"/>
                        </a:lnSpc>
                        <a:spcAft>
                          <a:spcPts val="0"/>
                        </a:spcAft>
                      </a:pPr>
                      <a:r>
                        <a:rPr lang="en-US" sz="1100">
                          <a:effectLst/>
                          <a:latin typeface="Calibri"/>
                          <a:ea typeface="SimSun"/>
                          <a:cs typeface="Arial"/>
                        </a:rPr>
                        <a:t>2016</a:t>
                      </a:r>
                    </a:p>
                  </a:txBody>
                  <a:tcPr marL="68580" marR="68580" marT="0" marB="0"/>
                </a:tc>
                <a:tc>
                  <a:txBody>
                    <a:bodyPr/>
                    <a:lstStyle/>
                    <a:p>
                      <a:pPr>
                        <a:lnSpc>
                          <a:spcPct val="115000"/>
                        </a:lnSpc>
                        <a:spcAft>
                          <a:spcPts val="0"/>
                        </a:spcAft>
                      </a:pPr>
                      <a:r>
                        <a:rPr lang="en-US" sz="1100">
                          <a:effectLst/>
                          <a:latin typeface="Calibri"/>
                          <a:ea typeface="SimSun"/>
                          <a:cs typeface="Arial"/>
                        </a:rPr>
                        <a:t>Meteorology</a:t>
                      </a:r>
                    </a:p>
                  </a:txBody>
                  <a:tcPr marL="68580" marR="68580" marT="0" marB="0"/>
                </a:tc>
                <a:tc>
                  <a:txBody>
                    <a:bodyPr/>
                    <a:lstStyle/>
                    <a:p>
                      <a:pPr>
                        <a:lnSpc>
                          <a:spcPct val="115000"/>
                        </a:lnSpc>
                        <a:spcAft>
                          <a:spcPts val="0"/>
                        </a:spcAft>
                      </a:pPr>
                      <a:r>
                        <a:rPr lang="en-US" sz="1100">
                          <a:effectLst/>
                          <a:latin typeface="Calibri"/>
                          <a:ea typeface="SimSun"/>
                          <a:cs typeface="Arial"/>
                        </a:rPr>
                        <a:t>3 MSc for Female fellow</a:t>
                      </a:r>
                    </a:p>
                  </a:txBody>
                  <a:tcPr marL="68580" marR="68580" marT="0" marB="0"/>
                </a:tc>
              </a:tr>
              <a:tr h="276837">
                <a:tc>
                  <a:txBody>
                    <a:bodyPr/>
                    <a:lstStyle/>
                    <a:p>
                      <a:pPr>
                        <a:lnSpc>
                          <a:spcPct val="115000"/>
                        </a:lnSpc>
                        <a:spcAft>
                          <a:spcPts val="0"/>
                        </a:spcAft>
                      </a:pPr>
                      <a:r>
                        <a:rPr lang="en-US" sz="1100">
                          <a:effectLst/>
                          <a:latin typeface="Calibri"/>
                          <a:ea typeface="SimSun"/>
                          <a:cs typeface="Arial"/>
                        </a:rPr>
                        <a:t>6</a:t>
                      </a:r>
                    </a:p>
                  </a:txBody>
                  <a:tcPr marL="68580" marR="68580" marT="0" marB="0"/>
                </a:tc>
                <a:tc>
                  <a:txBody>
                    <a:bodyPr/>
                    <a:lstStyle/>
                    <a:p>
                      <a:pPr>
                        <a:lnSpc>
                          <a:spcPct val="115000"/>
                        </a:lnSpc>
                        <a:spcAft>
                          <a:spcPts val="0"/>
                        </a:spcAft>
                      </a:pPr>
                      <a:r>
                        <a:rPr lang="en-US" sz="1100">
                          <a:effectLst/>
                          <a:latin typeface="Calibri"/>
                          <a:ea typeface="SimSun"/>
                          <a:cs typeface="Arial"/>
                        </a:rPr>
                        <a:t>Netherlands</a:t>
                      </a:r>
                    </a:p>
                  </a:txBody>
                  <a:tcPr marL="68580" marR="68580" marT="0" marB="0"/>
                </a:tc>
                <a:tc>
                  <a:txBody>
                    <a:bodyPr/>
                    <a:lstStyle/>
                    <a:p>
                      <a:pPr>
                        <a:lnSpc>
                          <a:spcPct val="115000"/>
                        </a:lnSpc>
                        <a:spcAft>
                          <a:spcPts val="0"/>
                        </a:spcAft>
                      </a:pPr>
                      <a:r>
                        <a:rPr lang="en-US" sz="1100">
                          <a:effectLst/>
                          <a:latin typeface="Calibri"/>
                          <a:ea typeface="SimSun"/>
                          <a:cs typeface="Arial"/>
                        </a:rPr>
                        <a:t>IHE-Delft, Institute for Water Education</a:t>
                      </a:r>
                    </a:p>
                  </a:txBody>
                  <a:tcPr marL="68580" marR="68580" marT="0" marB="0"/>
                </a:tc>
                <a:tc>
                  <a:txBody>
                    <a:bodyPr/>
                    <a:lstStyle/>
                    <a:p>
                      <a:pPr>
                        <a:lnSpc>
                          <a:spcPct val="115000"/>
                        </a:lnSpc>
                        <a:spcAft>
                          <a:spcPts val="0"/>
                        </a:spcAft>
                      </a:pPr>
                      <a:r>
                        <a:rPr lang="en-US" sz="1100">
                          <a:effectLst/>
                          <a:latin typeface="Calibri"/>
                          <a:ea typeface="SimSun"/>
                          <a:cs typeface="Arial"/>
                        </a:rPr>
                        <a:t>2017</a:t>
                      </a:r>
                    </a:p>
                  </a:txBody>
                  <a:tcPr marL="68580" marR="68580" marT="0" marB="0"/>
                </a:tc>
                <a:tc>
                  <a:txBody>
                    <a:bodyPr/>
                    <a:lstStyle/>
                    <a:p>
                      <a:pPr>
                        <a:lnSpc>
                          <a:spcPct val="115000"/>
                        </a:lnSpc>
                        <a:spcAft>
                          <a:spcPts val="0"/>
                        </a:spcAft>
                      </a:pPr>
                      <a:r>
                        <a:rPr lang="en-US" sz="1100">
                          <a:effectLst/>
                          <a:latin typeface="Calibri"/>
                          <a:ea typeface="SimSun"/>
                          <a:cs typeface="Arial"/>
                        </a:rPr>
                        <a:t>Hydrology</a:t>
                      </a:r>
                    </a:p>
                  </a:txBody>
                  <a:tcPr marL="68580" marR="68580" marT="0" marB="0"/>
                </a:tc>
                <a:tc>
                  <a:txBody>
                    <a:bodyPr/>
                    <a:lstStyle/>
                    <a:p>
                      <a:pPr>
                        <a:lnSpc>
                          <a:spcPct val="115000"/>
                        </a:lnSpc>
                        <a:spcAft>
                          <a:spcPts val="0"/>
                        </a:spcAft>
                      </a:pPr>
                      <a:r>
                        <a:rPr lang="en-US" sz="1100">
                          <a:effectLst/>
                          <a:latin typeface="Calibri"/>
                          <a:ea typeface="SimSun"/>
                          <a:cs typeface="Arial"/>
                        </a:rPr>
                        <a:t>Up to 3 MSc</a:t>
                      </a:r>
                    </a:p>
                  </a:txBody>
                  <a:tcPr marL="68580" marR="68580" marT="0" marB="0"/>
                </a:tc>
              </a:tr>
              <a:tr h="415255">
                <a:tc>
                  <a:txBody>
                    <a:bodyPr/>
                    <a:lstStyle/>
                    <a:p>
                      <a:pPr>
                        <a:lnSpc>
                          <a:spcPct val="115000"/>
                        </a:lnSpc>
                        <a:spcAft>
                          <a:spcPts val="0"/>
                        </a:spcAft>
                      </a:pPr>
                      <a:r>
                        <a:rPr lang="en-US" sz="1100">
                          <a:effectLst/>
                          <a:latin typeface="Calibri"/>
                          <a:ea typeface="SimSun"/>
                          <a:cs typeface="Arial"/>
                        </a:rPr>
                        <a:t>7</a:t>
                      </a:r>
                    </a:p>
                  </a:txBody>
                  <a:tcPr marL="68580" marR="68580" marT="0" marB="0"/>
                </a:tc>
                <a:tc>
                  <a:txBody>
                    <a:bodyPr/>
                    <a:lstStyle/>
                    <a:p>
                      <a:pPr>
                        <a:lnSpc>
                          <a:spcPct val="115000"/>
                        </a:lnSpc>
                        <a:spcAft>
                          <a:spcPts val="0"/>
                        </a:spcAft>
                      </a:pPr>
                      <a:r>
                        <a:rPr lang="en-US" sz="1100">
                          <a:effectLst/>
                          <a:latin typeface="Calibri"/>
                          <a:ea typeface="SimSun"/>
                          <a:cs typeface="Arial"/>
                        </a:rPr>
                        <a:t>Russia Federation</a:t>
                      </a:r>
                    </a:p>
                  </a:txBody>
                  <a:tcPr marL="68580" marR="68580" marT="0" marB="0"/>
                </a:tc>
                <a:tc>
                  <a:txBody>
                    <a:bodyPr/>
                    <a:lstStyle/>
                    <a:p>
                      <a:pPr>
                        <a:lnSpc>
                          <a:spcPct val="115000"/>
                        </a:lnSpc>
                        <a:spcAft>
                          <a:spcPts val="0"/>
                        </a:spcAft>
                      </a:pPr>
                      <a:r>
                        <a:rPr lang="en-US" sz="1100">
                          <a:effectLst/>
                          <a:latin typeface="Calibri"/>
                          <a:ea typeface="SimSun"/>
                          <a:cs typeface="Arial"/>
                        </a:rPr>
                        <a:t>Russian State Hydrometeorological University (RSHU)</a:t>
                      </a:r>
                    </a:p>
                  </a:txBody>
                  <a:tcPr marL="68580" marR="68580" marT="0" marB="0"/>
                </a:tc>
                <a:tc>
                  <a:txBody>
                    <a:bodyPr/>
                    <a:lstStyle/>
                    <a:p>
                      <a:pPr>
                        <a:lnSpc>
                          <a:spcPct val="115000"/>
                        </a:lnSpc>
                        <a:spcAft>
                          <a:spcPts val="0"/>
                        </a:spcAft>
                      </a:pPr>
                      <a:r>
                        <a:rPr lang="en-US" sz="1100">
                          <a:effectLst/>
                          <a:latin typeface="Calibri"/>
                          <a:ea typeface="SimSun"/>
                          <a:cs typeface="Arial"/>
                        </a:rPr>
                        <a:t>2016</a:t>
                      </a:r>
                    </a:p>
                  </a:txBody>
                  <a:tcPr marL="68580" marR="68580" marT="0" marB="0"/>
                </a:tc>
                <a:tc>
                  <a:txBody>
                    <a:bodyPr/>
                    <a:lstStyle/>
                    <a:p>
                      <a:pPr>
                        <a:lnSpc>
                          <a:spcPct val="115000"/>
                        </a:lnSpc>
                        <a:spcAft>
                          <a:spcPts val="0"/>
                        </a:spcAft>
                      </a:pPr>
                      <a:r>
                        <a:rPr lang="en-US" sz="1100">
                          <a:effectLst/>
                          <a:latin typeface="Calibri"/>
                          <a:ea typeface="SimSun"/>
                          <a:cs typeface="Arial"/>
                        </a:rPr>
                        <a:t>Meteorology, Hydrology and Environment</a:t>
                      </a:r>
                    </a:p>
                  </a:txBody>
                  <a:tcPr marL="68580" marR="68580" marT="0" marB="0"/>
                </a:tc>
                <a:tc>
                  <a:txBody>
                    <a:bodyPr/>
                    <a:lstStyle/>
                    <a:p>
                      <a:pPr>
                        <a:lnSpc>
                          <a:spcPct val="115000"/>
                        </a:lnSpc>
                        <a:spcAft>
                          <a:spcPts val="0"/>
                        </a:spcAft>
                      </a:pPr>
                      <a:r>
                        <a:rPr lang="en-US" sz="1100">
                          <a:effectLst/>
                          <a:latin typeface="Calibri"/>
                          <a:ea typeface="SimSun"/>
                          <a:cs typeface="Arial"/>
                        </a:rPr>
                        <a:t>5 BSc and MSc </a:t>
                      </a:r>
                    </a:p>
                  </a:txBody>
                  <a:tcPr marL="68580" marR="68580" marT="0" marB="0"/>
                </a:tc>
              </a:tr>
              <a:tr h="276837">
                <a:tc>
                  <a:txBody>
                    <a:bodyPr/>
                    <a:lstStyle/>
                    <a:p>
                      <a:pPr>
                        <a:lnSpc>
                          <a:spcPct val="115000"/>
                        </a:lnSpc>
                        <a:spcAft>
                          <a:spcPts val="0"/>
                        </a:spcAft>
                      </a:pPr>
                      <a:r>
                        <a:rPr lang="en-US" sz="1100">
                          <a:effectLst/>
                          <a:latin typeface="Calibri"/>
                          <a:ea typeface="SimSun"/>
                          <a:cs typeface="Arial"/>
                        </a:rPr>
                        <a:t>8.1</a:t>
                      </a:r>
                    </a:p>
                  </a:txBody>
                  <a:tcPr marL="68580" marR="68580" marT="0" marB="0"/>
                </a:tc>
                <a:tc>
                  <a:txBody>
                    <a:bodyPr/>
                    <a:lstStyle/>
                    <a:p>
                      <a:pPr>
                        <a:lnSpc>
                          <a:spcPct val="115000"/>
                        </a:lnSpc>
                        <a:spcAft>
                          <a:spcPts val="0"/>
                        </a:spcAft>
                      </a:pPr>
                      <a:r>
                        <a:rPr lang="en-US" sz="1100">
                          <a:effectLst/>
                          <a:latin typeface="Calibri"/>
                          <a:ea typeface="SimSun"/>
                          <a:cs typeface="Arial"/>
                        </a:rPr>
                        <a:t>United Kingdom</a:t>
                      </a:r>
                    </a:p>
                  </a:txBody>
                  <a:tcPr marL="68580" marR="68580" marT="0" marB="0"/>
                </a:tc>
                <a:tc>
                  <a:txBody>
                    <a:bodyPr/>
                    <a:lstStyle/>
                    <a:p>
                      <a:pPr>
                        <a:lnSpc>
                          <a:spcPct val="115000"/>
                        </a:lnSpc>
                        <a:spcAft>
                          <a:spcPts val="0"/>
                        </a:spcAft>
                      </a:pPr>
                      <a:r>
                        <a:rPr lang="en-US" sz="1100">
                          <a:effectLst/>
                          <a:latin typeface="Calibri"/>
                          <a:ea typeface="SimSun"/>
                          <a:cs typeface="Arial"/>
                        </a:rPr>
                        <a:t>University of Reading</a:t>
                      </a:r>
                    </a:p>
                  </a:txBody>
                  <a:tcPr marL="68580" marR="68580" marT="0" marB="0"/>
                </a:tc>
                <a:tc>
                  <a:txBody>
                    <a:bodyPr/>
                    <a:lstStyle/>
                    <a:p>
                      <a:pPr>
                        <a:lnSpc>
                          <a:spcPct val="115000"/>
                        </a:lnSpc>
                        <a:spcAft>
                          <a:spcPts val="0"/>
                        </a:spcAft>
                      </a:pPr>
                      <a:r>
                        <a:rPr lang="en-US" sz="1100">
                          <a:effectLst/>
                          <a:latin typeface="Calibri"/>
                          <a:ea typeface="SimSun"/>
                          <a:cs typeface="Arial"/>
                        </a:rPr>
                        <a:t>2017</a:t>
                      </a:r>
                    </a:p>
                  </a:txBody>
                  <a:tcPr marL="68580" marR="68580" marT="0" marB="0"/>
                </a:tc>
                <a:tc>
                  <a:txBody>
                    <a:bodyPr/>
                    <a:lstStyle/>
                    <a:p>
                      <a:pPr>
                        <a:lnSpc>
                          <a:spcPct val="115000"/>
                        </a:lnSpc>
                        <a:spcAft>
                          <a:spcPts val="0"/>
                        </a:spcAft>
                      </a:pPr>
                      <a:r>
                        <a:rPr lang="en-US" sz="1100">
                          <a:effectLst/>
                          <a:latin typeface="Calibri"/>
                          <a:ea typeface="SimSun"/>
                          <a:cs typeface="Arial"/>
                        </a:rPr>
                        <a:t>Meteorology</a:t>
                      </a:r>
                    </a:p>
                  </a:txBody>
                  <a:tcPr marL="68580" marR="68580" marT="0" marB="0"/>
                </a:tc>
                <a:tc>
                  <a:txBody>
                    <a:bodyPr/>
                    <a:lstStyle/>
                    <a:p>
                      <a:pPr>
                        <a:lnSpc>
                          <a:spcPct val="115000"/>
                        </a:lnSpc>
                        <a:spcAft>
                          <a:spcPts val="0"/>
                        </a:spcAft>
                      </a:pPr>
                      <a:r>
                        <a:rPr lang="en-US" sz="1100">
                          <a:effectLst/>
                          <a:latin typeface="Calibri"/>
                          <a:ea typeface="SimSun"/>
                          <a:cs typeface="Arial"/>
                        </a:rPr>
                        <a:t>Up to 5 MSc, 10% tuition reduction </a:t>
                      </a:r>
                    </a:p>
                  </a:txBody>
                  <a:tcPr marL="68580" marR="68580" marT="0" marB="0"/>
                </a:tc>
              </a:tr>
              <a:tr h="276837">
                <a:tc>
                  <a:txBody>
                    <a:bodyPr/>
                    <a:lstStyle/>
                    <a:p>
                      <a:pPr>
                        <a:lnSpc>
                          <a:spcPct val="115000"/>
                        </a:lnSpc>
                        <a:spcAft>
                          <a:spcPts val="0"/>
                        </a:spcAft>
                      </a:pPr>
                      <a:r>
                        <a:rPr lang="en-US" sz="1100">
                          <a:effectLst/>
                          <a:latin typeface="Calibri"/>
                          <a:ea typeface="SimSun"/>
                          <a:cs typeface="Arial"/>
                        </a:rPr>
                        <a:t>8.2</a:t>
                      </a:r>
                    </a:p>
                  </a:txBody>
                  <a:tcPr marL="68580" marR="68580" marT="0" marB="0"/>
                </a:tc>
                <a:tc>
                  <a:txBody>
                    <a:bodyPr/>
                    <a:lstStyle/>
                    <a:p>
                      <a:pPr>
                        <a:lnSpc>
                          <a:spcPct val="115000"/>
                        </a:lnSpc>
                        <a:spcAft>
                          <a:spcPts val="0"/>
                        </a:spcAft>
                      </a:pPr>
                      <a:r>
                        <a:rPr lang="en-US" sz="1100">
                          <a:effectLst/>
                          <a:latin typeface="Calibri"/>
                          <a:ea typeface="SimSun"/>
                          <a:cs typeface="Arial"/>
                        </a:rPr>
                        <a:t>United Kingdom</a:t>
                      </a:r>
                    </a:p>
                  </a:txBody>
                  <a:tcPr marL="68580" marR="68580" marT="0" marB="0"/>
                </a:tc>
                <a:tc>
                  <a:txBody>
                    <a:bodyPr/>
                    <a:lstStyle/>
                    <a:p>
                      <a:pPr>
                        <a:lnSpc>
                          <a:spcPct val="115000"/>
                        </a:lnSpc>
                        <a:spcAft>
                          <a:spcPts val="0"/>
                        </a:spcAft>
                      </a:pPr>
                      <a:r>
                        <a:rPr lang="en-US" sz="1100">
                          <a:effectLst/>
                          <a:latin typeface="Calibri"/>
                          <a:ea typeface="SimSun"/>
                          <a:cs typeface="Arial"/>
                        </a:rPr>
                        <a:t>European Centre for Medium Range Weather Forecast (ECMWF)</a:t>
                      </a:r>
                    </a:p>
                  </a:txBody>
                  <a:tcPr marL="68580" marR="68580" marT="0" marB="0"/>
                </a:tc>
                <a:tc>
                  <a:txBody>
                    <a:bodyPr/>
                    <a:lstStyle/>
                    <a:p>
                      <a:pPr>
                        <a:lnSpc>
                          <a:spcPct val="115000"/>
                        </a:lnSpc>
                        <a:spcAft>
                          <a:spcPts val="0"/>
                        </a:spcAft>
                      </a:pPr>
                      <a:r>
                        <a:rPr lang="en-US" sz="1100">
                          <a:effectLst/>
                          <a:latin typeface="Calibri"/>
                          <a:ea typeface="SimSun"/>
                          <a:cs typeface="Arial"/>
                        </a:rPr>
                        <a:t>2014</a:t>
                      </a:r>
                    </a:p>
                  </a:txBody>
                  <a:tcPr marL="68580" marR="68580" marT="0" marB="0"/>
                </a:tc>
                <a:tc>
                  <a:txBody>
                    <a:bodyPr/>
                    <a:lstStyle/>
                    <a:p>
                      <a:pPr>
                        <a:lnSpc>
                          <a:spcPct val="115000"/>
                        </a:lnSpc>
                        <a:spcAft>
                          <a:spcPts val="0"/>
                        </a:spcAft>
                      </a:pPr>
                      <a:r>
                        <a:rPr lang="en-US" sz="1100">
                          <a:effectLst/>
                          <a:latin typeface="Calibri"/>
                          <a:ea typeface="SimSun"/>
                          <a:cs typeface="Arial"/>
                        </a:rPr>
                        <a:t>Meteorology</a:t>
                      </a:r>
                    </a:p>
                  </a:txBody>
                  <a:tcPr marL="68580" marR="68580" marT="0" marB="0"/>
                </a:tc>
                <a:tc>
                  <a:txBody>
                    <a:bodyPr/>
                    <a:lstStyle/>
                    <a:p>
                      <a:pPr>
                        <a:lnSpc>
                          <a:spcPct val="115000"/>
                        </a:lnSpc>
                        <a:spcAft>
                          <a:spcPts val="0"/>
                        </a:spcAft>
                      </a:pPr>
                      <a:r>
                        <a:rPr lang="en-US" sz="1100">
                          <a:effectLst/>
                          <a:latin typeface="Calibri"/>
                          <a:ea typeface="SimSun"/>
                          <a:cs typeface="Arial"/>
                        </a:rPr>
                        <a:t>Attachment work up to 1 year</a:t>
                      </a:r>
                    </a:p>
                  </a:txBody>
                  <a:tcPr marL="68580" marR="68580" marT="0" marB="0"/>
                </a:tc>
              </a:tr>
              <a:tr h="415255">
                <a:tc>
                  <a:txBody>
                    <a:bodyPr/>
                    <a:lstStyle/>
                    <a:p>
                      <a:pPr>
                        <a:lnSpc>
                          <a:spcPct val="115000"/>
                        </a:lnSpc>
                        <a:spcAft>
                          <a:spcPts val="0"/>
                        </a:spcAft>
                      </a:pPr>
                      <a:r>
                        <a:rPr lang="en-US" sz="1100">
                          <a:effectLst/>
                          <a:latin typeface="Calibri"/>
                          <a:ea typeface="SimSun"/>
                          <a:cs typeface="Arial"/>
                        </a:rPr>
                        <a:t>8.3</a:t>
                      </a:r>
                    </a:p>
                  </a:txBody>
                  <a:tcPr marL="68580" marR="68580" marT="0" marB="0"/>
                </a:tc>
                <a:tc>
                  <a:txBody>
                    <a:bodyPr/>
                    <a:lstStyle/>
                    <a:p>
                      <a:pPr>
                        <a:lnSpc>
                          <a:spcPct val="115000"/>
                        </a:lnSpc>
                        <a:spcAft>
                          <a:spcPts val="0"/>
                        </a:spcAft>
                      </a:pPr>
                      <a:r>
                        <a:rPr lang="en-US" sz="1100">
                          <a:effectLst/>
                          <a:latin typeface="Calibri"/>
                          <a:ea typeface="SimSun"/>
                          <a:cs typeface="Arial"/>
                        </a:rPr>
                        <a:t>United Kingdom</a:t>
                      </a:r>
                    </a:p>
                  </a:txBody>
                  <a:tcPr marL="68580" marR="68580" marT="0" marB="0"/>
                </a:tc>
                <a:tc>
                  <a:txBody>
                    <a:bodyPr/>
                    <a:lstStyle/>
                    <a:p>
                      <a:pPr>
                        <a:lnSpc>
                          <a:spcPct val="115000"/>
                        </a:lnSpc>
                        <a:spcAft>
                          <a:spcPts val="0"/>
                        </a:spcAft>
                      </a:pPr>
                      <a:r>
                        <a:rPr lang="en-US" sz="1100">
                          <a:effectLst/>
                          <a:latin typeface="Calibri"/>
                          <a:ea typeface="SimSun"/>
                          <a:cs typeface="Arial"/>
                        </a:rPr>
                        <a:t>SCAR (Scientific Committee on Antarctic Research)</a:t>
                      </a:r>
                    </a:p>
                  </a:txBody>
                  <a:tcPr marL="68580" marR="68580" marT="0" marB="0"/>
                </a:tc>
                <a:tc>
                  <a:txBody>
                    <a:bodyPr/>
                    <a:lstStyle/>
                    <a:p>
                      <a:pPr>
                        <a:lnSpc>
                          <a:spcPct val="115000"/>
                        </a:lnSpc>
                        <a:spcAft>
                          <a:spcPts val="0"/>
                        </a:spcAft>
                      </a:pPr>
                      <a:r>
                        <a:rPr lang="en-US" sz="1100">
                          <a:effectLst/>
                          <a:latin typeface="Calibri"/>
                          <a:ea typeface="SimSun"/>
                          <a:cs typeface="Arial"/>
                        </a:rPr>
                        <a:t>2018</a:t>
                      </a:r>
                    </a:p>
                  </a:txBody>
                  <a:tcPr marL="68580" marR="68580" marT="0" marB="0"/>
                </a:tc>
                <a:tc>
                  <a:txBody>
                    <a:bodyPr/>
                    <a:lstStyle/>
                    <a:p>
                      <a:pPr>
                        <a:lnSpc>
                          <a:spcPct val="115000"/>
                        </a:lnSpc>
                        <a:spcAft>
                          <a:spcPts val="0"/>
                        </a:spcAft>
                      </a:pPr>
                      <a:r>
                        <a:rPr lang="en-US" sz="1100">
                          <a:effectLst/>
                          <a:latin typeface="Calibri"/>
                          <a:ea typeface="SimSun"/>
                          <a:cs typeface="Arial"/>
                        </a:rPr>
                        <a:t>Meteorology</a:t>
                      </a:r>
                    </a:p>
                  </a:txBody>
                  <a:tcPr marL="68580" marR="68580" marT="0" marB="0"/>
                </a:tc>
                <a:tc>
                  <a:txBody>
                    <a:bodyPr/>
                    <a:lstStyle/>
                    <a:p>
                      <a:pPr>
                        <a:lnSpc>
                          <a:spcPct val="115000"/>
                        </a:lnSpc>
                        <a:spcAft>
                          <a:spcPts val="0"/>
                        </a:spcAft>
                      </a:pPr>
                      <a:r>
                        <a:rPr lang="en-US" sz="1100">
                          <a:effectLst/>
                          <a:latin typeface="Calibri"/>
                          <a:ea typeface="SimSun"/>
                          <a:cs typeface="Arial"/>
                        </a:rPr>
                        <a:t>Several research fellowship</a:t>
                      </a:r>
                    </a:p>
                  </a:txBody>
                  <a:tcPr marL="68580" marR="68580" marT="0" marB="0"/>
                </a:tc>
              </a:tr>
              <a:tr h="276837">
                <a:tc>
                  <a:txBody>
                    <a:bodyPr/>
                    <a:lstStyle/>
                    <a:p>
                      <a:pPr>
                        <a:lnSpc>
                          <a:spcPct val="115000"/>
                        </a:lnSpc>
                        <a:spcAft>
                          <a:spcPts val="0"/>
                        </a:spcAft>
                      </a:pPr>
                      <a:r>
                        <a:rPr lang="en-US" sz="1100">
                          <a:effectLst/>
                          <a:latin typeface="Calibri"/>
                          <a:ea typeface="SimSun"/>
                          <a:cs typeface="Arial"/>
                        </a:rPr>
                        <a:t>9</a:t>
                      </a:r>
                    </a:p>
                  </a:txBody>
                  <a:tcPr marL="68580" marR="68580" marT="0" marB="0"/>
                </a:tc>
                <a:tc>
                  <a:txBody>
                    <a:bodyPr/>
                    <a:lstStyle/>
                    <a:p>
                      <a:pPr>
                        <a:lnSpc>
                          <a:spcPct val="115000"/>
                        </a:lnSpc>
                        <a:spcAft>
                          <a:spcPts val="0"/>
                        </a:spcAft>
                      </a:pPr>
                      <a:r>
                        <a:rPr lang="en-US" sz="1100">
                          <a:effectLst/>
                          <a:latin typeface="Calibri"/>
                          <a:ea typeface="SimSun"/>
                          <a:cs typeface="Arial"/>
                        </a:rPr>
                        <a:t>The USA</a:t>
                      </a:r>
                    </a:p>
                  </a:txBody>
                  <a:tcPr marL="68580" marR="68580" marT="0" marB="0" anchor="ctr"/>
                </a:tc>
                <a:tc>
                  <a:txBody>
                    <a:bodyPr/>
                    <a:lstStyle/>
                    <a:p>
                      <a:pPr>
                        <a:lnSpc>
                          <a:spcPct val="115000"/>
                        </a:lnSpc>
                        <a:spcAft>
                          <a:spcPts val="0"/>
                        </a:spcAft>
                      </a:pPr>
                      <a:r>
                        <a:rPr lang="en-US" sz="1100">
                          <a:effectLst/>
                          <a:latin typeface="Calibri"/>
                          <a:ea typeface="SimSun"/>
                          <a:cs typeface="Arial"/>
                        </a:rPr>
                        <a:t>National Oceanic and Atmospheric Administration (NOAA)</a:t>
                      </a:r>
                    </a:p>
                  </a:txBody>
                  <a:tcPr marL="68580" marR="68580" marT="0" marB="0" anchor="ctr"/>
                </a:tc>
                <a:tc>
                  <a:txBody>
                    <a:bodyPr/>
                    <a:lstStyle/>
                    <a:p>
                      <a:pPr>
                        <a:lnSpc>
                          <a:spcPct val="115000"/>
                        </a:lnSpc>
                        <a:spcAft>
                          <a:spcPts val="0"/>
                        </a:spcAft>
                      </a:pPr>
                      <a:r>
                        <a:rPr lang="en-US" sz="1100">
                          <a:effectLst/>
                          <a:latin typeface="Calibri"/>
                          <a:ea typeface="SimSun"/>
                          <a:cs typeface="Arial"/>
                        </a:rPr>
                        <a:t> </a:t>
                      </a:r>
                    </a:p>
                  </a:txBody>
                  <a:tcPr marL="68580" marR="68580" marT="0" marB="0"/>
                </a:tc>
                <a:tc>
                  <a:txBody>
                    <a:bodyPr/>
                    <a:lstStyle/>
                    <a:p>
                      <a:pPr>
                        <a:lnSpc>
                          <a:spcPct val="115000"/>
                        </a:lnSpc>
                        <a:spcAft>
                          <a:spcPts val="0"/>
                        </a:spcAft>
                      </a:pPr>
                      <a:r>
                        <a:rPr lang="en-US" sz="1100">
                          <a:effectLst/>
                          <a:latin typeface="Calibri"/>
                          <a:ea typeface="SimSun"/>
                          <a:cs typeface="Arial"/>
                        </a:rPr>
                        <a:t>Meteorology</a:t>
                      </a:r>
                    </a:p>
                  </a:txBody>
                  <a:tcPr marL="68580" marR="68580" marT="0" marB="0"/>
                </a:tc>
                <a:tc>
                  <a:txBody>
                    <a:bodyPr/>
                    <a:lstStyle/>
                    <a:p>
                      <a:pPr>
                        <a:lnSpc>
                          <a:spcPct val="115000"/>
                        </a:lnSpc>
                        <a:spcAft>
                          <a:spcPts val="0"/>
                        </a:spcAft>
                      </a:pPr>
                      <a:r>
                        <a:rPr lang="en-US" sz="1100" dirty="0">
                          <a:effectLst/>
                          <a:latin typeface="Calibri"/>
                          <a:ea typeface="SimSun"/>
                          <a:cs typeface="Arial"/>
                        </a:rPr>
                        <a:t>24 attachment to African and South American/Tropical Desk for 4 months</a:t>
                      </a:r>
                    </a:p>
                  </a:txBody>
                  <a:tcPr marL="68580" marR="68580" marT="0" marB="0"/>
                </a:tc>
              </a:tr>
            </a:tbl>
          </a:graphicData>
        </a:graphic>
      </p:graphicFrame>
    </p:spTree>
    <p:extLst>
      <p:ext uri="{BB962C8B-B14F-4D97-AF65-F5344CB8AC3E}">
        <p14:creationId xmlns:p14="http://schemas.microsoft.com/office/powerpoint/2010/main" val="33220563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fr-CH" altLang="en-US" sz="3600" dirty="0" smtClean="0">
                <a:latin typeface="Arial" pitchFamily="34" charset="0"/>
              </a:rPr>
              <a:t>ETR Office </a:t>
            </a:r>
            <a:r>
              <a:rPr lang="fr-CH" altLang="en-US" sz="3600" dirty="0" err="1" smtClean="0">
                <a:latin typeface="Arial" pitchFamily="34" charset="0"/>
              </a:rPr>
              <a:t>Roles</a:t>
            </a:r>
            <a:r>
              <a:rPr lang="fr-CH" altLang="en-US" sz="3600" dirty="0" smtClean="0">
                <a:latin typeface="Arial" pitchFamily="34" charset="0"/>
              </a:rPr>
              <a:t> in </a:t>
            </a:r>
            <a:r>
              <a:rPr lang="fr-CH" altLang="en-US" sz="3600" dirty="0" err="1" smtClean="0">
                <a:latin typeface="Arial" pitchFamily="34" charset="0"/>
              </a:rPr>
              <a:t>Supporting</a:t>
            </a:r>
            <a:r>
              <a:rPr lang="fr-CH" altLang="en-US" sz="3600" dirty="0" smtClean="0">
                <a:latin typeface="Arial" pitchFamily="34" charset="0"/>
              </a:rPr>
              <a:t> the RTC network</a:t>
            </a:r>
            <a:endParaRPr lang="en-US" altLang="en-US" sz="3600" dirty="0" smtClean="0">
              <a:latin typeface="Arial"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7232070"/>
              </p:ext>
            </p:extLst>
          </p:nvPr>
        </p:nvGraphicFramePr>
        <p:xfrm>
          <a:off x="896257" y="1727201"/>
          <a:ext cx="7543800" cy="4611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9654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accent6">
                    <a:lumMod val="75000"/>
                  </a:schemeClr>
                </a:solidFill>
              </a:rPr>
              <a:t>International </a:t>
            </a:r>
            <a:r>
              <a:rPr lang="en-US" sz="4000" b="1" dirty="0" smtClean="0">
                <a:solidFill>
                  <a:schemeClr val="accent6">
                    <a:lumMod val="75000"/>
                  </a:schemeClr>
                </a:solidFill>
              </a:rPr>
              <a:t>Participants Served by WMO RTCs </a:t>
            </a:r>
            <a:r>
              <a:rPr lang="en-US" sz="4000" b="1" dirty="0">
                <a:solidFill>
                  <a:schemeClr val="accent6">
                    <a:lumMod val="75000"/>
                  </a:schemeClr>
                </a:solidFill>
              </a:rPr>
              <a:t>in </a:t>
            </a:r>
            <a:r>
              <a:rPr lang="en-US" sz="4000" b="1" dirty="0" smtClean="0">
                <a:solidFill>
                  <a:schemeClr val="accent6">
                    <a:lumMod val="75000"/>
                  </a:schemeClr>
                </a:solidFill>
              </a:rPr>
              <a:t>2018</a:t>
            </a:r>
            <a:endParaRPr lang="en-US" sz="4000" b="1" dirty="0">
              <a:solidFill>
                <a:schemeClr val="accent6">
                  <a:lumMod val="75000"/>
                </a:schemeClr>
              </a:solidFill>
            </a:endParaRPr>
          </a:p>
        </p:txBody>
      </p:sp>
      <p:graphicFrame>
        <p:nvGraphicFramePr>
          <p:cNvPr id="7" name="Content Placeholder 6" title="Chart"/>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73207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22238"/>
            <a:ext cx="8934450" cy="1143000"/>
          </a:xfrm>
        </p:spPr>
        <p:txBody>
          <a:bodyPr>
            <a:noAutofit/>
          </a:bodyPr>
          <a:lstStyle/>
          <a:p>
            <a:r>
              <a:rPr lang="en-GB" sz="4000" b="1" dirty="0" smtClean="0">
                <a:solidFill>
                  <a:schemeClr val="accent6">
                    <a:lumMod val="75000"/>
                  </a:schemeClr>
                </a:solidFill>
              </a:rPr>
              <a:t>Short-term support provided by </a:t>
            </a:r>
            <a:br>
              <a:rPr lang="en-GB" sz="4000" b="1" dirty="0" smtClean="0">
                <a:solidFill>
                  <a:schemeClr val="accent6">
                    <a:lumMod val="75000"/>
                  </a:schemeClr>
                </a:solidFill>
              </a:rPr>
            </a:br>
            <a:r>
              <a:rPr lang="en-GB" sz="4000" b="1" dirty="0" smtClean="0">
                <a:solidFill>
                  <a:schemeClr val="accent6">
                    <a:lumMod val="75000"/>
                  </a:schemeClr>
                </a:solidFill>
              </a:rPr>
              <a:t>WMO ETR Office in 2018</a:t>
            </a:r>
            <a:endParaRPr lang="en-US" sz="4000" b="1" dirty="0">
              <a:solidFill>
                <a:schemeClr val="accent6">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2129827"/>
              </p:ext>
            </p:extLst>
          </p:nvPr>
        </p:nvGraphicFramePr>
        <p:xfrm>
          <a:off x="627961" y="1399137"/>
          <a:ext cx="7976210" cy="4616072"/>
        </p:xfrm>
        <a:graphic>
          <a:graphicData uri="http://schemas.openxmlformats.org/drawingml/2006/table">
            <a:tbl>
              <a:tblPr firstRow="1" firstCol="1" bandRow="1">
                <a:tableStyleId>{5C22544A-7EE6-4342-B048-85BDC9FD1C3A}</a:tableStyleId>
              </a:tblPr>
              <a:tblGrid>
                <a:gridCol w="1366094"/>
                <a:gridCol w="1101686"/>
                <a:gridCol w="1101686"/>
                <a:gridCol w="1101686"/>
                <a:gridCol w="1101686"/>
                <a:gridCol w="1101686"/>
                <a:gridCol w="1101686"/>
              </a:tblGrid>
              <a:tr h="577009">
                <a:tc>
                  <a:txBody>
                    <a:bodyPr/>
                    <a:lstStyle/>
                    <a:p>
                      <a:pPr marL="0" algn="ctr" defTabSz="457200" rtl="0" eaLnBrk="1" fontAlgn="b" latinLnBrk="0" hangingPunct="1">
                        <a:lnSpc>
                          <a:spcPct val="115000"/>
                        </a:lnSpc>
                        <a:spcAft>
                          <a:spcPts val="0"/>
                        </a:spcAft>
                      </a:pPr>
                      <a:r>
                        <a:rPr lang="en-US" sz="2000" b="1" kern="1200" dirty="0">
                          <a:solidFill>
                            <a:schemeClr val="lt1"/>
                          </a:solidFill>
                          <a:effectLst/>
                          <a:latin typeface="+mn-lt"/>
                          <a:ea typeface="+mn-ea"/>
                          <a:cs typeface="+mn-cs"/>
                        </a:rPr>
                        <a:t>Region</a:t>
                      </a:r>
                    </a:p>
                  </a:txBody>
                  <a:tcPr marL="7620" marR="7620" marT="7620" marB="0" anchor="b"/>
                </a:tc>
                <a:tc gridSpan="2">
                  <a:txBody>
                    <a:bodyPr/>
                    <a:lstStyle/>
                    <a:p>
                      <a:pPr algn="ctr" fontAlgn="b"/>
                      <a:r>
                        <a:rPr lang="en-US" sz="2000" b="1" u="none" strike="noStrike">
                          <a:effectLst/>
                        </a:rPr>
                        <a:t>Awards</a:t>
                      </a:r>
                      <a:endParaRPr lang="en-US" sz="2000" b="1" i="0" u="none" strike="noStrike">
                        <a:solidFill>
                          <a:srgbClr val="000000"/>
                        </a:solidFill>
                        <a:effectLst/>
                        <a:latin typeface="Calibri"/>
                      </a:endParaRPr>
                    </a:p>
                  </a:txBody>
                  <a:tcPr marL="7620" marR="7620" marT="7620" marB="0" anchor="b"/>
                </a:tc>
                <a:tc hMerge="1">
                  <a:txBody>
                    <a:bodyPr/>
                    <a:lstStyle/>
                    <a:p>
                      <a:endParaRPr lang="en-US"/>
                    </a:p>
                  </a:txBody>
                  <a:tcPr/>
                </a:tc>
                <a:tc gridSpan="2">
                  <a:txBody>
                    <a:bodyPr/>
                    <a:lstStyle/>
                    <a:p>
                      <a:pPr algn="ctr" fontAlgn="b"/>
                      <a:r>
                        <a:rPr lang="en-US" sz="2000" b="1" u="none" strike="noStrike">
                          <a:effectLst/>
                        </a:rPr>
                        <a:t>Female</a:t>
                      </a:r>
                      <a:endParaRPr lang="en-US" sz="2000" b="1" i="0" u="none" strike="noStrike">
                        <a:solidFill>
                          <a:srgbClr val="000000"/>
                        </a:solidFill>
                        <a:effectLst/>
                        <a:latin typeface="Calibri"/>
                      </a:endParaRPr>
                    </a:p>
                  </a:txBody>
                  <a:tcPr marL="7620" marR="7620" marT="7620" marB="0" anchor="b"/>
                </a:tc>
                <a:tc hMerge="1">
                  <a:txBody>
                    <a:bodyPr/>
                    <a:lstStyle/>
                    <a:p>
                      <a:endParaRPr lang="en-US"/>
                    </a:p>
                  </a:txBody>
                  <a:tcPr/>
                </a:tc>
                <a:tc gridSpan="2">
                  <a:txBody>
                    <a:bodyPr/>
                    <a:lstStyle/>
                    <a:p>
                      <a:pPr algn="ctr" fontAlgn="b"/>
                      <a:r>
                        <a:rPr lang="en-US" sz="2000" b="1" u="none" strike="noStrike">
                          <a:effectLst/>
                        </a:rPr>
                        <a:t>Male</a:t>
                      </a:r>
                      <a:endParaRPr lang="en-US" sz="2000" b="1" i="0" u="none" strike="noStrike">
                        <a:solidFill>
                          <a:srgbClr val="000000"/>
                        </a:solidFill>
                        <a:effectLst/>
                        <a:latin typeface="Calibri"/>
                      </a:endParaRPr>
                    </a:p>
                  </a:txBody>
                  <a:tcPr marL="7620" marR="7620" marT="7620" marB="0" anchor="b"/>
                </a:tc>
                <a:tc hMerge="1">
                  <a:txBody>
                    <a:bodyPr/>
                    <a:lstStyle/>
                    <a:p>
                      <a:endParaRPr lang="en-US"/>
                    </a:p>
                  </a:txBody>
                  <a:tcPr/>
                </a:tc>
              </a:tr>
              <a:tr h="577009">
                <a:tc>
                  <a:txBody>
                    <a:bodyPr/>
                    <a:lstStyle/>
                    <a:p>
                      <a:pPr marL="0" algn="ctr" defTabSz="457200" rtl="0" eaLnBrk="1" fontAlgn="b" latinLnBrk="0" hangingPunct="1">
                        <a:lnSpc>
                          <a:spcPct val="115000"/>
                        </a:lnSpc>
                        <a:spcAft>
                          <a:spcPts val="0"/>
                        </a:spcAft>
                      </a:pPr>
                      <a:r>
                        <a:rPr lang="en-US" sz="2000" b="1" kern="1200" dirty="0">
                          <a:solidFill>
                            <a:schemeClr val="lt1"/>
                          </a:solidFill>
                          <a:effectLst/>
                          <a:latin typeface="+mn-lt"/>
                          <a:ea typeface="+mn-ea"/>
                          <a:cs typeface="+mn-cs"/>
                        </a:rPr>
                        <a:t>I</a:t>
                      </a:r>
                    </a:p>
                  </a:txBody>
                  <a:tcPr marL="7620" marR="7620" marT="7620" marB="0" anchor="b"/>
                </a:tc>
                <a:tc>
                  <a:txBody>
                    <a:bodyPr/>
                    <a:lstStyle/>
                    <a:p>
                      <a:pPr algn="r" fontAlgn="b"/>
                      <a:r>
                        <a:rPr lang="en-US" sz="2000" b="0" u="none" strike="noStrike" dirty="0">
                          <a:effectLst/>
                        </a:rPr>
                        <a:t>89</a:t>
                      </a:r>
                      <a:endParaRPr lang="en-US"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c>
                  <a:txBody>
                    <a:bodyPr/>
                    <a:lstStyle/>
                    <a:p>
                      <a:pPr algn="r" fontAlgn="b"/>
                      <a:r>
                        <a:rPr lang="en-US" sz="2000" b="0" u="none" strike="noStrike" dirty="0">
                          <a:effectLst/>
                        </a:rPr>
                        <a:t>73%</a:t>
                      </a:r>
                      <a:endParaRPr lang="en-US"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c>
                  <a:txBody>
                    <a:bodyPr/>
                    <a:lstStyle/>
                    <a:p>
                      <a:pPr algn="r" fontAlgn="b"/>
                      <a:r>
                        <a:rPr lang="en-US" sz="2000" b="0" u="none" strike="noStrike" dirty="0">
                          <a:effectLst/>
                        </a:rPr>
                        <a:t>20</a:t>
                      </a:r>
                      <a:endParaRPr lang="en-US"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c>
                  <a:txBody>
                    <a:bodyPr/>
                    <a:lstStyle/>
                    <a:p>
                      <a:pPr algn="r" fontAlgn="b"/>
                      <a:r>
                        <a:rPr lang="en-US" sz="2000" b="0" u="none" strike="noStrike" dirty="0">
                          <a:effectLst/>
                        </a:rPr>
                        <a:t>56%</a:t>
                      </a:r>
                      <a:endParaRPr lang="en-US"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c>
                  <a:txBody>
                    <a:bodyPr/>
                    <a:lstStyle/>
                    <a:p>
                      <a:pPr algn="r" fontAlgn="b"/>
                      <a:r>
                        <a:rPr lang="en-US" sz="2000" b="0" u="none" strike="noStrike" dirty="0">
                          <a:effectLst/>
                        </a:rPr>
                        <a:t>69</a:t>
                      </a:r>
                      <a:endParaRPr lang="en-US"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c>
                  <a:txBody>
                    <a:bodyPr/>
                    <a:lstStyle/>
                    <a:p>
                      <a:pPr algn="r" fontAlgn="b"/>
                      <a:r>
                        <a:rPr lang="en-US" sz="2000" b="0" u="none" strike="noStrike" dirty="0">
                          <a:effectLst/>
                        </a:rPr>
                        <a:t>80%</a:t>
                      </a:r>
                      <a:endParaRPr lang="en-US" sz="2000" b="0" i="0" u="none" strike="noStrike" dirty="0">
                        <a:solidFill>
                          <a:srgbClr val="000000"/>
                        </a:solidFill>
                        <a:effectLst/>
                        <a:latin typeface="Calibri"/>
                      </a:endParaRPr>
                    </a:p>
                  </a:txBody>
                  <a:tcPr marL="7620" marR="7620" marT="7620" marB="0" anchor="b">
                    <a:solidFill>
                      <a:schemeClr val="accent6">
                        <a:lumMod val="40000"/>
                        <a:lumOff val="60000"/>
                      </a:schemeClr>
                    </a:solidFill>
                  </a:tcPr>
                </a:tc>
              </a:tr>
              <a:tr h="577009">
                <a:tc>
                  <a:txBody>
                    <a:bodyPr/>
                    <a:lstStyle/>
                    <a:p>
                      <a:pPr marL="0" algn="ctr" defTabSz="457200" rtl="0" eaLnBrk="1" fontAlgn="b" latinLnBrk="0" hangingPunct="1">
                        <a:lnSpc>
                          <a:spcPct val="115000"/>
                        </a:lnSpc>
                        <a:spcAft>
                          <a:spcPts val="0"/>
                        </a:spcAft>
                      </a:pPr>
                      <a:r>
                        <a:rPr lang="en-US" sz="2000" b="1" kern="1200" dirty="0">
                          <a:solidFill>
                            <a:schemeClr val="lt1"/>
                          </a:solidFill>
                          <a:effectLst/>
                          <a:latin typeface="+mn-lt"/>
                          <a:ea typeface="+mn-ea"/>
                          <a:cs typeface="+mn-cs"/>
                        </a:rPr>
                        <a:t>II</a:t>
                      </a:r>
                    </a:p>
                  </a:txBody>
                  <a:tcPr marL="7620" marR="7620" marT="7620" marB="0" anchor="b"/>
                </a:tc>
                <a:tc>
                  <a:txBody>
                    <a:bodyPr/>
                    <a:lstStyle/>
                    <a:p>
                      <a:pPr algn="r" fontAlgn="b"/>
                      <a:r>
                        <a:rPr lang="en-US" sz="2000" b="0" u="none" strike="noStrike" dirty="0">
                          <a:effectLst/>
                        </a:rPr>
                        <a:t>12</a:t>
                      </a:r>
                      <a:endParaRPr lang="en-US" sz="2000" b="0" i="0" u="none" strike="noStrike" dirty="0">
                        <a:solidFill>
                          <a:srgbClr val="000000"/>
                        </a:solidFill>
                        <a:effectLst/>
                        <a:latin typeface="Calibri"/>
                      </a:endParaRPr>
                    </a:p>
                  </a:txBody>
                  <a:tcPr marL="7620" marR="7620" marT="7620" marB="0" anchor="b"/>
                </a:tc>
                <a:tc>
                  <a:txBody>
                    <a:bodyPr/>
                    <a:lstStyle/>
                    <a:p>
                      <a:pPr algn="r" fontAlgn="b"/>
                      <a:r>
                        <a:rPr lang="en-US" sz="2000" b="0" u="none" strike="noStrike" dirty="0">
                          <a:effectLst/>
                        </a:rPr>
                        <a:t>10%</a:t>
                      </a:r>
                      <a:endParaRPr lang="en-US" sz="2000" b="0" i="0" u="none" strike="noStrike" dirty="0">
                        <a:solidFill>
                          <a:srgbClr val="000000"/>
                        </a:solidFill>
                        <a:effectLst/>
                        <a:latin typeface="Calibri"/>
                      </a:endParaRPr>
                    </a:p>
                  </a:txBody>
                  <a:tcPr marL="7620" marR="7620" marT="7620" marB="0" anchor="b"/>
                </a:tc>
                <a:tc>
                  <a:txBody>
                    <a:bodyPr/>
                    <a:lstStyle/>
                    <a:p>
                      <a:pPr algn="r" fontAlgn="b"/>
                      <a:r>
                        <a:rPr lang="en-US" sz="2000" b="0" u="none" strike="noStrike">
                          <a:effectLst/>
                        </a:rPr>
                        <a:t>8</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22%</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4</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5%</a:t>
                      </a:r>
                      <a:endParaRPr lang="en-US" sz="2000" b="0" i="0" u="none" strike="noStrike">
                        <a:solidFill>
                          <a:srgbClr val="000000"/>
                        </a:solidFill>
                        <a:effectLst/>
                        <a:latin typeface="Calibri"/>
                      </a:endParaRPr>
                    </a:p>
                  </a:txBody>
                  <a:tcPr marL="7620" marR="7620" marT="7620" marB="0" anchor="b"/>
                </a:tc>
              </a:tr>
              <a:tr h="577009">
                <a:tc>
                  <a:txBody>
                    <a:bodyPr/>
                    <a:lstStyle/>
                    <a:p>
                      <a:pPr marL="0" algn="ctr" defTabSz="457200" rtl="0" eaLnBrk="1" fontAlgn="b" latinLnBrk="0" hangingPunct="1">
                        <a:lnSpc>
                          <a:spcPct val="115000"/>
                        </a:lnSpc>
                        <a:spcAft>
                          <a:spcPts val="0"/>
                        </a:spcAft>
                      </a:pPr>
                      <a:r>
                        <a:rPr lang="en-US" sz="2000" b="1" kern="1200" dirty="0">
                          <a:solidFill>
                            <a:schemeClr val="lt1"/>
                          </a:solidFill>
                          <a:effectLst/>
                          <a:latin typeface="+mn-lt"/>
                          <a:ea typeface="+mn-ea"/>
                          <a:cs typeface="+mn-cs"/>
                        </a:rPr>
                        <a:t>III</a:t>
                      </a:r>
                    </a:p>
                  </a:txBody>
                  <a:tcPr marL="7620" marR="7620" marT="7620" marB="0" anchor="b"/>
                </a:tc>
                <a:tc>
                  <a:txBody>
                    <a:bodyPr/>
                    <a:lstStyle/>
                    <a:p>
                      <a:pPr algn="r" fontAlgn="b"/>
                      <a:r>
                        <a:rPr lang="en-US" sz="2000" b="0" u="none" strike="noStrike">
                          <a:effectLst/>
                        </a:rPr>
                        <a:t>6</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dirty="0">
                          <a:effectLst/>
                        </a:rPr>
                        <a:t>5%</a:t>
                      </a:r>
                      <a:endParaRPr lang="en-US" sz="2000" b="0" i="0" u="none" strike="noStrike" dirty="0">
                        <a:solidFill>
                          <a:srgbClr val="000000"/>
                        </a:solidFill>
                        <a:effectLst/>
                        <a:latin typeface="Calibri"/>
                      </a:endParaRPr>
                    </a:p>
                  </a:txBody>
                  <a:tcPr marL="7620" marR="7620" marT="7620" marB="0" anchor="b"/>
                </a:tc>
                <a:tc>
                  <a:txBody>
                    <a:bodyPr/>
                    <a:lstStyle/>
                    <a:p>
                      <a:pPr algn="r" fontAlgn="b"/>
                      <a:r>
                        <a:rPr lang="en-US" sz="2000" b="0" u="none" strike="noStrike" dirty="0">
                          <a:effectLst/>
                        </a:rPr>
                        <a:t>3</a:t>
                      </a:r>
                      <a:endParaRPr lang="en-US" sz="2000" b="0" i="0" u="none" strike="noStrike" dirty="0">
                        <a:solidFill>
                          <a:srgbClr val="000000"/>
                        </a:solidFill>
                        <a:effectLst/>
                        <a:latin typeface="Calibri"/>
                      </a:endParaRPr>
                    </a:p>
                  </a:txBody>
                  <a:tcPr marL="7620" marR="7620" marT="7620" marB="0" anchor="b"/>
                </a:tc>
                <a:tc>
                  <a:txBody>
                    <a:bodyPr/>
                    <a:lstStyle/>
                    <a:p>
                      <a:pPr algn="r" fontAlgn="b"/>
                      <a:r>
                        <a:rPr lang="en-US" sz="2000" b="0" u="none" strike="noStrike">
                          <a:effectLst/>
                        </a:rPr>
                        <a:t>8%</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3</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3%</a:t>
                      </a:r>
                      <a:endParaRPr lang="en-US" sz="2000" b="0" i="0" u="none" strike="noStrike">
                        <a:solidFill>
                          <a:srgbClr val="000000"/>
                        </a:solidFill>
                        <a:effectLst/>
                        <a:latin typeface="Calibri"/>
                      </a:endParaRPr>
                    </a:p>
                  </a:txBody>
                  <a:tcPr marL="7620" marR="7620" marT="7620" marB="0" anchor="b"/>
                </a:tc>
              </a:tr>
              <a:tr h="577009">
                <a:tc>
                  <a:txBody>
                    <a:bodyPr/>
                    <a:lstStyle/>
                    <a:p>
                      <a:pPr marL="0" algn="ctr" defTabSz="457200" rtl="0" eaLnBrk="1" fontAlgn="b" latinLnBrk="0" hangingPunct="1">
                        <a:lnSpc>
                          <a:spcPct val="115000"/>
                        </a:lnSpc>
                        <a:spcAft>
                          <a:spcPts val="0"/>
                        </a:spcAft>
                      </a:pPr>
                      <a:r>
                        <a:rPr lang="en-US" sz="2000" b="1" kern="1200" dirty="0">
                          <a:solidFill>
                            <a:schemeClr val="lt1"/>
                          </a:solidFill>
                          <a:effectLst/>
                          <a:latin typeface="+mn-lt"/>
                          <a:ea typeface="+mn-ea"/>
                          <a:cs typeface="+mn-cs"/>
                        </a:rPr>
                        <a:t>IV</a:t>
                      </a:r>
                    </a:p>
                  </a:txBody>
                  <a:tcPr marL="7620" marR="7620" marT="7620" marB="0" anchor="b"/>
                </a:tc>
                <a:tc>
                  <a:txBody>
                    <a:bodyPr/>
                    <a:lstStyle/>
                    <a:p>
                      <a:pPr algn="r" fontAlgn="b"/>
                      <a:r>
                        <a:rPr lang="en-US" sz="2000" b="0" u="none" strike="noStrike">
                          <a:effectLst/>
                        </a:rPr>
                        <a:t>0</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0%</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dirty="0">
                          <a:effectLst/>
                        </a:rPr>
                        <a:t>0</a:t>
                      </a:r>
                      <a:endParaRPr lang="en-US" sz="2000" b="0" i="0" u="none" strike="noStrike" dirty="0">
                        <a:solidFill>
                          <a:srgbClr val="000000"/>
                        </a:solidFill>
                        <a:effectLst/>
                        <a:latin typeface="Calibri"/>
                      </a:endParaRPr>
                    </a:p>
                  </a:txBody>
                  <a:tcPr marL="7620" marR="7620" marT="7620" marB="0" anchor="b"/>
                </a:tc>
                <a:tc>
                  <a:txBody>
                    <a:bodyPr/>
                    <a:lstStyle/>
                    <a:p>
                      <a:pPr algn="r" fontAlgn="b"/>
                      <a:r>
                        <a:rPr lang="en-US" sz="2000" b="0" u="none" strike="noStrike" dirty="0">
                          <a:effectLst/>
                        </a:rPr>
                        <a:t>0%</a:t>
                      </a:r>
                      <a:endParaRPr lang="en-US" sz="2000" b="0" i="0" u="none" strike="noStrike" dirty="0">
                        <a:solidFill>
                          <a:srgbClr val="000000"/>
                        </a:solidFill>
                        <a:effectLst/>
                        <a:latin typeface="Calibri"/>
                      </a:endParaRPr>
                    </a:p>
                  </a:txBody>
                  <a:tcPr marL="7620" marR="7620" marT="7620" marB="0" anchor="b"/>
                </a:tc>
                <a:tc>
                  <a:txBody>
                    <a:bodyPr/>
                    <a:lstStyle/>
                    <a:p>
                      <a:pPr algn="r" fontAlgn="b"/>
                      <a:r>
                        <a:rPr lang="en-US" sz="2000" b="0" u="none" strike="noStrike">
                          <a:effectLst/>
                        </a:rPr>
                        <a:t>0</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0%</a:t>
                      </a:r>
                      <a:endParaRPr lang="en-US" sz="2000" b="0" i="0" u="none" strike="noStrike">
                        <a:solidFill>
                          <a:srgbClr val="000000"/>
                        </a:solidFill>
                        <a:effectLst/>
                        <a:latin typeface="Calibri"/>
                      </a:endParaRPr>
                    </a:p>
                  </a:txBody>
                  <a:tcPr marL="7620" marR="7620" marT="7620" marB="0" anchor="b"/>
                </a:tc>
              </a:tr>
              <a:tr h="577009">
                <a:tc>
                  <a:txBody>
                    <a:bodyPr/>
                    <a:lstStyle/>
                    <a:p>
                      <a:pPr marL="0" algn="ctr" defTabSz="457200" rtl="0" eaLnBrk="1" fontAlgn="b" latinLnBrk="0" hangingPunct="1">
                        <a:lnSpc>
                          <a:spcPct val="115000"/>
                        </a:lnSpc>
                        <a:spcAft>
                          <a:spcPts val="0"/>
                        </a:spcAft>
                      </a:pPr>
                      <a:r>
                        <a:rPr lang="en-US" sz="2000" b="1" kern="1200" dirty="0">
                          <a:solidFill>
                            <a:schemeClr val="lt1"/>
                          </a:solidFill>
                          <a:effectLst/>
                          <a:latin typeface="+mn-lt"/>
                          <a:ea typeface="+mn-ea"/>
                          <a:cs typeface="+mn-cs"/>
                        </a:rPr>
                        <a:t>V</a:t>
                      </a:r>
                    </a:p>
                  </a:txBody>
                  <a:tcPr marL="7620" marR="7620" marT="7620" marB="0" anchor="b"/>
                </a:tc>
                <a:tc>
                  <a:txBody>
                    <a:bodyPr/>
                    <a:lstStyle/>
                    <a:p>
                      <a:pPr algn="r" fontAlgn="b"/>
                      <a:r>
                        <a:rPr lang="en-US" sz="2000" b="0" u="none" strike="noStrike">
                          <a:effectLst/>
                        </a:rPr>
                        <a:t>3</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2%</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2</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dirty="0">
                          <a:effectLst/>
                        </a:rPr>
                        <a:t>6%</a:t>
                      </a:r>
                      <a:endParaRPr lang="en-US" sz="2000" b="0" i="0" u="none" strike="noStrike" dirty="0">
                        <a:solidFill>
                          <a:srgbClr val="000000"/>
                        </a:solidFill>
                        <a:effectLst/>
                        <a:latin typeface="Calibri"/>
                      </a:endParaRPr>
                    </a:p>
                  </a:txBody>
                  <a:tcPr marL="7620" marR="7620" marT="7620" marB="0" anchor="b"/>
                </a:tc>
                <a:tc>
                  <a:txBody>
                    <a:bodyPr/>
                    <a:lstStyle/>
                    <a:p>
                      <a:pPr algn="r" fontAlgn="b"/>
                      <a:r>
                        <a:rPr lang="en-US" sz="2000" b="0" u="none" strike="noStrike" dirty="0">
                          <a:effectLst/>
                        </a:rPr>
                        <a:t>1</a:t>
                      </a:r>
                      <a:endParaRPr lang="en-US" sz="2000" b="0" i="0" u="none" strike="noStrike" dirty="0">
                        <a:solidFill>
                          <a:srgbClr val="000000"/>
                        </a:solidFill>
                        <a:effectLst/>
                        <a:latin typeface="Calibri"/>
                      </a:endParaRPr>
                    </a:p>
                  </a:txBody>
                  <a:tcPr marL="7620" marR="7620" marT="7620" marB="0" anchor="b"/>
                </a:tc>
                <a:tc>
                  <a:txBody>
                    <a:bodyPr/>
                    <a:lstStyle/>
                    <a:p>
                      <a:pPr algn="r" fontAlgn="b"/>
                      <a:r>
                        <a:rPr lang="en-US" sz="2000" b="0" u="none" strike="noStrike">
                          <a:effectLst/>
                        </a:rPr>
                        <a:t>1%</a:t>
                      </a:r>
                      <a:endParaRPr lang="en-US" sz="2000" b="0" i="0" u="none" strike="noStrike">
                        <a:solidFill>
                          <a:srgbClr val="000000"/>
                        </a:solidFill>
                        <a:effectLst/>
                        <a:latin typeface="Calibri"/>
                      </a:endParaRPr>
                    </a:p>
                  </a:txBody>
                  <a:tcPr marL="7620" marR="7620" marT="7620" marB="0" anchor="b"/>
                </a:tc>
              </a:tr>
              <a:tr h="577009">
                <a:tc>
                  <a:txBody>
                    <a:bodyPr/>
                    <a:lstStyle/>
                    <a:p>
                      <a:pPr marL="0" algn="ctr" defTabSz="457200" rtl="0" eaLnBrk="1" fontAlgn="b" latinLnBrk="0" hangingPunct="1">
                        <a:lnSpc>
                          <a:spcPct val="115000"/>
                        </a:lnSpc>
                        <a:spcAft>
                          <a:spcPts val="0"/>
                        </a:spcAft>
                      </a:pPr>
                      <a:r>
                        <a:rPr lang="en-US" sz="2000" b="1" kern="1200" dirty="0">
                          <a:solidFill>
                            <a:schemeClr val="lt1"/>
                          </a:solidFill>
                          <a:effectLst/>
                          <a:latin typeface="+mn-lt"/>
                          <a:ea typeface="+mn-ea"/>
                          <a:cs typeface="+mn-cs"/>
                        </a:rPr>
                        <a:t>VI</a:t>
                      </a:r>
                    </a:p>
                  </a:txBody>
                  <a:tcPr marL="7620" marR="7620" marT="7620" marB="0" anchor="b"/>
                </a:tc>
                <a:tc>
                  <a:txBody>
                    <a:bodyPr/>
                    <a:lstStyle/>
                    <a:p>
                      <a:pPr algn="r" fontAlgn="b"/>
                      <a:r>
                        <a:rPr lang="en-US" sz="2000" b="0" u="none" strike="noStrike">
                          <a:effectLst/>
                        </a:rPr>
                        <a:t>12</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10%</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3</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8%</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dirty="0">
                          <a:effectLst/>
                        </a:rPr>
                        <a:t>9</a:t>
                      </a:r>
                      <a:endParaRPr lang="en-US" sz="2000" b="0" i="0" u="none" strike="noStrike" dirty="0">
                        <a:solidFill>
                          <a:srgbClr val="000000"/>
                        </a:solidFill>
                        <a:effectLst/>
                        <a:latin typeface="Calibri"/>
                      </a:endParaRPr>
                    </a:p>
                  </a:txBody>
                  <a:tcPr marL="7620" marR="7620" marT="7620" marB="0" anchor="b"/>
                </a:tc>
                <a:tc>
                  <a:txBody>
                    <a:bodyPr/>
                    <a:lstStyle/>
                    <a:p>
                      <a:pPr algn="r" fontAlgn="b"/>
                      <a:r>
                        <a:rPr lang="en-US" sz="2000" b="0" u="none" strike="noStrike" dirty="0">
                          <a:effectLst/>
                        </a:rPr>
                        <a:t>10%</a:t>
                      </a:r>
                      <a:endParaRPr lang="en-US" sz="2000" b="0" i="0" u="none" strike="noStrike" dirty="0">
                        <a:solidFill>
                          <a:srgbClr val="000000"/>
                        </a:solidFill>
                        <a:effectLst/>
                        <a:latin typeface="Calibri"/>
                      </a:endParaRPr>
                    </a:p>
                  </a:txBody>
                  <a:tcPr marL="7620" marR="7620" marT="7620" marB="0" anchor="b"/>
                </a:tc>
              </a:tr>
              <a:tr h="577009">
                <a:tc>
                  <a:txBody>
                    <a:bodyPr/>
                    <a:lstStyle/>
                    <a:p>
                      <a:pPr marL="0" algn="ctr" defTabSz="457200" rtl="0" eaLnBrk="1" fontAlgn="b" latinLnBrk="0" hangingPunct="1">
                        <a:lnSpc>
                          <a:spcPct val="115000"/>
                        </a:lnSpc>
                        <a:spcAft>
                          <a:spcPts val="0"/>
                        </a:spcAft>
                      </a:pPr>
                      <a:r>
                        <a:rPr lang="en-US" sz="2000" b="1" kern="1200" dirty="0">
                          <a:solidFill>
                            <a:schemeClr val="lt1"/>
                          </a:solidFill>
                          <a:effectLst/>
                          <a:latin typeface="+mn-lt"/>
                          <a:ea typeface="+mn-ea"/>
                          <a:cs typeface="+mn-cs"/>
                        </a:rPr>
                        <a:t>Total</a:t>
                      </a:r>
                    </a:p>
                  </a:txBody>
                  <a:tcPr marL="7620" marR="7620" marT="7620" marB="0" anchor="b"/>
                </a:tc>
                <a:tc>
                  <a:txBody>
                    <a:bodyPr/>
                    <a:lstStyle/>
                    <a:p>
                      <a:pPr algn="r" fontAlgn="b"/>
                      <a:r>
                        <a:rPr lang="en-US" sz="2000" b="0" u="none" strike="noStrike">
                          <a:effectLst/>
                        </a:rPr>
                        <a:t>122</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100%</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dirty="0">
                          <a:effectLst/>
                        </a:rPr>
                        <a:t>36</a:t>
                      </a:r>
                      <a:endParaRPr lang="en-US" sz="2000" b="0" i="0" u="none" strike="noStrike" dirty="0">
                        <a:solidFill>
                          <a:srgbClr val="000000"/>
                        </a:solidFill>
                        <a:effectLst/>
                        <a:latin typeface="Calibri"/>
                      </a:endParaRPr>
                    </a:p>
                  </a:txBody>
                  <a:tcPr marL="7620" marR="7620" marT="7620" marB="0" anchor="b"/>
                </a:tc>
                <a:tc>
                  <a:txBody>
                    <a:bodyPr/>
                    <a:lstStyle/>
                    <a:p>
                      <a:pPr algn="r" fontAlgn="b"/>
                      <a:r>
                        <a:rPr lang="en-US" sz="2000" b="0" u="none" strike="noStrike">
                          <a:effectLst/>
                        </a:rPr>
                        <a:t>100%</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a:effectLst/>
                        </a:rPr>
                        <a:t>86</a:t>
                      </a:r>
                      <a:endParaRPr lang="en-US" sz="2000" b="0" i="0" u="none" strike="noStrike">
                        <a:solidFill>
                          <a:srgbClr val="000000"/>
                        </a:solidFill>
                        <a:effectLst/>
                        <a:latin typeface="Calibri"/>
                      </a:endParaRPr>
                    </a:p>
                  </a:txBody>
                  <a:tcPr marL="7620" marR="7620" marT="7620" marB="0" anchor="b"/>
                </a:tc>
                <a:tc>
                  <a:txBody>
                    <a:bodyPr/>
                    <a:lstStyle/>
                    <a:p>
                      <a:pPr algn="r" fontAlgn="b"/>
                      <a:r>
                        <a:rPr lang="en-US" sz="2000" b="0" u="none" strike="noStrike" dirty="0">
                          <a:effectLst/>
                        </a:rPr>
                        <a:t>100%</a:t>
                      </a:r>
                      <a:endParaRPr lang="en-US" sz="2000" b="0"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33195904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2060"/>
                </a:solidFill>
              </a:rPr>
              <a:t>Experts </a:t>
            </a:r>
            <a:r>
              <a:rPr lang="en-US" sz="4000" b="1" dirty="0">
                <a:solidFill>
                  <a:srgbClr val="002060"/>
                </a:solidFill>
              </a:rPr>
              <a:t>expected to be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trained from 2017 global survey</a:t>
            </a:r>
            <a:endParaRPr lang="en-US" sz="2800" b="1" dirty="0">
              <a:solidFill>
                <a:srgbClr val="00206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361842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312665" y="3701667"/>
            <a:ext cx="440675" cy="4406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6416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963"/>
            <a:ext cx="8229600" cy="1143000"/>
          </a:xfrm>
        </p:spPr>
        <p:txBody>
          <a:bodyPr>
            <a:noAutofit/>
          </a:bodyPr>
          <a:lstStyle/>
          <a:p>
            <a:r>
              <a:rPr lang="en-GB" sz="4000" b="1" dirty="0" smtClean="0">
                <a:solidFill>
                  <a:schemeClr val="accent6">
                    <a:lumMod val="75000"/>
                  </a:schemeClr>
                </a:solidFill>
              </a:rPr>
              <a:t>Fellowships Statistics for 2017</a:t>
            </a:r>
            <a:endParaRPr lang="en-US" sz="4000" b="1" dirty="0">
              <a:solidFill>
                <a:schemeClr val="accent6">
                  <a:lumMod val="75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4650480"/>
              </p:ext>
            </p:extLst>
          </p:nvPr>
        </p:nvGraphicFramePr>
        <p:xfrm>
          <a:off x="504826" y="1417636"/>
          <a:ext cx="8181973" cy="4649791"/>
        </p:xfrm>
        <a:graphic>
          <a:graphicData uri="http://schemas.openxmlformats.org/drawingml/2006/table">
            <a:tbl>
              <a:tblPr firstRow="1" firstCol="1" bandRow="1">
                <a:tableStyleId>{5C22544A-7EE6-4342-B048-85BDC9FD1C3A}</a:tableStyleId>
              </a:tblPr>
              <a:tblGrid>
                <a:gridCol w="787748"/>
                <a:gridCol w="1206491"/>
                <a:gridCol w="1219227"/>
                <a:gridCol w="1247581"/>
                <a:gridCol w="1121946"/>
                <a:gridCol w="1155102"/>
                <a:gridCol w="1443878"/>
              </a:tblGrid>
              <a:tr h="524089">
                <a:tc>
                  <a:txBody>
                    <a:bodyPr/>
                    <a:lstStyle/>
                    <a:p>
                      <a:pPr algn="l">
                        <a:lnSpc>
                          <a:spcPct val="115000"/>
                        </a:lnSpc>
                        <a:spcAft>
                          <a:spcPts val="0"/>
                        </a:spcAft>
                      </a:pPr>
                      <a:r>
                        <a:rPr lang="en-US" sz="2000" dirty="0">
                          <a:effectLst/>
                        </a:rPr>
                        <a:t> </a:t>
                      </a:r>
                      <a:endParaRPr lang="en-US" sz="3200" dirty="0">
                        <a:effectLst/>
                        <a:latin typeface="Calibri"/>
                        <a:ea typeface="SimSun"/>
                        <a:cs typeface="Arial"/>
                      </a:endParaRPr>
                    </a:p>
                  </a:txBody>
                  <a:tcPr marL="68580" marR="68580" marT="0" marB="0"/>
                </a:tc>
                <a:tc gridSpan="2">
                  <a:txBody>
                    <a:bodyPr/>
                    <a:lstStyle/>
                    <a:p>
                      <a:pPr algn="ctr">
                        <a:lnSpc>
                          <a:spcPct val="115000"/>
                        </a:lnSpc>
                        <a:spcAft>
                          <a:spcPts val="0"/>
                        </a:spcAft>
                      </a:pPr>
                      <a:r>
                        <a:rPr lang="en-US" sz="1800" dirty="0" smtClean="0">
                          <a:effectLst/>
                        </a:rPr>
                        <a:t>Awards</a:t>
                      </a:r>
                      <a:endParaRPr lang="en-US" sz="2800" dirty="0">
                        <a:effectLst/>
                        <a:latin typeface="Calibri"/>
                        <a:ea typeface="SimSun"/>
                        <a:cs typeface="Arial"/>
                      </a:endParaRPr>
                    </a:p>
                  </a:txBody>
                  <a:tcPr marL="68580" marR="68580" marT="0" marB="0"/>
                </a:tc>
                <a:tc hMerge="1">
                  <a:txBody>
                    <a:bodyPr/>
                    <a:lstStyle/>
                    <a:p>
                      <a:pPr algn="l">
                        <a:lnSpc>
                          <a:spcPct val="115000"/>
                        </a:lnSpc>
                        <a:spcAft>
                          <a:spcPts val="0"/>
                        </a:spcAft>
                      </a:pPr>
                      <a:endParaRPr lang="en-US" sz="2800" dirty="0">
                        <a:effectLst/>
                        <a:latin typeface="Calibri"/>
                        <a:ea typeface="SimSun"/>
                        <a:cs typeface="Arial"/>
                      </a:endParaRPr>
                    </a:p>
                  </a:txBody>
                  <a:tcPr marL="68580" marR="68580" marT="0" marB="0"/>
                </a:tc>
                <a:tc gridSpan="2">
                  <a:txBody>
                    <a:bodyPr/>
                    <a:lstStyle/>
                    <a:p>
                      <a:pPr algn="ctr">
                        <a:lnSpc>
                          <a:spcPct val="115000"/>
                        </a:lnSpc>
                        <a:spcAft>
                          <a:spcPts val="0"/>
                        </a:spcAft>
                      </a:pPr>
                      <a:r>
                        <a:rPr lang="en-US" sz="1800" dirty="0" smtClean="0">
                          <a:effectLst/>
                        </a:rPr>
                        <a:t>Female</a:t>
                      </a:r>
                      <a:endParaRPr lang="en-US" sz="2800" dirty="0">
                        <a:effectLst/>
                        <a:latin typeface="Calibri"/>
                        <a:ea typeface="SimSun"/>
                        <a:cs typeface="Arial"/>
                      </a:endParaRPr>
                    </a:p>
                  </a:txBody>
                  <a:tcPr marL="68580" marR="68580" marT="0" marB="0"/>
                </a:tc>
                <a:tc hMerge="1">
                  <a:txBody>
                    <a:bodyPr/>
                    <a:lstStyle/>
                    <a:p>
                      <a:pPr algn="l">
                        <a:lnSpc>
                          <a:spcPct val="115000"/>
                        </a:lnSpc>
                        <a:spcAft>
                          <a:spcPts val="0"/>
                        </a:spcAft>
                      </a:pPr>
                      <a:endParaRPr lang="en-US" sz="2800" dirty="0">
                        <a:effectLst/>
                        <a:latin typeface="Calibri"/>
                        <a:ea typeface="SimSun"/>
                        <a:cs typeface="Arial"/>
                      </a:endParaRPr>
                    </a:p>
                  </a:txBody>
                  <a:tcPr marL="68580" marR="68580" marT="0" marB="0"/>
                </a:tc>
                <a:tc gridSpan="2">
                  <a:txBody>
                    <a:bodyPr/>
                    <a:lstStyle/>
                    <a:p>
                      <a:pPr marL="0" algn="ctr" defTabSz="457200" rtl="0" eaLnBrk="1" latinLnBrk="0" hangingPunct="1">
                        <a:lnSpc>
                          <a:spcPct val="115000"/>
                        </a:lnSpc>
                        <a:spcAft>
                          <a:spcPts val="0"/>
                        </a:spcAft>
                      </a:pPr>
                      <a:r>
                        <a:rPr lang="en-US" sz="1800" b="1" kern="1200" dirty="0" smtClean="0">
                          <a:solidFill>
                            <a:schemeClr val="lt1"/>
                          </a:solidFill>
                          <a:effectLst/>
                          <a:latin typeface="+mn-lt"/>
                          <a:ea typeface="+mn-ea"/>
                          <a:cs typeface="+mn-cs"/>
                        </a:rPr>
                        <a:t>Male</a:t>
                      </a:r>
                      <a:endParaRPr lang="en-US" sz="1800" b="1" kern="1200" dirty="0">
                        <a:solidFill>
                          <a:schemeClr val="lt1"/>
                        </a:solidFill>
                        <a:effectLst/>
                        <a:latin typeface="+mn-lt"/>
                        <a:ea typeface="+mn-ea"/>
                        <a:cs typeface="+mn-cs"/>
                      </a:endParaRPr>
                    </a:p>
                  </a:txBody>
                  <a:tcPr marL="68580" marR="68580" marT="0" marB="0"/>
                </a:tc>
                <a:tc hMerge="1">
                  <a:txBody>
                    <a:bodyPr/>
                    <a:lstStyle/>
                    <a:p>
                      <a:pPr algn="l">
                        <a:lnSpc>
                          <a:spcPct val="115000"/>
                        </a:lnSpc>
                        <a:spcAft>
                          <a:spcPts val="0"/>
                        </a:spcAft>
                      </a:pPr>
                      <a:endParaRPr lang="en-US" sz="2800" dirty="0">
                        <a:effectLst/>
                        <a:latin typeface="Calibri"/>
                        <a:ea typeface="SimSun"/>
                        <a:cs typeface="Arial"/>
                      </a:endParaRPr>
                    </a:p>
                  </a:txBody>
                  <a:tcPr marL="68580" marR="68580" marT="0" marB="0"/>
                </a:tc>
              </a:tr>
              <a:tr h="589386">
                <a:tc>
                  <a:txBody>
                    <a:bodyPr/>
                    <a:lstStyle/>
                    <a:p>
                      <a:pPr algn="ctr">
                        <a:lnSpc>
                          <a:spcPct val="115000"/>
                        </a:lnSpc>
                        <a:spcAft>
                          <a:spcPts val="0"/>
                        </a:spcAft>
                      </a:pPr>
                      <a:r>
                        <a:rPr lang="en-US" sz="2000">
                          <a:effectLst/>
                        </a:rPr>
                        <a:t>I</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dirty="0">
                          <a:effectLst/>
                        </a:rPr>
                        <a:t>63</a:t>
                      </a:r>
                      <a:endParaRPr lang="en-US" sz="3200" dirty="0">
                        <a:effectLst/>
                        <a:latin typeface="Calibri"/>
                        <a:ea typeface="SimSun"/>
                        <a:cs typeface="Arial"/>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en-US" sz="2000" dirty="0">
                          <a:effectLst/>
                        </a:rPr>
                        <a:t>52%</a:t>
                      </a:r>
                      <a:endParaRPr lang="en-US" sz="3200" dirty="0">
                        <a:effectLst/>
                        <a:latin typeface="Calibri"/>
                        <a:ea typeface="SimSun"/>
                        <a:cs typeface="Arial"/>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en-US" sz="2000" dirty="0">
                          <a:effectLst/>
                        </a:rPr>
                        <a:t>11</a:t>
                      </a:r>
                      <a:endParaRPr lang="en-US" sz="3200" dirty="0">
                        <a:effectLst/>
                        <a:latin typeface="Calibri"/>
                        <a:ea typeface="SimSun"/>
                        <a:cs typeface="Arial"/>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en-US" sz="2000" dirty="0" smtClean="0">
                          <a:effectLst/>
                        </a:rPr>
                        <a:t>35%</a:t>
                      </a:r>
                      <a:endParaRPr lang="en-US" sz="3200" dirty="0">
                        <a:effectLst/>
                        <a:latin typeface="Calibri"/>
                        <a:ea typeface="SimSun"/>
                        <a:cs typeface="Arial"/>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en-US" sz="2000" kern="1200" dirty="0" smtClean="0">
                          <a:solidFill>
                            <a:schemeClr val="dk1"/>
                          </a:solidFill>
                          <a:effectLst/>
                          <a:latin typeface="+mn-lt"/>
                          <a:ea typeface="+mn-ea"/>
                          <a:cs typeface="+mn-cs"/>
                        </a:rPr>
                        <a:t>52</a:t>
                      </a:r>
                      <a:endParaRPr lang="en-US" sz="2000" kern="1200" dirty="0">
                        <a:solidFill>
                          <a:schemeClr val="dk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en-US" sz="2000" dirty="0" smtClean="0">
                          <a:effectLst/>
                        </a:rPr>
                        <a:t>58%</a:t>
                      </a:r>
                      <a:endParaRPr lang="en-US" sz="3200" dirty="0">
                        <a:effectLst/>
                        <a:latin typeface="Calibri"/>
                        <a:ea typeface="SimSun"/>
                        <a:cs typeface="Arial"/>
                      </a:endParaRPr>
                    </a:p>
                  </a:txBody>
                  <a:tcPr marL="68580" marR="68580" marT="0" marB="0" anchor="ctr">
                    <a:solidFill>
                      <a:schemeClr val="accent6">
                        <a:lumMod val="40000"/>
                        <a:lumOff val="60000"/>
                      </a:schemeClr>
                    </a:solidFill>
                  </a:tcPr>
                </a:tc>
              </a:tr>
              <a:tr h="589386">
                <a:tc>
                  <a:txBody>
                    <a:bodyPr/>
                    <a:lstStyle/>
                    <a:p>
                      <a:pPr algn="ctr">
                        <a:lnSpc>
                          <a:spcPct val="115000"/>
                        </a:lnSpc>
                        <a:spcAft>
                          <a:spcPts val="0"/>
                        </a:spcAft>
                      </a:pPr>
                      <a:r>
                        <a:rPr lang="en-US" sz="2000">
                          <a:effectLst/>
                        </a:rPr>
                        <a:t>II</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20</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17%</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9</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dirty="0" smtClean="0">
                          <a:effectLst/>
                        </a:rPr>
                        <a:t>29%</a:t>
                      </a:r>
                      <a:endParaRPr lang="en-US" sz="32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kern="1200" dirty="0" smtClean="0">
                          <a:solidFill>
                            <a:schemeClr val="dk1"/>
                          </a:solidFill>
                          <a:effectLst/>
                          <a:latin typeface="+mn-lt"/>
                          <a:ea typeface="+mn-ea"/>
                          <a:cs typeface="+mn-cs"/>
                        </a:rPr>
                        <a:t>11</a:t>
                      </a:r>
                      <a:endParaRPr lang="en-US" sz="200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2000" dirty="0" smtClean="0">
                          <a:effectLst/>
                        </a:rPr>
                        <a:t>12%</a:t>
                      </a:r>
                      <a:endParaRPr lang="en-US" sz="3200" dirty="0">
                        <a:effectLst/>
                        <a:latin typeface="Calibri"/>
                        <a:ea typeface="SimSun"/>
                        <a:cs typeface="Arial"/>
                      </a:endParaRPr>
                    </a:p>
                  </a:txBody>
                  <a:tcPr marL="68580" marR="68580" marT="0" marB="0" anchor="ctr"/>
                </a:tc>
              </a:tr>
              <a:tr h="589386">
                <a:tc>
                  <a:txBody>
                    <a:bodyPr/>
                    <a:lstStyle/>
                    <a:p>
                      <a:pPr algn="ctr">
                        <a:lnSpc>
                          <a:spcPct val="115000"/>
                        </a:lnSpc>
                        <a:spcAft>
                          <a:spcPts val="0"/>
                        </a:spcAft>
                      </a:pPr>
                      <a:r>
                        <a:rPr lang="en-US" sz="2000">
                          <a:effectLst/>
                        </a:rPr>
                        <a:t>III</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20</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17%</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7</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dirty="0" smtClean="0">
                          <a:effectLst/>
                        </a:rPr>
                        <a:t>23%</a:t>
                      </a:r>
                      <a:endParaRPr lang="en-US" sz="32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kern="1200" dirty="0" smtClean="0">
                          <a:solidFill>
                            <a:schemeClr val="dk1"/>
                          </a:solidFill>
                          <a:effectLst/>
                          <a:latin typeface="+mn-lt"/>
                          <a:ea typeface="+mn-ea"/>
                          <a:cs typeface="+mn-cs"/>
                        </a:rPr>
                        <a:t>13</a:t>
                      </a:r>
                      <a:endParaRPr lang="en-US" sz="200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2000" dirty="0" smtClean="0">
                          <a:effectLst/>
                        </a:rPr>
                        <a:t>14%</a:t>
                      </a:r>
                      <a:endParaRPr lang="en-US" sz="3200" dirty="0">
                        <a:effectLst/>
                        <a:latin typeface="Calibri"/>
                        <a:ea typeface="SimSun"/>
                        <a:cs typeface="Arial"/>
                      </a:endParaRPr>
                    </a:p>
                  </a:txBody>
                  <a:tcPr marL="68580" marR="68580" marT="0" marB="0" anchor="ctr"/>
                </a:tc>
              </a:tr>
              <a:tr h="589386">
                <a:tc>
                  <a:txBody>
                    <a:bodyPr/>
                    <a:lstStyle/>
                    <a:p>
                      <a:pPr algn="ctr">
                        <a:lnSpc>
                          <a:spcPct val="115000"/>
                        </a:lnSpc>
                        <a:spcAft>
                          <a:spcPts val="0"/>
                        </a:spcAft>
                      </a:pPr>
                      <a:r>
                        <a:rPr lang="en-US" sz="2000">
                          <a:effectLst/>
                        </a:rPr>
                        <a:t>IV</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8</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7%</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2</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dirty="0" smtClean="0">
                          <a:effectLst/>
                        </a:rPr>
                        <a:t>7%</a:t>
                      </a:r>
                      <a:endParaRPr lang="en-US" sz="32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kern="1200" dirty="0" smtClean="0">
                          <a:solidFill>
                            <a:schemeClr val="dk1"/>
                          </a:solidFill>
                          <a:effectLst/>
                          <a:latin typeface="+mn-lt"/>
                          <a:ea typeface="+mn-ea"/>
                          <a:cs typeface="+mn-cs"/>
                        </a:rPr>
                        <a:t>6</a:t>
                      </a:r>
                      <a:endParaRPr lang="en-US" sz="200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2000" dirty="0" smtClean="0">
                          <a:effectLst/>
                        </a:rPr>
                        <a:t>7%</a:t>
                      </a:r>
                      <a:endParaRPr lang="en-US" sz="3200" dirty="0">
                        <a:effectLst/>
                        <a:latin typeface="Calibri"/>
                        <a:ea typeface="SimSun"/>
                        <a:cs typeface="Arial"/>
                      </a:endParaRPr>
                    </a:p>
                  </a:txBody>
                  <a:tcPr marL="68580" marR="68580" marT="0" marB="0" anchor="ctr"/>
                </a:tc>
              </a:tr>
              <a:tr h="589386">
                <a:tc>
                  <a:txBody>
                    <a:bodyPr/>
                    <a:lstStyle/>
                    <a:p>
                      <a:pPr algn="ctr">
                        <a:lnSpc>
                          <a:spcPct val="115000"/>
                        </a:lnSpc>
                        <a:spcAft>
                          <a:spcPts val="0"/>
                        </a:spcAft>
                      </a:pPr>
                      <a:r>
                        <a:rPr lang="en-US" sz="2000">
                          <a:effectLst/>
                        </a:rPr>
                        <a:t>V</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8</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7%</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2</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dirty="0" smtClean="0">
                          <a:effectLst/>
                        </a:rPr>
                        <a:t>7%</a:t>
                      </a:r>
                      <a:endParaRPr lang="en-US" sz="32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kern="1200" dirty="0" smtClean="0">
                          <a:solidFill>
                            <a:schemeClr val="dk1"/>
                          </a:solidFill>
                          <a:effectLst/>
                          <a:latin typeface="+mn-lt"/>
                          <a:ea typeface="+mn-ea"/>
                          <a:cs typeface="+mn-cs"/>
                        </a:rPr>
                        <a:t>6</a:t>
                      </a:r>
                      <a:endParaRPr lang="en-US" sz="200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2000" dirty="0" smtClean="0">
                          <a:effectLst/>
                        </a:rPr>
                        <a:t>7%</a:t>
                      </a:r>
                      <a:endParaRPr lang="en-US" sz="3200" dirty="0">
                        <a:effectLst/>
                        <a:latin typeface="Calibri"/>
                        <a:ea typeface="SimSun"/>
                        <a:cs typeface="Arial"/>
                      </a:endParaRPr>
                    </a:p>
                  </a:txBody>
                  <a:tcPr marL="68580" marR="68580" marT="0" marB="0" anchor="ctr"/>
                </a:tc>
              </a:tr>
              <a:tr h="589386">
                <a:tc>
                  <a:txBody>
                    <a:bodyPr/>
                    <a:lstStyle/>
                    <a:p>
                      <a:pPr algn="ctr">
                        <a:lnSpc>
                          <a:spcPct val="115000"/>
                        </a:lnSpc>
                        <a:spcAft>
                          <a:spcPts val="0"/>
                        </a:spcAft>
                      </a:pPr>
                      <a:r>
                        <a:rPr lang="en-US" sz="2000">
                          <a:effectLst/>
                        </a:rPr>
                        <a:t>VI</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2</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2%</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0</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dirty="0">
                          <a:effectLst/>
                        </a:rPr>
                        <a:t>0%</a:t>
                      </a:r>
                      <a:endParaRPr lang="en-US" sz="32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kern="1200" dirty="0" smtClean="0">
                          <a:solidFill>
                            <a:schemeClr val="dk1"/>
                          </a:solidFill>
                          <a:effectLst/>
                          <a:latin typeface="+mn-lt"/>
                          <a:ea typeface="+mn-ea"/>
                          <a:cs typeface="+mn-cs"/>
                        </a:rPr>
                        <a:t>2</a:t>
                      </a:r>
                      <a:endParaRPr lang="en-US" sz="200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2000" dirty="0" smtClean="0">
                          <a:effectLst/>
                        </a:rPr>
                        <a:t>2%</a:t>
                      </a:r>
                      <a:endParaRPr lang="en-US" sz="3200" dirty="0">
                        <a:effectLst/>
                        <a:latin typeface="Calibri"/>
                        <a:ea typeface="SimSun"/>
                        <a:cs typeface="Arial"/>
                      </a:endParaRPr>
                    </a:p>
                  </a:txBody>
                  <a:tcPr marL="68580" marR="68580" marT="0" marB="0" anchor="ctr"/>
                </a:tc>
              </a:tr>
              <a:tr h="589386">
                <a:tc>
                  <a:txBody>
                    <a:bodyPr/>
                    <a:lstStyle/>
                    <a:p>
                      <a:pPr algn="ctr">
                        <a:lnSpc>
                          <a:spcPct val="115000"/>
                        </a:lnSpc>
                        <a:spcAft>
                          <a:spcPts val="0"/>
                        </a:spcAft>
                      </a:pPr>
                      <a:r>
                        <a:rPr lang="en-US" sz="2000">
                          <a:effectLst/>
                        </a:rPr>
                        <a:t>Total</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121</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a:effectLst/>
                        </a:rPr>
                        <a:t>100%</a:t>
                      </a:r>
                      <a:endParaRPr lang="en-US" sz="32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dirty="0">
                          <a:effectLst/>
                        </a:rPr>
                        <a:t>31</a:t>
                      </a:r>
                      <a:endParaRPr lang="en-US" sz="32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dirty="0" smtClean="0">
                          <a:effectLst/>
                        </a:rPr>
                        <a:t>100%</a:t>
                      </a:r>
                      <a:endParaRPr lang="en-US" sz="32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US" sz="2000" kern="1200" dirty="0" smtClean="0">
                          <a:solidFill>
                            <a:schemeClr val="dk1"/>
                          </a:solidFill>
                          <a:effectLst/>
                          <a:latin typeface="+mn-lt"/>
                          <a:ea typeface="+mn-ea"/>
                          <a:cs typeface="+mn-cs"/>
                        </a:rPr>
                        <a:t>90</a:t>
                      </a:r>
                      <a:endParaRPr lang="en-US" sz="200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2000" dirty="0" smtClean="0">
                          <a:effectLst/>
                        </a:rPr>
                        <a:t>100%</a:t>
                      </a:r>
                      <a:endParaRPr lang="en-US" sz="3200" dirty="0">
                        <a:effectLst/>
                        <a:latin typeface="Calibri"/>
                        <a:ea typeface="SimSun"/>
                        <a:cs typeface="Arial"/>
                      </a:endParaRPr>
                    </a:p>
                  </a:txBody>
                  <a:tcPr marL="68580" marR="68580" marT="0" marB="0" anchor="ctr"/>
                </a:tc>
              </a:tr>
            </a:tbl>
          </a:graphicData>
        </a:graphic>
      </p:graphicFrame>
    </p:spTree>
    <p:extLst>
      <p:ext uri="{BB962C8B-B14F-4D97-AF65-F5344CB8AC3E}">
        <p14:creationId xmlns:p14="http://schemas.microsoft.com/office/powerpoint/2010/main" val="1937017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a </a:t>
            </a:r>
            <a:br>
              <a:rPr lang="en-US" dirty="0" smtClean="0"/>
            </a:br>
            <a:r>
              <a:rPr lang="en-US" dirty="0" smtClean="0"/>
              <a:t>Regional Training Center</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A national education and training institution, or group of institutions recognized by Congress or the Executive Council (following recommendation by the relevant WMO Regional Association) as:</a:t>
            </a:r>
          </a:p>
          <a:p>
            <a:endParaRPr lang="en-US" dirty="0"/>
          </a:p>
          <a:p>
            <a:pPr marL="514350" indent="-514350">
              <a:buFont typeface="+mj-lt"/>
              <a:buAutoNum type="arabicPeriod"/>
            </a:pPr>
            <a:r>
              <a:rPr lang="en-US" dirty="0" smtClean="0"/>
              <a:t>Providing </a:t>
            </a:r>
            <a:r>
              <a:rPr lang="en-US" dirty="0"/>
              <a:t>education and training opportunities for WMO Members in the Region, particularly NMHS staff;</a:t>
            </a:r>
          </a:p>
          <a:p>
            <a:pPr marL="514350" indent="-514350">
              <a:buFont typeface="+mj-lt"/>
              <a:buAutoNum type="arabicPeriod"/>
            </a:pPr>
            <a:endParaRPr lang="en-US" dirty="0"/>
          </a:p>
          <a:p>
            <a:pPr marL="514350" indent="-514350">
              <a:buFont typeface="+mj-lt"/>
              <a:buAutoNum type="arabicPeriod"/>
            </a:pPr>
            <a:r>
              <a:rPr lang="en-US" dirty="0" smtClean="0"/>
              <a:t>Providing </a:t>
            </a:r>
            <a:r>
              <a:rPr lang="en-US" dirty="0"/>
              <a:t>advice and assistance on education and training matters to other WMO Members; and</a:t>
            </a:r>
          </a:p>
          <a:p>
            <a:pPr marL="514350" indent="-514350">
              <a:buFont typeface="+mj-lt"/>
              <a:buAutoNum type="arabicPeriod"/>
            </a:pPr>
            <a:endParaRPr lang="en-US" dirty="0"/>
          </a:p>
          <a:p>
            <a:pPr marL="514350" indent="-514350">
              <a:buFont typeface="+mj-lt"/>
              <a:buAutoNum type="arabicPeriod"/>
            </a:pPr>
            <a:r>
              <a:rPr lang="en-US" dirty="0" smtClean="0"/>
              <a:t>Promoting </a:t>
            </a:r>
            <a:r>
              <a:rPr lang="en-US" dirty="0"/>
              <a:t>education and training opportunities in weather, water and climate for WMO Members.</a:t>
            </a:r>
          </a:p>
          <a:p>
            <a:endParaRPr lang="en-US" dirty="0"/>
          </a:p>
          <a:p>
            <a:pPr marL="0" indent="0">
              <a:buNone/>
            </a:pPr>
            <a:r>
              <a:rPr lang="en-US" dirty="0"/>
              <a:t>These activities are undertaken in accordance with WMO regulations and guidelines. An institute supported by multiple Members to provide such services could also be recommended by the relevant regional association as an RTC.</a:t>
            </a:r>
          </a:p>
        </p:txBody>
      </p:sp>
    </p:spTree>
    <p:extLst>
      <p:ext uri="{BB962C8B-B14F-4D97-AF65-F5344CB8AC3E}">
        <p14:creationId xmlns:p14="http://schemas.microsoft.com/office/powerpoint/2010/main" val="2361727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 of an RTC (1/3)</a:t>
            </a:r>
            <a:endParaRPr lang="en-US" dirty="0"/>
          </a:p>
        </p:txBody>
      </p:sp>
      <p:sp>
        <p:nvSpPr>
          <p:cNvPr id="3" name="Content Placeholder 2"/>
          <p:cNvSpPr>
            <a:spLocks noGrp="1"/>
          </p:cNvSpPr>
          <p:nvPr>
            <p:ph idx="1"/>
          </p:nvPr>
        </p:nvSpPr>
        <p:spPr/>
        <p:txBody>
          <a:bodyPr>
            <a:normAutofit fontScale="70000" lnSpcReduction="20000"/>
          </a:bodyPr>
          <a:lstStyle/>
          <a:p>
            <a:pPr marL="0" indent="0" eaLnBrk="0" hangingPunct="0">
              <a:buNone/>
            </a:pPr>
            <a:r>
              <a:rPr lang="en-GB" i="1" dirty="0"/>
              <a:t>Identifying learning needs</a:t>
            </a:r>
            <a:endParaRPr lang="en-US" dirty="0"/>
          </a:p>
          <a:p>
            <a:pPr eaLnBrk="0" hangingPunct="0"/>
            <a:endParaRPr lang="en-US" dirty="0"/>
          </a:p>
          <a:p>
            <a:pPr lvl="0" eaLnBrk="0" hangingPunct="0"/>
            <a:r>
              <a:rPr lang="en-GB" dirty="0" smtClean="0"/>
              <a:t>Processes to </a:t>
            </a:r>
            <a:r>
              <a:rPr lang="en-GB" dirty="0"/>
              <a:t>gain information about the education and training needs of the Region</a:t>
            </a:r>
            <a:r>
              <a:rPr lang="en-GB" dirty="0" smtClean="0"/>
              <a:t>.</a:t>
            </a:r>
          </a:p>
          <a:p>
            <a:pPr lvl="0" eaLnBrk="0" hangingPunct="0"/>
            <a:endParaRPr lang="en-US" dirty="0"/>
          </a:p>
          <a:p>
            <a:pPr marL="0" indent="0" eaLnBrk="0" hangingPunct="0">
              <a:buNone/>
            </a:pPr>
            <a:r>
              <a:rPr lang="en-GB" i="1" dirty="0"/>
              <a:t>Designing the learning service</a:t>
            </a:r>
            <a:endParaRPr lang="en-US" dirty="0"/>
          </a:p>
          <a:p>
            <a:pPr eaLnBrk="0" hangingPunct="0"/>
            <a:endParaRPr lang="en-US" dirty="0"/>
          </a:p>
          <a:p>
            <a:pPr lvl="0" eaLnBrk="0" hangingPunct="0"/>
            <a:r>
              <a:rPr lang="en-GB" dirty="0" smtClean="0"/>
              <a:t>Select methods </a:t>
            </a:r>
            <a:r>
              <a:rPr lang="en-GB" dirty="0"/>
              <a:t>of learning </a:t>
            </a:r>
            <a:r>
              <a:rPr lang="en-GB" dirty="0" err="1" smtClean="0"/>
              <a:t>approprite</a:t>
            </a:r>
            <a:r>
              <a:rPr lang="en-GB" dirty="0" smtClean="0"/>
              <a:t> to </a:t>
            </a:r>
            <a:r>
              <a:rPr lang="en-GB" dirty="0"/>
              <a:t>the </a:t>
            </a:r>
            <a:r>
              <a:rPr lang="en-GB" dirty="0" smtClean="0"/>
              <a:t>curriculum, </a:t>
            </a:r>
            <a:r>
              <a:rPr lang="en-GB" dirty="0"/>
              <a:t>learning outcomes, and </a:t>
            </a:r>
            <a:r>
              <a:rPr lang="en-GB" dirty="0" smtClean="0"/>
              <a:t>learners</a:t>
            </a:r>
            <a:r>
              <a:rPr lang="en-GB" dirty="0"/>
              <a:t>.</a:t>
            </a:r>
            <a:endParaRPr lang="en-US" dirty="0"/>
          </a:p>
          <a:p>
            <a:pPr lvl="0" eaLnBrk="0" hangingPunct="0"/>
            <a:r>
              <a:rPr lang="en-GB" dirty="0" smtClean="0"/>
              <a:t>Carry </a:t>
            </a:r>
            <a:r>
              <a:rPr lang="en-GB" dirty="0"/>
              <a:t>out </a:t>
            </a:r>
            <a:r>
              <a:rPr lang="en-GB" dirty="0" smtClean="0"/>
              <a:t>activities according to  </a:t>
            </a:r>
            <a:r>
              <a:rPr lang="en-GB" dirty="0"/>
              <a:t>the standards and guidance material issued by WMO.</a:t>
            </a:r>
            <a:endParaRPr lang="en-US" dirty="0"/>
          </a:p>
          <a:p>
            <a:pPr lvl="0" eaLnBrk="0" hangingPunct="0"/>
            <a:r>
              <a:rPr lang="en-GB" dirty="0" smtClean="0"/>
              <a:t>Provide courses </a:t>
            </a:r>
            <a:r>
              <a:rPr lang="en-GB" dirty="0"/>
              <a:t>and other resources and activities that address the expressed </a:t>
            </a:r>
            <a:r>
              <a:rPr lang="en-GB" dirty="0" smtClean="0"/>
              <a:t>needs </a:t>
            </a:r>
            <a:r>
              <a:rPr lang="en-GB" dirty="0"/>
              <a:t>of the Region</a:t>
            </a:r>
            <a:r>
              <a:rPr lang="en-GB" dirty="0" smtClean="0"/>
              <a:t>.</a:t>
            </a:r>
            <a:endParaRPr lang="en-US" dirty="0"/>
          </a:p>
        </p:txBody>
      </p:sp>
    </p:spTree>
    <p:extLst>
      <p:ext uri="{BB962C8B-B14F-4D97-AF65-F5344CB8AC3E}">
        <p14:creationId xmlns:p14="http://schemas.microsoft.com/office/powerpoint/2010/main" val="3253071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 of an RTC (2/3)</a:t>
            </a:r>
            <a:endParaRPr lang="en-US" dirty="0"/>
          </a:p>
        </p:txBody>
      </p:sp>
      <p:sp>
        <p:nvSpPr>
          <p:cNvPr id="3" name="Content Placeholder 2"/>
          <p:cNvSpPr>
            <a:spLocks noGrp="1"/>
          </p:cNvSpPr>
          <p:nvPr>
            <p:ph idx="1"/>
          </p:nvPr>
        </p:nvSpPr>
        <p:spPr/>
        <p:txBody>
          <a:bodyPr>
            <a:normAutofit fontScale="55000" lnSpcReduction="20000"/>
          </a:bodyPr>
          <a:lstStyle/>
          <a:p>
            <a:pPr marL="0" indent="0" eaLnBrk="0" hangingPunct="0">
              <a:buNone/>
            </a:pPr>
            <a:r>
              <a:rPr lang="en-GB" i="1" dirty="0" smtClean="0"/>
              <a:t>Delivering </a:t>
            </a:r>
            <a:r>
              <a:rPr lang="en-GB" i="1" dirty="0"/>
              <a:t>the learning service</a:t>
            </a:r>
            <a:endParaRPr lang="en-US" dirty="0"/>
          </a:p>
          <a:p>
            <a:pPr eaLnBrk="0" hangingPunct="0"/>
            <a:endParaRPr lang="en-US" dirty="0"/>
          </a:p>
          <a:p>
            <a:pPr lvl="0" eaLnBrk="0" hangingPunct="0"/>
            <a:r>
              <a:rPr lang="en-GB" dirty="0" smtClean="0"/>
              <a:t>Help to meet learning needs </a:t>
            </a:r>
            <a:r>
              <a:rPr lang="en-GB" dirty="0"/>
              <a:t>identified by the regional association.</a:t>
            </a:r>
            <a:endParaRPr lang="en-US" dirty="0"/>
          </a:p>
          <a:p>
            <a:pPr lvl="0" eaLnBrk="0" hangingPunct="0"/>
            <a:r>
              <a:rPr lang="en-GB" dirty="0" smtClean="0"/>
              <a:t>Have competent </a:t>
            </a:r>
            <a:r>
              <a:rPr lang="en-GB" dirty="0"/>
              <a:t>instructors in terms of their scientific/technical ability </a:t>
            </a:r>
            <a:r>
              <a:rPr lang="en-GB" i="1" dirty="0"/>
              <a:t>and</a:t>
            </a:r>
            <a:r>
              <a:rPr lang="en-GB" dirty="0"/>
              <a:t> training </a:t>
            </a:r>
            <a:r>
              <a:rPr lang="en-GB" dirty="0" smtClean="0"/>
              <a:t>expertise.</a:t>
            </a:r>
          </a:p>
          <a:p>
            <a:pPr lvl="0" eaLnBrk="0" hangingPunct="0"/>
            <a:r>
              <a:rPr lang="en-GB" dirty="0" smtClean="0"/>
              <a:t>Host an environment conducive </a:t>
            </a:r>
            <a:r>
              <a:rPr lang="en-GB" dirty="0"/>
              <a:t>to learning </a:t>
            </a:r>
            <a:r>
              <a:rPr lang="en-GB" dirty="0" smtClean="0"/>
              <a:t>(learning </a:t>
            </a:r>
            <a:r>
              <a:rPr lang="en-GB" dirty="0"/>
              <a:t>resources, buildings, </a:t>
            </a:r>
            <a:r>
              <a:rPr lang="en-GB" dirty="0" smtClean="0"/>
              <a:t>ICT, training facilities.</a:t>
            </a:r>
          </a:p>
          <a:p>
            <a:pPr marL="0" indent="0" eaLnBrk="0" hangingPunct="0">
              <a:buNone/>
            </a:pPr>
            <a:endParaRPr lang="en-GB" i="1" dirty="0" smtClean="0"/>
          </a:p>
          <a:p>
            <a:pPr marL="0" indent="0" eaLnBrk="0" hangingPunct="0">
              <a:buNone/>
            </a:pPr>
            <a:r>
              <a:rPr lang="en-GB" i="1" dirty="0" smtClean="0"/>
              <a:t>Assessing </a:t>
            </a:r>
            <a:r>
              <a:rPr lang="en-GB" i="1" dirty="0"/>
              <a:t>learning and evaluating the learning service</a:t>
            </a:r>
            <a:endParaRPr lang="en-US" dirty="0"/>
          </a:p>
          <a:p>
            <a:pPr eaLnBrk="0" hangingPunct="0"/>
            <a:endParaRPr lang="en-US" dirty="0"/>
          </a:p>
          <a:p>
            <a:pPr lvl="0" eaLnBrk="0" hangingPunct="0"/>
            <a:r>
              <a:rPr lang="en-GB" dirty="0"/>
              <a:t>Assesses the knowledge and competency of </a:t>
            </a:r>
            <a:r>
              <a:rPr lang="en-GB" dirty="0" smtClean="0"/>
              <a:t>students.</a:t>
            </a:r>
            <a:endParaRPr lang="en-GB" dirty="0"/>
          </a:p>
          <a:p>
            <a:pPr lvl="0" eaLnBrk="0" hangingPunct="0"/>
            <a:r>
              <a:rPr lang="en-GB" dirty="0"/>
              <a:t>Documents activities and outcomes in a quality management system.</a:t>
            </a:r>
          </a:p>
          <a:p>
            <a:pPr lvl="0" eaLnBrk="0" hangingPunct="0"/>
            <a:r>
              <a:rPr lang="en-GB" dirty="0"/>
              <a:t>Provide students with a record of their successfully completed education and training.</a:t>
            </a:r>
            <a:endParaRPr lang="en-US" dirty="0"/>
          </a:p>
          <a:p>
            <a:pPr lvl="0" eaLnBrk="0" hangingPunct="0"/>
            <a:r>
              <a:rPr lang="en-GB" dirty="0"/>
              <a:t>Measure the effectiveness and quality activities, including obtaining feedback from stakeholders.</a:t>
            </a:r>
            <a:endParaRPr lang="en-US" dirty="0"/>
          </a:p>
          <a:p>
            <a:pPr marL="0" lvl="0" indent="0" eaLnBrk="0" hangingPunct="0">
              <a:buNone/>
            </a:pPr>
            <a:endParaRPr lang="en-US" dirty="0"/>
          </a:p>
          <a:p>
            <a:pPr eaLnBrk="0" hangingPunct="0"/>
            <a:endParaRPr lang="en-US" dirty="0"/>
          </a:p>
        </p:txBody>
      </p:sp>
    </p:spTree>
    <p:extLst>
      <p:ext uri="{BB962C8B-B14F-4D97-AF65-F5344CB8AC3E}">
        <p14:creationId xmlns:p14="http://schemas.microsoft.com/office/powerpoint/2010/main" val="25905014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 of an RTC (2)</a:t>
            </a:r>
            <a:endParaRPr lang="en-US" dirty="0"/>
          </a:p>
        </p:txBody>
      </p:sp>
      <p:sp>
        <p:nvSpPr>
          <p:cNvPr id="3" name="Content Placeholder 2"/>
          <p:cNvSpPr>
            <a:spLocks noGrp="1"/>
          </p:cNvSpPr>
          <p:nvPr>
            <p:ph idx="1"/>
          </p:nvPr>
        </p:nvSpPr>
        <p:spPr/>
        <p:txBody>
          <a:bodyPr>
            <a:normAutofit fontScale="70000" lnSpcReduction="20000"/>
          </a:bodyPr>
          <a:lstStyle/>
          <a:p>
            <a:pPr marL="0" indent="0" eaLnBrk="0" hangingPunct="0">
              <a:buNone/>
            </a:pPr>
            <a:r>
              <a:rPr lang="en-GB" i="1" dirty="0" smtClean="0"/>
              <a:t>Administering </a:t>
            </a:r>
            <a:r>
              <a:rPr lang="en-GB" i="1" dirty="0"/>
              <a:t>and managing the learning service</a:t>
            </a:r>
            <a:endParaRPr lang="en-US" dirty="0"/>
          </a:p>
          <a:p>
            <a:pPr eaLnBrk="0" hangingPunct="0"/>
            <a:endParaRPr lang="en-US" dirty="0"/>
          </a:p>
          <a:p>
            <a:pPr lvl="0" eaLnBrk="0" hangingPunct="0"/>
            <a:r>
              <a:rPr lang="en-GB" dirty="0" smtClean="0"/>
              <a:t>Have adequate administration</a:t>
            </a:r>
            <a:r>
              <a:rPr lang="en-GB" dirty="0"/>
              <a:t>, governance, planning, staffing, continuous professional development, reporting and </a:t>
            </a:r>
            <a:r>
              <a:rPr lang="en-GB" dirty="0" smtClean="0"/>
              <a:t>self-assessment</a:t>
            </a:r>
            <a:r>
              <a:rPr lang="en-GB" dirty="0"/>
              <a:t>.</a:t>
            </a:r>
            <a:endParaRPr lang="en-US" dirty="0"/>
          </a:p>
          <a:p>
            <a:pPr lvl="0" eaLnBrk="0" hangingPunct="0"/>
            <a:r>
              <a:rPr lang="en-GB" dirty="0" smtClean="0"/>
              <a:t>Have a national </a:t>
            </a:r>
            <a:r>
              <a:rPr lang="en-GB" dirty="0"/>
              <a:t>accreditation </a:t>
            </a:r>
            <a:r>
              <a:rPr lang="en-GB" dirty="0" smtClean="0"/>
              <a:t>for vocational training or demonstrate compliance with either ISO 29990:2010 or WMO Guidelines for ETR providers (WMO-No. 1114) </a:t>
            </a:r>
            <a:endParaRPr lang="en-US" dirty="0"/>
          </a:p>
          <a:p>
            <a:pPr lvl="0" eaLnBrk="0" hangingPunct="0"/>
            <a:r>
              <a:rPr lang="en-GB" dirty="0" smtClean="0"/>
              <a:t>Share an </a:t>
            </a:r>
            <a:r>
              <a:rPr lang="en-GB" dirty="0"/>
              <a:t>annual report on </a:t>
            </a:r>
            <a:r>
              <a:rPr lang="en-GB" dirty="0" smtClean="0"/>
              <a:t>activities, including plan </a:t>
            </a:r>
            <a:r>
              <a:rPr lang="en-GB" dirty="0"/>
              <a:t>for the next 12 months </a:t>
            </a:r>
            <a:r>
              <a:rPr lang="en-GB" dirty="0" smtClean="0"/>
              <a:t>and future outlook.</a:t>
            </a:r>
            <a:endParaRPr lang="en-US" dirty="0"/>
          </a:p>
          <a:p>
            <a:r>
              <a:rPr lang="en-GB" dirty="0" smtClean="0"/>
              <a:t>Be open </a:t>
            </a:r>
            <a:r>
              <a:rPr lang="en-GB" dirty="0"/>
              <a:t>to students from all countries in the Region and, </a:t>
            </a:r>
            <a:r>
              <a:rPr lang="en-GB" dirty="0" smtClean="0"/>
              <a:t>if possible, </a:t>
            </a:r>
            <a:r>
              <a:rPr lang="en-GB" dirty="0"/>
              <a:t>to interested countries in other </a:t>
            </a:r>
            <a:r>
              <a:rPr lang="en-GB" dirty="0" smtClean="0"/>
              <a:t>Regions</a:t>
            </a:r>
          </a:p>
          <a:p>
            <a:r>
              <a:rPr lang="en-GB" dirty="0" smtClean="0"/>
              <a:t>Have </a:t>
            </a:r>
            <a:r>
              <a:rPr lang="en-GB" dirty="0"/>
              <a:t>appropriate services in place to support international/regional students.</a:t>
            </a:r>
            <a:endParaRPr lang="en-US" dirty="0"/>
          </a:p>
        </p:txBody>
      </p:sp>
    </p:spTree>
    <p:extLst>
      <p:ext uri="{BB962C8B-B14F-4D97-AF65-F5344CB8AC3E}">
        <p14:creationId xmlns:p14="http://schemas.microsoft.com/office/powerpoint/2010/main" val="42730048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and Operations of RTCs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16472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6059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RTC Director Role in Supporting the RTC</a:t>
            </a:r>
            <a:endParaRPr lang="en-US" dirty="0"/>
          </a:p>
        </p:txBody>
      </p:sp>
      <p:sp>
        <p:nvSpPr>
          <p:cNvPr id="3" name="Content Placeholder 2"/>
          <p:cNvSpPr>
            <a:spLocks noGrp="1"/>
          </p:cNvSpPr>
          <p:nvPr>
            <p:ph idx="1"/>
          </p:nvPr>
        </p:nvSpPr>
        <p:spPr/>
        <p:txBody>
          <a:bodyPr>
            <a:normAutofit fontScale="70000" lnSpcReduction="20000"/>
          </a:bodyPr>
          <a:lstStyle/>
          <a:p>
            <a:pPr lvl="0"/>
            <a:r>
              <a:rPr lang="en-GB" dirty="0"/>
              <a:t>Monitor and plan the RTC component’s activities in accordance with the </a:t>
            </a:r>
            <a:r>
              <a:rPr lang="en-GB" dirty="0" smtClean="0"/>
              <a:t>needs </a:t>
            </a:r>
            <a:r>
              <a:rPr lang="en-GB" dirty="0"/>
              <a:t>of the </a:t>
            </a:r>
            <a:r>
              <a:rPr lang="en-GB" dirty="0" smtClean="0"/>
              <a:t>region.</a:t>
            </a:r>
            <a:endParaRPr lang="en-US" dirty="0"/>
          </a:p>
          <a:p>
            <a:pPr lvl="0"/>
            <a:r>
              <a:rPr lang="en-GB" dirty="0"/>
              <a:t>For vocational training activities, use processes </a:t>
            </a:r>
            <a:r>
              <a:rPr lang="en-GB" dirty="0" smtClean="0"/>
              <a:t>consistent </a:t>
            </a:r>
            <a:r>
              <a:rPr lang="en-GB" dirty="0"/>
              <a:t>with </a:t>
            </a:r>
            <a:r>
              <a:rPr lang="en-GB" dirty="0" smtClean="0"/>
              <a:t>WMO guidance. </a:t>
            </a:r>
            <a:endParaRPr lang="en-US" dirty="0"/>
          </a:p>
          <a:p>
            <a:pPr lvl="0"/>
            <a:r>
              <a:rPr lang="en-GB" dirty="0" smtClean="0"/>
              <a:t>Develop </a:t>
            </a:r>
            <a:r>
              <a:rPr lang="en-GB" dirty="0"/>
              <a:t>and maintain the </a:t>
            </a:r>
            <a:r>
              <a:rPr lang="en-GB" dirty="0" smtClean="0"/>
              <a:t>disciplinary </a:t>
            </a:r>
            <a:r>
              <a:rPr lang="en-GB" dirty="0"/>
              <a:t>and training expertise of RTC </a:t>
            </a:r>
            <a:r>
              <a:rPr lang="en-GB" dirty="0" smtClean="0"/>
              <a:t>staff</a:t>
            </a:r>
          </a:p>
          <a:p>
            <a:pPr lvl="0"/>
            <a:r>
              <a:rPr lang="en-GB" dirty="0" smtClean="0"/>
              <a:t>Maintain adequate </a:t>
            </a:r>
            <a:r>
              <a:rPr lang="en-GB" dirty="0"/>
              <a:t>training and </a:t>
            </a:r>
            <a:r>
              <a:rPr lang="en-GB" dirty="0" smtClean="0"/>
              <a:t>ICT infrastructure</a:t>
            </a:r>
            <a:r>
              <a:rPr lang="en-GB" dirty="0"/>
              <a:t>.</a:t>
            </a:r>
            <a:endParaRPr lang="en-US" dirty="0"/>
          </a:p>
          <a:p>
            <a:pPr lvl="0"/>
            <a:r>
              <a:rPr lang="en-GB" dirty="0"/>
              <a:t>Submit annual reports about the RTC component’s </a:t>
            </a:r>
            <a:r>
              <a:rPr lang="en-GB" dirty="0" smtClean="0"/>
              <a:t>activities.</a:t>
            </a:r>
            <a:endParaRPr lang="en-US" dirty="0"/>
          </a:p>
          <a:p>
            <a:pPr lvl="0"/>
            <a:r>
              <a:rPr lang="en-GB" dirty="0"/>
              <a:t>Promote the RTC component’s services to </a:t>
            </a:r>
            <a:r>
              <a:rPr lang="en-GB" dirty="0" smtClean="0"/>
              <a:t>Members.</a:t>
            </a:r>
            <a:endParaRPr lang="en-US" dirty="0"/>
          </a:p>
          <a:p>
            <a:pPr lvl="0"/>
            <a:r>
              <a:rPr lang="en-GB" dirty="0"/>
              <a:t>Work with other RTC components to </a:t>
            </a:r>
            <a:r>
              <a:rPr lang="en-GB" dirty="0" smtClean="0"/>
              <a:t>coordinate </a:t>
            </a:r>
            <a:r>
              <a:rPr lang="en-GB" dirty="0"/>
              <a:t>activities and </a:t>
            </a:r>
            <a:r>
              <a:rPr lang="en-GB" dirty="0" smtClean="0"/>
              <a:t>share </a:t>
            </a:r>
            <a:r>
              <a:rPr lang="en-GB" dirty="0"/>
              <a:t>resources and </a:t>
            </a:r>
            <a:r>
              <a:rPr lang="en-GB" dirty="0" smtClean="0"/>
              <a:t>experiences.</a:t>
            </a:r>
            <a:endParaRPr lang="en-US" dirty="0"/>
          </a:p>
          <a:p>
            <a:pPr lvl="0"/>
            <a:r>
              <a:rPr lang="en-GB" dirty="0"/>
              <a:t>Seek additional funding and resource </a:t>
            </a:r>
            <a:r>
              <a:rPr lang="en-GB" dirty="0" smtClean="0"/>
              <a:t>opportunities.</a:t>
            </a:r>
            <a:endParaRPr lang="en-US" dirty="0"/>
          </a:p>
        </p:txBody>
      </p:sp>
    </p:spTree>
    <p:extLst>
      <p:ext uri="{BB962C8B-B14F-4D97-AF65-F5344CB8AC3E}">
        <p14:creationId xmlns:p14="http://schemas.microsoft.com/office/powerpoint/2010/main" val="2806247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RTC Coordinator Role in Supporting RTCs</a:t>
            </a:r>
            <a:endParaRPr lang="en-US" dirty="0"/>
          </a:p>
        </p:txBody>
      </p:sp>
      <p:sp>
        <p:nvSpPr>
          <p:cNvPr id="3" name="Content Placeholder 2"/>
          <p:cNvSpPr>
            <a:spLocks noGrp="1"/>
          </p:cNvSpPr>
          <p:nvPr>
            <p:ph idx="1"/>
          </p:nvPr>
        </p:nvSpPr>
        <p:spPr/>
        <p:txBody>
          <a:bodyPr>
            <a:normAutofit fontScale="77500" lnSpcReduction="20000"/>
          </a:bodyPr>
          <a:lstStyle/>
          <a:p>
            <a:pPr lvl="0"/>
            <a:r>
              <a:rPr lang="en-GB" dirty="0"/>
              <a:t>Coordinate the overall activities of the RTC </a:t>
            </a:r>
            <a:r>
              <a:rPr lang="en-GB" dirty="0" smtClean="0"/>
              <a:t>components.</a:t>
            </a:r>
            <a:endParaRPr lang="en-US" dirty="0"/>
          </a:p>
          <a:p>
            <a:pPr lvl="0"/>
            <a:r>
              <a:rPr lang="en-GB" dirty="0"/>
              <a:t>Coordinate preparation of annual reports about the RTC’s activities </a:t>
            </a:r>
            <a:r>
              <a:rPr lang="en-GB" dirty="0" smtClean="0"/>
              <a:t>for </a:t>
            </a:r>
            <a:r>
              <a:rPr lang="en-GB" dirty="0"/>
              <a:t>submission to the Permanent Representative.</a:t>
            </a:r>
            <a:endParaRPr lang="en-US" dirty="0"/>
          </a:p>
          <a:p>
            <a:pPr lvl="0"/>
            <a:r>
              <a:rPr lang="en-GB" dirty="0"/>
              <a:t>Coordinate </a:t>
            </a:r>
            <a:r>
              <a:rPr lang="en-GB" dirty="0" smtClean="0"/>
              <a:t>promotion </a:t>
            </a:r>
            <a:r>
              <a:rPr lang="en-GB" dirty="0"/>
              <a:t>about the RTC’s services to Members through regular </a:t>
            </a:r>
            <a:r>
              <a:rPr lang="en-GB" dirty="0" smtClean="0"/>
              <a:t>communication</a:t>
            </a:r>
          </a:p>
          <a:p>
            <a:pPr lvl="0"/>
            <a:r>
              <a:rPr lang="en-GB" dirty="0" smtClean="0"/>
              <a:t>Promote the sharing </a:t>
            </a:r>
            <a:r>
              <a:rPr lang="en-GB" dirty="0"/>
              <a:t>of resources and experience between the RTC </a:t>
            </a:r>
            <a:r>
              <a:rPr lang="en-GB" dirty="0" smtClean="0"/>
              <a:t>components.</a:t>
            </a:r>
            <a:endParaRPr lang="en-US" dirty="0"/>
          </a:p>
          <a:p>
            <a:pPr lvl="0"/>
            <a:r>
              <a:rPr lang="en-GB" dirty="0"/>
              <a:t>Ensure the RTC components collaborate and </a:t>
            </a:r>
            <a:r>
              <a:rPr lang="en-GB" dirty="0" smtClean="0"/>
              <a:t>of each other’s </a:t>
            </a:r>
            <a:r>
              <a:rPr lang="en-GB" dirty="0"/>
              <a:t>education and training activities.</a:t>
            </a:r>
            <a:endParaRPr lang="en-US" dirty="0"/>
          </a:p>
          <a:p>
            <a:pPr lvl="0"/>
            <a:r>
              <a:rPr lang="en-GB" dirty="0"/>
              <a:t>Support the RTC components in seeking additional funding and resource </a:t>
            </a:r>
            <a:r>
              <a:rPr lang="en-GB" dirty="0" smtClean="0"/>
              <a:t>opportunities.</a:t>
            </a:r>
            <a:endParaRPr lang="en-US" dirty="0"/>
          </a:p>
        </p:txBody>
      </p:sp>
    </p:spTree>
    <p:extLst>
      <p:ext uri="{BB962C8B-B14F-4D97-AF65-F5344CB8AC3E}">
        <p14:creationId xmlns:p14="http://schemas.microsoft.com/office/powerpoint/2010/main" val="2806247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Permanent Representative Role in Supporting RTCs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Inform WMO if the Director of the RTC changes</a:t>
            </a:r>
          </a:p>
          <a:p>
            <a:r>
              <a:rPr lang="en-US" dirty="0" smtClean="0"/>
              <a:t>Ensure ongoing communication between the RTC and the regional association</a:t>
            </a:r>
          </a:p>
          <a:p>
            <a:r>
              <a:rPr lang="en-US" dirty="0" smtClean="0"/>
              <a:t>Promote support of the RTC through national and international funding mechanism</a:t>
            </a:r>
          </a:p>
          <a:p>
            <a:r>
              <a:rPr lang="en-US" dirty="0" smtClean="0"/>
              <a:t>Review and approve annual reports on the RTC activities to be submitted to WMO</a:t>
            </a:r>
          </a:p>
          <a:p>
            <a:r>
              <a:rPr lang="en-US" dirty="0" smtClean="0"/>
              <a:t>Collaborate with other PRs  that host RTCs</a:t>
            </a:r>
          </a:p>
          <a:p>
            <a:r>
              <a:rPr lang="en-US" dirty="0" smtClean="0"/>
              <a:t>Advocate for the RTC to comply with national and WMO standards and guidelines, and keep pace with evolving technological and education developments</a:t>
            </a:r>
            <a:endParaRPr lang="en-US" dirty="0"/>
          </a:p>
        </p:txBody>
      </p:sp>
    </p:spTree>
    <p:extLst>
      <p:ext uri="{BB962C8B-B14F-4D97-AF65-F5344CB8AC3E}">
        <p14:creationId xmlns:p14="http://schemas.microsoft.com/office/powerpoint/2010/main" val="1377327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Association Role in Supporting RTCs</a:t>
            </a:r>
            <a:endParaRPr lang="en-US" dirty="0"/>
          </a:p>
        </p:txBody>
      </p:sp>
      <p:sp>
        <p:nvSpPr>
          <p:cNvPr id="3" name="Content Placeholder 2"/>
          <p:cNvSpPr>
            <a:spLocks noGrp="1"/>
          </p:cNvSpPr>
          <p:nvPr>
            <p:ph idx="1"/>
          </p:nvPr>
        </p:nvSpPr>
        <p:spPr/>
        <p:txBody>
          <a:bodyPr>
            <a:normAutofit fontScale="70000" lnSpcReduction="20000"/>
          </a:bodyPr>
          <a:lstStyle/>
          <a:p>
            <a:pPr lvl="0"/>
            <a:r>
              <a:rPr lang="en-GB" dirty="0"/>
              <a:t>Prioritize education and training needs of the regional </a:t>
            </a:r>
            <a:r>
              <a:rPr lang="en-GB" dirty="0" smtClean="0"/>
              <a:t>association at </a:t>
            </a:r>
            <a:r>
              <a:rPr lang="en-GB" dirty="0"/>
              <a:t>least every four </a:t>
            </a:r>
            <a:r>
              <a:rPr lang="en-GB" dirty="0" smtClean="0"/>
              <a:t>years</a:t>
            </a:r>
            <a:endParaRPr lang="en-US" dirty="0"/>
          </a:p>
          <a:p>
            <a:pPr lvl="0"/>
            <a:r>
              <a:rPr lang="en-GB" dirty="0" smtClean="0"/>
              <a:t>Keep aware of </a:t>
            </a:r>
            <a:r>
              <a:rPr lang="en-GB" dirty="0"/>
              <a:t>the activities and plans of each RTC </a:t>
            </a:r>
            <a:r>
              <a:rPr lang="en-GB" dirty="0" smtClean="0"/>
              <a:t>component </a:t>
            </a:r>
            <a:r>
              <a:rPr lang="en-GB" dirty="0"/>
              <a:t>via the annual </a:t>
            </a:r>
            <a:r>
              <a:rPr lang="en-GB" dirty="0" smtClean="0"/>
              <a:t>reports </a:t>
            </a:r>
            <a:r>
              <a:rPr lang="en-GB" dirty="0"/>
              <a:t>they </a:t>
            </a:r>
            <a:r>
              <a:rPr lang="en-GB" dirty="0" smtClean="0"/>
              <a:t>provide</a:t>
            </a:r>
            <a:endParaRPr lang="en-US" dirty="0"/>
          </a:p>
          <a:p>
            <a:pPr lvl="0"/>
            <a:r>
              <a:rPr lang="en-GB" dirty="0"/>
              <a:t>Provide feedback to the RTCs, Members and Secretary-General on whether the RTCs are meeting the needs of the regional association.</a:t>
            </a:r>
            <a:endParaRPr lang="en-US" dirty="0"/>
          </a:p>
          <a:p>
            <a:pPr lvl="0"/>
            <a:r>
              <a:rPr lang="en-GB" dirty="0"/>
              <a:t>Contribute to </a:t>
            </a:r>
            <a:r>
              <a:rPr lang="en-GB" dirty="0" smtClean="0"/>
              <a:t>external </a:t>
            </a:r>
            <a:r>
              <a:rPr lang="en-GB" dirty="0"/>
              <a:t>reviews of the </a:t>
            </a:r>
            <a:r>
              <a:rPr lang="en-GB" dirty="0" smtClean="0"/>
              <a:t>RTCs.</a:t>
            </a:r>
            <a:endParaRPr lang="en-US" dirty="0"/>
          </a:p>
          <a:p>
            <a:pPr lvl="0"/>
            <a:r>
              <a:rPr lang="en-GB" dirty="0"/>
              <a:t>At </a:t>
            </a:r>
            <a:r>
              <a:rPr lang="en-GB" dirty="0" smtClean="0"/>
              <a:t>RA sessions, recommend </a:t>
            </a:r>
            <a:r>
              <a:rPr lang="en-GB" dirty="0"/>
              <a:t>RTCs to </a:t>
            </a:r>
            <a:r>
              <a:rPr lang="en-GB" dirty="0" smtClean="0"/>
              <a:t>WMO Executive </a:t>
            </a:r>
            <a:r>
              <a:rPr lang="en-GB" dirty="0"/>
              <a:t>Council for consideration for confirmation based on </a:t>
            </a:r>
            <a:r>
              <a:rPr lang="en-GB" dirty="0" smtClean="0"/>
              <a:t>EC criteria</a:t>
            </a:r>
            <a:r>
              <a:rPr lang="en-GB" dirty="0"/>
              <a:t>.</a:t>
            </a:r>
            <a:endParaRPr lang="en-US" dirty="0"/>
          </a:p>
          <a:p>
            <a:pPr lvl="0"/>
            <a:r>
              <a:rPr lang="en-GB" dirty="0"/>
              <a:t>Promote the activities and use of the RTCs by </a:t>
            </a:r>
            <a:r>
              <a:rPr lang="en-GB" dirty="0" smtClean="0"/>
              <a:t>Members </a:t>
            </a:r>
            <a:r>
              <a:rPr lang="en-GB" dirty="0"/>
              <a:t>of the regional association.</a:t>
            </a:r>
            <a:endParaRPr lang="en-US" dirty="0"/>
          </a:p>
          <a:p>
            <a:r>
              <a:rPr lang="en-GB" dirty="0"/>
              <a:t>Seek funding and resource opportunities to support and expand the work of the </a:t>
            </a:r>
            <a:r>
              <a:rPr lang="en-GB" dirty="0" smtClean="0"/>
              <a:t>RTCs.</a:t>
            </a:r>
            <a:endParaRPr lang="en-US" dirty="0"/>
          </a:p>
        </p:txBody>
      </p:sp>
    </p:spTree>
    <p:extLst>
      <p:ext uri="{BB962C8B-B14F-4D97-AF65-F5344CB8AC3E}">
        <p14:creationId xmlns:p14="http://schemas.microsoft.com/office/powerpoint/2010/main" val="280624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WMO ETR </a:t>
            </a:r>
            <a:r>
              <a:rPr lang="en-US" sz="3200" dirty="0" err="1" smtClean="0"/>
              <a:t>Programme</a:t>
            </a:r>
            <a:r>
              <a:rPr lang="en-US" sz="3200" dirty="0" smtClean="0"/>
              <a:t> requires involvement of  all Members and WMO Structures</a:t>
            </a:r>
            <a:endParaRPr lang="en-US" sz="3200" dirty="0"/>
          </a:p>
        </p:txBody>
      </p:sp>
      <p:sp>
        <p:nvSpPr>
          <p:cNvPr id="4" name="Rectangle: Rounded Corners 31">
            <a:extLst>
              <a:ext uri="{FF2B5EF4-FFF2-40B4-BE49-F238E27FC236}">
                <a16:creationId xmlns:a16="http://schemas.microsoft.com/office/drawing/2014/main" xmlns="" id="{01F18EFA-5638-4502-B293-57BAD2D73149}"/>
              </a:ext>
            </a:extLst>
          </p:cNvPr>
          <p:cNvSpPr/>
          <p:nvPr/>
        </p:nvSpPr>
        <p:spPr>
          <a:xfrm>
            <a:off x="7516652" y="1510289"/>
            <a:ext cx="1493387" cy="4341922"/>
          </a:xfrm>
          <a:prstGeom prst="roundRect">
            <a:avLst>
              <a:gd name="adj" fmla="val 10000"/>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Rounded Corners 28">
            <a:extLst>
              <a:ext uri="{FF2B5EF4-FFF2-40B4-BE49-F238E27FC236}">
                <a16:creationId xmlns:a16="http://schemas.microsoft.com/office/drawing/2014/main" xmlns="" id="{B0E86E10-04AB-434F-8E0A-98882CAE0D68}"/>
              </a:ext>
            </a:extLst>
          </p:cNvPr>
          <p:cNvSpPr txBox="1"/>
          <p:nvPr/>
        </p:nvSpPr>
        <p:spPr>
          <a:xfrm>
            <a:off x="7575688" y="1530899"/>
            <a:ext cx="1287365" cy="89173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en-US" sz="1600" b="1" kern="1200" dirty="0"/>
              <a:t>IMPROVED MEMBER SERVICES</a:t>
            </a:r>
          </a:p>
        </p:txBody>
      </p:sp>
      <p:sp>
        <p:nvSpPr>
          <p:cNvPr id="6" name="Rectangle: Rounded Corners 37">
            <a:extLst>
              <a:ext uri="{FF2B5EF4-FFF2-40B4-BE49-F238E27FC236}">
                <a16:creationId xmlns:a16="http://schemas.microsoft.com/office/drawing/2014/main" xmlns="" id="{8346877D-B6D8-4DBF-ADFD-840A9CFA58BA}"/>
              </a:ext>
            </a:extLst>
          </p:cNvPr>
          <p:cNvSpPr/>
          <p:nvPr/>
        </p:nvSpPr>
        <p:spPr>
          <a:xfrm>
            <a:off x="5428479" y="1510290"/>
            <a:ext cx="1486802" cy="4370850"/>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22">
            <a:extLst>
              <a:ext uri="{FF2B5EF4-FFF2-40B4-BE49-F238E27FC236}">
                <a16:creationId xmlns:a16="http://schemas.microsoft.com/office/drawing/2014/main" xmlns="" id="{FF58E719-3739-41DE-8E5F-8DE8E8656C10}"/>
              </a:ext>
            </a:extLst>
          </p:cNvPr>
          <p:cNvSpPr txBox="1"/>
          <p:nvPr/>
        </p:nvSpPr>
        <p:spPr>
          <a:xfrm>
            <a:off x="5461259" y="1551510"/>
            <a:ext cx="1201827" cy="89173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en-US" sz="1600" b="1" kern="1200" dirty="0"/>
              <a:t>COURSES AND RESOURCES</a:t>
            </a:r>
          </a:p>
        </p:txBody>
      </p:sp>
      <p:sp>
        <p:nvSpPr>
          <p:cNvPr id="8" name="Rectangle: Rounded Corners 43">
            <a:extLst>
              <a:ext uri="{FF2B5EF4-FFF2-40B4-BE49-F238E27FC236}">
                <a16:creationId xmlns:a16="http://schemas.microsoft.com/office/drawing/2014/main" xmlns="" id="{F814FC67-8B6F-4BC6-90D1-ECD8DEB63A12}"/>
              </a:ext>
            </a:extLst>
          </p:cNvPr>
          <p:cNvSpPr/>
          <p:nvPr/>
        </p:nvSpPr>
        <p:spPr>
          <a:xfrm>
            <a:off x="3695796" y="1494176"/>
            <a:ext cx="1553333" cy="4419958"/>
          </a:xfrm>
          <a:prstGeom prst="roundRect">
            <a:avLst>
              <a:gd name="adj" fmla="val 10000"/>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200" dirty="0"/>
          </a:p>
        </p:txBody>
      </p:sp>
      <p:sp>
        <p:nvSpPr>
          <p:cNvPr id="9" name="Rectangle: Rounded Corners 16">
            <a:extLst>
              <a:ext uri="{FF2B5EF4-FFF2-40B4-BE49-F238E27FC236}">
                <a16:creationId xmlns:a16="http://schemas.microsoft.com/office/drawing/2014/main" xmlns="" id="{8F606B8B-769A-4EBF-A31B-CC06A4219132}"/>
              </a:ext>
            </a:extLst>
          </p:cNvPr>
          <p:cNvSpPr txBox="1"/>
          <p:nvPr/>
        </p:nvSpPr>
        <p:spPr>
          <a:xfrm>
            <a:off x="3776895" y="1541689"/>
            <a:ext cx="1443362" cy="90248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en-US" sz="1600" b="1" kern="1200" dirty="0"/>
              <a:t>EDUCATION </a:t>
            </a:r>
            <a:br>
              <a:rPr lang="en-US" sz="1600" b="1" kern="1200" dirty="0"/>
            </a:br>
            <a:r>
              <a:rPr lang="en-US" sz="1600" b="1" kern="1200" dirty="0"/>
              <a:t>AND TRAINING PARTNERS</a:t>
            </a:r>
          </a:p>
        </p:txBody>
      </p:sp>
      <p:sp>
        <p:nvSpPr>
          <p:cNvPr id="10" name="Rectangle: Rounded Corners 49">
            <a:extLst>
              <a:ext uri="{FF2B5EF4-FFF2-40B4-BE49-F238E27FC236}">
                <a16:creationId xmlns:a16="http://schemas.microsoft.com/office/drawing/2014/main" xmlns="" id="{0C814506-8188-493A-A57F-D13195362FFB}"/>
              </a:ext>
            </a:extLst>
          </p:cNvPr>
          <p:cNvSpPr/>
          <p:nvPr/>
        </p:nvSpPr>
        <p:spPr>
          <a:xfrm>
            <a:off x="1937874" y="1483543"/>
            <a:ext cx="1592061" cy="4414469"/>
          </a:xfrm>
          <a:prstGeom prst="roundRect">
            <a:avLst>
              <a:gd name="adj" fmla="val 10000"/>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10">
            <a:extLst>
              <a:ext uri="{FF2B5EF4-FFF2-40B4-BE49-F238E27FC236}">
                <a16:creationId xmlns:a16="http://schemas.microsoft.com/office/drawing/2014/main" xmlns="" id="{1946CE6E-D686-4C30-B699-1C596049394B}"/>
              </a:ext>
            </a:extLst>
          </p:cNvPr>
          <p:cNvSpPr txBox="1"/>
          <p:nvPr/>
        </p:nvSpPr>
        <p:spPr>
          <a:xfrm>
            <a:off x="1961151" y="1539923"/>
            <a:ext cx="1557210" cy="11433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en-US" sz="1600" b="1" kern="1200" dirty="0">
                <a:solidFill>
                  <a:schemeClr val="bg1"/>
                </a:solidFill>
              </a:rPr>
              <a:t>GOVERNANCE, PRIORITIZATION, AND GUIDANCE</a:t>
            </a:r>
          </a:p>
        </p:txBody>
      </p:sp>
      <p:sp>
        <p:nvSpPr>
          <p:cNvPr id="12" name="Rectangle: Rounded Corners 55">
            <a:extLst>
              <a:ext uri="{FF2B5EF4-FFF2-40B4-BE49-F238E27FC236}">
                <a16:creationId xmlns:a16="http://schemas.microsoft.com/office/drawing/2014/main" xmlns="" id="{B20C4833-F4D0-46C0-B5C4-AE205CD7E24A}"/>
              </a:ext>
            </a:extLst>
          </p:cNvPr>
          <p:cNvSpPr/>
          <p:nvPr/>
        </p:nvSpPr>
        <p:spPr>
          <a:xfrm>
            <a:off x="323277" y="1510289"/>
            <a:ext cx="1444596" cy="4387723"/>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xmlns="" id="{8A18DD41-DF1C-436E-85B3-A566D6B98740}"/>
              </a:ext>
            </a:extLst>
          </p:cNvPr>
          <p:cNvSpPr txBox="1"/>
          <p:nvPr/>
        </p:nvSpPr>
        <p:spPr>
          <a:xfrm>
            <a:off x="412876" y="1566156"/>
            <a:ext cx="1114190" cy="89173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en-US" sz="1600" b="1" kern="1200" dirty="0"/>
              <a:t>MEMBER NEEDS</a:t>
            </a:r>
          </a:p>
        </p:txBody>
      </p:sp>
      <p:sp>
        <p:nvSpPr>
          <p:cNvPr id="14" name="Rectangle: Rounded Corners 53">
            <a:extLst>
              <a:ext uri="{FF2B5EF4-FFF2-40B4-BE49-F238E27FC236}">
                <a16:creationId xmlns:a16="http://schemas.microsoft.com/office/drawing/2014/main" xmlns="" id="{1AF825CF-4A8B-4E62-9697-0BB175982D71}"/>
              </a:ext>
            </a:extLst>
          </p:cNvPr>
          <p:cNvSpPr/>
          <p:nvPr/>
        </p:nvSpPr>
        <p:spPr>
          <a:xfrm>
            <a:off x="436858" y="2632505"/>
            <a:ext cx="1203927" cy="3096964"/>
          </a:xfrm>
          <a:prstGeom prst="roundRect">
            <a:avLst>
              <a:gd name="adj" fmla="val 10000"/>
            </a:avLst>
          </a:prstGeom>
          <a:solidFill>
            <a:schemeClr val="bg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ectangle: Rounded Corners 6">
            <a:extLst>
              <a:ext uri="{FF2B5EF4-FFF2-40B4-BE49-F238E27FC236}">
                <a16:creationId xmlns:a16="http://schemas.microsoft.com/office/drawing/2014/main" xmlns="" id="{95F2DF44-3F9D-4915-9F81-CD075EE9EB59}"/>
              </a:ext>
            </a:extLst>
          </p:cNvPr>
          <p:cNvSpPr txBox="1"/>
          <p:nvPr/>
        </p:nvSpPr>
        <p:spPr>
          <a:xfrm>
            <a:off x="496903" y="2803013"/>
            <a:ext cx="1143882" cy="231584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896" tIns="56896" rIns="56896" bIns="56896" numCol="1" spcCol="1270" anchor="t" anchorCtr="0">
            <a:noAutofit/>
          </a:bodyPr>
          <a:lstStyle/>
          <a:p>
            <a:pPr marL="57150" lvl="1" indent="-57150" algn="l" defTabSz="355600">
              <a:spcBef>
                <a:spcPct val="0"/>
              </a:spcBef>
              <a:buChar char="•"/>
            </a:pPr>
            <a:r>
              <a:rPr lang="en-US" sz="1200" kern="1200" dirty="0"/>
              <a:t>Regional needs assessments</a:t>
            </a:r>
            <a:br>
              <a:rPr lang="en-US" sz="1200" kern="1200" dirty="0"/>
            </a:br>
            <a:endParaRPr lang="en-US" sz="1200" kern="1200" dirty="0"/>
          </a:p>
          <a:p>
            <a:pPr marL="57150" lvl="1" indent="-57150" algn="l" defTabSz="355600">
              <a:spcBef>
                <a:spcPct val="0"/>
              </a:spcBef>
              <a:buChar char="•"/>
            </a:pPr>
            <a:r>
              <a:rPr lang="en-US" sz="1200" kern="1200" dirty="0"/>
              <a:t>Secretariat surveys</a:t>
            </a:r>
            <a:br>
              <a:rPr lang="en-US" sz="1200" kern="1200" dirty="0"/>
            </a:br>
            <a:endParaRPr lang="en-US" sz="1200" kern="1200" dirty="0"/>
          </a:p>
          <a:p>
            <a:pPr marL="57150" lvl="1" indent="-57150" algn="l" defTabSz="355600">
              <a:spcBef>
                <a:spcPct val="0"/>
              </a:spcBef>
              <a:buChar char="•"/>
            </a:pPr>
            <a:r>
              <a:rPr lang="en-US" sz="1200" kern="1200" dirty="0"/>
              <a:t>Member </a:t>
            </a:r>
            <a:r>
              <a:rPr lang="en-US" sz="1200" kern="1200" dirty="0" smtClean="0"/>
              <a:t>requests</a:t>
            </a:r>
          </a:p>
          <a:p>
            <a:pPr marL="57150" lvl="1" indent="-57150" algn="l" defTabSz="355600">
              <a:spcBef>
                <a:spcPct val="0"/>
              </a:spcBef>
              <a:buChar char="•"/>
            </a:pPr>
            <a:endParaRPr lang="en-US" sz="1200" dirty="0"/>
          </a:p>
          <a:p>
            <a:pPr marL="57150" lvl="1" indent="-57150" algn="l" defTabSz="355600">
              <a:spcBef>
                <a:spcPct val="0"/>
              </a:spcBef>
              <a:buChar char="•"/>
            </a:pPr>
            <a:r>
              <a:rPr lang="en-US" sz="1200" kern="1200" dirty="0" smtClean="0"/>
              <a:t>Donor funded project assessments</a:t>
            </a:r>
            <a:endParaRPr lang="en-US" sz="1200" kern="1200" dirty="0"/>
          </a:p>
        </p:txBody>
      </p:sp>
      <p:sp>
        <p:nvSpPr>
          <p:cNvPr id="16" name="Rectangle: Rounded Corners 63">
            <a:extLst>
              <a:ext uri="{FF2B5EF4-FFF2-40B4-BE49-F238E27FC236}">
                <a16:creationId xmlns:a16="http://schemas.microsoft.com/office/drawing/2014/main" xmlns="" id="{6395258A-85A5-4C52-86AA-CD73AD7FBE10}"/>
              </a:ext>
            </a:extLst>
          </p:cNvPr>
          <p:cNvSpPr/>
          <p:nvPr/>
        </p:nvSpPr>
        <p:spPr>
          <a:xfrm>
            <a:off x="2033048" y="2615634"/>
            <a:ext cx="1381269" cy="3113835"/>
          </a:xfrm>
          <a:prstGeom prst="roundRect">
            <a:avLst>
              <a:gd name="adj" fmla="val 10000"/>
            </a:avLst>
          </a:prstGeom>
          <a:solidFill>
            <a:schemeClr val="bg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Rounded Corners 12">
            <a:extLst>
              <a:ext uri="{FF2B5EF4-FFF2-40B4-BE49-F238E27FC236}">
                <a16:creationId xmlns:a16="http://schemas.microsoft.com/office/drawing/2014/main" xmlns="" id="{D9CD78BA-0991-4506-B525-85B893FD4555}"/>
              </a:ext>
            </a:extLst>
          </p:cNvPr>
          <p:cNvSpPr txBox="1"/>
          <p:nvPr/>
        </p:nvSpPr>
        <p:spPr>
          <a:xfrm>
            <a:off x="2108702" y="2772470"/>
            <a:ext cx="1305615" cy="286171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en-US" sz="1200" kern="1200" dirty="0"/>
              <a:t>WMO Congress and Executive Council</a:t>
            </a:r>
            <a:br>
              <a:rPr lang="en-US" sz="1200" kern="1200" dirty="0"/>
            </a:br>
            <a:endParaRPr lang="en-US" sz="1200" kern="1200" dirty="0"/>
          </a:p>
          <a:p>
            <a:pPr marL="57150" lvl="1" indent="-57150" algn="l" defTabSz="355600">
              <a:lnSpc>
                <a:spcPct val="90000"/>
              </a:lnSpc>
              <a:spcBef>
                <a:spcPct val="0"/>
              </a:spcBef>
              <a:spcAft>
                <a:spcPct val="15000"/>
              </a:spcAft>
              <a:buChar char="•"/>
            </a:pPr>
            <a:r>
              <a:rPr lang="en-US" sz="1200" kern="1200" dirty="0"/>
              <a:t>Commissions and Panels</a:t>
            </a:r>
            <a:br>
              <a:rPr lang="en-US" sz="1200" kern="1200" dirty="0"/>
            </a:br>
            <a:endParaRPr lang="en-US" sz="1200" kern="1200" dirty="0"/>
          </a:p>
          <a:p>
            <a:pPr marL="57150" lvl="1" indent="-57150" algn="l" defTabSz="355600">
              <a:lnSpc>
                <a:spcPct val="90000"/>
              </a:lnSpc>
              <a:spcBef>
                <a:spcPct val="0"/>
              </a:spcBef>
              <a:spcAft>
                <a:spcPct val="15000"/>
              </a:spcAft>
              <a:buChar char="•"/>
            </a:pPr>
            <a:r>
              <a:rPr lang="en-US" sz="1200" kern="1200" dirty="0"/>
              <a:t>Technical </a:t>
            </a:r>
            <a:r>
              <a:rPr lang="en-US" sz="1200" kern="1200" dirty="0" smtClean="0"/>
              <a:t>Departments</a:t>
            </a:r>
          </a:p>
          <a:p>
            <a:pPr marL="57150" lvl="1" indent="-57150" algn="l" defTabSz="355600">
              <a:lnSpc>
                <a:spcPct val="90000"/>
              </a:lnSpc>
              <a:spcBef>
                <a:spcPct val="0"/>
              </a:spcBef>
              <a:spcAft>
                <a:spcPct val="15000"/>
              </a:spcAft>
              <a:buChar char="•"/>
            </a:pPr>
            <a:endParaRPr lang="en-US" sz="1200" dirty="0"/>
          </a:p>
          <a:p>
            <a:pPr marL="57150" lvl="1" indent="-57150" algn="l" defTabSz="355600">
              <a:lnSpc>
                <a:spcPct val="90000"/>
              </a:lnSpc>
              <a:spcBef>
                <a:spcPct val="0"/>
              </a:spcBef>
              <a:spcAft>
                <a:spcPct val="15000"/>
              </a:spcAft>
              <a:buChar char="•"/>
            </a:pPr>
            <a:r>
              <a:rPr lang="en-US" sz="1200" kern="1200" dirty="0" smtClean="0"/>
              <a:t>WMO Guidance material</a:t>
            </a:r>
            <a:endParaRPr lang="en-US" sz="1200" kern="1200" dirty="0"/>
          </a:p>
        </p:txBody>
      </p:sp>
      <p:sp>
        <p:nvSpPr>
          <p:cNvPr id="19" name="Rectangle: Rounded Corners 65">
            <a:extLst>
              <a:ext uri="{FF2B5EF4-FFF2-40B4-BE49-F238E27FC236}">
                <a16:creationId xmlns:a16="http://schemas.microsoft.com/office/drawing/2014/main" xmlns="" id="{669FEB22-58DC-47B7-BC8B-E6E214DBD415}"/>
              </a:ext>
            </a:extLst>
          </p:cNvPr>
          <p:cNvSpPr/>
          <p:nvPr/>
        </p:nvSpPr>
        <p:spPr>
          <a:xfrm>
            <a:off x="3807657" y="2648626"/>
            <a:ext cx="1319823" cy="3080844"/>
          </a:xfrm>
          <a:prstGeom prst="roundRect">
            <a:avLst>
              <a:gd name="adj" fmla="val 10000"/>
            </a:avLst>
          </a:prstGeom>
          <a:solidFill>
            <a:schemeClr val="bg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Rounded Corners 66">
            <a:extLst>
              <a:ext uri="{FF2B5EF4-FFF2-40B4-BE49-F238E27FC236}">
                <a16:creationId xmlns:a16="http://schemas.microsoft.com/office/drawing/2014/main" xmlns="" id="{AA503332-CA45-4851-92DC-F1C66573C4E2}"/>
              </a:ext>
            </a:extLst>
          </p:cNvPr>
          <p:cNvSpPr/>
          <p:nvPr/>
        </p:nvSpPr>
        <p:spPr>
          <a:xfrm>
            <a:off x="5538187" y="2615633"/>
            <a:ext cx="1256142" cy="3113838"/>
          </a:xfrm>
          <a:prstGeom prst="roundRect">
            <a:avLst>
              <a:gd name="adj" fmla="val 10000"/>
            </a:avLst>
          </a:prstGeom>
          <a:solidFill>
            <a:schemeClr val="bg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Rounded Corners 67">
            <a:extLst>
              <a:ext uri="{FF2B5EF4-FFF2-40B4-BE49-F238E27FC236}">
                <a16:creationId xmlns:a16="http://schemas.microsoft.com/office/drawing/2014/main" xmlns="" id="{EE0508BC-89A6-4C28-8119-B904F334A7DC}"/>
              </a:ext>
            </a:extLst>
          </p:cNvPr>
          <p:cNvSpPr/>
          <p:nvPr/>
        </p:nvSpPr>
        <p:spPr>
          <a:xfrm>
            <a:off x="7636022" y="2586702"/>
            <a:ext cx="1227032" cy="3142769"/>
          </a:xfrm>
          <a:prstGeom prst="roundRect">
            <a:avLst>
              <a:gd name="adj" fmla="val 10000"/>
            </a:avLst>
          </a:prstGeom>
          <a:solidFill>
            <a:schemeClr val="bg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Rounded Corners 30">
            <a:extLst>
              <a:ext uri="{FF2B5EF4-FFF2-40B4-BE49-F238E27FC236}">
                <a16:creationId xmlns:a16="http://schemas.microsoft.com/office/drawing/2014/main" xmlns="" id="{A3FB74C1-B4BA-4AE8-B9C8-8B6A8E5261C9}"/>
              </a:ext>
            </a:extLst>
          </p:cNvPr>
          <p:cNvSpPr txBox="1"/>
          <p:nvPr/>
        </p:nvSpPr>
        <p:spPr>
          <a:xfrm>
            <a:off x="7685943" y="2700369"/>
            <a:ext cx="1324097" cy="292559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en-US" sz="1200" kern="1200" dirty="0"/>
              <a:t>New job candidates prepared with required qualifications</a:t>
            </a:r>
            <a:br>
              <a:rPr lang="en-US" sz="1200" kern="1200" dirty="0"/>
            </a:br>
            <a:endParaRPr lang="en-US" sz="1200" kern="1200" dirty="0"/>
          </a:p>
          <a:p>
            <a:pPr marL="57150" lvl="1" indent="-57150" algn="l" defTabSz="355600">
              <a:lnSpc>
                <a:spcPct val="90000"/>
              </a:lnSpc>
              <a:spcBef>
                <a:spcPct val="0"/>
              </a:spcBef>
              <a:spcAft>
                <a:spcPct val="15000"/>
              </a:spcAft>
              <a:buChar char="•"/>
            </a:pPr>
            <a:r>
              <a:rPr lang="en-US" sz="1200" kern="1200" dirty="0"/>
              <a:t>Continuously trained, competent workforce</a:t>
            </a:r>
            <a:br>
              <a:rPr lang="en-US" sz="1200" kern="1200" dirty="0"/>
            </a:br>
            <a:endParaRPr lang="en-US" sz="1200" kern="1200" dirty="0"/>
          </a:p>
          <a:p>
            <a:pPr marL="57150" lvl="1" indent="-57150" algn="l" defTabSz="355600">
              <a:lnSpc>
                <a:spcPct val="90000"/>
              </a:lnSpc>
              <a:spcBef>
                <a:spcPct val="0"/>
              </a:spcBef>
              <a:spcAft>
                <a:spcPct val="15000"/>
              </a:spcAft>
              <a:buChar char="•"/>
            </a:pPr>
            <a:r>
              <a:rPr lang="en-US" sz="1200" kern="1200" dirty="0"/>
              <a:t>Skilled researchers</a:t>
            </a:r>
          </a:p>
          <a:p>
            <a:pPr marL="57150" lvl="1" indent="-57150" algn="l" defTabSz="355600">
              <a:lnSpc>
                <a:spcPct val="90000"/>
              </a:lnSpc>
              <a:spcBef>
                <a:spcPct val="0"/>
              </a:spcBef>
              <a:spcAft>
                <a:spcPct val="15000"/>
              </a:spcAft>
              <a:buChar char="•"/>
            </a:pPr>
            <a:endParaRPr lang="en-US" sz="1200" kern="1200" dirty="0"/>
          </a:p>
          <a:p>
            <a:pPr marL="57150" lvl="1" indent="-57150" algn="l" defTabSz="355600">
              <a:lnSpc>
                <a:spcPct val="90000"/>
              </a:lnSpc>
              <a:spcBef>
                <a:spcPct val="0"/>
              </a:spcBef>
              <a:spcAft>
                <a:spcPct val="15000"/>
              </a:spcAft>
              <a:buChar char="•"/>
            </a:pPr>
            <a:endParaRPr lang="en-US" sz="1200" kern="1200" dirty="0"/>
          </a:p>
          <a:p>
            <a:pPr marL="57150" lvl="1" indent="-57150" algn="l" defTabSz="355600">
              <a:lnSpc>
                <a:spcPct val="90000"/>
              </a:lnSpc>
              <a:spcBef>
                <a:spcPct val="0"/>
              </a:spcBef>
              <a:spcAft>
                <a:spcPct val="15000"/>
              </a:spcAft>
              <a:buChar char="•"/>
            </a:pPr>
            <a:endParaRPr lang="en-US" sz="1200" kern="1200" dirty="0"/>
          </a:p>
        </p:txBody>
      </p:sp>
      <p:sp>
        <p:nvSpPr>
          <p:cNvPr id="23" name="Rectangle: Rounded Corners 24">
            <a:extLst>
              <a:ext uri="{FF2B5EF4-FFF2-40B4-BE49-F238E27FC236}">
                <a16:creationId xmlns:a16="http://schemas.microsoft.com/office/drawing/2014/main" xmlns="" id="{8B93847E-FCBA-42F1-8737-668F17A4BA59}"/>
              </a:ext>
            </a:extLst>
          </p:cNvPr>
          <p:cNvSpPr txBox="1"/>
          <p:nvPr/>
        </p:nvSpPr>
        <p:spPr>
          <a:xfrm>
            <a:off x="5569618" y="2716088"/>
            <a:ext cx="1224711" cy="328518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896" tIns="56896" rIns="56896" bIns="56896" numCol="1" spcCol="1270" anchor="t" anchorCtr="0">
            <a:noAutofit/>
          </a:bodyPr>
          <a:lstStyle/>
          <a:p>
            <a:pPr marL="57150" lvl="1" indent="-57150" algn="l" defTabSz="355600">
              <a:lnSpc>
                <a:spcPct val="90000"/>
              </a:lnSpc>
              <a:spcBef>
                <a:spcPct val="0"/>
              </a:spcBef>
              <a:buChar char="•"/>
            </a:pPr>
            <a:r>
              <a:rPr lang="en-US" sz="1200" kern="1200" dirty="0"/>
              <a:t>WMO sponsored and co-sponsored courses</a:t>
            </a:r>
            <a:br>
              <a:rPr lang="en-US" sz="1200" kern="1200" dirty="0"/>
            </a:br>
            <a:endParaRPr lang="en-US" sz="1200" kern="1200" dirty="0"/>
          </a:p>
          <a:p>
            <a:pPr marL="57150" lvl="1" indent="-57150" algn="l" defTabSz="355600">
              <a:lnSpc>
                <a:spcPct val="90000"/>
              </a:lnSpc>
              <a:spcBef>
                <a:spcPct val="0"/>
              </a:spcBef>
              <a:buChar char="•"/>
            </a:pPr>
            <a:r>
              <a:rPr lang="en-US" sz="1200" kern="1200" dirty="0"/>
              <a:t>Fellowships</a:t>
            </a:r>
            <a:br>
              <a:rPr lang="en-US" sz="1200" kern="1200" dirty="0"/>
            </a:br>
            <a:endParaRPr lang="en-US" sz="1200" kern="1200" dirty="0"/>
          </a:p>
          <a:p>
            <a:pPr marL="57150" lvl="1" indent="-57150" algn="l" defTabSz="355600">
              <a:lnSpc>
                <a:spcPct val="90000"/>
              </a:lnSpc>
              <a:spcBef>
                <a:spcPct val="0"/>
              </a:spcBef>
              <a:buChar char="•"/>
            </a:pPr>
            <a:r>
              <a:rPr lang="en-US" sz="1200" kern="1200" dirty="0"/>
              <a:t>Conference and Meetings for RTCs and Training Partners</a:t>
            </a:r>
            <a:br>
              <a:rPr lang="en-US" sz="1200" kern="1200" dirty="0"/>
            </a:br>
            <a:endParaRPr lang="en-US" sz="1200" kern="1200" dirty="0"/>
          </a:p>
          <a:p>
            <a:pPr marL="57150" lvl="1" indent="-57150" algn="l" defTabSz="355600">
              <a:lnSpc>
                <a:spcPct val="90000"/>
              </a:lnSpc>
              <a:spcBef>
                <a:spcPct val="0"/>
              </a:spcBef>
              <a:buChar char="•"/>
            </a:pPr>
            <a:r>
              <a:rPr lang="en-US" sz="1200" kern="1200" dirty="0"/>
              <a:t>Courses and resources  for trainers</a:t>
            </a:r>
          </a:p>
        </p:txBody>
      </p:sp>
      <p:sp>
        <p:nvSpPr>
          <p:cNvPr id="24" name="Rectangle: Rounded Corners 18">
            <a:extLst>
              <a:ext uri="{FF2B5EF4-FFF2-40B4-BE49-F238E27FC236}">
                <a16:creationId xmlns:a16="http://schemas.microsoft.com/office/drawing/2014/main" xmlns="" id="{102A773D-A164-416C-9D7B-B410E6253D41}"/>
              </a:ext>
            </a:extLst>
          </p:cNvPr>
          <p:cNvSpPr txBox="1"/>
          <p:nvPr/>
        </p:nvSpPr>
        <p:spPr>
          <a:xfrm>
            <a:off x="3842098" y="2805628"/>
            <a:ext cx="1285382" cy="268788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en-US" sz="1200" kern="1200" dirty="0"/>
              <a:t>WMO RTCs</a:t>
            </a:r>
            <a:br>
              <a:rPr lang="en-US" sz="1200" kern="1200" dirty="0"/>
            </a:br>
            <a:endParaRPr lang="en-US" sz="1200" kern="1200" dirty="0"/>
          </a:p>
          <a:p>
            <a:pPr marL="57150" lvl="1" indent="-57150" algn="l" defTabSz="355600">
              <a:lnSpc>
                <a:spcPct val="90000"/>
              </a:lnSpc>
              <a:spcBef>
                <a:spcPct val="0"/>
              </a:spcBef>
              <a:spcAft>
                <a:spcPct val="15000"/>
              </a:spcAft>
              <a:buChar char="•"/>
            </a:pPr>
            <a:r>
              <a:rPr lang="en-US" sz="1200" kern="1200" dirty="0"/>
              <a:t>Fellowship Partners</a:t>
            </a:r>
            <a:br>
              <a:rPr lang="en-US" sz="1200" kern="1200" dirty="0"/>
            </a:br>
            <a:endParaRPr lang="en-US" sz="1200" kern="1200" dirty="0"/>
          </a:p>
          <a:p>
            <a:pPr marL="57150" lvl="1" indent="-57150" algn="l" defTabSz="355600">
              <a:lnSpc>
                <a:spcPct val="90000"/>
              </a:lnSpc>
              <a:spcBef>
                <a:spcPct val="0"/>
              </a:spcBef>
              <a:spcAft>
                <a:spcPct val="15000"/>
              </a:spcAft>
              <a:buChar char="•"/>
            </a:pPr>
            <a:r>
              <a:rPr lang="en-US" sz="1200" kern="1200" dirty="0"/>
              <a:t>Universities</a:t>
            </a:r>
            <a:br>
              <a:rPr lang="en-US" sz="1200" kern="1200" dirty="0"/>
            </a:br>
            <a:endParaRPr lang="en-US" sz="1200" kern="1200" dirty="0"/>
          </a:p>
          <a:p>
            <a:pPr marL="57150" lvl="1" indent="-57150" algn="l" defTabSz="355600">
              <a:lnSpc>
                <a:spcPct val="90000"/>
              </a:lnSpc>
              <a:spcBef>
                <a:spcPct val="0"/>
              </a:spcBef>
              <a:spcAft>
                <a:spcPct val="15000"/>
              </a:spcAft>
              <a:buChar char="•"/>
            </a:pPr>
            <a:r>
              <a:rPr lang="en-US" sz="1200" kern="1200" dirty="0"/>
              <a:t>NMHSs</a:t>
            </a:r>
            <a:br>
              <a:rPr lang="en-US" sz="1200" kern="1200" dirty="0"/>
            </a:br>
            <a:endParaRPr lang="en-US" sz="1200" kern="1200" dirty="0"/>
          </a:p>
          <a:p>
            <a:pPr marL="57150" lvl="1" indent="-57150" algn="l" defTabSz="355600">
              <a:lnSpc>
                <a:spcPct val="90000"/>
              </a:lnSpc>
              <a:spcBef>
                <a:spcPct val="0"/>
              </a:spcBef>
              <a:spcAft>
                <a:spcPct val="15000"/>
              </a:spcAft>
              <a:buChar char="•"/>
            </a:pPr>
            <a:r>
              <a:rPr lang="en-US" sz="1200" kern="1200" dirty="0"/>
              <a:t>International Organizations</a:t>
            </a:r>
          </a:p>
        </p:txBody>
      </p:sp>
      <p:sp>
        <p:nvSpPr>
          <p:cNvPr id="3" name="Right Arrow 2"/>
          <p:cNvSpPr/>
          <p:nvPr/>
        </p:nvSpPr>
        <p:spPr>
          <a:xfrm>
            <a:off x="6996306" y="3240911"/>
            <a:ext cx="457792" cy="720025"/>
          </a:xfrm>
          <a:prstGeom prst="rightArrow">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665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RTC Roles and Responsibilities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23679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016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Thank you</a:t>
            </a:r>
          </a:p>
          <a:p>
            <a:r>
              <a:rPr lang="en-US" sz="4800" dirty="0" smtClean="0">
                <a:solidFill>
                  <a:srgbClr val="000090"/>
                </a:solidFill>
              </a:rPr>
              <a:t>Merci</a:t>
            </a:r>
            <a:endParaRPr lang="en-US" sz="4800" dirty="0">
              <a:solidFill>
                <a:srgbClr val="000090"/>
              </a:solidFill>
            </a:endParaRP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latin typeface="Arial" panose="020B0604020202020204" pitchFamily="34" charset="0"/>
                <a:cs typeface="Arial" panose="020B0604020202020204" pitchFamily="34" charset="0"/>
              </a:rPr>
              <a:t>WMO ETR Office Structure</a:t>
            </a:r>
            <a:endParaRPr lang="en-US" sz="36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3466297"/>
              </p:ext>
            </p:extLst>
          </p:nvPr>
        </p:nvGraphicFramePr>
        <p:xfrm>
          <a:off x="973018" y="1412115"/>
          <a:ext cx="7162802" cy="5092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488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smtClean="0"/>
              <a:t>WMO ETR Office </a:t>
            </a:r>
            <a:r>
              <a:rPr lang="en-US" sz="3200" dirty="0" err="1" smtClean="0"/>
              <a:t>Programme</a:t>
            </a:r>
            <a:r>
              <a:rPr lang="en-US" sz="3200" dirty="0" smtClean="0"/>
              <a:t> Activities</a:t>
            </a:r>
            <a:endParaRPr lang="en-US" sz="3200" dirty="0"/>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054183174"/>
              </p:ext>
            </p:extLst>
          </p:nvPr>
        </p:nvGraphicFramePr>
        <p:xfrm>
          <a:off x="3200400" y="1441450"/>
          <a:ext cx="5764212" cy="480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val="1691651901"/>
              </p:ext>
            </p:extLst>
          </p:nvPr>
        </p:nvGraphicFramePr>
        <p:xfrm>
          <a:off x="0" y="2286000"/>
          <a:ext cx="4114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9859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smtClean="0"/>
              <a:t>WMO ETR Training Activities Division</a:t>
            </a:r>
            <a:endParaRPr lang="en-US" sz="3200" dirty="0"/>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334968606"/>
              </p:ext>
            </p:extLst>
          </p:nvPr>
        </p:nvGraphicFramePr>
        <p:xfrm>
          <a:off x="3200400" y="1441450"/>
          <a:ext cx="5764212" cy="480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val="3261029652"/>
              </p:ext>
            </p:extLst>
          </p:nvPr>
        </p:nvGraphicFramePr>
        <p:xfrm>
          <a:off x="0" y="2286000"/>
          <a:ext cx="4114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89222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WMO_WHITE_Powerpoint_en_fr</Template>
  <TotalTime>2998</TotalTime>
  <Words>3096</Words>
  <Application>Microsoft Office PowerPoint</Application>
  <PresentationFormat>On-screen Show (4:3)</PresentationFormat>
  <Paragraphs>586</Paragraphs>
  <Slides>61</Slides>
  <Notes>3</Notes>
  <HiddenSlides>1</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WMO_WHITE_Powerpoint_en_fr</vt:lpstr>
      <vt:lpstr>PowerPoint Presentation</vt:lpstr>
      <vt:lpstr>Presentation Summary</vt:lpstr>
      <vt:lpstr>The WMO Education and Training PRogramme</vt:lpstr>
      <vt:lpstr>Challenges of Human Resources Development in NMHSs</vt:lpstr>
      <vt:lpstr>Experts expected to be  trained from 2017 global survey</vt:lpstr>
      <vt:lpstr>WMO ETR Programme requires involvement of  all Members and WMO Structures</vt:lpstr>
      <vt:lpstr>WMO ETR Office Structure</vt:lpstr>
      <vt:lpstr>WMO ETR Office Programme Activities</vt:lpstr>
      <vt:lpstr>WMO ETR Training Activities Division</vt:lpstr>
      <vt:lpstr>WMO Fellowships Division</vt:lpstr>
      <vt:lpstr>Guidelines for RTCs and Partners</vt:lpstr>
      <vt:lpstr>PowerPoint Presentation</vt:lpstr>
      <vt:lpstr>ETR Office Strategic Priorities  for Training and Capacity Development</vt:lpstr>
      <vt:lpstr>Strategic Priorities for ETR Support</vt:lpstr>
      <vt:lpstr>Courses for Trainers</vt:lpstr>
      <vt:lpstr>WMO Online Course for Trainers</vt:lpstr>
      <vt:lpstr>Catalytic Effect of  Online Courses for Trainers</vt:lpstr>
      <vt:lpstr>PowerPoint Presentation</vt:lpstr>
      <vt:lpstr>Published Guides and Guidelines</vt:lpstr>
      <vt:lpstr>Recent ETR Publications</vt:lpstr>
      <vt:lpstr>WMO Competency Frameworks</vt:lpstr>
      <vt:lpstr>WMO Qualifications Frameworks</vt:lpstr>
      <vt:lpstr>WMO Strategic Plan</vt:lpstr>
      <vt:lpstr>Some WMO Priority Areas for Service Delivery Improvements</vt:lpstr>
      <vt:lpstr>Summary: Future directions</vt:lpstr>
      <vt:lpstr>Collaboration on Donor-funded Projects</vt:lpstr>
      <vt:lpstr>WMO Projects</vt:lpstr>
      <vt:lpstr>ACREI Project</vt:lpstr>
      <vt:lpstr>Highway:  HIGH impact Weather lAke sYstem</vt:lpstr>
      <vt:lpstr>Intra-ACP Climate Services and Related Applications Programme</vt:lpstr>
      <vt:lpstr>Kenya AMDAR (Aircraft Meteorological Data Relay Programme)</vt:lpstr>
      <vt:lpstr>CREWS Projects (Climate Risk and Early Warning Systems)</vt:lpstr>
      <vt:lpstr>FOCUS-Africa Full-value chain Optimized Climate User-centric Services for southern Africa</vt:lpstr>
      <vt:lpstr>VFDM: Integrating Flood and Drought Management and Early Warning for Climate Change Adaptation in the Volta Basin </vt:lpstr>
      <vt:lpstr>Global Hydrometry Support Facility (WMO HydroHub) </vt:lpstr>
      <vt:lpstr>PACC/RCC</vt:lpstr>
      <vt:lpstr>Conclusion</vt:lpstr>
      <vt:lpstr>WMO Regional training centers</vt:lpstr>
      <vt:lpstr>WMO RTCs and Training Partners</vt:lpstr>
      <vt:lpstr>PowerPoint Presentation</vt:lpstr>
      <vt:lpstr>PowerPoint Presentation</vt:lpstr>
      <vt:lpstr>Additional WMO ETR Training Partners</vt:lpstr>
      <vt:lpstr>Network</vt:lpstr>
      <vt:lpstr>Community</vt:lpstr>
      <vt:lpstr>What is a Community?</vt:lpstr>
      <vt:lpstr>Consolidated Fellowship Partners - MoUs</vt:lpstr>
      <vt:lpstr>ETR Office Roles in Supporting the RTC network</vt:lpstr>
      <vt:lpstr>International Participants Served by WMO RTCs in 2018</vt:lpstr>
      <vt:lpstr>Short-term support provided by  WMO ETR Office in 2018</vt:lpstr>
      <vt:lpstr>Fellowships Statistics for 2017</vt:lpstr>
      <vt:lpstr>Definition of a  Regional Training Center</vt:lpstr>
      <vt:lpstr>Competencies of an RTC (1/3)</vt:lpstr>
      <vt:lpstr>Competencies of an RTC (2/3)</vt:lpstr>
      <vt:lpstr>Competencies of an RTC (2)</vt:lpstr>
      <vt:lpstr>Role and Operations of RTCs</vt:lpstr>
      <vt:lpstr>RTC Director Role in Supporting the RTC</vt:lpstr>
      <vt:lpstr>RTC Coordinator Role in Supporting RTCs</vt:lpstr>
      <vt:lpstr>Permanent Representative Role in Supporting RTCs</vt:lpstr>
      <vt:lpstr>Regional Association Role in Supporting RTCs</vt:lpstr>
      <vt:lpstr>RTC Roles and Responsibilities</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Parrish</dc:creator>
  <cp:lastModifiedBy>Patrick Parrish</cp:lastModifiedBy>
  <cp:revision>100</cp:revision>
  <cp:lastPrinted>2019-10-16T07:45:26Z</cp:lastPrinted>
  <dcterms:created xsi:type="dcterms:W3CDTF">2019-10-09T09:36:46Z</dcterms:created>
  <dcterms:modified xsi:type="dcterms:W3CDTF">2019-10-30T05:20:22Z</dcterms:modified>
</cp:coreProperties>
</file>