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7" autoAdjust="0"/>
  </p:normalViewPr>
  <p:slideViewPr>
    <p:cSldViewPr snapToGrid="0">
      <p:cViewPr varScale="1">
        <p:scale>
          <a:sx n="85" d="100"/>
          <a:sy n="85" d="100"/>
        </p:scale>
        <p:origin x="10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21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00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92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56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56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689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584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80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2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54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8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9F1F9-4498-451A-B86E-B6C3C1C28E00}" type="datetimeFigureOut">
              <a:rPr lang="en-GB" smtClean="0"/>
              <a:t>15/08/2018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2E45E-796F-42D7-96EB-20CA72A212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076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2EC5C60-79F7-4B6D-ACF5-EB1905F51A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7286" y="1811521"/>
            <a:ext cx="7089423" cy="1686806"/>
          </a:xfrm>
        </p:spPr>
        <p:txBody>
          <a:bodyPr>
            <a:normAutofit fontScale="90000"/>
          </a:bodyPr>
          <a:lstStyle/>
          <a:p>
            <a:r>
              <a:rPr lang="en-US" dirty="0"/>
              <a:t>Weather Observation Network in Uganda</a:t>
            </a:r>
            <a:endParaRPr lang="en-GB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C03D609-930F-4BDA-941B-F518267CA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3598" y="4005444"/>
            <a:ext cx="7416801" cy="1037695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Milton Waiswa</a:t>
            </a:r>
          </a:p>
          <a:p>
            <a:r>
              <a:rPr lang="en-US" sz="3600" dirty="0"/>
              <a:t>Uganda National Meteorological Authority</a:t>
            </a:r>
            <a:endParaRPr lang="en-GB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B8FA47-1D14-4D45-B08B-2AFD13E7C311}"/>
              </a:ext>
            </a:extLst>
          </p:cNvPr>
          <p:cNvSpPr txBox="1"/>
          <p:nvPr/>
        </p:nvSpPr>
        <p:spPr>
          <a:xfrm>
            <a:off x="2291644" y="5019678"/>
            <a:ext cx="4560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OSCAR National Focal Officer</a:t>
            </a:r>
            <a:endParaRPr lang="en-GB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E1D719-568E-428C-99A1-C4080768D529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9077" y="588953"/>
            <a:ext cx="1404000" cy="1260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824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360C4-CEC0-4ECA-8CF1-D46A3028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406" y="274814"/>
            <a:ext cx="7886700" cy="718607"/>
          </a:xfrm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5EB3688-A6A4-46B1-BCEF-2557A6CED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674158"/>
              </p:ext>
            </p:extLst>
          </p:nvPr>
        </p:nvGraphicFramePr>
        <p:xfrm>
          <a:off x="696382" y="1091496"/>
          <a:ext cx="7965724" cy="4474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0246">
                  <a:extLst>
                    <a:ext uri="{9D8B030D-6E8A-4147-A177-3AD203B41FA5}">
                      <a16:colId xmlns:a16="http://schemas.microsoft.com/office/drawing/2014/main" val="1511801273"/>
                    </a:ext>
                  </a:extLst>
                </a:gridCol>
                <a:gridCol w="4527849">
                  <a:extLst>
                    <a:ext uri="{9D8B030D-6E8A-4147-A177-3AD203B41FA5}">
                      <a16:colId xmlns:a16="http://schemas.microsoft.com/office/drawing/2014/main" val="1867075398"/>
                    </a:ext>
                  </a:extLst>
                </a:gridCol>
                <a:gridCol w="667837">
                  <a:extLst>
                    <a:ext uri="{9D8B030D-6E8A-4147-A177-3AD203B41FA5}">
                      <a16:colId xmlns:a16="http://schemas.microsoft.com/office/drawing/2014/main" val="1180255744"/>
                    </a:ext>
                  </a:extLst>
                </a:gridCol>
                <a:gridCol w="1375546">
                  <a:extLst>
                    <a:ext uri="{9D8B030D-6E8A-4147-A177-3AD203B41FA5}">
                      <a16:colId xmlns:a16="http://schemas.microsoft.com/office/drawing/2014/main" val="395751873"/>
                    </a:ext>
                  </a:extLst>
                </a:gridCol>
                <a:gridCol w="894246">
                  <a:extLst>
                    <a:ext uri="{9D8B030D-6E8A-4147-A177-3AD203B41FA5}">
                      <a16:colId xmlns:a16="http://schemas.microsoft.com/office/drawing/2014/main" val="41222177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Category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</a:rPr>
                        <a:t>Qty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</a:rPr>
                        <a:t>Functional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Plan’d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53096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Manual Weather Stations (Synoptic (12), Agromet (23), Hydromet (17)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65058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Automatic Weather Stations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178804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Pilot Automatic Weather Stations(GRP)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35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35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96508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Community Automatic Weather Stations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35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11425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Lightning Stations 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930222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>
                          <a:effectLst/>
                        </a:rPr>
                        <a:t>Upper Air Stations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60625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u="none" strike="noStrike" dirty="0">
                          <a:effectLst/>
                        </a:rPr>
                        <a:t>Radar 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1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85472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Rainfall Stations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1057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1631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6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ual_district_cover_14nov17x.bmp">
            <a:extLst>
              <a:ext uri="{FF2B5EF4-FFF2-40B4-BE49-F238E27FC236}">
                <a16:creationId xmlns:a16="http://schemas.microsoft.com/office/drawing/2014/main" id="{BA11A62B-FCC9-4564-BB0A-2E069AE60A1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97957" y="722489"/>
            <a:ext cx="5746043" cy="59210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188035-8F36-4FC0-9A84-6AE473221CF5}"/>
              </a:ext>
            </a:extLst>
          </p:cNvPr>
          <p:cNvSpPr txBox="1"/>
          <p:nvPr/>
        </p:nvSpPr>
        <p:spPr>
          <a:xfrm>
            <a:off x="970845" y="338668"/>
            <a:ext cx="4185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Manual Weather Stations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BA4D21-8905-432A-A12E-F0E410E84A7A}"/>
              </a:ext>
            </a:extLst>
          </p:cNvPr>
          <p:cNvSpPr txBox="1"/>
          <p:nvPr/>
        </p:nvSpPr>
        <p:spPr>
          <a:xfrm>
            <a:off x="643467" y="1859340"/>
            <a:ext cx="39285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12 Synoptic Stations</a:t>
            </a:r>
          </a:p>
          <a:p>
            <a:r>
              <a:rPr lang="en-US" sz="3200" dirty="0"/>
              <a:t>23 Agromet Stations</a:t>
            </a:r>
          </a:p>
          <a:p>
            <a:r>
              <a:rPr lang="en-US" sz="3200" dirty="0"/>
              <a:t>17 Hydromet Stations</a:t>
            </a:r>
          </a:p>
        </p:txBody>
      </p:sp>
    </p:spTree>
    <p:extLst>
      <p:ext uri="{BB962C8B-B14F-4D97-AF65-F5344CB8AC3E}">
        <p14:creationId xmlns:p14="http://schemas.microsoft.com/office/powerpoint/2010/main" val="209560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B985D-F932-4E35-B503-2C7B5E06D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755" y="274638"/>
            <a:ext cx="3688644" cy="1325563"/>
          </a:xfrm>
        </p:spPr>
        <p:txBody>
          <a:bodyPr>
            <a:normAutofit/>
          </a:bodyPr>
          <a:lstStyle/>
          <a:p>
            <a:r>
              <a:rPr lang="en-US" sz="3200" dirty="0"/>
              <a:t>Automatic Weather Stations Weather</a:t>
            </a:r>
            <a:endParaRPr lang="en-GB" sz="3200" dirty="0"/>
          </a:p>
        </p:txBody>
      </p:sp>
      <p:pic>
        <p:nvPicPr>
          <p:cNvPr id="4" name="Picture 3" descr="adcon_undp_giz.bmp">
            <a:extLst>
              <a:ext uri="{FF2B5EF4-FFF2-40B4-BE49-F238E27FC236}">
                <a16:creationId xmlns:a16="http://schemas.microsoft.com/office/drawing/2014/main" id="{5CC271B1-170F-4FFA-8EED-27635D34CF1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88482" y="383822"/>
            <a:ext cx="5639718" cy="578837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5FBEEF0-47B9-4A30-82CA-274F9C187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399471"/>
              </p:ext>
            </p:extLst>
          </p:nvPr>
        </p:nvGraphicFramePr>
        <p:xfrm>
          <a:off x="411479" y="1709385"/>
          <a:ext cx="4429195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966">
                  <a:extLst>
                    <a:ext uri="{9D8B030D-6E8A-4147-A177-3AD203B41FA5}">
                      <a16:colId xmlns:a16="http://schemas.microsoft.com/office/drawing/2014/main" val="2959238340"/>
                    </a:ext>
                  </a:extLst>
                </a:gridCol>
                <a:gridCol w="1950318">
                  <a:extLst>
                    <a:ext uri="{9D8B030D-6E8A-4147-A177-3AD203B41FA5}">
                      <a16:colId xmlns:a16="http://schemas.microsoft.com/office/drawing/2014/main" val="883472006"/>
                    </a:ext>
                  </a:extLst>
                </a:gridCol>
                <a:gridCol w="1083733">
                  <a:extLst>
                    <a:ext uri="{9D8B030D-6E8A-4147-A177-3AD203B41FA5}">
                      <a16:colId xmlns:a16="http://schemas.microsoft.com/office/drawing/2014/main" val="2257721858"/>
                    </a:ext>
                  </a:extLst>
                </a:gridCol>
                <a:gridCol w="1140178">
                  <a:extLst>
                    <a:ext uri="{9D8B030D-6E8A-4147-A177-3AD203B41FA5}">
                      <a16:colId xmlns:a16="http://schemas.microsoft.com/office/drawing/2014/main" val="38475125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Partners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Districts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Coverage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0809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GIZ supported 23 AWS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13%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22551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UNDP Supported 20 AWS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20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16%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7276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Total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36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29%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7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754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22C0A-8BF3-484B-84AC-CCA4E7DF1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76652"/>
          </a:xfrm>
        </p:spPr>
        <p:txBody>
          <a:bodyPr/>
          <a:lstStyle/>
          <a:p>
            <a:r>
              <a:rPr lang="en-US" dirty="0"/>
              <a:t>Engagement with Partners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79AD96B-1C96-4DB4-B5BB-D51E312C7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717594"/>
              </p:ext>
            </p:extLst>
          </p:nvPr>
        </p:nvGraphicFramePr>
        <p:xfrm>
          <a:off x="1055512" y="3004256"/>
          <a:ext cx="6874933" cy="1744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1066">
                  <a:extLst>
                    <a:ext uri="{9D8B030D-6E8A-4147-A177-3AD203B41FA5}">
                      <a16:colId xmlns:a16="http://schemas.microsoft.com/office/drawing/2014/main" val="1510751795"/>
                    </a:ext>
                  </a:extLst>
                </a:gridCol>
                <a:gridCol w="941562">
                  <a:extLst>
                    <a:ext uri="{9D8B030D-6E8A-4147-A177-3AD203B41FA5}">
                      <a16:colId xmlns:a16="http://schemas.microsoft.com/office/drawing/2014/main" val="1669447739"/>
                    </a:ext>
                  </a:extLst>
                </a:gridCol>
                <a:gridCol w="4172305">
                  <a:extLst>
                    <a:ext uri="{9D8B030D-6E8A-4147-A177-3AD203B41FA5}">
                      <a16:colId xmlns:a16="http://schemas.microsoft.com/office/drawing/2014/main" val="416993088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Project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Qty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34200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 dirty="0">
                          <a:effectLst/>
                        </a:rPr>
                        <a:t>PRELINOR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15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Northern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074522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>
                          <a:effectLst/>
                        </a:rPr>
                        <a:t>UNDP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>
                          <a:effectLst/>
                        </a:rPr>
                        <a:t>25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Western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32691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2800" u="none" strike="noStrike">
                          <a:effectLst/>
                        </a:rPr>
                        <a:t>MAAIF</a:t>
                      </a:r>
                      <a:endParaRPr lang="en-GB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u="none" strike="noStrike" dirty="0">
                          <a:effectLst/>
                        </a:rPr>
                        <a:t>30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Eastern</a:t>
                      </a:r>
                      <a:endParaRPr lang="en-GB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045058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7E765C5-852F-41D1-91C0-012BFA0E410A}"/>
              </a:ext>
            </a:extLst>
          </p:cNvPr>
          <p:cNvSpPr txBox="1"/>
          <p:nvPr/>
        </p:nvSpPr>
        <p:spPr>
          <a:xfrm>
            <a:off x="1885244" y="1354668"/>
            <a:ext cx="4910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UNMA is in cooperation to increase coverage of Automatic Weather Observations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15943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11D0-3C4B-4433-9591-297DEAD28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600" y="545748"/>
            <a:ext cx="6863644" cy="955675"/>
          </a:xfrm>
        </p:spPr>
        <p:txBody>
          <a:bodyPr/>
          <a:lstStyle/>
          <a:p>
            <a:r>
              <a:rPr lang="en-US" dirty="0"/>
              <a:t>Challenges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A2FEB-8A68-4961-BCA3-D2A3F3F3D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722" y="2627136"/>
            <a:ext cx="6375400" cy="1764242"/>
          </a:xfrm>
        </p:spPr>
        <p:txBody>
          <a:bodyPr>
            <a:normAutofit fontScale="55000" lnSpcReduction="20000"/>
          </a:bodyPr>
          <a:lstStyle/>
          <a:p>
            <a:r>
              <a:rPr lang="en-US" sz="4400" dirty="0"/>
              <a:t>Managing Different Databases</a:t>
            </a:r>
          </a:p>
          <a:p>
            <a:r>
              <a:rPr lang="en-US" sz="4400" dirty="0"/>
              <a:t>Calibration Facilities</a:t>
            </a:r>
          </a:p>
          <a:p>
            <a:r>
              <a:rPr lang="en-US" sz="4400" dirty="0"/>
              <a:t>Weather Technologies Conflicting with  WMO Standards</a:t>
            </a:r>
          </a:p>
          <a:p>
            <a:r>
              <a:rPr lang="en-US" sz="4400" dirty="0"/>
              <a:t>Human Resource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80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3E81B-F7B2-4F68-9F84-E6D303B4D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0735" y="1934281"/>
            <a:ext cx="5528733" cy="1757186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THANKS FOR LISTENING</a:t>
            </a:r>
            <a:br>
              <a:rPr lang="en-US" dirty="0"/>
            </a:br>
            <a:r>
              <a:rPr lang="en-US" dirty="0"/>
              <a:t>THE END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6172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171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Weather Observation Network in Uganda</vt:lpstr>
      <vt:lpstr>Summary</vt:lpstr>
      <vt:lpstr>PowerPoint Presentation</vt:lpstr>
      <vt:lpstr>Automatic Weather Stations Weather</vt:lpstr>
      <vt:lpstr>Engagement with Partners</vt:lpstr>
      <vt:lpstr>Challenges</vt:lpstr>
      <vt:lpstr> THANKS FOR LISTENING 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Weather Observation Network in Uganda</dc:title>
  <dc:creator>mmwaiswa</dc:creator>
  <cp:lastModifiedBy>mmwaiswa</cp:lastModifiedBy>
  <cp:revision>7</cp:revision>
  <dcterms:created xsi:type="dcterms:W3CDTF">2018-08-15T08:29:40Z</dcterms:created>
  <dcterms:modified xsi:type="dcterms:W3CDTF">2018-08-15T09:29:33Z</dcterms:modified>
</cp:coreProperties>
</file>