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71" r:id="rId3"/>
    <p:sldId id="257" r:id="rId4"/>
    <p:sldId id="272" r:id="rId5"/>
    <p:sldId id="261" r:id="rId6"/>
    <p:sldId id="265" r:id="rId7"/>
    <p:sldId id="286" r:id="rId8"/>
    <p:sldId id="281" r:id="rId9"/>
    <p:sldId id="282" r:id="rId10"/>
    <p:sldId id="283" r:id="rId11"/>
    <p:sldId id="284" r:id="rId12"/>
    <p:sldId id="273" r:id="rId13"/>
    <p:sldId id="274" r:id="rId14"/>
    <p:sldId id="278" r:id="rId15"/>
    <p:sldId id="275" r:id="rId16"/>
    <p:sldId id="277" r:id="rId17"/>
    <p:sldId id="2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130"/>
    <p:restoredTop sz="93617"/>
  </p:normalViewPr>
  <p:slideViewPr>
    <p:cSldViewPr snapToGrid="0" snapToObjects="1">
      <p:cViewPr varScale="1">
        <p:scale>
          <a:sx n="78" d="100"/>
          <a:sy n="78" d="100"/>
        </p:scale>
        <p:origin x="184"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FAA32C-1D90-1848-936B-346636A8DB1B}" type="datetimeFigureOut">
              <a:rPr lang="en-US" smtClean="0"/>
              <a:t>8/16/18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DAAF22-0741-404C-A0C4-EAB64A63C740}" type="slidenum">
              <a:rPr lang="en-US" smtClean="0"/>
              <a:t>‹#›</a:t>
            </a:fld>
            <a:endParaRPr lang="en-US"/>
          </a:p>
        </p:txBody>
      </p:sp>
    </p:spTree>
    <p:extLst>
      <p:ext uri="{BB962C8B-B14F-4D97-AF65-F5344CB8AC3E}">
        <p14:creationId xmlns:p14="http://schemas.microsoft.com/office/powerpoint/2010/main" val="1450572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BD1915-653B-D746-912F-0C97EF59E281}"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1059742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D1915-653B-D746-912F-0C97EF59E281}"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17070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D1915-653B-D746-912F-0C97EF59E281}"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32951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BD1915-653B-D746-912F-0C97EF59E281}"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2010380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BD1915-653B-D746-912F-0C97EF59E281}" type="datetimeFigureOut">
              <a:rPr lang="en-US" smtClean="0"/>
              <a:t>8/16/18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2099080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BD1915-653B-D746-912F-0C97EF59E281}"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38373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EBD1915-653B-D746-912F-0C97EF59E281}" type="datetimeFigureOut">
              <a:rPr lang="en-US" smtClean="0"/>
              <a:t>8/16/18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567980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BD1915-653B-D746-912F-0C97EF59E281}" type="datetimeFigureOut">
              <a:rPr lang="en-US" smtClean="0"/>
              <a:t>8/16/18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481755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BD1915-653B-D746-912F-0C97EF59E281}" type="datetimeFigureOut">
              <a:rPr lang="en-US" smtClean="0"/>
              <a:t>8/16/18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844246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BD1915-653B-D746-912F-0C97EF59E281}"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830772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BD1915-653B-D746-912F-0C97EF59E281}" type="datetimeFigureOut">
              <a:rPr lang="en-US" smtClean="0"/>
              <a:t>8/16/18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65E312-B208-7E4C-A002-63C43AF00B34}" type="slidenum">
              <a:rPr lang="en-US" smtClean="0"/>
              <a:t>‹#›</a:t>
            </a:fld>
            <a:endParaRPr lang="en-US"/>
          </a:p>
        </p:txBody>
      </p:sp>
    </p:spTree>
    <p:extLst>
      <p:ext uri="{BB962C8B-B14F-4D97-AF65-F5344CB8AC3E}">
        <p14:creationId xmlns:p14="http://schemas.microsoft.com/office/powerpoint/2010/main" val="19999157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BD1915-653B-D746-912F-0C97EF59E281}" type="datetimeFigureOut">
              <a:rPr lang="en-US" smtClean="0"/>
              <a:t>8/16/18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65E312-B208-7E4C-A002-63C43AF00B34}" type="slidenum">
              <a:rPr lang="en-US" smtClean="0"/>
              <a:t>‹#›</a:t>
            </a:fld>
            <a:endParaRPr lang="en-US"/>
          </a:p>
        </p:txBody>
      </p:sp>
    </p:spTree>
    <p:extLst>
      <p:ext uri="{BB962C8B-B14F-4D97-AF65-F5344CB8AC3E}">
        <p14:creationId xmlns:p14="http://schemas.microsoft.com/office/powerpoint/2010/main" val="1049847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g"/><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2300" y="2316102"/>
            <a:ext cx="10947400" cy="3964382"/>
          </a:xfrm>
        </p:spPr>
        <p:txBody>
          <a:bodyPr>
            <a:normAutofit/>
          </a:bodyPr>
          <a:lstStyle/>
          <a:p>
            <a:endParaRPr lang="en-GB" dirty="0" smtClean="0">
              <a:latin typeface="Century Gothic" charset="0"/>
              <a:ea typeface="Century Gothic" charset="0"/>
              <a:cs typeface="Century Gothic" charset="0"/>
            </a:endParaRPr>
          </a:p>
          <a:p>
            <a:endParaRPr lang="en-GB" dirty="0">
              <a:latin typeface="Century Gothic" charset="0"/>
              <a:ea typeface="Century Gothic" charset="0"/>
              <a:cs typeface="Century Gothic" charset="0"/>
            </a:endParaRPr>
          </a:p>
          <a:p>
            <a:r>
              <a:rPr lang="en-GB" dirty="0" smtClean="0">
                <a:latin typeface="Century Gothic" charset="0"/>
                <a:ea typeface="Century Gothic" charset="0"/>
                <a:cs typeface="Century Gothic" charset="0"/>
              </a:rPr>
              <a:t>OSCAR/Surface </a:t>
            </a:r>
            <a:r>
              <a:rPr lang="en-GB" dirty="0">
                <a:latin typeface="Century Gothic" charset="0"/>
                <a:ea typeface="Century Gothic" charset="0"/>
                <a:cs typeface="Century Gothic" charset="0"/>
              </a:rPr>
              <a:t>Training Course for RA I </a:t>
            </a:r>
            <a:endParaRPr lang="en-US" dirty="0">
              <a:latin typeface="Century Gothic" charset="0"/>
              <a:ea typeface="Century Gothic" charset="0"/>
              <a:cs typeface="Century Gothic" charset="0"/>
            </a:endParaRPr>
          </a:p>
          <a:p>
            <a:r>
              <a:rPr lang="en-GB" dirty="0">
                <a:latin typeface="Century Gothic" charset="0"/>
                <a:ea typeface="Century Gothic" charset="0"/>
                <a:cs typeface="Century Gothic" charset="0"/>
              </a:rPr>
              <a:t>15-17 August 2018, </a:t>
            </a:r>
            <a:endParaRPr lang="en-GB" dirty="0" smtClean="0">
              <a:latin typeface="Century Gothic" charset="0"/>
              <a:ea typeface="Century Gothic" charset="0"/>
              <a:cs typeface="Century Gothic" charset="0"/>
            </a:endParaRPr>
          </a:p>
          <a:p>
            <a:r>
              <a:rPr lang="en-GB" dirty="0" smtClean="0">
                <a:latin typeface="Century Gothic" charset="0"/>
                <a:ea typeface="Century Gothic" charset="0"/>
                <a:cs typeface="Century Gothic" charset="0"/>
              </a:rPr>
              <a:t>Arusha</a:t>
            </a:r>
            <a:r>
              <a:rPr lang="en-GB" dirty="0">
                <a:latin typeface="Century Gothic" charset="0"/>
                <a:ea typeface="Century Gothic" charset="0"/>
                <a:cs typeface="Century Gothic" charset="0"/>
              </a:rPr>
              <a:t>, </a:t>
            </a:r>
            <a:r>
              <a:rPr lang="en-GB" dirty="0" smtClean="0">
                <a:latin typeface="Century Gothic" charset="0"/>
                <a:ea typeface="Century Gothic" charset="0"/>
                <a:cs typeface="Century Gothic" charset="0"/>
              </a:rPr>
              <a:t>Tanzania</a:t>
            </a:r>
          </a:p>
          <a:p>
            <a:endParaRPr lang="en-US" dirty="0">
              <a:latin typeface="Century Gothic" charset="0"/>
              <a:ea typeface="Century Gothic" charset="0"/>
              <a:cs typeface="Century Gothic" charset="0"/>
            </a:endParaRPr>
          </a:p>
          <a:p>
            <a:r>
              <a:rPr lang="en-US" sz="1800" b="1" dirty="0" smtClean="0">
                <a:latin typeface="Times New Roman" charset="0"/>
                <a:ea typeface="Times New Roman" charset="0"/>
                <a:cs typeface="Times New Roman" charset="0"/>
              </a:rPr>
              <a:t>EMANUEL T KIDEBWANA</a:t>
            </a:r>
            <a:endParaRPr lang="en-US" sz="1800" b="1" dirty="0">
              <a:latin typeface="Times New Roman" charset="0"/>
              <a:ea typeface="Times New Roman" charset="0"/>
              <a:cs typeface="Times New Roman" charset="0"/>
            </a:endParaRPr>
          </a:p>
          <a:p>
            <a:r>
              <a:rPr lang="en-US" sz="1800" b="1" smtClean="0">
                <a:latin typeface="Times New Roman" charset="0"/>
                <a:ea typeface="Times New Roman" charset="0"/>
                <a:cs typeface="Times New Roman" charset="0"/>
              </a:rPr>
              <a:t>OSCAR FOCAL POINT</a:t>
            </a:r>
            <a:endParaRPr lang="en-US" sz="1800" b="1" dirty="0">
              <a:latin typeface="Times New Roman" charset="0"/>
              <a:ea typeface="Times New Roman" charset="0"/>
              <a:cs typeface="Times New Roman" charset="0"/>
            </a:endParaRP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300" y="562166"/>
            <a:ext cx="10947400" cy="1155700"/>
          </a:xfrm>
          <a:prstGeom prst="rect">
            <a:avLst/>
          </a:prstGeom>
        </p:spPr>
      </p:pic>
    </p:spTree>
    <p:extLst>
      <p:ext uri="{BB962C8B-B14F-4D97-AF65-F5344CB8AC3E}">
        <p14:creationId xmlns:p14="http://schemas.microsoft.com/office/powerpoint/2010/main" val="1907621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charset="0"/>
                <a:ea typeface="Times New Roman" charset="0"/>
                <a:cs typeface="Times New Roman" charset="0"/>
              </a:rPr>
              <a:t>NDCH</a:t>
            </a:r>
            <a:endParaRPr lang="en-US" dirty="0"/>
          </a:p>
        </p:txBody>
      </p:sp>
      <p:pic>
        <p:nvPicPr>
          <p:cNvPr id="8" name="Content Placeholder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94646" y="1607440"/>
            <a:ext cx="6662058" cy="3730752"/>
          </a:xfrm>
        </p:spPr>
      </p:pic>
      <p:sp>
        <p:nvSpPr>
          <p:cNvPr id="9" name="Content Placeholder 8"/>
          <p:cNvSpPr>
            <a:spLocks noGrp="1"/>
          </p:cNvSpPr>
          <p:nvPr>
            <p:ph sz="half" idx="2"/>
          </p:nvPr>
        </p:nvSpPr>
        <p:spPr>
          <a:xfrm>
            <a:off x="7360920" y="1607440"/>
            <a:ext cx="4197096" cy="4351338"/>
          </a:xfrm>
        </p:spPr>
        <p:txBody>
          <a:bodyPr/>
          <a:lstStyle/>
          <a:p>
            <a:pPr marL="0" indent="0" algn="just">
              <a:buNone/>
            </a:pPr>
            <a:r>
              <a:rPr lang="en-US" dirty="0" smtClean="0">
                <a:latin typeface="Times New Roman" charset="0"/>
                <a:ea typeface="Times New Roman" charset="0"/>
                <a:cs typeface="Times New Roman" charset="0"/>
              </a:rPr>
              <a:t>The Prime Minister of Tanzania inaugurating 51 AWS and the National Database for climate and Hydrology in June 2018</a:t>
            </a:r>
            <a:endParaRPr lang="en-US" dirty="0">
              <a:latin typeface="Times New Roman" charset="0"/>
              <a:ea typeface="Times New Roman" charset="0"/>
              <a:cs typeface="Times New Roman" charset="0"/>
            </a:endParaRPr>
          </a:p>
        </p:txBody>
      </p:sp>
      <p:pic>
        <p:nvPicPr>
          <p:cNvPr id="5" name="Content Placeholder 3"/>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94646" y="5585932"/>
            <a:ext cx="11063370" cy="1110115"/>
          </a:xfrm>
          <a:prstGeom prst="rect">
            <a:avLst/>
          </a:prstGeom>
        </p:spPr>
      </p:pic>
    </p:spTree>
    <p:extLst>
      <p:ext uri="{BB962C8B-B14F-4D97-AF65-F5344CB8AC3E}">
        <p14:creationId xmlns:p14="http://schemas.microsoft.com/office/powerpoint/2010/main" val="1664924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1542"/>
          </a:xfrm>
        </p:spPr>
        <p:txBody>
          <a:bodyPr>
            <a:normAutofit fontScale="90000"/>
          </a:bodyPr>
          <a:lstStyle/>
          <a:p>
            <a:r>
              <a:rPr lang="en-US" dirty="0">
                <a:latin typeface="Times New Roman" charset="0"/>
                <a:ea typeface="Times New Roman" charset="0"/>
                <a:cs typeface="Times New Roman" charset="0"/>
              </a:rPr>
              <a:t>NDCH</a:t>
            </a:r>
            <a:endParaRPr lang="en-US" dirty="0"/>
          </a:p>
        </p:txBody>
      </p:sp>
      <p:pic>
        <p:nvPicPr>
          <p:cNvPr id="6"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0" y="1036668"/>
            <a:ext cx="3576290" cy="4351338"/>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194997" y="1036669"/>
            <a:ext cx="7158803" cy="4351337"/>
          </a:xfrm>
        </p:spPr>
      </p:pic>
      <p:pic>
        <p:nvPicPr>
          <p:cNvPr id="7" name="Content Placeholder 3"/>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6658652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normAutofit fontScale="90000"/>
          </a:bodyPr>
          <a:lstStyle/>
          <a:p>
            <a:r>
              <a:rPr lang="en-US" sz="3600" b="1" dirty="0">
                <a:latin typeface="Times New Roman" charset="0"/>
                <a:ea typeface="Times New Roman" charset="0"/>
                <a:cs typeface="Times New Roman" charset="0"/>
              </a:rPr>
              <a:t>Plan for Effective Engagement to implement WIGOS</a:t>
            </a:r>
          </a:p>
        </p:txBody>
      </p:sp>
      <p:sp>
        <p:nvSpPr>
          <p:cNvPr id="3" name="Content Placeholder 2"/>
          <p:cNvSpPr>
            <a:spLocks noGrp="1"/>
          </p:cNvSpPr>
          <p:nvPr>
            <p:ph idx="1"/>
          </p:nvPr>
        </p:nvSpPr>
        <p:spPr>
          <a:xfrm>
            <a:off x="838200" y="1251284"/>
            <a:ext cx="10515600" cy="4351338"/>
          </a:xfrm>
        </p:spPr>
        <p:txBody>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will continue to implement WIGOS in the country to facilitate </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lvl="1" algn="just">
              <a:lnSpc>
                <a:spcPct val="100000"/>
              </a:lnSpc>
              <a:spcBef>
                <a:spcPts val="0"/>
              </a:spcBef>
              <a:buFont typeface="Wingdings" charset="2"/>
              <a:buChar char="v"/>
              <a:defRPr/>
            </a:pPr>
            <a:r>
              <a:rPr lang="en-US" dirty="0" smtClean="0">
                <a:latin typeface="Times New Roman" charset="0"/>
                <a:ea typeface="Times New Roman" charset="0"/>
                <a:cs typeface="Times New Roman" charset="0"/>
              </a:rPr>
              <a:t>Improvement of data availability and </a:t>
            </a:r>
          </a:p>
          <a:p>
            <a:pPr lvl="1" algn="just">
              <a:lnSpc>
                <a:spcPct val="100000"/>
              </a:lnSpc>
              <a:spcBef>
                <a:spcPts val="0"/>
              </a:spcBef>
              <a:buFont typeface="Wingdings" charset="2"/>
              <a:buChar char="v"/>
              <a:defRPr/>
            </a:pPr>
            <a:r>
              <a:rPr lang="en-US" dirty="0" smtClean="0">
                <a:latin typeface="Times New Roman" charset="0"/>
                <a:ea typeface="Times New Roman" charset="0"/>
                <a:cs typeface="Times New Roman" charset="0"/>
              </a:rPr>
              <a:t>Data Quality </a:t>
            </a:r>
          </a:p>
          <a:p>
            <a:pPr lvl="1" algn="just">
              <a:lnSpc>
                <a:spcPct val="100000"/>
              </a:lnSpc>
              <a:spcBef>
                <a:spcPts val="0"/>
              </a:spcBef>
              <a:buFont typeface="Wingdings" charset="2"/>
              <a:buChar char="v"/>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This will be made possible with the help of the available WDQMS</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6898088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normAutofit fontScale="90000"/>
          </a:bodyPr>
          <a:lstStyle/>
          <a:p>
            <a:r>
              <a:rPr lang="en-US" sz="3600" b="1" dirty="0">
                <a:latin typeface="Times New Roman" charset="0"/>
                <a:ea typeface="Times New Roman" charset="0"/>
                <a:cs typeface="Times New Roman" charset="0"/>
              </a:rPr>
              <a:t>National WIGOS Implementation Strategy </a:t>
            </a:r>
            <a:br>
              <a:rPr lang="en-US" sz="3600" b="1" dirty="0">
                <a:latin typeface="Times New Roman" charset="0"/>
                <a:ea typeface="Times New Roman" charset="0"/>
                <a:cs typeface="Times New Roman" charset="0"/>
              </a:rPr>
            </a:b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251284"/>
            <a:ext cx="10515600" cy="4351338"/>
          </a:xfrm>
        </p:spPr>
        <p:txBody>
          <a:bodyPr>
            <a:normAutofit lnSpcReduction="10000"/>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will continue to address issues identified in the Strategy to execute various WIGOS activities in the country.</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This will include:</a:t>
            </a:r>
          </a:p>
          <a:p>
            <a:pPr marL="514350" marR="0" lvl="0" indent="-514350" algn="just" defTabSz="914400" eaLnBrk="1" fontAlgn="auto" latinLnBrk="0" hangingPunct="1">
              <a:lnSpc>
                <a:spcPct val="100000"/>
              </a:lnSpc>
              <a:spcBef>
                <a:spcPts val="0"/>
              </a:spcBef>
              <a:spcAft>
                <a:spcPts val="0"/>
              </a:spcAft>
              <a:buClrTx/>
              <a:buSzTx/>
              <a:buFont typeface="+mj-lt"/>
              <a:buAutoNum type="arabicPeriod"/>
              <a:tabLst/>
              <a:defRPr/>
            </a:pPr>
            <a:r>
              <a:rPr lang="en-US" dirty="0" smtClean="0">
                <a:latin typeface="Times New Roman" charset="0"/>
                <a:ea typeface="Times New Roman" charset="0"/>
                <a:cs typeface="Times New Roman" charset="0"/>
              </a:rPr>
              <a:t>Maintainance of the available observing systems</a:t>
            </a:r>
          </a:p>
          <a:p>
            <a:pPr marL="514350" marR="0" lvl="0" indent="-514350" algn="just" defTabSz="914400" eaLnBrk="1" fontAlgn="auto" latinLnBrk="0" hangingPunct="1">
              <a:lnSpc>
                <a:spcPct val="100000"/>
              </a:lnSpc>
              <a:spcBef>
                <a:spcPts val="0"/>
              </a:spcBef>
              <a:spcAft>
                <a:spcPts val="0"/>
              </a:spcAft>
              <a:buClrTx/>
              <a:buSzTx/>
              <a:buFont typeface="+mj-lt"/>
              <a:buAutoNum type="arabicPeriod"/>
              <a:tabLst/>
              <a:defRPr/>
            </a:pPr>
            <a:r>
              <a:rPr lang="en-US" dirty="0" smtClean="0">
                <a:latin typeface="Times New Roman" charset="0"/>
                <a:ea typeface="Times New Roman" charset="0"/>
                <a:cs typeface="Times New Roman" charset="0"/>
              </a:rPr>
              <a:t>Trainings to partners</a:t>
            </a:r>
          </a:p>
          <a:p>
            <a:pPr marL="514350" marR="0" lvl="0" indent="-514350" algn="just" defTabSz="914400" eaLnBrk="1" fontAlgn="auto" latinLnBrk="0" hangingPunct="1">
              <a:lnSpc>
                <a:spcPct val="100000"/>
              </a:lnSpc>
              <a:spcBef>
                <a:spcPts val="0"/>
              </a:spcBef>
              <a:spcAft>
                <a:spcPts val="0"/>
              </a:spcAft>
              <a:buClrTx/>
              <a:buSzTx/>
              <a:buFont typeface="+mj-lt"/>
              <a:buAutoNum type="arabicPeriod"/>
              <a:tabLst/>
              <a:defRPr/>
            </a:pPr>
            <a:r>
              <a:rPr lang="en-US" dirty="0" smtClean="0">
                <a:latin typeface="Times New Roman" charset="0"/>
                <a:ea typeface="Times New Roman" charset="0"/>
                <a:cs typeface="Times New Roman" charset="0"/>
              </a:rPr>
              <a:t>Provision of adequate technical supports to partners</a:t>
            </a:r>
          </a:p>
          <a:p>
            <a:pPr marL="514350" marR="0" lvl="0" indent="-514350" algn="just" defTabSz="914400" eaLnBrk="1" fontAlgn="auto" latinLnBrk="0" hangingPunct="1">
              <a:lnSpc>
                <a:spcPct val="100000"/>
              </a:lnSpc>
              <a:spcBef>
                <a:spcPts val="0"/>
              </a:spcBef>
              <a:spcAft>
                <a:spcPts val="0"/>
              </a:spcAft>
              <a:buClrTx/>
              <a:buSzTx/>
              <a:buFont typeface="+mj-lt"/>
              <a:buAutoNum type="arabicPeriod"/>
              <a:tabLst/>
              <a:defRPr/>
            </a:pPr>
            <a:r>
              <a:rPr lang="en-US" dirty="0" smtClean="0">
                <a:latin typeface="Times New Roman" charset="0"/>
                <a:ea typeface="Times New Roman" charset="0"/>
                <a:cs typeface="Times New Roman" charset="0"/>
              </a:rPr>
              <a:t>Integration of available observing systems in the country </a:t>
            </a:r>
            <a:r>
              <a:rPr lang="en-US" dirty="0" err="1" smtClean="0">
                <a:latin typeface="Times New Roman" charset="0"/>
                <a:ea typeface="Times New Roman" charset="0"/>
                <a:cs typeface="Times New Roman" charset="0"/>
              </a:rPr>
              <a:t>etc</a:t>
            </a:r>
            <a:endParaRPr lang="en-US" dirty="0" smtClean="0">
              <a:latin typeface="Times New Roman" charset="0"/>
              <a:ea typeface="Times New Roman" charset="0"/>
              <a:cs typeface="Times New Roman" charset="0"/>
            </a:endParaRPr>
          </a:p>
          <a:p>
            <a:pPr marL="514350" marR="0" lvl="0" indent="-514350" algn="just" defTabSz="914400" eaLnBrk="1" fontAlgn="auto" latinLnBrk="0" hangingPunct="1">
              <a:lnSpc>
                <a:spcPct val="100000"/>
              </a:lnSpc>
              <a:spcBef>
                <a:spcPts val="0"/>
              </a:spcBef>
              <a:spcAft>
                <a:spcPts val="0"/>
              </a:spcAft>
              <a:buClrTx/>
              <a:buSzTx/>
              <a:buFont typeface="+mj-lt"/>
              <a:buAutoNum type="arabicPeriod"/>
              <a:tabLst/>
              <a:defRPr/>
            </a:pPr>
            <a:r>
              <a:rPr lang="en-US" dirty="0" smtClean="0">
                <a:latin typeface="Times New Roman" charset="0"/>
                <a:ea typeface="Times New Roman" charset="0"/>
                <a:cs typeface="Times New Roman" charset="0"/>
              </a:rPr>
              <a:t>Improving Data quality </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20424176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latin typeface="Times New Roman" charset="0"/>
                <a:ea typeface="Times New Roman" charset="0"/>
                <a:cs typeface="Times New Roman" charset="0"/>
              </a:rPr>
              <a:t>Training-Plan ahead</a:t>
            </a: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2400" dirty="0" smtClean="0">
                <a:latin typeface="Times New Roman" charset="0"/>
                <a:ea typeface="Times New Roman" charset="0"/>
                <a:cs typeface="Times New Roman" charset="0"/>
              </a:rPr>
              <a:t>TMA has plan in hand to facilitate further training for identified stakeholders such as NCAA, TANAPA and Water Boards of Tanzania (there are nine large water boards)</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sz="2400"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sz="2400" dirty="0" smtClean="0">
                <a:latin typeface="Times New Roman" charset="0"/>
                <a:ea typeface="Times New Roman" charset="0"/>
                <a:cs typeface="Times New Roman" charset="0"/>
              </a:rPr>
              <a:t>These stakeholders have already been contacted and notified of the invitation to attend the training as agreed. The proposed training will be held in September, 2018</a:t>
            </a:r>
            <a:endParaRPr lang="en-US" sz="2400"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2642633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normAutofit fontScale="90000"/>
          </a:bodyPr>
          <a:lstStyle/>
          <a:p>
            <a:r>
              <a:rPr lang="en-US" sz="3600" b="1" dirty="0">
                <a:latin typeface="Times New Roman" charset="0"/>
                <a:ea typeface="Times New Roman" charset="0"/>
                <a:cs typeface="Times New Roman" charset="0"/>
              </a:rPr>
              <a:t>National WIGOS Implementation Strategy </a:t>
            </a:r>
            <a:br>
              <a:rPr lang="en-US" sz="3600" b="1" dirty="0">
                <a:latin typeface="Times New Roman" charset="0"/>
                <a:ea typeface="Times New Roman" charset="0"/>
                <a:cs typeface="Times New Roman" charset="0"/>
              </a:rPr>
            </a:b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251284"/>
            <a:ext cx="10515600" cy="4351338"/>
          </a:xfrm>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will continue to address issues identified in the Strategy to execute various WIGOS activities in the country.</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614782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normAutofit fontScale="90000"/>
          </a:bodyPr>
          <a:lstStyle/>
          <a:p>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r>
              <a:rPr lang="en-US" sz="3600" b="1" dirty="0" smtClean="0">
                <a:latin typeface="Times New Roman" charset="0"/>
                <a:ea typeface="Times New Roman" charset="0"/>
                <a:cs typeface="Times New Roman" charset="0"/>
              </a:rPr>
              <a:t>Plan </a:t>
            </a:r>
            <a:r>
              <a:rPr lang="en-US" sz="3600" b="1" dirty="0">
                <a:latin typeface="Times New Roman" charset="0"/>
                <a:ea typeface="Times New Roman" charset="0"/>
                <a:cs typeface="Times New Roman" charset="0"/>
              </a:rPr>
              <a:t>for implementation of WIS to facilitate Data exchange </a:t>
            </a:r>
            <a:br>
              <a:rPr lang="en-US" sz="3600" b="1" dirty="0">
                <a:latin typeface="Times New Roman" charset="0"/>
                <a:ea typeface="Times New Roman" charset="0"/>
                <a:cs typeface="Times New Roman" charset="0"/>
              </a:rPr>
            </a:br>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251284"/>
            <a:ext cx="10515600" cy="4351338"/>
          </a:xfrm>
        </p:spPr>
        <p:txBody>
          <a:bodyPr>
            <a:norm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is working with GISC Exeter (Met office) for implementation of WIS to facilitate data exchange and availability in the WMO Information System</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Delegation from TMA has recently met with experts from Exeter in the UK and discussed about the implementation of WIS in Tanzania.</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The hope is that Tanzania will be in a good position to have WIS full implemented in the near future.</a:t>
            </a: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4697798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2858294"/>
            <a:ext cx="3048000" cy="2286000"/>
          </a:xfrm>
        </p:spPr>
      </p:pic>
      <p:sp>
        <p:nvSpPr>
          <p:cNvPr id="3" name="Title 1"/>
          <p:cNvSpPr>
            <a:spLocks noGrp="1"/>
          </p:cNvSpPr>
          <p:nvPr>
            <p:ph type="title"/>
          </p:nvPr>
        </p:nvSpPr>
        <p:spPr>
          <a:xfrm>
            <a:off x="1030706" y="5514641"/>
            <a:ext cx="10515600" cy="886159"/>
          </a:xfrm>
        </p:spPr>
        <p:txBody>
          <a:bodyPr>
            <a:normAutofit fontScale="90000"/>
          </a:bodyPr>
          <a:lstStyle/>
          <a:p>
            <a:pPr algn="ctr"/>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r>
              <a:rPr lang="en-US" sz="3600" b="1" dirty="0" smtClean="0">
                <a:latin typeface="Times New Roman" charset="0"/>
                <a:ea typeface="Times New Roman" charset="0"/>
                <a:cs typeface="Times New Roman" charset="0"/>
              </a:rPr>
              <a:t>Thank you for listening</a:t>
            </a:r>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r>
              <a:rPr lang="en-US" sz="3600" b="1" dirty="0">
                <a:latin typeface="Times New Roman" charset="0"/>
                <a:ea typeface="Times New Roman" charset="0"/>
                <a:cs typeface="Times New Roman" charset="0"/>
              </a:rPr>
              <a:t/>
            </a:r>
            <a:br>
              <a:rPr lang="en-US" sz="3600" b="1" dirty="0">
                <a:latin typeface="Times New Roman" charset="0"/>
                <a:ea typeface="Times New Roman" charset="0"/>
                <a:cs typeface="Times New Roman" charset="0"/>
              </a:rPr>
            </a:br>
            <a:endParaRPr lang="en-US" sz="3600" b="1" dirty="0">
              <a:latin typeface="Times New Roman" charset="0"/>
              <a:ea typeface="Times New Roman" charset="0"/>
              <a:cs typeface="Times New Roman" charset="0"/>
            </a:endParaRPr>
          </a:p>
        </p:txBody>
      </p:sp>
    </p:spTree>
    <p:extLst>
      <p:ext uri="{BB962C8B-B14F-4D97-AF65-F5344CB8AC3E}">
        <p14:creationId xmlns:p14="http://schemas.microsoft.com/office/powerpoint/2010/main" val="166680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p:spPr>
      </p:pic>
      <p:sp>
        <p:nvSpPr>
          <p:cNvPr id="2" name="Title 1"/>
          <p:cNvSpPr>
            <a:spLocks noGrp="1"/>
          </p:cNvSpPr>
          <p:nvPr>
            <p:ph type="title"/>
          </p:nvPr>
        </p:nvSpPr>
        <p:spPr>
          <a:xfrm>
            <a:off x="838200" y="365125"/>
            <a:ext cx="10515600" cy="5025022"/>
          </a:xfrm>
        </p:spPr>
        <p:txBody>
          <a:bodyPr>
            <a:normAutofit/>
          </a:bodyPr>
          <a:lstStyle/>
          <a:p>
            <a:r>
              <a:rPr lang="en-US" dirty="0" smtClean="0"/>
              <a:t/>
            </a:r>
            <a:br>
              <a:rPr lang="en-US" dirty="0" smtClean="0"/>
            </a:br>
            <a:endParaRPr lang="en-US" sz="2400" dirty="0">
              <a:latin typeface="Times New Roman" charset="0"/>
              <a:ea typeface="Times New Roman" charset="0"/>
              <a:cs typeface="Times New Roman" charset="0"/>
            </a:endParaRPr>
          </a:p>
        </p:txBody>
      </p:sp>
      <p:sp>
        <p:nvSpPr>
          <p:cNvPr id="6" name="Rectangle 5"/>
          <p:cNvSpPr/>
          <p:nvPr/>
        </p:nvSpPr>
        <p:spPr>
          <a:xfrm>
            <a:off x="838200" y="1169476"/>
            <a:ext cx="10030326" cy="3416320"/>
          </a:xfrm>
          <a:prstGeom prst="rect">
            <a:avLst/>
          </a:prstGeom>
        </p:spPr>
        <p:txBody>
          <a:bodyPr wrap="square">
            <a:spAutoFit/>
          </a:bodyPr>
          <a:lstStyle/>
          <a:p>
            <a:r>
              <a:rPr lang="en-GB" sz="2400" b="1" dirty="0">
                <a:latin typeface="Times New Roman" charset="0"/>
                <a:ea typeface="Times New Roman" charset="0"/>
                <a:cs typeface="Times New Roman" charset="0"/>
              </a:rPr>
              <a:t>Contents</a:t>
            </a:r>
            <a:endParaRPr lang="en-US" sz="2400" dirty="0">
              <a:latin typeface="Times New Roman" charset="0"/>
              <a:ea typeface="Times New Roman" charset="0"/>
              <a:cs typeface="Times New Roman" charset="0"/>
            </a:endParaRPr>
          </a:p>
          <a:p>
            <a:r>
              <a:rPr lang="en-GB" sz="2400" dirty="0">
                <a:latin typeface="Times New Roman" charset="0"/>
                <a:ea typeface="Times New Roman" charset="0"/>
                <a:cs typeface="Times New Roman" charset="0"/>
              </a:rPr>
              <a:t> </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Observation Network</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Plans for Improving Observation Network</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National WIGOS Implementation Strategy </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MOU for Data Sharing</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Plan for Effective Engagement to implement WIGOS</a:t>
            </a:r>
            <a:endParaRPr lang="en-US" sz="2400" dirty="0">
              <a:latin typeface="Times New Roman" charset="0"/>
              <a:ea typeface="Times New Roman" charset="0"/>
              <a:cs typeface="Times New Roman" charset="0"/>
            </a:endParaRPr>
          </a:p>
          <a:p>
            <a:pPr marL="342900" marR="0" lvl="0" indent="-342900">
              <a:spcBef>
                <a:spcPts val="0"/>
              </a:spcBef>
              <a:spcAft>
                <a:spcPts val="0"/>
              </a:spcAft>
              <a:buFont typeface="+mj-lt"/>
              <a:buAutoNum type="arabicPeriod"/>
            </a:pPr>
            <a:r>
              <a:rPr lang="en-GB" sz="2400" dirty="0">
                <a:latin typeface="Times New Roman" charset="0"/>
                <a:ea typeface="Times New Roman" charset="0"/>
                <a:cs typeface="Times New Roman" charset="0"/>
              </a:rPr>
              <a:t>National Database for Climate and Hydrology</a:t>
            </a:r>
            <a:endParaRPr lang="en-US" sz="2400" dirty="0">
              <a:latin typeface="Times New Roman" charset="0"/>
              <a:ea typeface="Times New Roman" charset="0"/>
              <a:cs typeface="Times New Roman" charset="0"/>
            </a:endParaRPr>
          </a:p>
          <a:p>
            <a:pPr marL="457200" indent="-457200">
              <a:buFont typeface="+mj-lt"/>
              <a:buAutoNum type="arabicPeriod"/>
            </a:pPr>
            <a:r>
              <a:rPr lang="en-GB" sz="2400" dirty="0">
                <a:latin typeface="Times New Roman" charset="0"/>
                <a:ea typeface="Times New Roman" charset="0"/>
                <a:cs typeface="Times New Roman" charset="0"/>
              </a:rPr>
              <a:t>Plan for implementation of WIS to facilitate Data exchange</a:t>
            </a:r>
            <a:r>
              <a:rPr lang="en-US" sz="2400" dirty="0">
                <a:latin typeface="Times New Roman" charset="0"/>
                <a:ea typeface="Times New Roman" charset="0"/>
                <a:cs typeface="Times New Roman" charset="0"/>
              </a:rPr>
              <a:t> </a:t>
            </a:r>
          </a:p>
        </p:txBody>
      </p:sp>
    </p:spTree>
    <p:extLst>
      <p:ext uri="{BB962C8B-B14F-4D97-AF65-F5344CB8AC3E}">
        <p14:creationId xmlns:p14="http://schemas.microsoft.com/office/powerpoint/2010/main" val="2101429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141"/>
            <a:ext cx="10515600" cy="1325563"/>
          </a:xfrm>
        </p:spPr>
        <p:txBody>
          <a:bodyPr>
            <a:normAutofit/>
          </a:bodyPr>
          <a:lstStyle/>
          <a:p>
            <a:r>
              <a:rPr lang="en-US" sz="3600" b="1" dirty="0" smtClean="0">
                <a:latin typeface="Times New Roman" charset="0"/>
                <a:ea typeface="Times New Roman" charset="0"/>
                <a:cs typeface="Times New Roman" charset="0"/>
              </a:rPr>
              <a:t>Observation Network</a:t>
            </a: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234594"/>
            <a:ext cx="10515600" cy="4351338"/>
          </a:xfrm>
        </p:spPr>
        <p:txBody>
          <a:bodyPr>
            <a:normAutofit/>
          </a:bodyPr>
          <a:lstStyle/>
          <a:p>
            <a:pPr algn="just"/>
            <a:endParaRPr lang="en-GB"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427126172"/>
              </p:ext>
            </p:extLst>
          </p:nvPr>
        </p:nvGraphicFramePr>
        <p:xfrm>
          <a:off x="838200" y="1234595"/>
          <a:ext cx="10515599" cy="4084209"/>
        </p:xfrm>
        <a:graphic>
          <a:graphicData uri="http://schemas.openxmlformats.org/drawingml/2006/table">
            <a:tbl>
              <a:tblPr firstRow="1" firstCol="1" bandRow="1">
                <a:tableStyleId>{5C22544A-7EE6-4342-B048-85BDC9FD1C3A}</a:tableStyleId>
              </a:tblPr>
              <a:tblGrid>
                <a:gridCol w="2614949"/>
                <a:gridCol w="1890541"/>
                <a:gridCol w="2157277"/>
                <a:gridCol w="2327297"/>
                <a:gridCol w="1525535"/>
              </a:tblGrid>
              <a:tr h="567566">
                <a:tc>
                  <a:txBody>
                    <a:bodyPr/>
                    <a:lstStyle/>
                    <a:p>
                      <a:pPr marL="0" marR="0">
                        <a:spcBef>
                          <a:spcPts val="0"/>
                        </a:spcBef>
                        <a:spcAft>
                          <a:spcPts val="0"/>
                        </a:spcAft>
                      </a:pPr>
                      <a:r>
                        <a:rPr lang="en-GB" sz="1200" dirty="0">
                          <a:effectLst/>
                        </a:rPr>
                        <a:t>Stations</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Number</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GTS Exchange</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OSCAR Registered</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Status</a:t>
                      </a:r>
                      <a:endParaRPr lang="en-US" sz="1100">
                        <a:effectLst/>
                        <a:latin typeface="Calibri" charset="0"/>
                        <a:ea typeface="Calibri" charset="0"/>
                        <a:cs typeface="Times New Roman" charset="0"/>
                      </a:endParaRPr>
                    </a:p>
                  </a:txBody>
                  <a:tcPr marL="60811" marR="60811" marT="0" marB="0"/>
                </a:tc>
              </a:tr>
              <a:tr h="567566">
                <a:tc gridSpan="5">
                  <a:txBody>
                    <a:bodyPr/>
                    <a:lstStyle/>
                    <a:p>
                      <a:pPr marL="0" marR="0" algn="ctr">
                        <a:spcBef>
                          <a:spcPts val="0"/>
                        </a:spcBef>
                        <a:spcAft>
                          <a:spcPts val="0"/>
                        </a:spcAft>
                      </a:pPr>
                      <a:r>
                        <a:rPr lang="en-GB" sz="1200">
                          <a:effectLst/>
                        </a:rPr>
                        <a:t> </a:t>
                      </a:r>
                      <a:endParaRPr lang="en-US" sz="1100">
                        <a:effectLst/>
                      </a:endParaRPr>
                    </a:p>
                    <a:p>
                      <a:pPr marL="0" marR="0" algn="ctr">
                        <a:spcBef>
                          <a:spcPts val="0"/>
                        </a:spcBef>
                        <a:spcAft>
                          <a:spcPts val="0"/>
                        </a:spcAft>
                      </a:pPr>
                      <a:r>
                        <a:rPr lang="en-GB" sz="1200">
                          <a:effectLst/>
                        </a:rPr>
                        <a:t>The manned stations</a:t>
                      </a:r>
                      <a:endParaRPr lang="en-US" sz="1100">
                        <a:effectLst/>
                      </a:endParaRPr>
                    </a:p>
                    <a:p>
                      <a:pPr marL="0" marR="0" algn="ctr">
                        <a:spcBef>
                          <a:spcPts val="0"/>
                        </a:spcBef>
                        <a:spcAft>
                          <a:spcPts val="0"/>
                        </a:spcAft>
                      </a:pPr>
                      <a:r>
                        <a:rPr lang="en-GB" sz="1200">
                          <a:effectLst/>
                        </a:rPr>
                        <a:t> </a:t>
                      </a:r>
                      <a:endParaRPr lang="en-US" sz="1100">
                        <a:effectLst/>
                        <a:latin typeface="Calibri" charset="0"/>
                        <a:ea typeface="Calibri" charset="0"/>
                        <a:cs typeface="Times New Roman" charset="0"/>
                      </a:endParaRPr>
                    </a:p>
                  </a:txBody>
                  <a:tcPr marL="60811" marR="60811"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8377">
                <a:tc>
                  <a:txBody>
                    <a:bodyPr/>
                    <a:lstStyle/>
                    <a:p>
                      <a:pPr marL="0" marR="0">
                        <a:spcBef>
                          <a:spcPts val="0"/>
                        </a:spcBef>
                        <a:spcAft>
                          <a:spcPts val="0"/>
                        </a:spcAft>
                      </a:pPr>
                      <a:r>
                        <a:rPr lang="en-GB" sz="1200">
                          <a:effectLst/>
                        </a:rPr>
                        <a:t>Synoptic weather stations, </a:t>
                      </a:r>
                      <a:endParaRPr lang="en-US" sz="1100">
                        <a:effectLst/>
                      </a:endParaRPr>
                    </a:p>
                    <a:p>
                      <a:pPr marL="0" marR="0">
                        <a:spcBef>
                          <a:spcPts val="0"/>
                        </a:spcBef>
                        <a:spcAft>
                          <a:spcPts val="0"/>
                        </a:spcAft>
                      </a:pPr>
                      <a:r>
                        <a:rPr lang="en-GB" sz="1200">
                          <a:effectLst/>
                        </a:rPr>
                        <a:t> </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smtClean="0">
                          <a:effectLst/>
                        </a:rPr>
                        <a:t>27</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15</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smtClean="0">
                          <a:effectLst/>
                        </a:rPr>
                        <a:t>26</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Active</a:t>
                      </a:r>
                      <a:endParaRPr lang="en-US" sz="1100">
                        <a:effectLst/>
                        <a:latin typeface="Calibri" charset="0"/>
                        <a:ea typeface="Calibri" charset="0"/>
                        <a:cs typeface="Times New Roman" charset="0"/>
                      </a:endParaRPr>
                    </a:p>
                  </a:txBody>
                  <a:tcPr marL="60811" marR="60811" marT="0" marB="0"/>
                </a:tc>
              </a:tr>
              <a:tr h="378377">
                <a:tc>
                  <a:txBody>
                    <a:bodyPr/>
                    <a:lstStyle/>
                    <a:p>
                      <a:pPr marL="0" marR="0">
                        <a:spcBef>
                          <a:spcPts val="0"/>
                        </a:spcBef>
                        <a:spcAft>
                          <a:spcPts val="0"/>
                        </a:spcAft>
                      </a:pPr>
                      <a:r>
                        <a:rPr lang="en-GB" sz="1200">
                          <a:effectLst/>
                        </a:rPr>
                        <a:t>Agrometeorological stations</a:t>
                      </a:r>
                      <a:endParaRPr lang="en-US" sz="1100">
                        <a:effectLst/>
                      </a:endParaRPr>
                    </a:p>
                    <a:p>
                      <a:pPr marL="0" marR="0">
                        <a:spcBef>
                          <a:spcPts val="0"/>
                        </a:spcBef>
                        <a:spcAft>
                          <a:spcPts val="0"/>
                        </a:spcAft>
                      </a:pPr>
                      <a:r>
                        <a:rPr lang="en-GB" sz="1200">
                          <a:effectLst/>
                        </a:rPr>
                        <a:t> </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13</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0</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0</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Active</a:t>
                      </a:r>
                      <a:endParaRPr lang="en-US" sz="1100">
                        <a:effectLst/>
                        <a:latin typeface="Calibri" charset="0"/>
                        <a:ea typeface="Calibri" charset="0"/>
                        <a:cs typeface="Times New Roman" charset="0"/>
                      </a:endParaRPr>
                    </a:p>
                  </a:txBody>
                  <a:tcPr marL="60811" marR="60811" marT="0" marB="0"/>
                </a:tc>
              </a:tr>
              <a:tr h="489626">
                <a:tc>
                  <a:txBody>
                    <a:bodyPr/>
                    <a:lstStyle/>
                    <a:p>
                      <a:pPr marL="0" marR="0">
                        <a:spcBef>
                          <a:spcPts val="0"/>
                        </a:spcBef>
                        <a:spcAft>
                          <a:spcPts val="0"/>
                        </a:spcAft>
                      </a:pPr>
                      <a:r>
                        <a:rPr lang="en-GB" sz="1200" dirty="0">
                          <a:effectLst/>
                        </a:rPr>
                        <a:t>Upper Air and </a:t>
                      </a:r>
                      <a:endParaRPr lang="en-US" sz="1100" dirty="0">
                        <a:effectLst/>
                      </a:endParaRPr>
                    </a:p>
                    <a:p>
                      <a:pPr marL="0" marR="0">
                        <a:spcBef>
                          <a:spcPts val="0"/>
                        </a:spcBef>
                        <a:spcAft>
                          <a:spcPts val="0"/>
                        </a:spcAft>
                      </a:pPr>
                      <a:r>
                        <a:rPr lang="en-GB" sz="1200" dirty="0">
                          <a:effectLst/>
                        </a:rPr>
                        <a:t> </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3</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 </a:t>
                      </a:r>
                      <a:r>
                        <a:rPr lang="en-GB" sz="1200" dirty="0" smtClean="0">
                          <a:effectLst/>
                        </a:rPr>
                        <a:t>0</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3</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Silent</a:t>
                      </a:r>
                      <a:endParaRPr lang="en-US" sz="1100" dirty="0">
                        <a:effectLst/>
                        <a:latin typeface="Calibri" charset="0"/>
                        <a:ea typeface="Calibri" charset="0"/>
                        <a:cs typeface="Times New Roman" charset="0"/>
                      </a:endParaRPr>
                    </a:p>
                  </a:txBody>
                  <a:tcPr marL="60811" marR="60811" marT="0" marB="0"/>
                </a:tc>
              </a:tr>
              <a:tr h="378377">
                <a:tc>
                  <a:txBody>
                    <a:bodyPr/>
                    <a:lstStyle/>
                    <a:p>
                      <a:pPr marL="0" marR="0">
                        <a:spcBef>
                          <a:spcPts val="0"/>
                        </a:spcBef>
                        <a:spcAft>
                          <a:spcPts val="0"/>
                        </a:spcAft>
                      </a:pPr>
                      <a:r>
                        <a:rPr lang="en-GB" sz="1200">
                          <a:effectLst/>
                        </a:rPr>
                        <a:t>Voluntary rainfall stations</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&gt; </a:t>
                      </a:r>
                      <a:r>
                        <a:rPr lang="en-GB" sz="1200" dirty="0" smtClean="0">
                          <a:effectLst/>
                        </a:rPr>
                        <a:t>2056</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 </a:t>
                      </a:r>
                      <a:r>
                        <a:rPr lang="en-GB" sz="1200" dirty="0" smtClean="0">
                          <a:effectLst/>
                        </a:rPr>
                        <a:t>0</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0</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smtClean="0">
                          <a:effectLst/>
                        </a:rPr>
                        <a:t>Active </a:t>
                      </a:r>
                      <a:r>
                        <a:rPr lang="en-GB" sz="1200" dirty="0" smtClean="0">
                          <a:effectLst/>
                        </a:rPr>
                        <a:t>~ </a:t>
                      </a:r>
                      <a:r>
                        <a:rPr lang="en-GB" sz="1200" dirty="0" smtClean="0">
                          <a:effectLst/>
                        </a:rPr>
                        <a:t>500</a:t>
                      </a:r>
                      <a:endParaRPr lang="en-US" sz="1100" dirty="0">
                        <a:effectLst/>
                        <a:latin typeface="Calibri" charset="0"/>
                        <a:ea typeface="Calibri" charset="0"/>
                        <a:cs typeface="Times New Roman" charset="0"/>
                      </a:endParaRPr>
                    </a:p>
                  </a:txBody>
                  <a:tcPr marL="60811" marR="60811" marT="0" marB="0"/>
                </a:tc>
              </a:tr>
              <a:tr h="567566">
                <a:tc gridSpan="5">
                  <a:txBody>
                    <a:bodyPr/>
                    <a:lstStyle/>
                    <a:p>
                      <a:pPr marL="0" marR="0" algn="ctr">
                        <a:spcBef>
                          <a:spcPts val="0"/>
                        </a:spcBef>
                        <a:spcAft>
                          <a:spcPts val="0"/>
                        </a:spcAft>
                      </a:pPr>
                      <a:r>
                        <a:rPr lang="en-GB" sz="1200">
                          <a:effectLst/>
                        </a:rPr>
                        <a:t> </a:t>
                      </a:r>
                      <a:endParaRPr lang="en-US" sz="1100">
                        <a:effectLst/>
                      </a:endParaRPr>
                    </a:p>
                    <a:p>
                      <a:pPr marL="0" marR="0" algn="ctr">
                        <a:spcBef>
                          <a:spcPts val="0"/>
                        </a:spcBef>
                        <a:spcAft>
                          <a:spcPts val="0"/>
                        </a:spcAft>
                      </a:pPr>
                      <a:r>
                        <a:rPr lang="en-GB" sz="1200">
                          <a:effectLst/>
                        </a:rPr>
                        <a:t>Unmanned Stations</a:t>
                      </a:r>
                      <a:endParaRPr lang="en-US" sz="1100">
                        <a:effectLst/>
                      </a:endParaRPr>
                    </a:p>
                    <a:p>
                      <a:pPr marL="0" marR="0" algn="ctr">
                        <a:spcBef>
                          <a:spcPts val="0"/>
                        </a:spcBef>
                        <a:spcAft>
                          <a:spcPts val="0"/>
                        </a:spcAft>
                      </a:pPr>
                      <a:r>
                        <a:rPr lang="en-GB" sz="1200">
                          <a:effectLst/>
                        </a:rPr>
                        <a:t> </a:t>
                      </a:r>
                      <a:endParaRPr lang="en-US" sz="1100">
                        <a:effectLst/>
                        <a:latin typeface="Calibri" charset="0"/>
                        <a:ea typeface="Calibri" charset="0"/>
                        <a:cs typeface="Times New Roman" charset="0"/>
                      </a:endParaRPr>
                    </a:p>
                  </a:txBody>
                  <a:tcPr marL="60811" marR="60811"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8377">
                <a:tc>
                  <a:txBody>
                    <a:bodyPr/>
                    <a:lstStyle/>
                    <a:p>
                      <a:pPr marL="0" marR="0">
                        <a:spcBef>
                          <a:spcPts val="0"/>
                        </a:spcBef>
                        <a:spcAft>
                          <a:spcPts val="0"/>
                        </a:spcAft>
                      </a:pPr>
                      <a:r>
                        <a:rPr lang="en-GB" sz="1200">
                          <a:effectLst/>
                        </a:rPr>
                        <a:t>Automatic weather stations</a:t>
                      </a:r>
                      <a:endParaRPr lang="en-US" sz="1100">
                        <a:effectLst/>
                      </a:endParaRPr>
                    </a:p>
                    <a:p>
                      <a:pPr marL="0" marR="0">
                        <a:spcBef>
                          <a:spcPts val="0"/>
                        </a:spcBef>
                        <a:spcAft>
                          <a:spcPts val="0"/>
                        </a:spcAft>
                      </a:pPr>
                      <a:r>
                        <a:rPr lang="en-GB" sz="1200">
                          <a:effectLst/>
                        </a:rPr>
                        <a:t> </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smtClean="0">
                          <a:effectLst/>
                          <a:latin typeface="+mn-lt"/>
                          <a:ea typeface="+mn-ea"/>
                          <a:cs typeface="+mn-cs"/>
                        </a:rPr>
                        <a:t>48</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0</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0</a:t>
                      </a:r>
                      <a:endParaRPr lang="en-US" sz="110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a:effectLst/>
                        </a:rPr>
                        <a:t>Active</a:t>
                      </a:r>
                      <a:endParaRPr lang="en-US" sz="1100">
                        <a:effectLst/>
                        <a:latin typeface="Calibri" charset="0"/>
                        <a:ea typeface="Calibri" charset="0"/>
                        <a:cs typeface="Times New Roman" charset="0"/>
                      </a:endParaRPr>
                    </a:p>
                  </a:txBody>
                  <a:tcPr marL="60811" marR="60811" marT="0" marB="0"/>
                </a:tc>
              </a:tr>
              <a:tr h="378377">
                <a:tc>
                  <a:txBody>
                    <a:bodyPr/>
                    <a:lstStyle/>
                    <a:p>
                      <a:pPr marL="0" marR="0">
                        <a:spcBef>
                          <a:spcPts val="0"/>
                        </a:spcBef>
                        <a:spcAft>
                          <a:spcPts val="0"/>
                        </a:spcAft>
                      </a:pPr>
                      <a:r>
                        <a:rPr lang="en-GB" sz="1200" dirty="0">
                          <a:effectLst/>
                        </a:rPr>
                        <a:t>Weather </a:t>
                      </a:r>
                      <a:r>
                        <a:rPr lang="en-GB" sz="1200" dirty="0" smtClean="0">
                          <a:effectLst/>
                        </a:rPr>
                        <a:t>RADARS</a:t>
                      </a:r>
                      <a:endParaRPr lang="en-US" sz="1100" dirty="0">
                        <a:effectLst/>
                      </a:endParaRPr>
                    </a:p>
                    <a:p>
                      <a:pPr marL="914400" marR="0">
                        <a:spcBef>
                          <a:spcPts val="0"/>
                        </a:spcBef>
                        <a:spcAft>
                          <a:spcPts val="0"/>
                        </a:spcAft>
                      </a:pPr>
                      <a:r>
                        <a:rPr lang="en-GB" sz="1200" dirty="0">
                          <a:effectLst/>
                        </a:rPr>
                        <a:t> </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2</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0</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0</a:t>
                      </a:r>
                      <a:endParaRPr lang="en-US" sz="1100" dirty="0">
                        <a:effectLst/>
                        <a:latin typeface="Calibri" charset="0"/>
                        <a:ea typeface="Calibri" charset="0"/>
                        <a:cs typeface="Times New Roman" charset="0"/>
                      </a:endParaRPr>
                    </a:p>
                  </a:txBody>
                  <a:tcPr marL="60811" marR="60811" marT="0" marB="0"/>
                </a:tc>
                <a:tc>
                  <a:txBody>
                    <a:bodyPr/>
                    <a:lstStyle/>
                    <a:p>
                      <a:pPr marL="0" marR="0">
                        <a:spcBef>
                          <a:spcPts val="0"/>
                        </a:spcBef>
                        <a:spcAft>
                          <a:spcPts val="0"/>
                        </a:spcAft>
                      </a:pPr>
                      <a:r>
                        <a:rPr lang="en-GB" sz="1200" dirty="0">
                          <a:effectLst/>
                        </a:rPr>
                        <a:t>Active</a:t>
                      </a:r>
                      <a:endParaRPr lang="en-US" sz="1100" dirty="0">
                        <a:effectLst/>
                        <a:latin typeface="Calibri" charset="0"/>
                        <a:ea typeface="Calibri" charset="0"/>
                        <a:cs typeface="Times New Roman" charset="0"/>
                      </a:endParaRPr>
                    </a:p>
                  </a:txBody>
                  <a:tcPr marL="60811" marR="60811" marT="0" marB="0"/>
                </a:tc>
              </a:tr>
            </a:tbl>
          </a:graphicData>
        </a:graphic>
      </p:graphicFrame>
    </p:spTree>
    <p:extLst>
      <p:ext uri="{BB962C8B-B14F-4D97-AF65-F5344CB8AC3E}">
        <p14:creationId xmlns:p14="http://schemas.microsoft.com/office/powerpoint/2010/main" val="737091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sz="3600" b="1" dirty="0" smtClean="0">
                <a:latin typeface="Times New Roman" charset="0"/>
                <a:ea typeface="Times New Roman" charset="0"/>
                <a:cs typeface="Times New Roman" charset="0"/>
              </a:rPr>
              <a:t>Plan for Improving Observation Network</a:t>
            </a:r>
            <a:endParaRPr lang="en-US" sz="3600" b="1"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433366"/>
            <a:ext cx="10515600" cy="4351338"/>
          </a:xfrm>
        </p:spPr>
        <p:txBody>
          <a:bodyPr>
            <a:normAutofit/>
          </a:bodyPr>
          <a:lstStyle/>
          <a:p>
            <a:pPr marR="0" lvl="0" algn="just" defTabSz="914400" eaLnBrk="1" fontAlgn="auto" latinLnBrk="0" hangingPunct="1">
              <a:lnSpc>
                <a:spcPct val="100000"/>
              </a:lnSpc>
              <a:spcBef>
                <a:spcPts val="0"/>
              </a:spcBef>
              <a:spcAft>
                <a:spcPts val="0"/>
              </a:spcAft>
              <a:buClrTx/>
              <a:buSzTx/>
              <a:buFont typeface="Wingdings" charset="2"/>
              <a:buChar char="v"/>
              <a:tabLst/>
              <a:defRPr/>
            </a:pPr>
            <a:r>
              <a:rPr lang="en-US" sz="2400" dirty="0" smtClean="0">
                <a:latin typeface="Times New Roman" charset="0"/>
                <a:ea typeface="Times New Roman" charset="0"/>
                <a:cs typeface="Times New Roman" charset="0"/>
              </a:rPr>
              <a:t>TMA has plan to install new 5 RADAR stations to cover the entire country.</a:t>
            </a:r>
          </a:p>
          <a:p>
            <a:pPr marR="0" lvl="0" algn="just" defTabSz="914400" eaLnBrk="1" fontAlgn="auto" latinLnBrk="0" hangingPunct="1">
              <a:lnSpc>
                <a:spcPct val="100000"/>
              </a:lnSpc>
              <a:spcBef>
                <a:spcPts val="0"/>
              </a:spcBef>
              <a:spcAft>
                <a:spcPts val="0"/>
              </a:spcAft>
              <a:buClrTx/>
              <a:buSzTx/>
              <a:buFont typeface="Wingdings" charset="2"/>
              <a:buChar char="v"/>
              <a:tabLst/>
              <a:defRPr/>
            </a:pPr>
            <a:endParaRPr lang="en-US" sz="2400" dirty="0" smtClean="0">
              <a:latin typeface="Times New Roman" charset="0"/>
              <a:ea typeface="Times New Roman" charset="0"/>
              <a:cs typeface="Times New Roman" charset="0"/>
            </a:endParaRPr>
          </a:p>
          <a:p>
            <a:pPr marR="0" lvl="0" algn="just" defTabSz="914400" eaLnBrk="1" fontAlgn="auto" latinLnBrk="0" hangingPunct="1">
              <a:lnSpc>
                <a:spcPct val="100000"/>
              </a:lnSpc>
              <a:spcBef>
                <a:spcPts val="0"/>
              </a:spcBef>
              <a:spcAft>
                <a:spcPts val="0"/>
              </a:spcAft>
              <a:buClrTx/>
              <a:buSzTx/>
              <a:buFont typeface="Wingdings" charset="2"/>
              <a:buChar char="v"/>
              <a:tabLst/>
              <a:defRPr/>
            </a:pPr>
            <a:r>
              <a:rPr lang="en-US" sz="2400" dirty="0" smtClean="0">
                <a:latin typeface="Times New Roman" charset="0"/>
                <a:ea typeface="Times New Roman" charset="0"/>
                <a:cs typeface="Times New Roman" charset="0"/>
              </a:rPr>
              <a:t>TMA plans to integrate stations owned by partners in the country include AWS owned by </a:t>
            </a:r>
            <a:r>
              <a:rPr lang="en-US" sz="2400" dirty="0" smtClean="0">
                <a:latin typeface="Times New Roman" charset="0"/>
                <a:ea typeface="Times New Roman" charset="0"/>
                <a:cs typeface="Times New Roman" charset="0"/>
              </a:rPr>
              <a:t>Ministry of Water and Irrigation (</a:t>
            </a:r>
            <a:r>
              <a:rPr lang="en-US" sz="2400" dirty="0" err="1" smtClean="0">
                <a:latin typeface="Times New Roman" charset="0"/>
                <a:ea typeface="Times New Roman" charset="0"/>
                <a:cs typeface="Times New Roman" charset="0"/>
              </a:rPr>
              <a:t>MoI</a:t>
            </a:r>
            <a:r>
              <a:rPr lang="en-US" sz="2400" dirty="0" smtClean="0">
                <a:latin typeface="Times New Roman" charset="0"/>
                <a:ea typeface="Times New Roman" charset="0"/>
                <a:cs typeface="Times New Roman" charset="0"/>
              </a:rPr>
              <a:t>)</a:t>
            </a:r>
            <a:endParaRPr lang="en-US" sz="2400" dirty="0" smtClean="0">
              <a:latin typeface="Times New Roman" charset="0"/>
              <a:ea typeface="Times New Roman" charset="0"/>
              <a:cs typeface="Times New Roman" charset="0"/>
            </a:endParaRPr>
          </a:p>
          <a:p>
            <a:pPr marR="0" lvl="0" algn="just" defTabSz="914400" eaLnBrk="1" fontAlgn="auto" latinLnBrk="0" hangingPunct="1">
              <a:lnSpc>
                <a:spcPct val="100000"/>
              </a:lnSpc>
              <a:spcBef>
                <a:spcPts val="0"/>
              </a:spcBef>
              <a:spcAft>
                <a:spcPts val="0"/>
              </a:spcAft>
              <a:buClrTx/>
              <a:buSzTx/>
              <a:buFont typeface="Wingdings" charset="2"/>
              <a:buChar char="v"/>
              <a:tabLst/>
              <a:defRPr/>
            </a:pPr>
            <a:endParaRPr lang="en-US" sz="2400" dirty="0" smtClean="0">
              <a:latin typeface="Times New Roman" charset="0"/>
              <a:ea typeface="Times New Roman" charset="0"/>
              <a:cs typeface="Times New Roman" charset="0"/>
            </a:endParaRPr>
          </a:p>
          <a:p>
            <a:pPr marR="0" lvl="0" algn="just" defTabSz="914400" eaLnBrk="1" fontAlgn="auto" latinLnBrk="0" hangingPunct="1">
              <a:lnSpc>
                <a:spcPct val="100000"/>
              </a:lnSpc>
              <a:spcBef>
                <a:spcPts val="0"/>
              </a:spcBef>
              <a:spcAft>
                <a:spcPts val="0"/>
              </a:spcAft>
              <a:buClrTx/>
              <a:buSzTx/>
              <a:buFont typeface="Wingdings" charset="2"/>
              <a:buChar char="v"/>
              <a:tabLst/>
              <a:defRPr/>
            </a:pPr>
            <a:r>
              <a:rPr lang="en-US" sz="2400" dirty="0" smtClean="0">
                <a:latin typeface="Times New Roman" charset="0"/>
                <a:ea typeface="Times New Roman" charset="0"/>
                <a:cs typeface="Times New Roman" charset="0"/>
              </a:rPr>
              <a:t>TMA plans to reactivate more  voluntary rainfall stations </a:t>
            </a:r>
          </a:p>
          <a:p>
            <a:pPr marR="0" lvl="0" algn="just" defTabSz="914400" eaLnBrk="1" fontAlgn="auto" latinLnBrk="0" hangingPunct="1">
              <a:lnSpc>
                <a:spcPct val="100000"/>
              </a:lnSpc>
              <a:spcBef>
                <a:spcPts val="0"/>
              </a:spcBef>
              <a:spcAft>
                <a:spcPts val="0"/>
              </a:spcAft>
              <a:buClrTx/>
              <a:buSzTx/>
              <a:buFont typeface="Wingdings" charset="2"/>
              <a:buChar char="v"/>
              <a:tabLst/>
              <a:defRPr/>
            </a:pPr>
            <a:endParaRPr lang="en-US" sz="2400" dirty="0" smtClean="0">
              <a:latin typeface="Times New Roman" charset="0"/>
              <a:ea typeface="Times New Roman" charset="0"/>
              <a:cs typeface="Times New Roman" charset="0"/>
            </a:endParaRPr>
          </a:p>
          <a:p>
            <a:pPr marR="0" lvl="0" algn="just" defTabSz="914400" eaLnBrk="1" fontAlgn="auto" latinLnBrk="0" hangingPunct="1">
              <a:lnSpc>
                <a:spcPct val="100000"/>
              </a:lnSpc>
              <a:spcBef>
                <a:spcPts val="0"/>
              </a:spcBef>
              <a:spcAft>
                <a:spcPts val="0"/>
              </a:spcAft>
              <a:buClrTx/>
              <a:buSzTx/>
              <a:buFont typeface="Wingdings" charset="2"/>
              <a:buChar char="v"/>
              <a:tabLst/>
              <a:defRPr/>
            </a:pPr>
            <a:r>
              <a:rPr lang="en-US" sz="2400" b="1" dirty="0" smtClean="0">
                <a:latin typeface="Times New Roman" charset="0"/>
                <a:ea typeface="Times New Roman" charset="0"/>
                <a:cs typeface="Times New Roman" charset="0"/>
              </a:rPr>
              <a:t>TMA plans to increase number of stations for GTS exchange</a:t>
            </a:r>
          </a:p>
          <a:p>
            <a:pPr marR="0" lvl="0" algn="just" defTabSz="914400" eaLnBrk="1" fontAlgn="auto" latinLnBrk="0" hangingPunct="1">
              <a:lnSpc>
                <a:spcPct val="100000"/>
              </a:lnSpc>
              <a:spcBef>
                <a:spcPts val="0"/>
              </a:spcBef>
              <a:spcAft>
                <a:spcPts val="0"/>
              </a:spcAft>
              <a:buClrTx/>
              <a:buSzTx/>
              <a:buFont typeface="Wingdings" charset="2"/>
              <a:buChar char="v"/>
              <a:tabLst/>
              <a:defRPr/>
            </a:pPr>
            <a:endParaRPr lang="en-US" sz="2400" b="1" dirty="0" smtClean="0">
              <a:latin typeface="Times New Roman" charset="0"/>
              <a:ea typeface="Times New Roman" charset="0"/>
              <a:cs typeface="Times New Roman" charset="0"/>
            </a:endParaRPr>
          </a:p>
          <a:p>
            <a:pPr marR="0" lvl="0" algn="just" defTabSz="914400" eaLnBrk="1" fontAlgn="auto" latinLnBrk="0" hangingPunct="1">
              <a:lnSpc>
                <a:spcPct val="100000"/>
              </a:lnSpc>
              <a:spcBef>
                <a:spcPts val="0"/>
              </a:spcBef>
              <a:spcAft>
                <a:spcPts val="0"/>
              </a:spcAft>
              <a:buClrTx/>
              <a:buSzTx/>
              <a:buFont typeface="Wingdings" charset="2"/>
              <a:buChar char="v"/>
              <a:tabLst/>
              <a:defRPr/>
            </a:pPr>
            <a:r>
              <a:rPr lang="en-US" sz="2400" b="1" dirty="0" smtClean="0">
                <a:latin typeface="Times New Roman" charset="0"/>
                <a:ea typeface="Times New Roman" charset="0"/>
                <a:cs typeface="Times New Roman" charset="0"/>
              </a:rPr>
              <a:t>TMA Plans to register more stations in the OSCAR </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1339675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986589"/>
          </a:xfrm>
        </p:spPr>
        <p:txBody>
          <a:bodyPr>
            <a:normAutofit/>
          </a:bodyPr>
          <a:lstStyle/>
          <a:p>
            <a:r>
              <a:rPr lang="en-US" sz="3600" dirty="0" smtClean="0">
                <a:latin typeface="Times New Roman" charset="0"/>
                <a:ea typeface="Times New Roman" charset="0"/>
                <a:cs typeface="Times New Roman" charset="0"/>
              </a:rPr>
              <a:t>National WIGOS Implementation Strategy - NAWIS</a:t>
            </a:r>
            <a:endParaRPr lang="en-US" sz="3600"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175919"/>
            <a:ext cx="10515600" cy="4351338"/>
          </a:xfrm>
        </p:spPr>
        <p:txBody>
          <a:bodyPr>
            <a:normAutofit lnSpcReduction="10000"/>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There is a National WIGOS Implementation strategy (NAWIS) which is well crafted to facilitate effective implementation of WIGOS</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Through NAWIS, TMA has been giving technical support for installation of new observing stations, Training for weather observation and use of weather and climate information.</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Several recommendation have been put forward for addressing including improving on observation networking  (installing more stations), integration for the observing stations </a:t>
            </a:r>
            <a:r>
              <a:rPr lang="en-US" dirty="0" err="1" smtClean="0">
                <a:latin typeface="Times New Roman" charset="0"/>
                <a:ea typeface="Times New Roman" charset="0"/>
                <a:cs typeface="Times New Roman" charset="0"/>
              </a:rPr>
              <a:t>etc</a:t>
            </a: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184963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86159"/>
          </a:xfrm>
        </p:spPr>
        <p:txBody>
          <a:bodyPr>
            <a:normAutofit/>
          </a:bodyPr>
          <a:lstStyle/>
          <a:p>
            <a:r>
              <a:rPr lang="en-US" sz="3600" dirty="0" smtClean="0">
                <a:latin typeface="Times New Roman" charset="0"/>
                <a:ea typeface="Times New Roman" charset="0"/>
                <a:cs typeface="Times New Roman" charset="0"/>
              </a:rPr>
              <a:t>NAWIS</a:t>
            </a:r>
            <a:r>
              <a:rPr lang="mr-IN" sz="3600" dirty="0" smtClean="0">
                <a:latin typeface="Times New Roman" charset="0"/>
                <a:ea typeface="Times New Roman" charset="0"/>
                <a:cs typeface="Times New Roman" charset="0"/>
              </a:rPr>
              <a:t>…</a:t>
            </a:r>
            <a:endParaRPr lang="en-US" sz="3600"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1251284"/>
            <a:ext cx="10515600" cy="4351338"/>
          </a:xfrm>
        </p:spPr>
        <p: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b="1" dirty="0" smtClean="0">
                <a:latin typeface="Times New Roman" charset="0"/>
                <a:ea typeface="Times New Roman" charset="0"/>
                <a:cs typeface="Times New Roman" charset="0"/>
              </a:rPr>
              <a:t>Identification of Stakeholders</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has continued to use NAWIS to identify principle stakeholders and their needs in terms of observation stations/network and use of data</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As of recent, July 2018 TMA paid a consultative visit to the Ngorongoro Conservation Area Authority (NCAA) and study the actual situation for all stations  they own. Several serious issues have been identified and plans to addressing then are underway</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1604261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0746"/>
            <a:ext cx="10515600" cy="1325563"/>
          </a:xfrm>
        </p:spPr>
        <p:txBody>
          <a:bodyPr>
            <a:normAutofit/>
          </a:bodyPr>
          <a:lstStyle/>
          <a:p>
            <a:pPr algn="ctr"/>
            <a:r>
              <a:rPr lang="en-US" sz="2400" dirty="0" smtClean="0">
                <a:latin typeface="Times New Roman" charset="0"/>
                <a:ea typeface="Times New Roman" charset="0"/>
                <a:cs typeface="Times New Roman" charset="0"/>
              </a:rPr>
              <a:t>Ngorongoro Conservation Area Authority station network</a:t>
            </a:r>
            <a:endParaRPr lang="en-US" sz="2400" dirty="0">
              <a:latin typeface="Times New Roman" charset="0"/>
              <a:ea typeface="Times New Roman" charset="0"/>
              <a:cs typeface="Times New Roman"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6610" y="1202948"/>
            <a:ext cx="8272045" cy="4018757"/>
          </a:xfrm>
        </p:spPr>
      </p:pic>
      <p:pic>
        <p:nvPicPr>
          <p:cNvPr id="5" name="Content Placeholder 3"/>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394200" y="5702968"/>
            <a:ext cx="10515600" cy="1026515"/>
          </a:xfrm>
          <a:prstGeom prst="rect">
            <a:avLst/>
          </a:prstGeom>
        </p:spPr>
      </p:pic>
    </p:spTree>
    <p:extLst>
      <p:ext uri="{BB962C8B-B14F-4D97-AF65-F5344CB8AC3E}">
        <p14:creationId xmlns:p14="http://schemas.microsoft.com/office/powerpoint/2010/main" val="3124532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latin typeface="Times New Roman" charset="0"/>
                <a:ea typeface="Times New Roman" charset="0"/>
                <a:cs typeface="Times New Roman" charset="0"/>
              </a:rPr>
              <a:t>MOU for Data Sharing</a:t>
            </a:r>
            <a:endParaRPr lang="en-US" sz="3600" dirty="0">
              <a:latin typeface="Times New Roman" charset="0"/>
              <a:ea typeface="Times New Roman" charset="0"/>
              <a:cs typeface="Times New Roman" charset="0"/>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and the Ministry of Water and Irrigation has signed MOU that will facilitate data sharing among the two institutions.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After this MOU, TMA will able to access data from AWSs   under the ownership of the Ministry of water and irrigation.</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TMA will look for possibility to have similar MOU with other partners to facilitate data sharing.</a:t>
            </a: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585932"/>
            <a:ext cx="10515600" cy="1110115"/>
          </a:xfrm>
          <a:prstGeom prst="rect">
            <a:avLst/>
          </a:prstGeom>
        </p:spPr>
      </p:pic>
    </p:spTree>
    <p:extLst>
      <p:ext uri="{BB962C8B-B14F-4D97-AF65-F5344CB8AC3E}">
        <p14:creationId xmlns:p14="http://schemas.microsoft.com/office/powerpoint/2010/main" val="399137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1447"/>
            <a:ext cx="10515600" cy="662781"/>
          </a:xfrm>
        </p:spPr>
        <p:txBody>
          <a:bodyPr>
            <a:normAutofit/>
          </a:bodyPr>
          <a:lstStyle/>
          <a:p>
            <a:r>
              <a:rPr lang="en-US" sz="3600" dirty="0" smtClean="0">
                <a:latin typeface="Times New Roman" charset="0"/>
                <a:ea typeface="Times New Roman" charset="0"/>
                <a:cs typeface="Times New Roman" charset="0"/>
              </a:rPr>
              <a:t>NDCH</a:t>
            </a:r>
            <a:endParaRPr lang="en-US" sz="3600" dirty="0">
              <a:latin typeface="Times New Roman" charset="0"/>
              <a:ea typeface="Times New Roman" charset="0"/>
              <a:cs typeface="Times New Roman" charset="0"/>
            </a:endParaRPr>
          </a:p>
        </p:txBody>
      </p:sp>
      <p:sp>
        <p:nvSpPr>
          <p:cNvPr id="3" name="Content Placeholder 2"/>
          <p:cNvSpPr>
            <a:spLocks noGrp="1"/>
          </p:cNvSpPr>
          <p:nvPr>
            <p:ph idx="1"/>
          </p:nvPr>
        </p:nvSpPr>
        <p:spPr>
          <a:xfrm>
            <a:off x="838200" y="834228"/>
            <a:ext cx="10515600" cy="4823651"/>
          </a:xfrm>
        </p:spPr>
        <p:txBody>
          <a:bodyPr>
            <a:normAutofit fontScale="92500" lnSpcReduction="10000"/>
          </a:bodyPr>
          <a:lstStyle/>
          <a:p>
            <a:pPr marL="0" lvl="0" indent="0" algn="just">
              <a:lnSpc>
                <a:spcPct val="100000"/>
              </a:lnSpc>
              <a:spcBef>
                <a:spcPts val="0"/>
              </a:spcBef>
              <a:buNone/>
              <a:defRPr/>
            </a:pPr>
            <a:r>
              <a:rPr lang="en-US" dirty="0" smtClean="0">
                <a:latin typeface="Times New Roman" charset="0"/>
                <a:ea typeface="Times New Roman" charset="0"/>
                <a:cs typeface="Times New Roman" charset="0"/>
              </a:rPr>
              <a:t>Tanzania has developed a well designed database for climate and hydrological use. The database is </a:t>
            </a:r>
            <a:r>
              <a:rPr lang="en-US" dirty="0">
                <a:latin typeface="Times New Roman" charset="0"/>
                <a:ea typeface="Times New Roman" charset="0"/>
                <a:cs typeface="Times New Roman" charset="0"/>
              </a:rPr>
              <a:t>called National Database for Climate and </a:t>
            </a:r>
            <a:r>
              <a:rPr lang="en-US" dirty="0" smtClean="0">
                <a:latin typeface="Times New Roman" charset="0"/>
                <a:ea typeface="Times New Roman" charset="0"/>
                <a:cs typeface="Times New Roman" charset="0"/>
              </a:rPr>
              <a:t>Hydrology.</a:t>
            </a:r>
          </a:p>
          <a:p>
            <a:pPr marL="0" lvl="0" indent="0" algn="just">
              <a:lnSpc>
                <a:spcPct val="100000"/>
              </a:lnSpc>
              <a:spcBef>
                <a:spcPts val="0"/>
              </a:spcBef>
              <a:buNone/>
              <a:defRPr/>
            </a:pPr>
            <a:endParaRPr lang="en-US" dirty="0" smtClean="0">
              <a:latin typeface="Times New Roman" charset="0"/>
              <a:ea typeface="Times New Roman" charset="0"/>
              <a:cs typeface="Times New Roman" charset="0"/>
            </a:endParaRPr>
          </a:p>
          <a:p>
            <a:pPr marL="0" lvl="0" indent="0" algn="just">
              <a:lnSpc>
                <a:spcPct val="100000"/>
              </a:lnSpc>
              <a:spcBef>
                <a:spcPts val="0"/>
              </a:spcBef>
              <a:buNone/>
              <a:defRPr/>
            </a:pPr>
            <a:r>
              <a:rPr lang="en-US" dirty="0" smtClean="0">
                <a:latin typeface="Times New Roman" charset="0"/>
                <a:ea typeface="Times New Roman" charset="0"/>
                <a:cs typeface="Times New Roman" charset="0"/>
              </a:rPr>
              <a:t>TMA hosts the National Database for Climate</a:t>
            </a:r>
            <a:r>
              <a:rPr lang="en-US" dirty="0">
                <a:latin typeface="Times New Roman" charset="0"/>
                <a:ea typeface="Times New Roman" charset="0"/>
                <a:cs typeface="Times New Roman" charset="0"/>
              </a:rPr>
              <a:t> </a:t>
            </a:r>
            <a:r>
              <a:rPr lang="en-US" dirty="0" smtClean="0">
                <a:latin typeface="Times New Roman" charset="0"/>
                <a:ea typeface="Times New Roman" charset="0"/>
                <a:cs typeface="Times New Roman" charset="0"/>
              </a:rPr>
              <a:t>and Hydrology system is crucial as it is the national pipe for all registered installed stations in the country.</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The NDCH was officially inaugurated by the the </a:t>
            </a:r>
            <a:r>
              <a:rPr lang="en-US" dirty="0">
                <a:latin typeface="Times New Roman" charset="0"/>
                <a:ea typeface="Times New Roman" charset="0"/>
                <a:cs typeface="Times New Roman" charset="0"/>
              </a:rPr>
              <a:t>P</a:t>
            </a:r>
            <a:r>
              <a:rPr lang="en-US" dirty="0" smtClean="0">
                <a:latin typeface="Times New Roman" charset="0"/>
                <a:ea typeface="Times New Roman" charset="0"/>
                <a:cs typeface="Times New Roman" charset="0"/>
              </a:rPr>
              <a:t>rime Minister in July, 2018</a:t>
            </a: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As of now, AWS stations from TMA have already been registered and registration for the AWS from MOI is ongoing. Non automatic stations will also be registered </a:t>
            </a: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lang="en-US" dirty="0" smtClean="0">
                <a:latin typeface="Times New Roman" charset="0"/>
                <a:ea typeface="Times New Roman" charset="0"/>
                <a:cs typeface="Times New Roman" charset="0"/>
              </a:rPr>
              <a:t>The system can be accessed through </a:t>
            </a:r>
            <a:r>
              <a:rPr lang="en-US" dirty="0" err="1" smtClean="0">
                <a:latin typeface="Times New Roman" charset="0"/>
                <a:ea typeface="Times New Roman" charset="0"/>
                <a:cs typeface="Times New Roman" charset="0"/>
              </a:rPr>
              <a:t>tma.meteo.go.tz</a:t>
            </a:r>
            <a:r>
              <a:rPr lang="en-US" dirty="0" smtClean="0">
                <a:latin typeface="Times New Roman" charset="0"/>
                <a:ea typeface="Times New Roman" charset="0"/>
                <a:cs typeface="Times New Roman" charset="0"/>
              </a:rPr>
              <a:t>/</a:t>
            </a:r>
            <a:r>
              <a:rPr lang="en-US" dirty="0" err="1" smtClean="0">
                <a:latin typeface="Times New Roman" charset="0"/>
                <a:ea typeface="Times New Roman" charset="0"/>
                <a:cs typeface="Times New Roman" charset="0"/>
              </a:rPr>
              <a:t>ndch</a:t>
            </a: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smtClean="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lang="en-US" dirty="0">
              <a:latin typeface="Times New Roman" charset="0"/>
              <a:ea typeface="Times New Roman" charset="0"/>
              <a:cs typeface="Times New Roman" charset="0"/>
            </a:endParaRPr>
          </a:p>
        </p:txBody>
      </p:sp>
      <p:pic>
        <p:nvPicPr>
          <p:cNvPr id="4" name="Content Placeholder 3"/>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838200" y="5657879"/>
            <a:ext cx="10515600" cy="1110115"/>
          </a:xfrm>
          <a:prstGeom prst="rect">
            <a:avLst/>
          </a:prstGeom>
        </p:spPr>
      </p:pic>
    </p:spTree>
    <p:extLst>
      <p:ext uri="{BB962C8B-B14F-4D97-AF65-F5344CB8AC3E}">
        <p14:creationId xmlns:p14="http://schemas.microsoft.com/office/powerpoint/2010/main" val="1705104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1095</TotalTime>
  <Words>728</Words>
  <Application>Microsoft Macintosh PowerPoint</Application>
  <PresentationFormat>Widescreen</PresentationFormat>
  <Paragraphs>147</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Calibri</vt:lpstr>
      <vt:lpstr>Calibri Light</vt:lpstr>
      <vt:lpstr>Century Gothic</vt:lpstr>
      <vt:lpstr>Times New Roman</vt:lpstr>
      <vt:lpstr>Wingdings</vt:lpstr>
      <vt:lpstr>Arial</vt:lpstr>
      <vt:lpstr>Office Theme</vt:lpstr>
      <vt:lpstr>PowerPoint Presentation</vt:lpstr>
      <vt:lpstr> </vt:lpstr>
      <vt:lpstr>Observation Network</vt:lpstr>
      <vt:lpstr>Plan for Improving Observation Network</vt:lpstr>
      <vt:lpstr>National WIGOS Implementation Strategy - NAWIS</vt:lpstr>
      <vt:lpstr>NAWIS…</vt:lpstr>
      <vt:lpstr>Ngorongoro Conservation Area Authority station network</vt:lpstr>
      <vt:lpstr>MOU for Data Sharing</vt:lpstr>
      <vt:lpstr>NDCH</vt:lpstr>
      <vt:lpstr>NDCH</vt:lpstr>
      <vt:lpstr>NDCH</vt:lpstr>
      <vt:lpstr>Plan for Effective Engagement to implement WIGOS</vt:lpstr>
      <vt:lpstr>National WIGOS Implementation Strategy  </vt:lpstr>
      <vt:lpstr>Training-Plan ahead</vt:lpstr>
      <vt:lpstr>National WIGOS Implementation Strategy  </vt:lpstr>
      <vt:lpstr> Plan for implementation of WIS to facilitate Data exchange   </vt:lpstr>
      <vt:lpstr> Thank you for listening  </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49</cp:revision>
  <dcterms:created xsi:type="dcterms:W3CDTF">2018-08-12T13:50:13Z</dcterms:created>
  <dcterms:modified xsi:type="dcterms:W3CDTF">2018-08-16T08:29:48Z</dcterms:modified>
</cp:coreProperties>
</file>