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0"/>
  </p:notesMasterIdLst>
  <p:sldIdLst>
    <p:sldId id="270" r:id="rId3"/>
    <p:sldId id="271" r:id="rId4"/>
    <p:sldId id="277" r:id="rId5"/>
    <p:sldId id="278" r:id="rId6"/>
    <p:sldId id="279" r:id="rId7"/>
    <p:sldId id="280" r:id="rId8"/>
    <p:sldId id="284" r:id="rId9"/>
    <p:sldId id="306" r:id="rId10"/>
    <p:sldId id="296" r:id="rId11"/>
    <p:sldId id="299" r:id="rId12"/>
    <p:sldId id="301" r:id="rId13"/>
    <p:sldId id="300" r:id="rId14"/>
    <p:sldId id="302" r:id="rId15"/>
    <p:sldId id="303" r:id="rId16"/>
    <p:sldId id="274" r:id="rId17"/>
    <p:sldId id="304" r:id="rId18"/>
    <p:sldId id="27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60" d="100"/>
          <a:sy n="60" d="100"/>
        </p:scale>
        <p:origin x="-1656" y="-2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0729FD-45D8-42A9-9D08-B8D17BC5001F}" type="datetimeFigureOut">
              <a:rPr lang="en-US" smtClean="0"/>
              <a:pPr/>
              <a:t>4/21/2018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119627-24C3-4294-AF28-9A582C634FB5}" type="slidenum">
              <a:rPr lang="en-US" smtClean="0"/>
              <a:pPr/>
              <a:t>‹#›</a:t>
            </a:fld>
            <a:endParaRPr lang="en-US"/>
          </a:p>
        </p:txBody>
      </p:sp>
    </p:spTree>
    <p:extLst>
      <p:ext uri="{BB962C8B-B14F-4D97-AF65-F5344CB8AC3E}">
        <p14:creationId xmlns:p14="http://schemas.microsoft.com/office/powerpoint/2010/main" xmlns="" val="659510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637833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785572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524909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7731529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698048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030097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333794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6893171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831480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7985327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15586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263863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169422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354142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579575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872035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241630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86274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278483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186603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938145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538966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3845097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474BE8-51A0-437E-B860-0E7788C9308B}" type="datetimeFigureOut">
              <a:rPr lang="en-US" smtClean="0">
                <a:solidFill>
                  <a:prstClr val="black">
                    <a:tint val="75000"/>
                  </a:prstClr>
                </a:solidFill>
              </a:rPr>
              <a:pPr/>
              <a:t>4/21/2018</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A42B3-0260-498A-B6C6-B55DAE26FE5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660975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6.gif"/><Relationship Id="rId7"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joeakaindaneh@gmail.com" TargetMode="Externa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descr="C:\Users\admin\Pictures\New folder\AWS.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2773859"/>
            <a:ext cx="9144000" cy="232410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381000" y="5715000"/>
            <a:ext cx="3962400" cy="1015663"/>
          </a:xfrm>
          <a:prstGeom prst="rect">
            <a:avLst/>
          </a:prstGeom>
          <a:noFill/>
        </p:spPr>
        <p:txBody>
          <a:bodyPr wrap="square" rtlCol="0">
            <a:spAutoFit/>
          </a:bodyPr>
          <a:lstStyle/>
          <a:p>
            <a:r>
              <a:rPr lang="en-US" sz="1600" b="1" dirty="0" smtClean="0">
                <a:solidFill>
                  <a:prstClr val="black"/>
                </a:solidFill>
              </a:rPr>
              <a:t>Patrick Musa</a:t>
            </a:r>
          </a:p>
          <a:p>
            <a:r>
              <a:rPr lang="en-US" sz="1600" b="1" dirty="0" smtClean="0">
                <a:solidFill>
                  <a:prstClr val="black"/>
                </a:solidFill>
              </a:rPr>
              <a:t>Head of Climatology</a:t>
            </a:r>
          </a:p>
          <a:p>
            <a:r>
              <a:rPr lang="en-US" sz="1400" b="1" dirty="0" smtClean="0"/>
              <a:t>Sierra Leone Meteorological Agency </a:t>
            </a:r>
          </a:p>
          <a:p>
            <a:r>
              <a:rPr lang="en-US" sz="1400" b="1" dirty="0" smtClean="0"/>
              <a:t>Email: patrickmusa2013@gmail.com</a:t>
            </a:r>
          </a:p>
        </p:txBody>
      </p:sp>
      <p:grpSp>
        <p:nvGrpSpPr>
          <p:cNvPr id="10" name="Group 9"/>
          <p:cNvGrpSpPr/>
          <p:nvPr/>
        </p:nvGrpSpPr>
        <p:grpSpPr>
          <a:xfrm>
            <a:off x="-302" y="2632716"/>
            <a:ext cx="9144302" cy="103043"/>
            <a:chOff x="-4734" y="608266"/>
            <a:chExt cx="9144302" cy="103042"/>
          </a:xfrm>
        </p:grpSpPr>
        <p:cxnSp>
          <p:nvCxnSpPr>
            <p:cNvPr id="11" name="Straight Connector 10"/>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0" y="5452116"/>
            <a:ext cx="9144302" cy="103043"/>
            <a:chOff x="-4734" y="608266"/>
            <a:chExt cx="9144302" cy="103042"/>
          </a:xfrm>
        </p:grpSpPr>
        <p:cxnSp>
          <p:nvCxnSpPr>
            <p:cNvPr id="14" name="Straight Connector 13"/>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81600" y="304800"/>
            <a:ext cx="1428599" cy="115894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Title 1"/>
          <p:cNvSpPr>
            <a:spLocks noGrp="1"/>
          </p:cNvSpPr>
          <p:nvPr>
            <p:ph type="ctrTitle"/>
          </p:nvPr>
        </p:nvSpPr>
        <p:spPr>
          <a:xfrm>
            <a:off x="0" y="1465790"/>
            <a:ext cx="9144000" cy="1048810"/>
          </a:xfrm>
        </p:spPr>
        <p:txBody>
          <a:bodyPr>
            <a:noAutofit/>
          </a:bodyPr>
          <a:lstStyle/>
          <a:p>
            <a:r>
              <a:rPr lang="en-GB" sz="2800" b="1" dirty="0" smtClean="0">
                <a:solidFill>
                  <a:srgbClr val="0070C0"/>
                </a:solidFill>
                <a:latin typeface="Aharoni" pitchFamily="2" charset="-79"/>
                <a:cs typeface="Aharoni" pitchFamily="2" charset="-79"/>
              </a:rPr>
              <a:t>SIERRA LEONE METEOROLOGICAL AGENCY</a:t>
            </a:r>
            <a:endParaRPr lang="en-GB" sz="2800" b="1" dirty="0">
              <a:solidFill>
                <a:srgbClr val="0070C0"/>
              </a:solidFill>
              <a:latin typeface="Aharoni" pitchFamily="2" charset="-79"/>
              <a:cs typeface="Aharoni" pitchFamily="2" charset="-79"/>
            </a:endParaRPr>
          </a:p>
        </p:txBody>
      </p:sp>
      <p:pic>
        <p:nvPicPr>
          <p:cNvPr id="2050" name="Picture 2" descr="C:\Users\admin\Pictures\20170624_17451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53000" y="2773859"/>
            <a:ext cx="4191000" cy="23241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4934606" y="2735759"/>
            <a:ext cx="4209393" cy="2362200"/>
          </a:xfrm>
          <a:prstGeom prst="rect">
            <a:avLst/>
          </a:prstGeom>
          <a:solidFill>
            <a:schemeClr val="bg2">
              <a:lumMod val="50000"/>
              <a:alpha val="36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Title 1"/>
          <p:cNvSpPr txBox="1">
            <a:spLocks/>
          </p:cNvSpPr>
          <p:nvPr/>
        </p:nvSpPr>
        <p:spPr>
          <a:xfrm>
            <a:off x="5029200" y="2847950"/>
            <a:ext cx="3619500" cy="20394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b="1" dirty="0" smtClean="0">
                <a:solidFill>
                  <a:prstClr val="white"/>
                </a:solidFill>
                <a:latin typeface="Aharoni" pitchFamily="2" charset="-79"/>
                <a:cs typeface="Aharoni" pitchFamily="2" charset="-79"/>
              </a:rPr>
              <a:t>Functions, </a:t>
            </a:r>
          </a:p>
          <a:p>
            <a:pPr algn="l"/>
            <a:r>
              <a:rPr lang="en-GB" sz="3200" b="1" dirty="0" smtClean="0">
                <a:solidFill>
                  <a:prstClr val="white"/>
                </a:solidFill>
                <a:latin typeface="Aharoni" pitchFamily="2" charset="-79"/>
                <a:cs typeface="Aharoni" pitchFamily="2" charset="-79"/>
              </a:rPr>
              <a:t>Successes,  Challenges &amp;</a:t>
            </a:r>
          </a:p>
          <a:p>
            <a:pPr algn="l"/>
            <a:r>
              <a:rPr lang="en-GB" sz="3200" b="1" dirty="0" smtClean="0">
                <a:solidFill>
                  <a:prstClr val="white"/>
                </a:solidFill>
                <a:latin typeface="Aharoni" pitchFamily="2" charset="-79"/>
                <a:cs typeface="Aharoni" pitchFamily="2" charset="-79"/>
              </a:rPr>
              <a:t>Planned Direction </a:t>
            </a:r>
            <a:endParaRPr lang="en-GB" sz="3200" b="1" dirty="0">
              <a:solidFill>
                <a:prstClr val="white"/>
              </a:solidFill>
              <a:latin typeface="Aharoni" pitchFamily="2" charset="-79"/>
              <a:cs typeface="Aharoni" pitchFamily="2" charset="-79"/>
            </a:endParaRPr>
          </a:p>
        </p:txBody>
      </p:sp>
    </p:spTree>
    <p:extLst>
      <p:ext uri="{BB962C8B-B14F-4D97-AF65-F5344CB8AC3E}">
        <p14:creationId xmlns:p14="http://schemas.microsoft.com/office/powerpoint/2010/main" xmlns="" val="40174050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91966" y="1268760"/>
            <a:ext cx="9088546" cy="5328592"/>
            <a:chOff x="0" y="914400"/>
            <a:chExt cx="9115997" cy="5638800"/>
          </a:xfrm>
        </p:grpSpPr>
        <p:sp>
          <p:nvSpPr>
            <p:cNvPr id="9" name="TextBox 8"/>
            <p:cNvSpPr txBox="1"/>
            <p:nvPr/>
          </p:nvSpPr>
          <p:spPr>
            <a:xfrm>
              <a:off x="0" y="914400"/>
              <a:ext cx="8835466" cy="977082"/>
            </a:xfrm>
            <a:prstGeom prst="rect">
              <a:avLst/>
            </a:prstGeom>
            <a:noFill/>
          </p:spPr>
          <p:txBody>
            <a:bodyPr wrap="square" rtlCol="0">
              <a:spAutoFit/>
            </a:bodyPr>
            <a:lstStyle/>
            <a:p>
              <a:pPr algn="ctr"/>
              <a:r>
                <a:rPr lang="en-US" b="1" dirty="0" smtClean="0">
                  <a:solidFill>
                    <a:srgbClr val="002060"/>
                  </a:solidFill>
                  <a:cs typeface="Browallia New" pitchFamily="34" charset="-34"/>
                </a:rPr>
                <a:t>With support from UNDP &amp; funding from the Global Environment Facility, the  capacity of the SL Met Agency has been  strengthened with 8 AWS, now providing  improved climate data, including early warnings</a:t>
              </a:r>
              <a:endParaRPr lang="en-US" dirty="0">
                <a:solidFill>
                  <a:srgbClr val="002060"/>
                </a:solidFill>
                <a:cs typeface="Browallia New" pitchFamily="34" charset="-34"/>
              </a:endParaRPr>
            </a:p>
          </p:txBody>
        </p:sp>
        <p:grpSp>
          <p:nvGrpSpPr>
            <p:cNvPr id="10" name="Group 9"/>
            <p:cNvGrpSpPr/>
            <p:nvPr/>
          </p:nvGrpSpPr>
          <p:grpSpPr>
            <a:xfrm>
              <a:off x="199894" y="1971374"/>
              <a:ext cx="4676906" cy="4581826"/>
              <a:chOff x="295294" y="2459389"/>
              <a:chExt cx="4903455" cy="4210827"/>
            </a:xfrm>
          </p:grpSpPr>
          <p:pic>
            <p:nvPicPr>
              <p:cNvPr id="11" name="Picture 3" descr="C:\Users\admin\Pictures\sierra-leone-admin-map.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7425" t="10025" r="1949" b="15184"/>
              <a:stretch/>
            </p:blipFill>
            <p:spPr bwMode="auto">
              <a:xfrm>
                <a:off x="295294" y="2459389"/>
                <a:ext cx="4903455" cy="42108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12" name="Oval 11"/>
              <p:cNvSpPr/>
              <p:nvPr/>
            </p:nvSpPr>
            <p:spPr>
              <a:xfrm>
                <a:off x="457200" y="41148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Oval 12"/>
              <p:cNvSpPr/>
              <p:nvPr/>
            </p:nvSpPr>
            <p:spPr>
              <a:xfrm>
                <a:off x="2133600" y="39624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3429000" y="28956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2156604" y="4936408"/>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2681783" y="5211459"/>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Oval 16"/>
              <p:cNvSpPr/>
              <p:nvPr/>
            </p:nvSpPr>
            <p:spPr>
              <a:xfrm>
                <a:off x="4191000" y="4227719"/>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Oval 17"/>
              <p:cNvSpPr/>
              <p:nvPr/>
            </p:nvSpPr>
            <p:spPr>
              <a:xfrm>
                <a:off x="4495800" y="4800485"/>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Oval 18"/>
              <p:cNvSpPr/>
              <p:nvPr/>
            </p:nvSpPr>
            <p:spPr>
              <a:xfrm>
                <a:off x="1527774" y="4349467"/>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Oval 19"/>
              <p:cNvSpPr/>
              <p:nvPr/>
            </p:nvSpPr>
            <p:spPr>
              <a:xfrm>
                <a:off x="3810000" y="53340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21" name="TextBox 20"/>
            <p:cNvSpPr txBox="1"/>
            <p:nvPr/>
          </p:nvSpPr>
          <p:spPr>
            <a:xfrm>
              <a:off x="5077397" y="2242363"/>
              <a:ext cx="4038600" cy="4006037"/>
            </a:xfrm>
            <a:prstGeom prst="rect">
              <a:avLst/>
            </a:prstGeom>
            <a:noFill/>
          </p:spPr>
          <p:txBody>
            <a:bodyPr wrap="square" rtlCol="0">
              <a:spAutoFit/>
            </a:bodyPr>
            <a:lstStyle/>
            <a:p>
              <a:pPr marL="285750" indent="-285750">
                <a:buFont typeface="Arial" pitchFamily="34" charset="0"/>
                <a:buChar char="•"/>
              </a:pPr>
              <a:r>
                <a:rPr lang="en-US" sz="1600" b="1" dirty="0" smtClean="0">
                  <a:solidFill>
                    <a:srgbClr val="002060"/>
                  </a:solidFill>
                </a:rPr>
                <a:t>Sierra Leone can now boast of 8 functioning AWSs providing real-time climate data at the SL Met Agency for all regions of SL. In all, there are 16 AWSs current in Sierra Leone (8 AWSs from IFAD)</a:t>
              </a:r>
            </a:p>
            <a:p>
              <a:endParaRPr lang="en-US" sz="1600" b="1" dirty="0" smtClean="0">
                <a:solidFill>
                  <a:srgbClr val="002060"/>
                </a:solidFill>
              </a:endParaRPr>
            </a:p>
            <a:p>
              <a:pPr marL="285750" indent="-285750">
                <a:buFont typeface="Arial" pitchFamily="34" charset="0"/>
                <a:buChar char="•"/>
              </a:pPr>
              <a:r>
                <a:rPr lang="en-US" sz="1600" b="1" dirty="0" smtClean="0">
                  <a:solidFill>
                    <a:srgbClr val="002060"/>
                  </a:solidFill>
                </a:rPr>
                <a:t>Additional AWS being procured for the Lungi International Airport </a:t>
              </a:r>
            </a:p>
            <a:p>
              <a:endParaRPr lang="en-US" sz="1600" b="1" dirty="0" smtClean="0">
                <a:solidFill>
                  <a:srgbClr val="002060"/>
                </a:solidFill>
              </a:endParaRPr>
            </a:p>
            <a:p>
              <a:endParaRPr lang="en-US" sz="1600" b="1" dirty="0" smtClean="0">
                <a:solidFill>
                  <a:srgbClr val="002060"/>
                </a:solidFill>
              </a:endParaRPr>
            </a:p>
            <a:p>
              <a:pPr marL="285750" indent="-285750">
                <a:buFont typeface="Arial" pitchFamily="34" charset="0"/>
                <a:buChar char="•"/>
              </a:pPr>
              <a:r>
                <a:rPr lang="en-US" sz="1600" b="1" dirty="0" smtClean="0">
                  <a:solidFill>
                    <a:srgbClr val="002060"/>
                  </a:solidFill>
                </a:rPr>
                <a:t>Geographic Information Management Systems infrastructures strengthened at the EPA-SL </a:t>
              </a:r>
            </a:p>
            <a:p>
              <a:endParaRPr lang="en-US" sz="1600" dirty="0" smtClean="0"/>
            </a:p>
          </p:txBody>
        </p:sp>
      </p:grpSp>
      <p:grpSp>
        <p:nvGrpSpPr>
          <p:cNvPr id="24" name="Group 23"/>
          <p:cNvGrpSpPr/>
          <p:nvPr/>
        </p:nvGrpSpPr>
        <p:grpSpPr>
          <a:xfrm>
            <a:off x="0" y="1066800"/>
            <a:ext cx="9144302" cy="103043"/>
            <a:chOff x="-4734" y="608266"/>
            <a:chExt cx="9144302" cy="103042"/>
          </a:xfrm>
        </p:grpSpPr>
        <p:cxnSp>
          <p:nvCxnSpPr>
            <p:cNvPr id="25" name="Straight Connector 2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7" name="Rectangle 26"/>
          <p:cNvSpPr/>
          <p:nvPr/>
        </p:nvSpPr>
        <p:spPr>
          <a:xfrm>
            <a:off x="76201" y="76200"/>
            <a:ext cx="8240216"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Key Milestones: CIEWS Project </a:t>
            </a:r>
            <a:endParaRPr lang="en-US" sz="3200" b="1" dirty="0">
              <a:solidFill>
                <a:prstClr val="white"/>
              </a:solidFill>
              <a:latin typeface="Miriam" pitchFamily="34" charset="-79"/>
              <a:cs typeface="Miriam" pitchFamily="34" charset="-79"/>
            </a:endParaRPr>
          </a:p>
        </p:txBody>
      </p:sp>
      <p:pic>
        <p:nvPicPr>
          <p:cNvPr id="28" name="Picture 27" descr="UNDP_Logo-BluewTagline-ENG_000"/>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428617" y="144851"/>
            <a:ext cx="731149" cy="884270"/>
          </a:xfrm>
          <a:prstGeom prst="rect">
            <a:avLst/>
          </a:prstGeom>
          <a:noFill/>
          <a:ln>
            <a:noFill/>
          </a:ln>
        </p:spPr>
      </p:pic>
      <p:grpSp>
        <p:nvGrpSpPr>
          <p:cNvPr id="30" name="Group 29"/>
          <p:cNvGrpSpPr/>
          <p:nvPr/>
        </p:nvGrpSpPr>
        <p:grpSpPr>
          <a:xfrm>
            <a:off x="315662" y="2996952"/>
            <a:ext cx="2244970" cy="816014"/>
            <a:chOff x="5580112" y="3023330"/>
            <a:chExt cx="2244970" cy="816014"/>
          </a:xfrm>
        </p:grpSpPr>
        <p:sp>
          <p:nvSpPr>
            <p:cNvPr id="6" name="Down Arrow 5"/>
            <p:cNvSpPr/>
            <p:nvPr/>
          </p:nvSpPr>
          <p:spPr>
            <a:xfrm>
              <a:off x="6372200" y="3382144"/>
              <a:ext cx="2286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580112" y="3023330"/>
              <a:ext cx="2244970" cy="307777"/>
            </a:xfrm>
            <a:prstGeom prst="rect">
              <a:avLst/>
            </a:prstGeom>
            <a:noFill/>
          </p:spPr>
          <p:txBody>
            <a:bodyPr wrap="square" rtlCol="0">
              <a:spAutoFit/>
            </a:bodyPr>
            <a:lstStyle/>
            <a:p>
              <a:r>
                <a:rPr lang="en-US" sz="1400" b="1" dirty="0" smtClean="0">
                  <a:solidFill>
                    <a:srgbClr val="0070C0"/>
                  </a:solidFill>
                </a:rPr>
                <a:t>AWS for Western Area </a:t>
              </a:r>
              <a:endParaRPr lang="en-US" sz="1400" b="1" dirty="0">
                <a:solidFill>
                  <a:srgbClr val="0070C0"/>
                </a:solidFill>
              </a:endParaRPr>
            </a:p>
          </p:txBody>
        </p:sp>
      </p:grpSp>
    </p:spTree>
    <p:extLst>
      <p:ext uri="{BB962C8B-B14F-4D97-AF65-F5344CB8AC3E}">
        <p14:creationId xmlns:p14="http://schemas.microsoft.com/office/powerpoint/2010/main" xmlns="" val="235797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45218" y="1453426"/>
            <a:ext cx="8455607" cy="5226223"/>
            <a:chOff x="0" y="914400"/>
            <a:chExt cx="8835466" cy="5725888"/>
          </a:xfrm>
        </p:grpSpPr>
        <p:sp>
          <p:nvSpPr>
            <p:cNvPr id="9" name="TextBox 8"/>
            <p:cNvSpPr txBox="1"/>
            <p:nvPr/>
          </p:nvSpPr>
          <p:spPr>
            <a:xfrm>
              <a:off x="0" y="914400"/>
              <a:ext cx="8835466" cy="390833"/>
            </a:xfrm>
            <a:prstGeom prst="rect">
              <a:avLst/>
            </a:prstGeom>
            <a:noFill/>
          </p:spPr>
          <p:txBody>
            <a:bodyPr wrap="square" rtlCol="0">
              <a:spAutoFit/>
            </a:bodyPr>
            <a:lstStyle/>
            <a:p>
              <a:pPr algn="ctr"/>
              <a:endParaRPr lang="en-US" dirty="0">
                <a:solidFill>
                  <a:srgbClr val="002060"/>
                </a:solidFill>
                <a:cs typeface="Browallia New" pitchFamily="34" charset="-34"/>
              </a:endParaRPr>
            </a:p>
          </p:txBody>
        </p:sp>
        <p:grpSp>
          <p:nvGrpSpPr>
            <p:cNvPr id="10" name="Group 9"/>
            <p:cNvGrpSpPr/>
            <p:nvPr/>
          </p:nvGrpSpPr>
          <p:grpSpPr>
            <a:xfrm>
              <a:off x="107925" y="1828800"/>
              <a:ext cx="4911332" cy="4811488"/>
              <a:chOff x="198870" y="2328359"/>
              <a:chExt cx="5149237" cy="4421893"/>
            </a:xfrm>
          </p:grpSpPr>
          <p:pic>
            <p:nvPicPr>
              <p:cNvPr id="11" name="Picture 3" descr="C:\Users\admin\Pictures\sierra-leone-admin-map.jpg"/>
              <p:cNvPicPr>
                <a:picLocks noChangeAspect="1" noChangeArrowheads="1"/>
              </p:cNvPicPr>
              <p:nvPr/>
            </p:nvPicPr>
            <p:blipFill rotWithShape="1">
              <a:blip r:embed="rId2">
                <a:extLst>
                  <a:ext uri="{28A0092B-C50C-407E-A947-70E740481C1C}">
                    <a14:useLocalDpi xmlns:a14="http://schemas.microsoft.com/office/drawing/2010/main" xmlns="" val="0"/>
                  </a:ext>
                </a:extLst>
              </a:blip>
              <a:srcRect l="7425" t="10025" r="1949" b="15184"/>
              <a:stretch/>
            </p:blipFill>
            <p:spPr bwMode="auto">
              <a:xfrm>
                <a:off x="198870" y="2328359"/>
                <a:ext cx="5149237" cy="442189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12" name="Oval 11"/>
              <p:cNvSpPr/>
              <p:nvPr/>
            </p:nvSpPr>
            <p:spPr>
              <a:xfrm>
                <a:off x="457200" y="41148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Oval 12"/>
              <p:cNvSpPr/>
              <p:nvPr/>
            </p:nvSpPr>
            <p:spPr>
              <a:xfrm>
                <a:off x="2133600" y="39624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Oval 13"/>
              <p:cNvSpPr/>
              <p:nvPr/>
            </p:nvSpPr>
            <p:spPr>
              <a:xfrm>
                <a:off x="3429000" y="28956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Oval 14"/>
              <p:cNvSpPr/>
              <p:nvPr/>
            </p:nvSpPr>
            <p:spPr>
              <a:xfrm>
                <a:off x="2156604" y="4936408"/>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Oval 15"/>
              <p:cNvSpPr/>
              <p:nvPr/>
            </p:nvSpPr>
            <p:spPr>
              <a:xfrm>
                <a:off x="2681783" y="5211459"/>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Oval 16"/>
              <p:cNvSpPr/>
              <p:nvPr/>
            </p:nvSpPr>
            <p:spPr>
              <a:xfrm>
                <a:off x="4191000" y="4227719"/>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Oval 17"/>
              <p:cNvSpPr/>
              <p:nvPr/>
            </p:nvSpPr>
            <p:spPr>
              <a:xfrm>
                <a:off x="4495800" y="4800485"/>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9" name="Oval 18"/>
              <p:cNvSpPr/>
              <p:nvPr/>
            </p:nvSpPr>
            <p:spPr>
              <a:xfrm>
                <a:off x="1527774" y="4349467"/>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0" name="Oval 19"/>
              <p:cNvSpPr/>
              <p:nvPr/>
            </p:nvSpPr>
            <p:spPr>
              <a:xfrm>
                <a:off x="3810000" y="5334000"/>
                <a:ext cx="76200" cy="76315"/>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grpSp>
        <p:nvGrpSpPr>
          <p:cNvPr id="24" name="Group 23"/>
          <p:cNvGrpSpPr/>
          <p:nvPr/>
        </p:nvGrpSpPr>
        <p:grpSpPr>
          <a:xfrm>
            <a:off x="0" y="1066800"/>
            <a:ext cx="9144302" cy="103043"/>
            <a:chOff x="-4734" y="608266"/>
            <a:chExt cx="9144302" cy="103042"/>
          </a:xfrm>
        </p:grpSpPr>
        <p:cxnSp>
          <p:nvCxnSpPr>
            <p:cNvPr id="25" name="Straight Connector 2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7" name="Rectangle 26"/>
          <p:cNvSpPr/>
          <p:nvPr/>
        </p:nvSpPr>
        <p:spPr>
          <a:xfrm>
            <a:off x="76201" y="76200"/>
            <a:ext cx="8240216"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Key Milestones: CIEWS Project (Cont’n)</a:t>
            </a:r>
            <a:endParaRPr lang="en-US" sz="3200" b="1" dirty="0">
              <a:solidFill>
                <a:prstClr val="white"/>
              </a:solidFill>
              <a:latin typeface="Miriam" pitchFamily="34" charset="-79"/>
              <a:cs typeface="Miriam" pitchFamily="34" charset="-79"/>
            </a:endParaRPr>
          </a:p>
        </p:txBody>
      </p:sp>
      <p:pic>
        <p:nvPicPr>
          <p:cNvPr id="28" name="Picture 27" descr="UNDP_Logo-BluewTagline-ENG_000"/>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428617" y="144851"/>
            <a:ext cx="731149" cy="884270"/>
          </a:xfrm>
          <a:prstGeom prst="rect">
            <a:avLst/>
          </a:prstGeom>
          <a:noFill/>
          <a:ln>
            <a:noFill/>
          </a:ln>
        </p:spPr>
      </p:pic>
      <p:pic>
        <p:nvPicPr>
          <p:cNvPr id="5" name="Picture 2" descr="C:\Users\admin\Documents\CIEWS Project 2017\Mission ToRs\Mission ToR - ONS &amp; NGOs Meet\Photos\John Terry's Photos\CI&amp;EWS Symbolic Switching on of Automatic  Weather Stations\IMG_5494.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47912" r="15969" b="29235"/>
          <a:stretch/>
        </p:blipFill>
        <p:spPr bwMode="auto">
          <a:xfrm>
            <a:off x="5650404" y="2288031"/>
            <a:ext cx="3011917" cy="43083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grpSp>
        <p:nvGrpSpPr>
          <p:cNvPr id="30" name="Group 29"/>
          <p:cNvGrpSpPr/>
          <p:nvPr/>
        </p:nvGrpSpPr>
        <p:grpSpPr>
          <a:xfrm>
            <a:off x="5364088" y="2889285"/>
            <a:ext cx="2244970" cy="816014"/>
            <a:chOff x="5580112" y="3023330"/>
            <a:chExt cx="2244970" cy="816014"/>
          </a:xfrm>
        </p:grpSpPr>
        <p:sp>
          <p:nvSpPr>
            <p:cNvPr id="6" name="Down Arrow 5"/>
            <p:cNvSpPr/>
            <p:nvPr/>
          </p:nvSpPr>
          <p:spPr>
            <a:xfrm>
              <a:off x="6372200" y="3382144"/>
              <a:ext cx="228600"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5580112" y="3023330"/>
              <a:ext cx="2244970" cy="307777"/>
            </a:xfrm>
            <a:prstGeom prst="rect">
              <a:avLst/>
            </a:prstGeom>
            <a:noFill/>
          </p:spPr>
          <p:txBody>
            <a:bodyPr wrap="square" rtlCol="0">
              <a:spAutoFit/>
            </a:bodyPr>
            <a:lstStyle/>
            <a:p>
              <a:r>
                <a:rPr lang="en-US" sz="1400" b="1" dirty="0" smtClean="0">
                  <a:solidFill>
                    <a:srgbClr val="0070C0"/>
                  </a:solidFill>
                </a:rPr>
                <a:t>AWS for Western Area </a:t>
              </a:r>
              <a:endParaRPr lang="en-US" sz="1400" b="1" dirty="0">
                <a:solidFill>
                  <a:srgbClr val="0070C0"/>
                </a:solidFill>
              </a:endParaRPr>
            </a:p>
          </p:txBody>
        </p:sp>
      </p:grpSp>
      <p:pic>
        <p:nvPicPr>
          <p:cNvPr id="7" name="Picture 3" descr="C:\Users\admin\Downloads\IMG_9046.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9724" b="19384"/>
          <a:stretch/>
        </p:blipFill>
        <p:spPr bwMode="auto">
          <a:xfrm>
            <a:off x="198781" y="2197308"/>
            <a:ext cx="8613402" cy="4489812"/>
          </a:xfrm>
          <a:prstGeom prst="rect">
            <a:avLst/>
          </a:prstGeom>
          <a:ln>
            <a:noFill/>
          </a:ln>
          <a:effectLst>
            <a:outerShdw blurRad="292100" dist="139700" dir="2700000" algn="tl" rotWithShape="0">
              <a:srgbClr val="333333">
                <a:alpha val="65000"/>
              </a:srgbClr>
            </a:outerShdw>
          </a:effectLst>
          <a:extLst/>
        </p:spPr>
      </p:pic>
      <p:grpSp>
        <p:nvGrpSpPr>
          <p:cNvPr id="32" name="Group 31"/>
          <p:cNvGrpSpPr/>
          <p:nvPr/>
        </p:nvGrpSpPr>
        <p:grpSpPr>
          <a:xfrm>
            <a:off x="5656358" y="3046833"/>
            <a:ext cx="2331532" cy="584775"/>
            <a:chOff x="5915000" y="3053818"/>
            <a:chExt cx="5999717" cy="584775"/>
          </a:xfrm>
        </p:grpSpPr>
        <p:sp>
          <p:nvSpPr>
            <p:cNvPr id="8" name="Left Arrow 7"/>
            <p:cNvSpPr/>
            <p:nvPr/>
          </p:nvSpPr>
          <p:spPr>
            <a:xfrm>
              <a:off x="5915000" y="3101018"/>
              <a:ext cx="1181973" cy="16798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7096973" y="3053818"/>
              <a:ext cx="4817744" cy="584775"/>
            </a:xfrm>
            <a:prstGeom prst="rect">
              <a:avLst/>
            </a:prstGeom>
            <a:noFill/>
          </p:spPr>
          <p:txBody>
            <a:bodyPr wrap="square" rtlCol="0">
              <a:spAutoFit/>
            </a:bodyPr>
            <a:lstStyle/>
            <a:p>
              <a:r>
                <a:rPr lang="en-US" sz="1600" b="1" dirty="0" smtClean="0">
                  <a:solidFill>
                    <a:srgbClr val="0070C0"/>
                  </a:solidFill>
                </a:rPr>
                <a:t>AWS at Rogbere Junction </a:t>
              </a:r>
              <a:endParaRPr lang="en-US" sz="1600" b="1" dirty="0">
                <a:solidFill>
                  <a:srgbClr val="0070C0"/>
                </a:solidFill>
              </a:endParaRPr>
            </a:p>
          </p:txBody>
        </p:sp>
      </p:grpSp>
      <p:sp>
        <p:nvSpPr>
          <p:cNvPr id="2" name="Rectangle 1"/>
          <p:cNvSpPr/>
          <p:nvPr/>
        </p:nvSpPr>
        <p:spPr>
          <a:xfrm>
            <a:off x="170448" y="1209526"/>
            <a:ext cx="8794040" cy="923330"/>
          </a:xfrm>
          <a:prstGeom prst="rect">
            <a:avLst/>
          </a:prstGeom>
        </p:spPr>
        <p:txBody>
          <a:bodyPr wrap="square">
            <a:spAutoFit/>
          </a:bodyPr>
          <a:lstStyle/>
          <a:p>
            <a:pPr algn="ctr"/>
            <a:r>
              <a:rPr lang="en-US" b="1" dirty="0">
                <a:solidFill>
                  <a:srgbClr val="002060"/>
                </a:solidFill>
                <a:cs typeface="Browallia New" pitchFamily="34" charset="-34"/>
              </a:rPr>
              <a:t>With support from UNDP &amp; funding from the Global Environment Facility, the capacity of the SL Met Agency to provide was strengthened with 8 AWS for provision of improved climate data, including early warnings</a:t>
            </a:r>
            <a:endParaRPr lang="en-US" dirty="0">
              <a:solidFill>
                <a:srgbClr val="002060"/>
              </a:solidFill>
              <a:cs typeface="Browallia New" pitchFamily="34" charset="-34"/>
            </a:endParaRPr>
          </a:p>
        </p:txBody>
      </p:sp>
    </p:spTree>
    <p:extLst>
      <p:ext uri="{BB962C8B-B14F-4D97-AF65-F5344CB8AC3E}">
        <p14:creationId xmlns:p14="http://schemas.microsoft.com/office/powerpoint/2010/main" xmlns="" val="238231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2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barn(inVertical)">
                                      <p:cBhvr>
                                        <p:cTn id="2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201" y="76200"/>
            <a:ext cx="8352416"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Key Milestones: CIEWS Project </a:t>
            </a:r>
            <a:r>
              <a:rPr lang="en-US" sz="3200" b="1" dirty="0">
                <a:solidFill>
                  <a:prstClr val="white"/>
                </a:solidFill>
                <a:latin typeface="Miriam" pitchFamily="34" charset="-79"/>
                <a:cs typeface="Miriam" pitchFamily="34" charset="-79"/>
              </a:rPr>
              <a:t>(Cont’n</a:t>
            </a:r>
            <a:r>
              <a:rPr lang="en-US" sz="3200" b="1" dirty="0" smtClean="0">
                <a:solidFill>
                  <a:prstClr val="white"/>
                </a:solidFill>
                <a:latin typeface="Miriam" pitchFamily="34" charset="-79"/>
                <a:cs typeface="Miriam" pitchFamily="34" charset="-79"/>
              </a:rPr>
              <a:t>)</a:t>
            </a:r>
            <a:endParaRPr lang="en-US" sz="3200" b="1" dirty="0">
              <a:solidFill>
                <a:prstClr val="white"/>
              </a:solidFill>
              <a:latin typeface="Miriam" pitchFamily="34" charset="-79"/>
              <a:cs typeface="Miriam" pitchFamily="34" charset="-79"/>
            </a:endParaRPr>
          </a:p>
        </p:txBody>
      </p:sp>
      <p:pic>
        <p:nvPicPr>
          <p:cNvPr id="9" name="Picture 8" descr="UNDP_Logo-BluewTagline-ENG_000"/>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28617" y="144851"/>
            <a:ext cx="731149" cy="884270"/>
          </a:xfrm>
          <a:prstGeom prst="rect">
            <a:avLst/>
          </a:prstGeom>
          <a:noFill/>
          <a:ln>
            <a:noFill/>
          </a:ln>
        </p:spPr>
      </p:pic>
      <p:grpSp>
        <p:nvGrpSpPr>
          <p:cNvPr id="12" name="Group 11"/>
          <p:cNvGrpSpPr/>
          <p:nvPr/>
        </p:nvGrpSpPr>
        <p:grpSpPr>
          <a:xfrm>
            <a:off x="19214" y="1188745"/>
            <a:ext cx="9159766" cy="4532729"/>
            <a:chOff x="0" y="1014413"/>
            <a:chExt cx="9323814" cy="4934867"/>
          </a:xfrm>
        </p:grpSpPr>
        <p:grpSp>
          <p:nvGrpSpPr>
            <p:cNvPr id="4" name="Group 3"/>
            <p:cNvGrpSpPr/>
            <p:nvPr/>
          </p:nvGrpSpPr>
          <p:grpSpPr>
            <a:xfrm>
              <a:off x="0" y="1108009"/>
              <a:ext cx="9323814" cy="61839"/>
              <a:chOff x="-4734" y="649470"/>
              <a:chExt cx="9323814" cy="61838"/>
            </a:xfrm>
          </p:grpSpPr>
          <p:cxnSp>
            <p:nvCxnSpPr>
              <p:cNvPr id="5" name="Straight Connector 4"/>
              <p:cNvCxnSpPr/>
              <p:nvPr/>
            </p:nvCxnSpPr>
            <p:spPr>
              <a:xfrm>
                <a:off x="174778" y="649470"/>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3" name="Rectangle 2"/>
            <p:cNvSpPr/>
            <p:nvPr/>
          </p:nvSpPr>
          <p:spPr>
            <a:xfrm>
              <a:off x="179512" y="1340768"/>
              <a:ext cx="8670999" cy="1815882"/>
            </a:xfrm>
            <a:prstGeom prst="rect">
              <a:avLst/>
            </a:prstGeom>
          </p:spPr>
          <p:txBody>
            <a:bodyPr wrap="square">
              <a:spAutoFit/>
            </a:bodyPr>
            <a:lstStyle/>
            <a:p>
              <a:pPr>
                <a:defRPr/>
              </a:pPr>
              <a:endParaRPr lang="en-US" sz="1600" dirty="0" smtClean="0">
                <a:solidFill>
                  <a:prstClr val="black"/>
                </a:solidFill>
                <a:latin typeface="Arial Black" pitchFamily="34" charset="0"/>
              </a:endParaRPr>
            </a:p>
            <a:p>
              <a:pPr>
                <a:defRPr/>
              </a:pPr>
              <a:endParaRPr lang="en-US" sz="1600" dirty="0" smtClean="0">
                <a:solidFill>
                  <a:prstClr val="black"/>
                </a:solidFill>
                <a:latin typeface="Arial Black" pitchFamily="34" charset="0"/>
              </a:endParaRPr>
            </a:p>
            <a:p>
              <a:pPr>
                <a:defRPr/>
              </a:pPr>
              <a:endParaRPr lang="en-US" sz="1600" dirty="0" smtClean="0">
                <a:solidFill>
                  <a:prstClr val="black"/>
                </a:solidFill>
                <a:latin typeface="Arial Black" pitchFamily="34" charset="0"/>
              </a:endParaRPr>
            </a:p>
            <a:p>
              <a:pPr marL="342900" indent="-342900">
                <a:buFontTx/>
                <a:buBlip>
                  <a:blip r:embed="rId3"/>
                </a:buBlip>
                <a:defRPr/>
              </a:pPr>
              <a:endParaRPr lang="en-US" sz="1600" dirty="0" smtClean="0">
                <a:solidFill>
                  <a:prstClr val="black"/>
                </a:solidFill>
                <a:latin typeface="Arial Black" pitchFamily="34" charset="0"/>
              </a:endParaRPr>
            </a:p>
            <a:p>
              <a:pPr>
                <a:defRPr/>
              </a:pPr>
              <a:endParaRPr lang="en-US" sz="1600" dirty="0" smtClean="0">
                <a:solidFill>
                  <a:prstClr val="black"/>
                </a:solidFill>
                <a:latin typeface="Arial Black" pitchFamily="34" charset="0"/>
              </a:endParaRPr>
            </a:p>
            <a:p>
              <a:pPr>
                <a:defRPr/>
              </a:pPr>
              <a:endParaRPr lang="en-US" sz="1600" dirty="0" smtClean="0">
                <a:solidFill>
                  <a:prstClr val="black"/>
                </a:solidFill>
                <a:latin typeface="Arial Black" pitchFamily="34" charset="0"/>
              </a:endParaRPr>
            </a:p>
            <a:p>
              <a:pPr marL="342900" indent="-342900">
                <a:buFontTx/>
                <a:buBlip>
                  <a:blip r:embed="rId3"/>
                </a:buBlip>
                <a:defRPr/>
              </a:pPr>
              <a:endParaRPr lang="en-US" sz="1600" dirty="0">
                <a:solidFill>
                  <a:prstClr val="black"/>
                </a:solidFill>
                <a:latin typeface="Arial Black" pitchFamily="34" charset="0"/>
              </a:endParaRPr>
            </a:p>
          </p:txBody>
        </p:sp>
        <p:pic>
          <p:nvPicPr>
            <p:cNvPr id="3078" name="Picture 6"/>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5250" y="1014413"/>
              <a:ext cx="9149458" cy="49348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Box 10"/>
            <p:cNvSpPr txBox="1"/>
            <p:nvPr/>
          </p:nvSpPr>
          <p:spPr>
            <a:xfrm>
              <a:off x="95250" y="1342509"/>
              <a:ext cx="6997030" cy="646331"/>
            </a:xfrm>
            <a:prstGeom prst="rect">
              <a:avLst/>
            </a:prstGeom>
            <a:noFill/>
          </p:spPr>
          <p:txBody>
            <a:bodyPr wrap="square" rtlCol="0">
              <a:spAutoFit/>
            </a:bodyPr>
            <a:lstStyle/>
            <a:p>
              <a:pPr algn="ctr"/>
              <a:r>
                <a:rPr lang="en-US" b="1" dirty="0" smtClean="0">
                  <a:solidFill>
                    <a:srgbClr val="0070C0"/>
                  </a:solidFill>
                </a:rPr>
                <a:t>10 Days and 6 Hourly Weather Forecasts for Western Area – 2 Nov. 2017 by SL Met Agency </a:t>
              </a:r>
              <a:endParaRPr lang="en-US" b="1" dirty="0">
                <a:solidFill>
                  <a:srgbClr val="0070C0"/>
                </a:solidFill>
              </a:endParaRPr>
            </a:p>
          </p:txBody>
        </p:sp>
      </p:grpSp>
      <p:pic>
        <p:nvPicPr>
          <p:cNvPr id="3076"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3769" y="1370693"/>
            <a:ext cx="8888287" cy="429055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59011" y="1508348"/>
            <a:ext cx="8591550" cy="4152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7" name="Group 6"/>
          <p:cNvGrpSpPr/>
          <p:nvPr/>
        </p:nvGrpSpPr>
        <p:grpSpPr>
          <a:xfrm>
            <a:off x="135737" y="1899069"/>
            <a:ext cx="9159766" cy="4839902"/>
            <a:chOff x="5690147" y="1836113"/>
            <a:chExt cx="3469619" cy="2900658"/>
          </a:xfrm>
        </p:grpSpPr>
        <p:pic>
          <p:nvPicPr>
            <p:cNvPr id="3075" name="Picture 3"/>
            <p:cNvPicPr>
              <a:picLocks noChangeAspect="1" noChangeArrowheads="1"/>
            </p:cNvPicPr>
            <p:nvPr/>
          </p:nvPicPr>
          <p:blipFill rotWithShape="1">
            <a:blip r:embed="rId7">
              <a:extLst>
                <a:ext uri="{28A0092B-C50C-407E-A947-70E740481C1C}">
                  <a14:useLocalDpi xmlns:a14="http://schemas.microsoft.com/office/drawing/2010/main" xmlns="" val="0"/>
                </a:ext>
              </a:extLst>
            </a:blip>
            <a:srcRect r="29388" b="14025"/>
            <a:stretch/>
          </p:blipFill>
          <p:spPr bwMode="auto">
            <a:xfrm>
              <a:off x="5690147" y="2248709"/>
              <a:ext cx="3469619" cy="24880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5690147" y="1836113"/>
              <a:ext cx="3453853" cy="584775"/>
            </a:xfrm>
            <a:prstGeom prst="rect">
              <a:avLst/>
            </a:prstGeom>
            <a:noFill/>
          </p:spPr>
          <p:txBody>
            <a:bodyPr wrap="square" rtlCol="0">
              <a:spAutoFit/>
            </a:bodyPr>
            <a:lstStyle/>
            <a:p>
              <a:pPr algn="ctr"/>
              <a:r>
                <a:rPr lang="en-US" sz="1600" b="1" dirty="0" smtClean="0">
                  <a:solidFill>
                    <a:srgbClr val="002060"/>
                  </a:solidFill>
                </a:rPr>
                <a:t>Links to Sierra Leone’s Climate Data produced by the SL Met. Agency</a:t>
              </a:r>
              <a:endParaRPr lang="en-US" sz="1600" b="1" dirty="0">
                <a:solidFill>
                  <a:srgbClr val="002060"/>
                </a:solidFill>
              </a:endParaRPr>
            </a:p>
          </p:txBody>
        </p:sp>
      </p:grpSp>
    </p:spTree>
    <p:extLst>
      <p:ext uri="{BB962C8B-B14F-4D97-AF65-F5344CB8AC3E}">
        <p14:creationId xmlns:p14="http://schemas.microsoft.com/office/powerpoint/2010/main" xmlns="" val="4113277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1000"/>
                                        <p:tgtEl>
                                          <p:spTgt spid="3076"/>
                                        </p:tgtEl>
                                      </p:cBhvr>
                                    </p:animEffect>
                                    <p:anim calcmode="lin" valueType="num">
                                      <p:cBhvr>
                                        <p:cTn id="8" dur="1000" fill="hold"/>
                                        <p:tgtEl>
                                          <p:spTgt spid="3076"/>
                                        </p:tgtEl>
                                        <p:attrNameLst>
                                          <p:attrName>ppt_x</p:attrName>
                                        </p:attrNameLst>
                                      </p:cBhvr>
                                      <p:tavLst>
                                        <p:tav tm="0">
                                          <p:val>
                                            <p:strVal val="#ppt_x"/>
                                          </p:val>
                                        </p:tav>
                                        <p:tav tm="100000">
                                          <p:val>
                                            <p:strVal val="#ppt_x"/>
                                          </p:val>
                                        </p:tav>
                                      </p:tavLst>
                                    </p:anim>
                                    <p:anim calcmode="lin" valueType="num">
                                      <p:cBhvr>
                                        <p:cTn id="9" dur="1000" fill="hold"/>
                                        <p:tgtEl>
                                          <p:spTgt spid="307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077"/>
                                        </p:tgtEl>
                                        <p:attrNameLst>
                                          <p:attrName>style.visibility</p:attrName>
                                        </p:attrNameLst>
                                      </p:cBhvr>
                                      <p:to>
                                        <p:strVal val="visible"/>
                                      </p:to>
                                    </p:set>
                                    <p:animEffect transition="in" filter="fade">
                                      <p:cBhvr>
                                        <p:cTn id="14" dur="1000"/>
                                        <p:tgtEl>
                                          <p:spTgt spid="3077"/>
                                        </p:tgtEl>
                                      </p:cBhvr>
                                    </p:animEffect>
                                    <p:anim calcmode="lin" valueType="num">
                                      <p:cBhvr>
                                        <p:cTn id="15" dur="1000" fill="hold"/>
                                        <p:tgtEl>
                                          <p:spTgt spid="3077"/>
                                        </p:tgtEl>
                                        <p:attrNameLst>
                                          <p:attrName>ppt_x</p:attrName>
                                        </p:attrNameLst>
                                      </p:cBhvr>
                                      <p:tavLst>
                                        <p:tav tm="0">
                                          <p:val>
                                            <p:strVal val="#ppt_x"/>
                                          </p:val>
                                        </p:tav>
                                        <p:tav tm="100000">
                                          <p:val>
                                            <p:strVal val="#ppt_x"/>
                                          </p:val>
                                        </p:tav>
                                      </p:tavLst>
                                    </p:anim>
                                    <p:anim calcmode="lin" valueType="num">
                                      <p:cBhvr>
                                        <p:cTn id="16" dur="1000" fill="hold"/>
                                        <p:tgtEl>
                                          <p:spTgt spid="307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circle(in)">
                                      <p:cBhvr>
                                        <p:cTn id="2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201" y="76200"/>
            <a:ext cx="8352416"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Key Milestones: CIEWS Project </a:t>
            </a:r>
            <a:r>
              <a:rPr lang="en-US" sz="3200" b="1" dirty="0">
                <a:solidFill>
                  <a:prstClr val="white"/>
                </a:solidFill>
                <a:latin typeface="Miriam" pitchFamily="34" charset="-79"/>
                <a:cs typeface="Miriam" pitchFamily="34" charset="-79"/>
              </a:rPr>
              <a:t>(Cont’n</a:t>
            </a:r>
            <a:r>
              <a:rPr lang="en-US" sz="3200" b="1" dirty="0" smtClean="0">
                <a:solidFill>
                  <a:prstClr val="white"/>
                </a:solidFill>
                <a:latin typeface="Miriam" pitchFamily="34" charset="-79"/>
                <a:cs typeface="Miriam" pitchFamily="34" charset="-79"/>
              </a:rPr>
              <a:t>)</a:t>
            </a:r>
            <a:endParaRPr lang="en-US" sz="3200" b="1" dirty="0">
              <a:solidFill>
                <a:prstClr val="white"/>
              </a:solidFill>
              <a:latin typeface="Miriam" pitchFamily="34" charset="-79"/>
              <a:cs typeface="Miriam" pitchFamily="34" charset="-79"/>
            </a:endParaRPr>
          </a:p>
        </p:txBody>
      </p:sp>
      <p:pic>
        <p:nvPicPr>
          <p:cNvPr id="9" name="Picture 8" descr="UNDP_Logo-BluewTagline-ENG_000"/>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28617" y="144851"/>
            <a:ext cx="731149" cy="884270"/>
          </a:xfrm>
          <a:prstGeom prst="rect">
            <a:avLst/>
          </a:prstGeom>
          <a:noFill/>
          <a:ln>
            <a:noFill/>
          </a:ln>
        </p:spPr>
      </p:pic>
      <p:pic>
        <p:nvPicPr>
          <p:cNvPr id="16" name="Picture 15"/>
          <p:cNvPicPr/>
          <p:nvPr/>
        </p:nvPicPr>
        <p:blipFill rotWithShape="1">
          <a:blip r:embed="rId3"/>
          <a:srcRect b="4280"/>
          <a:stretch/>
        </p:blipFill>
        <p:spPr bwMode="auto">
          <a:xfrm>
            <a:off x="323528" y="1988840"/>
            <a:ext cx="8470663" cy="4653369"/>
          </a:xfrm>
          <a:prstGeom prst="rect">
            <a:avLst/>
          </a:prstGeom>
          <a:ln>
            <a:noFill/>
          </a:ln>
          <a:extLst>
            <a:ext uri="{53640926-AAD7-44D8-BBD7-CCE9431645EC}">
              <a14:shadowObscured xmlns:a14="http://schemas.microsoft.com/office/drawing/2010/main" xmlns=""/>
            </a:ext>
          </a:extLst>
        </p:spPr>
      </p:pic>
      <p:sp>
        <p:nvSpPr>
          <p:cNvPr id="17" name="Rectangle 16"/>
          <p:cNvSpPr/>
          <p:nvPr/>
        </p:nvSpPr>
        <p:spPr>
          <a:xfrm>
            <a:off x="170448" y="1209526"/>
            <a:ext cx="8794040" cy="923330"/>
          </a:xfrm>
          <a:prstGeom prst="rect">
            <a:avLst/>
          </a:prstGeom>
        </p:spPr>
        <p:txBody>
          <a:bodyPr wrap="square">
            <a:spAutoFit/>
          </a:bodyPr>
          <a:lstStyle/>
          <a:p>
            <a:pPr algn="ctr"/>
            <a:r>
              <a:rPr lang="en-US" b="1" dirty="0" smtClean="0">
                <a:solidFill>
                  <a:srgbClr val="002060"/>
                </a:solidFill>
                <a:cs typeface="Browallia New" pitchFamily="34" charset="-34"/>
              </a:rPr>
              <a:t>Website to facilitate access to improved climate and hydrological data developed for the Sierra Leone Met. Agency and partners – EPA-SL, ONS-DMD, MWR, etc. Data will be accessible by interested parties. </a:t>
            </a:r>
            <a:endParaRPr lang="en-US" dirty="0">
              <a:solidFill>
                <a:srgbClr val="002060"/>
              </a:solidFill>
              <a:cs typeface="Browallia New" pitchFamily="34" charset="-34"/>
            </a:endParaRPr>
          </a:p>
        </p:txBody>
      </p:sp>
    </p:spTree>
    <p:extLst>
      <p:ext uri="{BB962C8B-B14F-4D97-AF65-F5344CB8AC3E}">
        <p14:creationId xmlns:p14="http://schemas.microsoft.com/office/powerpoint/2010/main" xmlns="" val="3842905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201" y="76200"/>
            <a:ext cx="8352416"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Key Milestones: CIEWS Project </a:t>
            </a:r>
            <a:r>
              <a:rPr lang="en-US" sz="3200" b="1" dirty="0">
                <a:solidFill>
                  <a:prstClr val="white"/>
                </a:solidFill>
                <a:latin typeface="Miriam" pitchFamily="34" charset="-79"/>
                <a:cs typeface="Miriam" pitchFamily="34" charset="-79"/>
              </a:rPr>
              <a:t>(Cont’n</a:t>
            </a:r>
            <a:r>
              <a:rPr lang="en-US" sz="3200" b="1" dirty="0" smtClean="0">
                <a:solidFill>
                  <a:prstClr val="white"/>
                </a:solidFill>
                <a:latin typeface="Miriam" pitchFamily="34" charset="-79"/>
                <a:cs typeface="Miriam" pitchFamily="34" charset="-79"/>
              </a:rPr>
              <a:t>)</a:t>
            </a:r>
            <a:endParaRPr lang="en-US" sz="3200" b="1" dirty="0">
              <a:solidFill>
                <a:prstClr val="white"/>
              </a:solidFill>
              <a:latin typeface="Miriam" pitchFamily="34" charset="-79"/>
              <a:cs typeface="Miriam" pitchFamily="34" charset="-79"/>
            </a:endParaRPr>
          </a:p>
        </p:txBody>
      </p:sp>
      <p:pic>
        <p:nvPicPr>
          <p:cNvPr id="9" name="Picture 8" descr="UNDP_Logo-BluewTagline-ENG_000"/>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428617" y="144851"/>
            <a:ext cx="731149" cy="884270"/>
          </a:xfrm>
          <a:prstGeom prst="rect">
            <a:avLst/>
          </a:prstGeom>
          <a:noFill/>
          <a:ln>
            <a:noFill/>
          </a:ln>
        </p:spPr>
      </p:pic>
      <p:sp>
        <p:nvSpPr>
          <p:cNvPr id="17" name="Rectangle 16"/>
          <p:cNvSpPr/>
          <p:nvPr/>
        </p:nvSpPr>
        <p:spPr>
          <a:xfrm>
            <a:off x="170448" y="1209526"/>
            <a:ext cx="8794040" cy="646331"/>
          </a:xfrm>
          <a:prstGeom prst="rect">
            <a:avLst/>
          </a:prstGeom>
        </p:spPr>
        <p:txBody>
          <a:bodyPr wrap="square">
            <a:spAutoFit/>
          </a:bodyPr>
          <a:lstStyle/>
          <a:p>
            <a:pPr algn="ctr"/>
            <a:r>
              <a:rPr lang="en-US" b="1" dirty="0" smtClean="0">
                <a:solidFill>
                  <a:srgbClr val="002060"/>
                </a:solidFill>
                <a:cs typeface="Browallia New" pitchFamily="34" charset="-34"/>
              </a:rPr>
              <a:t>A Climate, Disaster Management and Early Warning Systems Web portal has been developed for disaster risks management in Sierra Leone. </a:t>
            </a:r>
            <a:endParaRPr lang="en-US" dirty="0">
              <a:solidFill>
                <a:srgbClr val="002060"/>
              </a:solidFill>
              <a:cs typeface="Browallia New" pitchFamily="34" charset="-34"/>
            </a:endParaRPr>
          </a:p>
        </p:txBody>
      </p:sp>
      <p:pic>
        <p:nvPicPr>
          <p:cNvPr id="4099" name="Picture 3" descr="C:\Users\admin\Documents\CIEWS Project 2017\CIEWS Project PowerPoint Presentations\CIDMEWS 2.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5422" y="1945851"/>
            <a:ext cx="8669065" cy="48978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682049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 Other notable milestones  </a:t>
            </a:r>
            <a:endParaRPr lang="en-US" sz="3200" b="1" dirty="0">
              <a:solidFill>
                <a:prstClr val="white"/>
              </a:solidFill>
              <a:latin typeface="Miriam" pitchFamily="34" charset="-79"/>
              <a:cs typeface="Miriam" pitchFamily="34" charset="-79"/>
            </a:endParaRPr>
          </a:p>
        </p:txBody>
      </p:sp>
      <p:sp>
        <p:nvSpPr>
          <p:cNvPr id="9" name="Text Placeholder 4"/>
          <p:cNvSpPr txBox="1">
            <a:spLocks/>
          </p:cNvSpPr>
          <p:nvPr/>
        </p:nvSpPr>
        <p:spPr bwMode="auto">
          <a:xfrm>
            <a:off x="76200" y="1420626"/>
            <a:ext cx="8686799" cy="330377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Sierra Leone’s Hazard Profile reviewed </a:t>
            </a:r>
          </a:p>
          <a:p>
            <a:pPr marL="0" indent="0">
              <a:buNone/>
            </a:pPr>
            <a:endParaRPr lang="en-US" sz="1800" b="1" dirty="0" smtClean="0">
              <a:solidFill>
                <a:srgbClr val="002060"/>
              </a:solidFill>
              <a:latin typeface="Myriad Pro" charset="0"/>
              <a:ea typeface="ＭＳ Ｐゴシック" charset="0"/>
              <a:cs typeface="ＭＳ Ｐゴシック" charset="0"/>
            </a:endParaRPr>
          </a:p>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Climate change data management system strengthened at EPA-SL </a:t>
            </a:r>
          </a:p>
          <a:p>
            <a:pPr marL="0" indent="0">
              <a:buNone/>
            </a:pPr>
            <a:endParaRPr lang="en-US" sz="1800" b="1" dirty="0" smtClean="0">
              <a:solidFill>
                <a:srgbClr val="002060"/>
              </a:solidFill>
              <a:latin typeface="Myriad Pro" charset="0"/>
              <a:ea typeface="ＭＳ Ｐゴシック" charset="0"/>
              <a:cs typeface="ＭＳ Ｐゴシック" charset="0"/>
            </a:endParaRPr>
          </a:p>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Water Directorate, MWR supported with hydrological monitoring stations, installed in 5 water ways – Bumbuna, </a:t>
            </a:r>
            <a:r>
              <a:rPr lang="en-US" sz="1800" b="1" dirty="0" err="1" smtClean="0">
                <a:solidFill>
                  <a:srgbClr val="002060"/>
                </a:solidFill>
                <a:latin typeface="Myriad Pro" charset="0"/>
                <a:ea typeface="ＭＳ Ｐゴシック" charset="0"/>
                <a:cs typeface="ＭＳ Ｐゴシック" charset="0"/>
              </a:rPr>
              <a:t>Pampana</a:t>
            </a:r>
            <a:r>
              <a:rPr lang="en-US" sz="1800" b="1" dirty="0" smtClean="0">
                <a:solidFill>
                  <a:srgbClr val="002060"/>
                </a:solidFill>
                <a:latin typeface="Myriad Pro" charset="0"/>
                <a:ea typeface="ＭＳ Ｐゴシック" charset="0"/>
                <a:cs typeface="ＭＳ Ｐゴシック" charset="0"/>
              </a:rPr>
              <a:t>, </a:t>
            </a:r>
            <a:r>
              <a:rPr lang="en-US" sz="1800" b="1" dirty="0" err="1" smtClean="0">
                <a:solidFill>
                  <a:srgbClr val="002060"/>
                </a:solidFill>
                <a:latin typeface="Myriad Pro" charset="0"/>
                <a:ea typeface="ＭＳ Ｐゴシック" charset="0"/>
                <a:cs typeface="ＭＳ Ｐゴシック" charset="0"/>
              </a:rPr>
              <a:t>Badala</a:t>
            </a:r>
            <a:r>
              <a:rPr lang="en-US" sz="1800" b="1" dirty="0" smtClean="0">
                <a:solidFill>
                  <a:srgbClr val="002060"/>
                </a:solidFill>
                <a:latin typeface="Myriad Pro" charset="0"/>
                <a:ea typeface="ＭＳ Ｐゴシック" charset="0"/>
                <a:cs typeface="ＭＳ Ｐゴシック" charset="0"/>
              </a:rPr>
              <a:t>, Sewa &amp; Moa. </a:t>
            </a:r>
          </a:p>
          <a:p>
            <a:pPr>
              <a:buFont typeface="Courier New" pitchFamily="49" charset="0"/>
              <a:buChar char="o"/>
            </a:pPr>
            <a:endParaRPr lang="en-US" sz="1800" b="1" dirty="0" smtClean="0">
              <a:solidFill>
                <a:srgbClr val="002060"/>
              </a:solidFill>
              <a:latin typeface="Myriad Pro" charset="0"/>
              <a:ea typeface="ＭＳ Ｐゴシック" charset="0"/>
              <a:cs typeface="ＭＳ Ｐゴシック" charset="0"/>
            </a:endParaRPr>
          </a:p>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Financial Plan and Framework for the Sustainable Operations of the SL Met developed in 2016. </a:t>
            </a:r>
          </a:p>
          <a:p>
            <a:pPr marL="0" indent="0">
              <a:buNone/>
            </a:pPr>
            <a:endParaRPr lang="en-US" sz="1800" b="1" dirty="0" smtClean="0">
              <a:solidFill>
                <a:srgbClr val="002060"/>
              </a:solidFill>
              <a:latin typeface="Myriad Pro" charset="0"/>
              <a:ea typeface="ＭＳ Ｐゴシック" charset="0"/>
              <a:cs typeface="ＭＳ Ｐゴシック" charset="0"/>
            </a:endParaRPr>
          </a:p>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Legal Framework Supporting Early Warning Systems and establishment of partnerships for disseminating improved climate information being developed. </a:t>
            </a:r>
          </a:p>
          <a:p>
            <a:pPr marL="0" indent="0">
              <a:buNone/>
            </a:pPr>
            <a:endParaRPr lang="en-US" sz="1800" b="1" dirty="0" smtClean="0">
              <a:solidFill>
                <a:srgbClr val="002060"/>
              </a:solidFill>
              <a:latin typeface="Myriad Pro" charset="0"/>
              <a:ea typeface="ＭＳ Ｐゴシック" charset="0"/>
              <a:cs typeface="ＭＳ Ｐゴシック" charset="0"/>
            </a:endParaRPr>
          </a:p>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Climate change risks and issues being integrated into national laws and policies by the EPA-SL</a:t>
            </a:r>
          </a:p>
          <a:p>
            <a:pPr>
              <a:lnSpc>
                <a:spcPct val="150000"/>
              </a:lnSpc>
              <a:buFont typeface="Courier New" pitchFamily="49" charset="0"/>
              <a:buChar char="o"/>
            </a:pPr>
            <a:endParaRPr lang="en-US" sz="18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18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18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1800" b="1" dirty="0">
              <a:solidFill>
                <a:srgbClr val="002060"/>
              </a:solidFill>
              <a:latin typeface="Myriad Pro" charset="0"/>
              <a:ea typeface="ＭＳ Ｐゴシック" charset="0"/>
              <a:cs typeface="ＭＳ Ｐゴシック"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1004251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 Other notable milestones  </a:t>
            </a:r>
            <a:endParaRPr lang="en-US" sz="3200" b="1" dirty="0">
              <a:solidFill>
                <a:prstClr val="white"/>
              </a:solidFill>
              <a:latin typeface="Miriam" pitchFamily="34" charset="-79"/>
              <a:cs typeface="Miriam" pitchFamily="34" charset="-79"/>
            </a:endParaRPr>
          </a:p>
        </p:txBody>
      </p:sp>
      <p:sp>
        <p:nvSpPr>
          <p:cNvPr id="9" name="Text Placeholder 4"/>
          <p:cNvSpPr txBox="1">
            <a:spLocks/>
          </p:cNvSpPr>
          <p:nvPr/>
        </p:nvSpPr>
        <p:spPr bwMode="auto">
          <a:xfrm>
            <a:off x="76200" y="1420626"/>
            <a:ext cx="8686799" cy="330377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Courier New" pitchFamily="49" charset="0"/>
              <a:buChar char="o"/>
            </a:pPr>
            <a:r>
              <a:rPr lang="en-US" sz="1800" b="1" dirty="0" smtClean="0">
                <a:solidFill>
                  <a:srgbClr val="002060"/>
                </a:solidFill>
                <a:latin typeface="Myriad Pro" charset="0"/>
                <a:ea typeface="ＭＳ Ｐゴシック" charset="0"/>
                <a:cs typeface="ＭＳ Ｐゴシック" charset="0"/>
              </a:rPr>
              <a:t>Community based early warning systems established in 70 most vulnerable communities in </a:t>
            </a:r>
          </a:p>
          <a:p>
            <a:pPr>
              <a:lnSpc>
                <a:spcPct val="150000"/>
              </a:lnSpc>
              <a:buFont typeface="Courier New" pitchFamily="49" charset="0"/>
              <a:buChar char="o"/>
            </a:pPr>
            <a:endParaRPr lang="en-US" sz="18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18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18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1800" b="1" dirty="0">
              <a:solidFill>
                <a:srgbClr val="002060"/>
              </a:solidFill>
              <a:latin typeface="Myriad Pro" charset="0"/>
              <a:ea typeface="ＭＳ Ｐゴシック" charset="0"/>
              <a:cs typeface="ＭＳ Ｐゴシック" charset="0"/>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ounded Rectangle 1"/>
          <p:cNvSpPr/>
          <p:nvPr/>
        </p:nvSpPr>
        <p:spPr>
          <a:xfrm>
            <a:off x="525017" y="3284984"/>
            <a:ext cx="8007423" cy="27363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UNDP remains committed to supporting the Government of Sierra Leone to strengthen its early warning systems </a:t>
            </a:r>
            <a:endParaRPr lang="en-US" sz="3200" b="1" dirty="0"/>
          </a:p>
        </p:txBody>
      </p:sp>
    </p:spTree>
    <p:extLst>
      <p:ext uri="{BB962C8B-B14F-4D97-AF65-F5344CB8AC3E}">
        <p14:creationId xmlns:p14="http://schemas.microsoft.com/office/powerpoint/2010/main" xmlns="" val="19193823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1720" y="2537028"/>
            <a:ext cx="4824536" cy="110799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6600" b="1" cap="all" dirty="0" smtClean="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rPr>
              <a:t>Thank you!</a:t>
            </a:r>
            <a:endParaRPr lang="en-US" sz="6600" b="1" cap="all"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xmlns="" val="2107571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pic>
        <p:nvPicPr>
          <p:cNvPr id="7" name="Picture 2" descr="C:\Users\admin\Documents\CIEWS Project\Presentations\AWS 2.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175987" y="1772816"/>
            <a:ext cx="2471257" cy="338495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latin typeface="Miriam" pitchFamily="34" charset="-79"/>
                <a:cs typeface="Miriam" pitchFamily="34" charset="-79"/>
              </a:rPr>
              <a:t> CONTENTS </a:t>
            </a:r>
            <a:endParaRPr lang="en-US" sz="3200" b="1" dirty="0">
              <a:latin typeface="Miriam" pitchFamily="34" charset="-79"/>
              <a:cs typeface="Miriam" pitchFamily="34" charset="-79"/>
            </a:endParaRPr>
          </a:p>
        </p:txBody>
      </p:sp>
      <p:sp>
        <p:nvSpPr>
          <p:cNvPr id="9" name="Text Placeholder 4"/>
          <p:cNvSpPr txBox="1">
            <a:spLocks/>
          </p:cNvSpPr>
          <p:nvPr/>
        </p:nvSpPr>
        <p:spPr bwMode="auto">
          <a:xfrm>
            <a:off x="179512" y="1349362"/>
            <a:ext cx="7232104" cy="3303774"/>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Font typeface="Courier New" pitchFamily="49" charset="0"/>
              <a:buChar char="o"/>
            </a:pPr>
            <a:r>
              <a:rPr lang="en-US" sz="2800" b="1" dirty="0" smtClean="0">
                <a:latin typeface="Myriad Pro" charset="0"/>
                <a:ea typeface="ＭＳ Ｐゴシック" charset="0"/>
                <a:cs typeface="ＭＳ Ｐゴシック" charset="0"/>
              </a:rPr>
              <a:t>Background </a:t>
            </a:r>
          </a:p>
          <a:p>
            <a:pPr>
              <a:lnSpc>
                <a:spcPct val="150000"/>
              </a:lnSpc>
              <a:buFont typeface="Courier New" pitchFamily="49" charset="0"/>
              <a:buChar char="o"/>
            </a:pPr>
            <a:r>
              <a:rPr lang="en-US" sz="2800" b="1" dirty="0" smtClean="0">
                <a:latin typeface="Myriad Pro" charset="0"/>
                <a:ea typeface="ＭＳ Ｐゴシック" charset="0"/>
                <a:cs typeface="ＭＳ Ｐゴシック" charset="0"/>
              </a:rPr>
              <a:t>Functions of the SL Met Agency</a:t>
            </a:r>
          </a:p>
          <a:p>
            <a:pPr>
              <a:lnSpc>
                <a:spcPct val="150000"/>
              </a:lnSpc>
              <a:buFont typeface="Courier New" pitchFamily="49" charset="0"/>
              <a:buChar char="o"/>
            </a:pPr>
            <a:r>
              <a:rPr lang="en-US" sz="2800" b="1" dirty="0" smtClean="0">
                <a:latin typeface="Myriad Pro" charset="0"/>
                <a:ea typeface="ＭＳ Ｐゴシック" charset="0"/>
                <a:cs typeface="ＭＳ Ｐゴシック" charset="0"/>
              </a:rPr>
              <a:t>Key Milestones  </a:t>
            </a:r>
          </a:p>
          <a:p>
            <a:pPr>
              <a:buFont typeface="Courier New" pitchFamily="49" charset="0"/>
              <a:buChar char="o"/>
            </a:pPr>
            <a:r>
              <a:rPr lang="en-US" sz="2800" b="1" dirty="0">
                <a:latin typeface="Myriad Pro" charset="0"/>
                <a:ea typeface="ＭＳ Ｐゴシック" charset="0"/>
                <a:cs typeface="ＭＳ Ｐゴシック" charset="0"/>
              </a:rPr>
              <a:t>Support from the GEF &amp; UNDP through the CIEWS </a:t>
            </a:r>
            <a:r>
              <a:rPr lang="en-US" sz="2800" b="1" dirty="0" smtClean="0">
                <a:latin typeface="Myriad Pro" charset="0"/>
                <a:ea typeface="ＭＳ Ｐゴシック" charset="0"/>
                <a:cs typeface="ＭＳ Ｐゴシック" charset="0"/>
              </a:rPr>
              <a:t>Project</a:t>
            </a:r>
          </a:p>
          <a:p>
            <a:pPr>
              <a:lnSpc>
                <a:spcPct val="150000"/>
              </a:lnSpc>
              <a:buFont typeface="Courier New" pitchFamily="49" charset="0"/>
              <a:buChar char="o"/>
            </a:pPr>
            <a:r>
              <a:rPr lang="en-US" sz="2800" b="1" dirty="0" smtClean="0">
                <a:latin typeface="Myriad Pro" charset="0"/>
                <a:ea typeface="ＭＳ Ｐゴシック" charset="0"/>
                <a:cs typeface="ＭＳ Ｐゴシック" charset="0"/>
              </a:rPr>
              <a:t>Challenges</a:t>
            </a:r>
          </a:p>
          <a:p>
            <a:pPr>
              <a:lnSpc>
                <a:spcPct val="150000"/>
              </a:lnSpc>
              <a:buFont typeface="Courier New" pitchFamily="49" charset="0"/>
              <a:buChar char="o"/>
            </a:pPr>
            <a:r>
              <a:rPr lang="en-US" sz="2800" b="1" dirty="0" smtClean="0">
                <a:latin typeface="Myriad Pro" charset="0"/>
                <a:ea typeface="ＭＳ Ｐゴシック" charset="0"/>
                <a:cs typeface="ＭＳ Ｐゴシック" charset="0"/>
              </a:rPr>
              <a:t>Way Forward </a:t>
            </a:r>
          </a:p>
          <a:p>
            <a:pPr>
              <a:lnSpc>
                <a:spcPct val="150000"/>
              </a:lnSpc>
              <a:buFont typeface="Courier New" pitchFamily="49" charset="0"/>
              <a:buChar char="o"/>
            </a:pPr>
            <a:endParaRPr lang="en-US" sz="2000" b="1" dirty="0" smtClean="0">
              <a:solidFill>
                <a:srgbClr val="002060"/>
              </a:solidFill>
              <a:latin typeface="Myriad Pro" charset="0"/>
              <a:ea typeface="ＭＳ Ｐゴシック" charset="0"/>
              <a:cs typeface="ＭＳ Ｐゴシック" charset="0"/>
            </a:endParaRPr>
          </a:p>
          <a:p>
            <a:pPr marL="0" indent="0">
              <a:buNone/>
            </a:pPr>
            <a:endParaRPr lang="en-US" sz="20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2000" b="1" dirty="0" smtClean="0">
              <a:solidFill>
                <a:srgbClr val="002060"/>
              </a:solidFill>
              <a:latin typeface="Myriad Pro" charset="0"/>
              <a:ea typeface="ＭＳ Ｐゴシック" charset="0"/>
              <a:cs typeface="ＭＳ Ｐゴシック" charset="0"/>
            </a:endParaRPr>
          </a:p>
          <a:p>
            <a:pPr marL="0" indent="0">
              <a:buFont typeface="Arial" pitchFamily="34" charset="0"/>
              <a:buNone/>
            </a:pPr>
            <a:endParaRPr lang="en-US" sz="2000" b="1" dirty="0">
              <a:solidFill>
                <a:srgbClr val="002060"/>
              </a:solidFill>
              <a:latin typeface="Myriad Pro" charset="0"/>
              <a:ea typeface="ＭＳ Ｐゴシック" charset="0"/>
              <a:cs typeface="ＭＳ Ｐゴシック" charset="0"/>
            </a:endParaRPr>
          </a:p>
        </p:txBody>
      </p:sp>
      <p:pic>
        <p:nvPicPr>
          <p:cNvPr id="1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130512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latin typeface="Miriam" pitchFamily="34" charset="-79"/>
                <a:cs typeface="Miriam" pitchFamily="34" charset="-79"/>
              </a:rPr>
              <a:t> Background  </a:t>
            </a:r>
            <a:endParaRPr lang="en-US" sz="3200" b="1" dirty="0">
              <a:latin typeface="Miriam" pitchFamily="34" charset="-79"/>
              <a:cs typeface="Miriam" pitchFamily="34" charset="-79"/>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Rectangle 3"/>
          <p:cNvSpPr txBox="1">
            <a:spLocks noChangeArrowheads="1"/>
          </p:cNvSpPr>
          <p:nvPr/>
        </p:nvSpPr>
        <p:spPr>
          <a:xfrm>
            <a:off x="76201" y="1371351"/>
            <a:ext cx="8918326" cy="504056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Blip>
                <a:blip r:embed="rId3"/>
              </a:buBlip>
              <a:defRPr/>
            </a:pPr>
            <a:r>
              <a:rPr lang="en-US" sz="1400" b="1" dirty="0" smtClean="0">
                <a:latin typeface="Arial Black" pitchFamily="34" charset="0"/>
              </a:rPr>
              <a:t>The Sierra Leone meteorological Department, an offshoot of the British West African Meteorological Service, was established on April 27 1961. </a:t>
            </a:r>
          </a:p>
          <a:p>
            <a:pPr marL="0" indent="0">
              <a:buNone/>
              <a:defRPr/>
            </a:pPr>
            <a:endParaRPr lang="en-US" sz="1400" b="1" dirty="0" smtClean="0">
              <a:latin typeface="Arial Black" pitchFamily="34" charset="0"/>
            </a:endParaRPr>
          </a:p>
          <a:p>
            <a:pPr>
              <a:buBlip>
                <a:blip r:embed="rId3"/>
              </a:buBlip>
              <a:defRPr/>
            </a:pPr>
            <a:r>
              <a:rPr lang="en-US" sz="1400" b="1" dirty="0" smtClean="0">
                <a:latin typeface="Arial Black" pitchFamily="34" charset="0"/>
              </a:rPr>
              <a:t>Mandated to </a:t>
            </a:r>
            <a:r>
              <a:rPr lang="en-US" sz="1400" dirty="0" smtClean="0">
                <a:latin typeface="Arial Black" pitchFamily="34" charset="0"/>
                <a:cs typeface="Times New Roman" pitchFamily="18" charset="0"/>
              </a:rPr>
              <a:t>monitor </a:t>
            </a:r>
            <a:r>
              <a:rPr lang="en-US" sz="1400" dirty="0">
                <a:latin typeface="Arial Black" pitchFamily="34" charset="0"/>
                <a:cs typeface="Times New Roman" pitchFamily="18" charset="0"/>
              </a:rPr>
              <a:t>and provide real-time and reliable climate information and services, including early warnings to end-users, for informed decision-making including development planning for socio-economic development, and disaster risk management in Sierra Leone.  </a:t>
            </a:r>
            <a:endParaRPr lang="en-US" sz="1400" dirty="0" smtClean="0">
              <a:latin typeface="Arial Black" pitchFamily="34" charset="0"/>
              <a:cs typeface="Times New Roman" pitchFamily="18" charset="0"/>
            </a:endParaRPr>
          </a:p>
          <a:p>
            <a:pPr marL="0" indent="0">
              <a:buNone/>
              <a:defRPr/>
            </a:pPr>
            <a:endParaRPr lang="en-US" sz="1400" dirty="0" smtClean="0">
              <a:latin typeface="Arial Black" pitchFamily="34" charset="0"/>
              <a:cs typeface="Times New Roman" pitchFamily="18" charset="0"/>
            </a:endParaRPr>
          </a:p>
          <a:p>
            <a:pPr>
              <a:buBlip>
                <a:blip r:embed="rId3"/>
              </a:buBlip>
              <a:defRPr/>
            </a:pPr>
            <a:r>
              <a:rPr lang="en-US" sz="1400" dirty="0" smtClean="0">
                <a:latin typeface="Arial Black" pitchFamily="34" charset="0"/>
                <a:cs typeface="Times New Roman" pitchFamily="18" charset="0"/>
              </a:rPr>
              <a:t>Used to provide climate information on forty-six parameters, including precipitation, humidity, temperature, wind speed and direction, etc. </a:t>
            </a:r>
          </a:p>
          <a:p>
            <a:pPr marL="0" indent="0">
              <a:buNone/>
              <a:defRPr/>
            </a:pPr>
            <a:endParaRPr lang="en-US" sz="1400" dirty="0" smtClean="0">
              <a:latin typeface="Arial Black" pitchFamily="34" charset="0"/>
              <a:cs typeface="Times New Roman" pitchFamily="18" charset="0"/>
            </a:endParaRPr>
          </a:p>
          <a:p>
            <a:pPr>
              <a:buBlip>
                <a:blip r:embed="rId3"/>
              </a:buBlip>
              <a:defRPr/>
            </a:pPr>
            <a:r>
              <a:rPr lang="en-US" sz="1400" dirty="0" smtClean="0">
                <a:latin typeface="Arial Black" pitchFamily="34" charset="0"/>
                <a:cs typeface="Times New Roman" pitchFamily="18" charset="0"/>
              </a:rPr>
              <a:t>Eleven years civil war resulted in the </a:t>
            </a:r>
            <a:r>
              <a:rPr lang="en-US" sz="1400" dirty="0">
                <a:latin typeface="Arial Black" pitchFamily="34" charset="0"/>
                <a:cs typeface="Times New Roman" pitchFamily="18" charset="0"/>
              </a:rPr>
              <a:t>d</a:t>
            </a:r>
            <a:r>
              <a:rPr lang="en-US" sz="1400" dirty="0" smtClean="0">
                <a:latin typeface="Arial Black" pitchFamily="34" charset="0"/>
                <a:cs typeface="Times New Roman" pitchFamily="18" charset="0"/>
              </a:rPr>
              <a:t>estruction and loss of monitoring equipment and infrastructures and drain of human resources. The eighteen months Ebola Crisis contributed to delays in the re-emergence of the Agency. </a:t>
            </a:r>
          </a:p>
          <a:p>
            <a:pPr>
              <a:buBlip>
                <a:blip r:embed="rId3"/>
              </a:buBlip>
              <a:defRPr/>
            </a:pPr>
            <a:endParaRPr lang="en-US" sz="1400" dirty="0" smtClean="0">
              <a:latin typeface="Arial Black" pitchFamily="34" charset="0"/>
              <a:cs typeface="Times New Roman" pitchFamily="18" charset="0"/>
            </a:endParaRPr>
          </a:p>
          <a:p>
            <a:pPr>
              <a:buBlip>
                <a:blip r:embed="rId3"/>
              </a:buBlip>
              <a:defRPr/>
            </a:pPr>
            <a:r>
              <a:rPr lang="en-US" sz="1400" dirty="0" smtClean="0">
                <a:latin typeface="Arial Black" pitchFamily="34" charset="0"/>
                <a:cs typeface="Times New Roman" pitchFamily="18" charset="0"/>
              </a:rPr>
              <a:t>The SL Met. Dept. was transformed into a semi-autonomous agency by the Government of Sierra Leone in July 2017. This is expected to position the Agency for improved service delivery and increased revenue generation. </a:t>
            </a:r>
          </a:p>
          <a:p>
            <a:pPr marL="0" indent="0">
              <a:buNone/>
              <a:defRPr/>
            </a:pPr>
            <a:endParaRPr lang="en-US" sz="1400" dirty="0" smtClean="0">
              <a:latin typeface="Arial Black" pitchFamily="34" charset="0"/>
              <a:cs typeface="Times New Roman" pitchFamily="18" charset="0"/>
            </a:endParaRPr>
          </a:p>
          <a:p>
            <a:pPr>
              <a:buBlip>
                <a:blip r:embed="rId3"/>
              </a:buBlip>
              <a:defRPr/>
            </a:pPr>
            <a:r>
              <a:rPr lang="en-US" sz="1400" dirty="0" smtClean="0">
                <a:latin typeface="Arial Black" pitchFamily="34" charset="0"/>
                <a:cs typeface="Times New Roman" pitchFamily="18" charset="0"/>
              </a:rPr>
              <a:t>With support from the key partners and stakeholders, including the UNDP, IFAD, etc, the agency is now providing real-time and reliable climate data again on forty-six parameters, currently in online formats. </a:t>
            </a:r>
          </a:p>
          <a:p>
            <a:pPr marL="0" indent="0">
              <a:buNone/>
              <a:defRPr/>
            </a:pPr>
            <a:endParaRPr lang="en-US" sz="1400" dirty="0" smtClean="0">
              <a:latin typeface="Arial Black" pitchFamily="34" charset="0"/>
              <a:cs typeface="Times New Roman" pitchFamily="18" charset="0"/>
            </a:endParaRPr>
          </a:p>
          <a:p>
            <a:pPr>
              <a:buBlip>
                <a:blip r:embed="rId3"/>
              </a:buBlip>
              <a:defRPr/>
            </a:pPr>
            <a:r>
              <a:rPr lang="en-US" sz="1400" dirty="0" smtClean="0">
                <a:latin typeface="Arial Black" pitchFamily="34" charset="0"/>
                <a:cs typeface="Times New Roman" pitchFamily="18" charset="0"/>
              </a:rPr>
              <a:t>Taking this information to the door steps of end-users, including at-risk communities, through various channels is the next target for the Agency.  </a:t>
            </a:r>
          </a:p>
          <a:p>
            <a:pPr>
              <a:buBlip>
                <a:blip r:embed="rId3"/>
              </a:buBlip>
              <a:defRPr/>
            </a:pPr>
            <a:endParaRPr lang="en-US" sz="1400" dirty="0">
              <a:latin typeface="Arial Black" pitchFamily="34" charset="0"/>
              <a:cs typeface="Times New Roman" pitchFamily="18" charset="0"/>
            </a:endParaRPr>
          </a:p>
          <a:p>
            <a:pPr marL="0" indent="0">
              <a:buNone/>
              <a:defRPr/>
            </a:pPr>
            <a:endParaRPr lang="en-US" sz="1400" b="1" dirty="0" smtClean="0">
              <a:latin typeface="Arial Black" pitchFamily="34" charset="0"/>
            </a:endParaRPr>
          </a:p>
        </p:txBody>
      </p:sp>
    </p:spTree>
    <p:extLst>
      <p:ext uri="{BB962C8B-B14F-4D97-AF65-F5344CB8AC3E}">
        <p14:creationId xmlns:p14="http://schemas.microsoft.com/office/powerpoint/2010/main" xmlns="" val="1243740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latin typeface="Miriam" pitchFamily="34" charset="-79"/>
                <a:cs typeface="Miriam" pitchFamily="34" charset="-79"/>
              </a:rPr>
              <a:t>Functions of the SL Met. Agency</a:t>
            </a:r>
            <a:endParaRPr lang="en-US" sz="3200" b="1" dirty="0">
              <a:latin typeface="Miriam" pitchFamily="34" charset="-79"/>
              <a:cs typeface="Miriam" pitchFamily="34" charset="-79"/>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179512" y="1340768"/>
            <a:ext cx="8670999" cy="5139869"/>
          </a:xfrm>
          <a:prstGeom prst="rect">
            <a:avLst/>
          </a:prstGeom>
        </p:spPr>
        <p:txBody>
          <a:bodyPr wrap="square">
            <a:spAutoFit/>
          </a:bodyPr>
          <a:lstStyle/>
          <a:p>
            <a:pPr marL="342900" indent="-342900">
              <a:buBlip>
                <a:blip r:embed="rId3"/>
              </a:buBlip>
              <a:defRPr/>
            </a:pPr>
            <a:r>
              <a:rPr lang="en-US" sz="1600" dirty="0" smtClean="0">
                <a:latin typeface="Arial Black" pitchFamily="34" charset="0"/>
              </a:rPr>
              <a:t>Collects, analyzes and disseminates real-time and improved climatological data, including early warnings for informed decision-making. </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Contributing to disaster risk management in partnership with key stakeholders in Sierra Leone.</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Contributing to ensuring maintenance </a:t>
            </a:r>
            <a:r>
              <a:rPr lang="en-US" sz="1600" dirty="0">
                <a:latin typeface="Arial Black" pitchFamily="34" charset="0"/>
              </a:rPr>
              <a:t>of the quality of the nation’s environment and meteorological </a:t>
            </a:r>
            <a:r>
              <a:rPr lang="en-US" sz="1600" dirty="0" smtClean="0">
                <a:latin typeface="Arial Black" pitchFamily="34" charset="0"/>
              </a:rPr>
              <a:t>standards through monitoring and provision of climate data.</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Contributing </a:t>
            </a:r>
            <a:r>
              <a:rPr lang="en-US" sz="1600" dirty="0">
                <a:latin typeface="Arial Black" pitchFamily="34" charset="0"/>
              </a:rPr>
              <a:t>to the socio-economic (including agricultural, marine, etc) development of the </a:t>
            </a:r>
            <a:r>
              <a:rPr lang="en-US" sz="1600" dirty="0" smtClean="0">
                <a:latin typeface="Arial Black" pitchFamily="34" charset="0"/>
              </a:rPr>
              <a:t>country.</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Carry </a:t>
            </a:r>
            <a:r>
              <a:rPr lang="en-US" sz="1600" dirty="0">
                <a:latin typeface="Arial Black" pitchFamily="34" charset="0"/>
              </a:rPr>
              <a:t>our climate change related activities e.g. Clean Development Mechanism (CDM), Climate Change Services (CCS), Reduction of Emission from Deforestation and Degradation (REDD), National Communications (NCs), </a:t>
            </a:r>
            <a:r>
              <a:rPr lang="en-US" sz="1600" dirty="0" smtClean="0">
                <a:latin typeface="Arial Black" pitchFamily="34" charset="0"/>
              </a:rPr>
              <a:t>etc.</a:t>
            </a:r>
          </a:p>
          <a:p>
            <a:pPr>
              <a:defRPr/>
            </a:pPr>
            <a:endParaRPr lang="en-US" sz="1600" dirty="0" smtClean="0">
              <a:latin typeface="Arial Black" pitchFamily="34" charset="0"/>
            </a:endParaRPr>
          </a:p>
          <a:p>
            <a:pPr marL="342900" indent="-342900">
              <a:lnSpc>
                <a:spcPct val="150000"/>
              </a:lnSpc>
              <a:buBlip>
                <a:blip r:embed="rId3"/>
              </a:buBlip>
              <a:defRPr/>
            </a:pPr>
            <a:r>
              <a:rPr lang="en-US" sz="1600" dirty="0" smtClean="0">
                <a:latin typeface="Arial Black" pitchFamily="34" charset="0"/>
              </a:rPr>
              <a:t>Honor </a:t>
            </a:r>
            <a:r>
              <a:rPr lang="en-US" sz="1600" dirty="0">
                <a:latin typeface="Arial Black" pitchFamily="34" charset="0"/>
              </a:rPr>
              <a:t>international obligations of exchange of data and related services</a:t>
            </a:r>
          </a:p>
        </p:txBody>
      </p:sp>
    </p:spTree>
    <p:extLst>
      <p:ext uri="{BB962C8B-B14F-4D97-AF65-F5344CB8AC3E}">
        <p14:creationId xmlns:p14="http://schemas.microsoft.com/office/powerpoint/2010/main" xmlns="" val="2370848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latin typeface="Miriam" pitchFamily="34" charset="-79"/>
                <a:cs typeface="Miriam" pitchFamily="34" charset="-79"/>
              </a:rPr>
              <a:t>Key Milestones</a:t>
            </a:r>
            <a:endParaRPr lang="en-US" sz="3200" b="1" dirty="0">
              <a:latin typeface="Miriam" pitchFamily="34" charset="-79"/>
              <a:cs typeface="Miriam" pitchFamily="34" charset="-79"/>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179512" y="1340768"/>
            <a:ext cx="8670999" cy="6247864"/>
          </a:xfrm>
          <a:prstGeom prst="rect">
            <a:avLst/>
          </a:prstGeom>
        </p:spPr>
        <p:txBody>
          <a:bodyPr wrap="square">
            <a:spAutoFit/>
          </a:bodyPr>
          <a:lstStyle/>
          <a:p>
            <a:pPr marL="342900" indent="-342900">
              <a:buBlip>
                <a:blip r:embed="rId3"/>
              </a:buBlip>
              <a:defRPr/>
            </a:pPr>
            <a:r>
              <a:rPr lang="en-US" sz="1600" dirty="0" smtClean="0">
                <a:latin typeface="Arial Black" pitchFamily="34" charset="0"/>
              </a:rPr>
              <a:t>SL Met. Agency now providing improved climate information, including early warnings on forty-six parameters, including precipitation, temperature, humidity, wind speed and direction, sunshine, etc, from 8 automated weather stations provided by UNDP in 2016. </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Improved human capacity at the SL Met. Agency (2 UK trained and certified Meteorologists, 4 WMO Trained Forecasters and 8 staff currently under going WMO Class III Technician Training in Nigeria. </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Improved infrastructures (website and online data repository) currently hosting real-time data from automated weather stations covering the country and readily available for use. </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SL Met now a semi-autonomous agency, on track to live up to its national mandate of providing improved and timely climate information and services. </a:t>
            </a:r>
          </a:p>
          <a:p>
            <a:pPr>
              <a:defRPr/>
            </a:pPr>
            <a:endParaRPr lang="en-US" sz="1600" dirty="0" smtClean="0">
              <a:latin typeface="Arial Black" pitchFamily="34" charset="0"/>
            </a:endParaRPr>
          </a:p>
          <a:p>
            <a:pPr marL="342900" indent="-342900">
              <a:buBlip>
                <a:blip r:embed="rId3"/>
              </a:buBlip>
              <a:defRPr/>
            </a:pPr>
            <a:r>
              <a:rPr lang="en-US" sz="1600" dirty="0" smtClean="0">
                <a:latin typeface="Arial Black" pitchFamily="34" charset="0"/>
              </a:rPr>
              <a:t>Financial plan and framework for the sustainable operations of the Agency developed. This has positioned the agency to mobilize its resources for efficient and sustained service delivery. </a:t>
            </a:r>
          </a:p>
          <a:p>
            <a:pPr>
              <a:defRPr/>
            </a:pPr>
            <a:endParaRPr lang="en-US" sz="1600" dirty="0" smtClean="0">
              <a:latin typeface="Arial Black" pitchFamily="34" charset="0"/>
            </a:endParaRPr>
          </a:p>
          <a:p>
            <a:pPr marL="342900" indent="-342900">
              <a:buBlip>
                <a:blip r:embed="rId3"/>
              </a:buBlip>
              <a:defRPr/>
            </a:pPr>
            <a:endParaRPr lang="en-US" sz="1600" dirty="0" smtClean="0">
              <a:latin typeface="Arial Black" pitchFamily="34" charset="0"/>
            </a:endParaRPr>
          </a:p>
          <a:p>
            <a:pPr>
              <a:defRPr/>
            </a:pPr>
            <a:endParaRPr lang="en-US" sz="1600" dirty="0" smtClean="0">
              <a:latin typeface="Arial Black" pitchFamily="34" charset="0"/>
            </a:endParaRPr>
          </a:p>
          <a:p>
            <a:pPr>
              <a:defRPr/>
            </a:pPr>
            <a:endParaRPr lang="en-US" sz="1600" dirty="0" smtClean="0">
              <a:latin typeface="Arial Black" pitchFamily="34" charset="0"/>
            </a:endParaRPr>
          </a:p>
          <a:p>
            <a:pPr marL="342900" indent="-342900">
              <a:buBlip>
                <a:blip r:embed="rId3"/>
              </a:buBlip>
              <a:defRPr/>
            </a:pPr>
            <a:endParaRPr lang="en-US" sz="1600" dirty="0">
              <a:latin typeface="Arial Black" pitchFamily="34" charset="0"/>
            </a:endParaRPr>
          </a:p>
        </p:txBody>
      </p:sp>
    </p:spTree>
    <p:extLst>
      <p:ext uri="{BB962C8B-B14F-4D97-AF65-F5344CB8AC3E}">
        <p14:creationId xmlns:p14="http://schemas.microsoft.com/office/powerpoint/2010/main" xmlns="" val="154474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latin typeface="Miriam" pitchFamily="34" charset="-79"/>
                <a:cs typeface="Miriam" pitchFamily="34" charset="-79"/>
              </a:rPr>
              <a:t>Key Milestones (Cont’n)</a:t>
            </a:r>
            <a:endParaRPr lang="en-US" sz="3200" b="1" dirty="0">
              <a:latin typeface="Miriam" pitchFamily="34" charset="-79"/>
              <a:cs typeface="Miriam" pitchFamily="34" charset="-79"/>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179512" y="1340768"/>
            <a:ext cx="8670999" cy="2062103"/>
          </a:xfrm>
          <a:prstGeom prst="rect">
            <a:avLst/>
          </a:prstGeom>
        </p:spPr>
        <p:txBody>
          <a:bodyPr wrap="square">
            <a:spAutoFit/>
          </a:bodyPr>
          <a:lstStyle/>
          <a:p>
            <a:pPr marL="342900" indent="-342900">
              <a:buBlip>
                <a:blip r:embed="rId3"/>
              </a:buBlip>
              <a:defRPr/>
            </a:pPr>
            <a:r>
              <a:rPr lang="en-US" sz="1600" dirty="0" smtClean="0">
                <a:latin typeface="Arial Black" pitchFamily="34" charset="0"/>
              </a:rPr>
              <a:t>Legal framework supporting early warning systems being reviewed and partnerships for disseminating climate information being established with public and private stakeholders, including the media. </a:t>
            </a:r>
          </a:p>
          <a:p>
            <a:pPr>
              <a:defRPr/>
            </a:pPr>
            <a:endParaRPr lang="en-US" sz="1600" dirty="0" smtClean="0">
              <a:latin typeface="Arial Black" pitchFamily="34" charset="0"/>
            </a:endParaRPr>
          </a:p>
          <a:p>
            <a:pPr>
              <a:defRPr/>
            </a:pPr>
            <a:endParaRPr lang="en-US" sz="1600" dirty="0" smtClean="0">
              <a:latin typeface="Arial Black" pitchFamily="34" charset="0"/>
            </a:endParaRPr>
          </a:p>
          <a:p>
            <a:pPr>
              <a:defRPr/>
            </a:pPr>
            <a:endParaRPr lang="en-US" sz="1600" dirty="0" smtClean="0">
              <a:latin typeface="Arial Black" pitchFamily="34" charset="0"/>
            </a:endParaRPr>
          </a:p>
          <a:p>
            <a:pPr>
              <a:defRPr/>
            </a:pPr>
            <a:endParaRPr lang="en-US" sz="1600" dirty="0" smtClean="0">
              <a:latin typeface="Arial Black" pitchFamily="34" charset="0"/>
            </a:endParaRPr>
          </a:p>
          <a:p>
            <a:pPr marL="342900" indent="-342900">
              <a:buBlip>
                <a:blip r:embed="rId3"/>
              </a:buBlip>
              <a:defRPr/>
            </a:pPr>
            <a:endParaRPr lang="en-US" sz="1600" dirty="0">
              <a:latin typeface="Arial Black" pitchFamily="34" charset="0"/>
            </a:endParaRPr>
          </a:p>
        </p:txBody>
      </p:sp>
    </p:spTree>
    <p:extLst>
      <p:ext uri="{BB962C8B-B14F-4D97-AF65-F5344CB8AC3E}">
        <p14:creationId xmlns:p14="http://schemas.microsoft.com/office/powerpoint/2010/main" xmlns="" val="17865257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5352871"/>
            <a:ext cx="3962400" cy="1200329"/>
          </a:xfrm>
          <a:prstGeom prst="rect">
            <a:avLst/>
          </a:prstGeom>
          <a:noFill/>
        </p:spPr>
        <p:txBody>
          <a:bodyPr wrap="square" rtlCol="0">
            <a:spAutoFit/>
          </a:bodyPr>
          <a:lstStyle/>
          <a:p>
            <a:r>
              <a:rPr lang="en-US" sz="1600" b="1" dirty="0" smtClean="0"/>
              <a:t>Joseph A. Kaindaneh</a:t>
            </a:r>
          </a:p>
          <a:p>
            <a:r>
              <a:rPr lang="en-US" sz="1400" b="1" dirty="0" smtClean="0"/>
              <a:t>Technical Advisor (IC)</a:t>
            </a:r>
          </a:p>
          <a:p>
            <a:r>
              <a:rPr lang="en-US" sz="1400" b="1" dirty="0" smtClean="0"/>
              <a:t>CIEWS – CIRDA Project </a:t>
            </a:r>
          </a:p>
          <a:p>
            <a:r>
              <a:rPr lang="en-US" sz="1400" b="1" dirty="0" smtClean="0"/>
              <a:t>United Nations Development Programme</a:t>
            </a:r>
          </a:p>
          <a:p>
            <a:r>
              <a:rPr lang="en-US" sz="1400" b="1" dirty="0" smtClean="0">
                <a:hlinkClick r:id="rId2"/>
              </a:rPr>
              <a:t>joeakaindaneh@gmail.com</a:t>
            </a:r>
            <a:r>
              <a:rPr lang="en-US" sz="1400" b="1" dirty="0" smtClean="0"/>
              <a:t> </a:t>
            </a:r>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8600" y="152400"/>
            <a:ext cx="1143000" cy="9272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9" name="Picture 18" descr="UNDP_Logo-BluewTagline-ENG_000"/>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229600" y="152400"/>
            <a:ext cx="762000" cy="1135380"/>
          </a:xfrm>
          <a:prstGeom prst="rect">
            <a:avLst/>
          </a:prstGeom>
          <a:noFill/>
          <a:ln>
            <a:noFill/>
          </a:ln>
        </p:spPr>
      </p:pic>
      <p:sp>
        <p:nvSpPr>
          <p:cNvPr id="20" name="Title 1"/>
          <p:cNvSpPr>
            <a:spLocks noGrp="1"/>
          </p:cNvSpPr>
          <p:nvPr>
            <p:ph type="ctrTitle"/>
          </p:nvPr>
        </p:nvSpPr>
        <p:spPr>
          <a:xfrm>
            <a:off x="0" y="1524000"/>
            <a:ext cx="9144000" cy="1048810"/>
          </a:xfrm>
        </p:spPr>
        <p:txBody>
          <a:bodyPr>
            <a:noAutofit/>
          </a:bodyPr>
          <a:lstStyle/>
          <a:p>
            <a:pPr>
              <a:lnSpc>
                <a:spcPct val="150000"/>
              </a:lnSpc>
            </a:pPr>
            <a:r>
              <a:rPr lang="en-GB" sz="1600" b="1" dirty="0" smtClean="0">
                <a:solidFill>
                  <a:srgbClr val="0070C0"/>
                </a:solidFill>
                <a:latin typeface="Arial Black" pitchFamily="34" charset="0"/>
                <a:cs typeface="Aharoni" pitchFamily="2" charset="-79"/>
              </a:rPr>
              <a:t>STRENGTHENING CLIMATE INFORMATION &amp; EARLY WARNING SYSTEMS            FOR CLIMATE RESILIENT DEVELOPMENT &amp; ADAPTATION TO CLIMATE              CHANGE PROJECT IN SIERRA LEONE </a:t>
            </a:r>
            <a:endParaRPr lang="en-GB" sz="1600" b="1" dirty="0">
              <a:solidFill>
                <a:srgbClr val="0070C0"/>
              </a:solidFill>
              <a:latin typeface="Arial Black" pitchFamily="34" charset="0"/>
              <a:cs typeface="Aharoni" pitchFamily="2" charset="-79"/>
            </a:endParaRPr>
          </a:p>
        </p:txBody>
      </p:sp>
      <p:sp>
        <p:nvSpPr>
          <p:cNvPr id="22" name="Title 1"/>
          <p:cNvSpPr txBox="1">
            <a:spLocks/>
          </p:cNvSpPr>
          <p:nvPr/>
        </p:nvSpPr>
        <p:spPr>
          <a:xfrm>
            <a:off x="1257300" y="2876920"/>
            <a:ext cx="7124700" cy="7806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400" b="1" i="1" dirty="0" smtClean="0">
                <a:solidFill>
                  <a:srgbClr val="00B0F0"/>
                </a:solidFill>
                <a:latin typeface="Aharoni" pitchFamily="2" charset="-79"/>
                <a:cs typeface="Aharoni" pitchFamily="2" charset="-79"/>
              </a:rPr>
              <a:t>Key Milestones (Cont’n)</a:t>
            </a:r>
            <a:endParaRPr lang="en-GB" sz="2400" b="1" i="1" dirty="0">
              <a:solidFill>
                <a:srgbClr val="00B0F0"/>
              </a:solidFill>
              <a:latin typeface="Aharoni" pitchFamily="2" charset="-79"/>
              <a:cs typeface="Aharoni" pitchFamily="2" charset="-79"/>
            </a:endParaRPr>
          </a:p>
        </p:txBody>
      </p:sp>
      <p:pic>
        <p:nvPicPr>
          <p:cNvPr id="23" name="Picture 2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096218" y="152378"/>
            <a:ext cx="4142782" cy="914422"/>
          </a:xfrm>
          <a:prstGeom prst="rect">
            <a:avLst/>
          </a:prstGeom>
        </p:spPr>
      </p:pic>
      <p:pic>
        <p:nvPicPr>
          <p:cNvPr id="3081" name="Picture 9"/>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88912" y="3676650"/>
            <a:ext cx="8766175" cy="15605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713657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Project Aim &amp; Objective</a:t>
            </a:r>
            <a:endParaRPr lang="en-US" sz="3200" b="1" dirty="0">
              <a:solidFill>
                <a:prstClr val="white"/>
              </a:solidFill>
              <a:latin typeface="Miriam" pitchFamily="34" charset="-79"/>
              <a:cs typeface="Miriam" pitchFamily="34" charset="-79"/>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p:cNvSpPr/>
          <p:nvPr/>
        </p:nvSpPr>
        <p:spPr>
          <a:xfrm>
            <a:off x="35496" y="1323925"/>
            <a:ext cx="9145016" cy="1600438"/>
          </a:xfrm>
          <a:prstGeom prst="rect">
            <a:avLst/>
          </a:prstGeom>
        </p:spPr>
        <p:txBody>
          <a:bodyPr wrap="square">
            <a:spAutoFit/>
          </a:bodyPr>
          <a:lstStyle/>
          <a:p>
            <a:pPr algn="ctr">
              <a:defRPr/>
            </a:pPr>
            <a:r>
              <a:rPr lang="en-US" sz="1400" dirty="0" smtClean="0">
                <a:latin typeface="Arial Black" pitchFamily="34" charset="0"/>
              </a:rPr>
              <a:t>CIEWS Project aims to strengthen the early warning systems of Sierra Leone by facilitating access to improved climate information including early warnings for informed decision making </a:t>
            </a:r>
          </a:p>
          <a:p>
            <a:pPr algn="ctr">
              <a:defRPr/>
            </a:pPr>
            <a:endParaRPr lang="en-US" sz="1400" dirty="0" smtClean="0">
              <a:latin typeface="Arial Black" pitchFamily="34" charset="0"/>
            </a:endParaRPr>
          </a:p>
          <a:p>
            <a:pPr algn="ctr">
              <a:defRPr/>
            </a:pPr>
            <a:endParaRPr lang="en-US" sz="1400" dirty="0" smtClean="0">
              <a:latin typeface="Arial Black" pitchFamily="34" charset="0"/>
            </a:endParaRPr>
          </a:p>
          <a:p>
            <a:pPr algn="ctr">
              <a:defRPr/>
            </a:pPr>
            <a:endParaRPr lang="en-US" sz="1400" dirty="0" smtClean="0">
              <a:latin typeface="Arial Black" pitchFamily="34" charset="0"/>
            </a:endParaRPr>
          </a:p>
          <a:p>
            <a:pPr marL="342900" indent="-342900" algn="ctr">
              <a:buBlip>
                <a:blip r:embed="rId3"/>
              </a:buBlip>
              <a:defRPr/>
            </a:pPr>
            <a:endParaRPr lang="en-US" sz="1400" dirty="0">
              <a:latin typeface="Arial Black" pitchFamily="34" charset="0"/>
            </a:endParaRPr>
          </a:p>
        </p:txBody>
      </p:sp>
      <p:cxnSp>
        <p:nvCxnSpPr>
          <p:cNvPr id="7" name="Straight Connector 6"/>
          <p:cNvCxnSpPr/>
          <p:nvPr/>
        </p:nvCxnSpPr>
        <p:spPr>
          <a:xfrm>
            <a:off x="76201" y="2060848"/>
            <a:ext cx="8918326" cy="0"/>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224558" y="2163753"/>
            <a:ext cx="8769969" cy="2345367"/>
            <a:chOff x="1487307" y="619183"/>
            <a:chExt cx="11693291" cy="2345367"/>
          </a:xfrm>
        </p:grpSpPr>
        <p:grpSp>
          <p:nvGrpSpPr>
            <p:cNvPr id="28" name="Group 15"/>
            <p:cNvGrpSpPr/>
            <p:nvPr/>
          </p:nvGrpSpPr>
          <p:grpSpPr>
            <a:xfrm>
              <a:off x="1487307" y="619183"/>
              <a:ext cx="11693291" cy="2345367"/>
              <a:chOff x="323528" y="825151"/>
              <a:chExt cx="9675878" cy="1877263"/>
            </a:xfrm>
          </p:grpSpPr>
          <p:sp>
            <p:nvSpPr>
              <p:cNvPr id="30" name="Freeform 29"/>
              <p:cNvSpPr/>
              <p:nvPr/>
            </p:nvSpPr>
            <p:spPr>
              <a:xfrm>
                <a:off x="323528" y="825151"/>
                <a:ext cx="9675878" cy="1877263"/>
              </a:xfrm>
              <a:custGeom>
                <a:avLst/>
                <a:gdLst>
                  <a:gd name="connsiteX0" fmla="*/ 0 w 8424936"/>
                  <a:gd name="connsiteY0" fmla="*/ 175520 h 1755195"/>
                  <a:gd name="connsiteX1" fmla="*/ 51409 w 8424936"/>
                  <a:gd name="connsiteY1" fmla="*/ 51409 h 1755195"/>
                  <a:gd name="connsiteX2" fmla="*/ 175521 w 8424936"/>
                  <a:gd name="connsiteY2" fmla="*/ 1 h 1755195"/>
                  <a:gd name="connsiteX3" fmla="*/ 8249416 w 8424936"/>
                  <a:gd name="connsiteY3" fmla="*/ 0 h 1755195"/>
                  <a:gd name="connsiteX4" fmla="*/ 8373527 w 8424936"/>
                  <a:gd name="connsiteY4" fmla="*/ 51409 h 1755195"/>
                  <a:gd name="connsiteX5" fmla="*/ 8424935 w 8424936"/>
                  <a:gd name="connsiteY5" fmla="*/ 175521 h 1755195"/>
                  <a:gd name="connsiteX6" fmla="*/ 8424936 w 8424936"/>
                  <a:gd name="connsiteY6" fmla="*/ 1579675 h 1755195"/>
                  <a:gd name="connsiteX7" fmla="*/ 8373527 w 8424936"/>
                  <a:gd name="connsiteY7" fmla="*/ 1703786 h 1755195"/>
                  <a:gd name="connsiteX8" fmla="*/ 8249416 w 8424936"/>
                  <a:gd name="connsiteY8" fmla="*/ 1755195 h 1755195"/>
                  <a:gd name="connsiteX9" fmla="*/ 175520 w 8424936"/>
                  <a:gd name="connsiteY9" fmla="*/ 1755195 h 1755195"/>
                  <a:gd name="connsiteX10" fmla="*/ 51409 w 8424936"/>
                  <a:gd name="connsiteY10" fmla="*/ 1703786 h 1755195"/>
                  <a:gd name="connsiteX11" fmla="*/ 0 w 8424936"/>
                  <a:gd name="connsiteY11" fmla="*/ 1579675 h 1755195"/>
                  <a:gd name="connsiteX12" fmla="*/ 0 w 8424936"/>
                  <a:gd name="connsiteY12" fmla="*/ 175520 h 17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4936" h="1755195">
                    <a:moveTo>
                      <a:pt x="0" y="175520"/>
                    </a:moveTo>
                    <a:cubicBezTo>
                      <a:pt x="0" y="128969"/>
                      <a:pt x="18492" y="84325"/>
                      <a:pt x="51409" y="51409"/>
                    </a:cubicBezTo>
                    <a:cubicBezTo>
                      <a:pt x="84325" y="18493"/>
                      <a:pt x="128970" y="0"/>
                      <a:pt x="175521" y="1"/>
                    </a:cubicBezTo>
                    <a:lnTo>
                      <a:pt x="8249416" y="0"/>
                    </a:lnTo>
                    <a:cubicBezTo>
                      <a:pt x="8295967" y="0"/>
                      <a:pt x="8340611" y="18492"/>
                      <a:pt x="8373527" y="51409"/>
                    </a:cubicBezTo>
                    <a:cubicBezTo>
                      <a:pt x="8406443" y="84325"/>
                      <a:pt x="8424936" y="128970"/>
                      <a:pt x="8424935" y="175521"/>
                    </a:cubicBezTo>
                    <a:cubicBezTo>
                      <a:pt x="8424935" y="643572"/>
                      <a:pt x="8424936" y="1111624"/>
                      <a:pt x="8424936" y="1579675"/>
                    </a:cubicBezTo>
                    <a:cubicBezTo>
                      <a:pt x="8424936" y="1626226"/>
                      <a:pt x="8406444" y="1670870"/>
                      <a:pt x="8373527" y="1703786"/>
                    </a:cubicBezTo>
                    <a:cubicBezTo>
                      <a:pt x="8340611" y="1736702"/>
                      <a:pt x="8295966" y="1755195"/>
                      <a:pt x="8249416" y="1755195"/>
                    </a:cubicBezTo>
                    <a:lnTo>
                      <a:pt x="175520" y="1755195"/>
                    </a:lnTo>
                    <a:cubicBezTo>
                      <a:pt x="128969" y="1755195"/>
                      <a:pt x="84325" y="1736703"/>
                      <a:pt x="51409" y="1703786"/>
                    </a:cubicBezTo>
                    <a:cubicBezTo>
                      <a:pt x="18493" y="1670870"/>
                      <a:pt x="0" y="1626225"/>
                      <a:pt x="0" y="1579675"/>
                    </a:cubicBezTo>
                    <a:lnTo>
                      <a:pt x="0" y="175520"/>
                    </a:lnTo>
                    <a:close/>
                  </a:path>
                </a:pathLst>
              </a:custGeom>
              <a:solidFill>
                <a:schemeClr val="accent4">
                  <a:lumMod val="40000"/>
                  <a:lumOff val="60000"/>
                </a:schemeClr>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1936706" tIns="76200" rIns="76201" bIns="76200" numCol="1" spcCol="1270" anchor="ctr" anchorCtr="0">
                <a:noAutofit/>
              </a:bodyPr>
              <a:lstStyle/>
              <a:p>
                <a:pPr marL="342900" lvl="1" indent="-342900" defTabSz="666750">
                  <a:spcBef>
                    <a:spcPct val="0"/>
                  </a:spcBef>
                  <a:spcAft>
                    <a:spcPts val="1200"/>
                  </a:spcAft>
                  <a:buFont typeface="Wingdings" pitchFamily="2" charset="2"/>
                  <a:buChar char="q"/>
                </a:pPr>
                <a:r>
                  <a:rPr lang="en-GB" sz="1600" dirty="0" smtClean="0">
                    <a:solidFill>
                      <a:prstClr val="black"/>
                    </a:solidFill>
                    <a:cs typeface="Arial" pitchFamily="34" charset="0"/>
                  </a:rPr>
                  <a:t>To </a:t>
                </a:r>
                <a:r>
                  <a:rPr lang="en-GB" sz="1600" dirty="0">
                    <a:solidFill>
                      <a:prstClr val="black"/>
                    </a:solidFill>
                    <a:cs typeface="Arial" pitchFamily="34" charset="0"/>
                  </a:rPr>
                  <a:t>establish a functional network of meteorological and hydrological monitoring stations to help understand better the weather and climatic changes overtime and provide timely information to avert any weather and climate change related </a:t>
                </a:r>
                <a:r>
                  <a:rPr lang="en-GB" sz="1600" dirty="0" smtClean="0">
                    <a:solidFill>
                      <a:prstClr val="black"/>
                    </a:solidFill>
                    <a:cs typeface="Arial" pitchFamily="34" charset="0"/>
                  </a:rPr>
                  <a:t>disasters</a:t>
                </a:r>
              </a:p>
              <a:p>
                <a:pPr marL="342900" lvl="1" indent="-342900" defTabSz="666750">
                  <a:spcBef>
                    <a:spcPct val="0"/>
                  </a:spcBef>
                  <a:spcAft>
                    <a:spcPts val="1200"/>
                  </a:spcAft>
                  <a:buFont typeface="Wingdings" pitchFamily="2" charset="2"/>
                  <a:buChar char="q"/>
                </a:pPr>
                <a:r>
                  <a:rPr lang="en-GB" sz="1600" dirty="0" smtClean="0">
                    <a:solidFill>
                      <a:prstClr val="black"/>
                    </a:solidFill>
                    <a:cs typeface="Arial" pitchFamily="34" charset="0"/>
                  </a:rPr>
                  <a:t>To </a:t>
                </a:r>
                <a:r>
                  <a:rPr lang="en-GB" sz="1600" dirty="0">
                    <a:solidFill>
                      <a:prstClr val="black"/>
                    </a:solidFill>
                    <a:cs typeface="Arial" pitchFamily="34" charset="0"/>
                  </a:rPr>
                  <a:t>integrate weather, hydro-meteorological and climate information into national policy plans and the local government development plans</a:t>
                </a:r>
              </a:p>
            </p:txBody>
          </p:sp>
          <p:sp>
            <p:nvSpPr>
              <p:cNvPr id="31" name="Rounded Rectangle 30"/>
              <p:cNvSpPr/>
              <p:nvPr/>
            </p:nvSpPr>
            <p:spPr>
              <a:xfrm>
                <a:off x="396769" y="1053656"/>
                <a:ext cx="1480665" cy="1335534"/>
              </a:xfrm>
              <a:prstGeom prst="roundRect">
                <a:avLst>
                  <a:gd name="adj" fmla="val 10000"/>
                </a:avLst>
              </a:prstGeom>
              <a:solidFill>
                <a:schemeClr val="bg1"/>
              </a:solidFill>
            </p:spPr>
            <p:style>
              <a:lnRef idx="2">
                <a:schemeClr val="lt1">
                  <a:hueOff val="0"/>
                  <a:satOff val="0"/>
                  <a:lumOff val="0"/>
                  <a:alphaOff val="0"/>
                </a:schemeClr>
              </a:lnRef>
              <a:fillRef idx="1">
                <a:schemeClr val="accent3">
                  <a:tint val="50000"/>
                  <a:hueOff val="0"/>
                  <a:satOff val="0"/>
                  <a:lumOff val="0"/>
                  <a:alphaOff val="0"/>
                </a:schemeClr>
              </a:fillRef>
              <a:effectRef idx="0">
                <a:schemeClr val="accent3">
                  <a:tint val="50000"/>
                  <a:hueOff val="0"/>
                  <a:satOff val="0"/>
                  <a:lumOff val="0"/>
                  <a:alphaOff val="0"/>
                </a:schemeClr>
              </a:effectRef>
              <a:fontRef idx="minor">
                <a:schemeClr val="lt1">
                  <a:hueOff val="0"/>
                  <a:satOff val="0"/>
                  <a:lumOff val="0"/>
                  <a:alphaOff val="0"/>
                </a:schemeClr>
              </a:fontRef>
            </p:style>
          </p:sp>
        </p:grpSp>
        <p:pic>
          <p:nvPicPr>
            <p:cNvPr id="29" name="Picture 28"/>
            <p:cNvPicPr>
              <a:picLocks noChangeAspect="1"/>
            </p:cNvPicPr>
            <p:nvPr/>
          </p:nvPicPr>
          <p:blipFill>
            <a:blip r:embed="rId4"/>
            <a:stretch>
              <a:fillRect/>
            </a:stretch>
          </p:blipFill>
          <p:spPr>
            <a:xfrm>
              <a:off x="1738028" y="1108996"/>
              <a:ext cx="1441901" cy="1226184"/>
            </a:xfrm>
            <a:prstGeom prst="rect">
              <a:avLst/>
            </a:prstGeom>
          </p:spPr>
        </p:pic>
      </p:grpSp>
      <p:sp>
        <p:nvSpPr>
          <p:cNvPr id="32" name="Freeform 31"/>
          <p:cNvSpPr/>
          <p:nvPr/>
        </p:nvSpPr>
        <p:spPr>
          <a:xfrm>
            <a:off x="412599" y="4469510"/>
            <a:ext cx="8581927" cy="2388489"/>
          </a:xfrm>
          <a:custGeom>
            <a:avLst/>
            <a:gdLst>
              <a:gd name="connsiteX0" fmla="*/ 0 w 8424936"/>
              <a:gd name="connsiteY0" fmla="*/ 175520 h 1755195"/>
              <a:gd name="connsiteX1" fmla="*/ 51409 w 8424936"/>
              <a:gd name="connsiteY1" fmla="*/ 51409 h 1755195"/>
              <a:gd name="connsiteX2" fmla="*/ 175521 w 8424936"/>
              <a:gd name="connsiteY2" fmla="*/ 1 h 1755195"/>
              <a:gd name="connsiteX3" fmla="*/ 8249416 w 8424936"/>
              <a:gd name="connsiteY3" fmla="*/ 0 h 1755195"/>
              <a:gd name="connsiteX4" fmla="*/ 8373527 w 8424936"/>
              <a:gd name="connsiteY4" fmla="*/ 51409 h 1755195"/>
              <a:gd name="connsiteX5" fmla="*/ 8424935 w 8424936"/>
              <a:gd name="connsiteY5" fmla="*/ 175521 h 1755195"/>
              <a:gd name="connsiteX6" fmla="*/ 8424936 w 8424936"/>
              <a:gd name="connsiteY6" fmla="*/ 1579675 h 1755195"/>
              <a:gd name="connsiteX7" fmla="*/ 8373527 w 8424936"/>
              <a:gd name="connsiteY7" fmla="*/ 1703786 h 1755195"/>
              <a:gd name="connsiteX8" fmla="*/ 8249416 w 8424936"/>
              <a:gd name="connsiteY8" fmla="*/ 1755195 h 1755195"/>
              <a:gd name="connsiteX9" fmla="*/ 175520 w 8424936"/>
              <a:gd name="connsiteY9" fmla="*/ 1755195 h 1755195"/>
              <a:gd name="connsiteX10" fmla="*/ 51409 w 8424936"/>
              <a:gd name="connsiteY10" fmla="*/ 1703786 h 1755195"/>
              <a:gd name="connsiteX11" fmla="*/ 0 w 8424936"/>
              <a:gd name="connsiteY11" fmla="*/ 1579675 h 1755195"/>
              <a:gd name="connsiteX12" fmla="*/ 0 w 8424936"/>
              <a:gd name="connsiteY12" fmla="*/ 175520 h 175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24936" h="1755195">
                <a:moveTo>
                  <a:pt x="0" y="175520"/>
                </a:moveTo>
                <a:cubicBezTo>
                  <a:pt x="0" y="128969"/>
                  <a:pt x="18492" y="84325"/>
                  <a:pt x="51409" y="51409"/>
                </a:cubicBezTo>
                <a:cubicBezTo>
                  <a:pt x="84325" y="18493"/>
                  <a:pt x="128970" y="0"/>
                  <a:pt x="175521" y="1"/>
                </a:cubicBezTo>
                <a:lnTo>
                  <a:pt x="8249416" y="0"/>
                </a:lnTo>
                <a:cubicBezTo>
                  <a:pt x="8295967" y="0"/>
                  <a:pt x="8340611" y="18492"/>
                  <a:pt x="8373527" y="51409"/>
                </a:cubicBezTo>
                <a:cubicBezTo>
                  <a:pt x="8406443" y="84325"/>
                  <a:pt x="8424936" y="128970"/>
                  <a:pt x="8424935" y="175521"/>
                </a:cubicBezTo>
                <a:cubicBezTo>
                  <a:pt x="8424935" y="643572"/>
                  <a:pt x="8424936" y="1111624"/>
                  <a:pt x="8424936" y="1579675"/>
                </a:cubicBezTo>
                <a:cubicBezTo>
                  <a:pt x="8424936" y="1626226"/>
                  <a:pt x="8406444" y="1670870"/>
                  <a:pt x="8373527" y="1703786"/>
                </a:cubicBezTo>
                <a:cubicBezTo>
                  <a:pt x="8340611" y="1736702"/>
                  <a:pt x="8295966" y="1755195"/>
                  <a:pt x="8249416" y="1755195"/>
                </a:cubicBezTo>
                <a:lnTo>
                  <a:pt x="175520" y="1755195"/>
                </a:lnTo>
                <a:cubicBezTo>
                  <a:pt x="128969" y="1755195"/>
                  <a:pt x="84325" y="1736703"/>
                  <a:pt x="51409" y="1703786"/>
                </a:cubicBezTo>
                <a:cubicBezTo>
                  <a:pt x="18493" y="1670870"/>
                  <a:pt x="0" y="1626225"/>
                  <a:pt x="0" y="1579675"/>
                </a:cubicBezTo>
                <a:lnTo>
                  <a:pt x="0" y="175520"/>
                </a:lnTo>
                <a:close/>
              </a:path>
            </a:pathLst>
          </a:custGeom>
          <a:solidFill>
            <a:srgbClr val="4CD4E2"/>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txBody>
          <a:bodyPr spcFirstLastPara="0" vert="horz" wrap="square" lIns="1936706" tIns="76200" rIns="76201" bIns="76200" numCol="1" spcCol="1270" anchor="ctr" anchorCtr="0">
            <a:noAutofit/>
          </a:bodyPr>
          <a:lstStyle/>
          <a:p>
            <a:pPr marL="0" lvl="1" defTabSz="666750">
              <a:lnSpc>
                <a:spcPct val="90000"/>
              </a:lnSpc>
              <a:spcBef>
                <a:spcPct val="0"/>
              </a:spcBef>
              <a:spcAft>
                <a:spcPts val="1200"/>
              </a:spcAft>
            </a:pPr>
            <a:endParaRPr lang="en-GB" sz="1600" dirty="0">
              <a:solidFill>
                <a:prstClr val="black"/>
              </a:solidFill>
              <a:cs typeface="Arial" pitchFamily="34" charset="0"/>
            </a:endParaRPr>
          </a:p>
          <a:p>
            <a:pPr marL="285750" lvl="1" indent="-285750" defTabSz="666750">
              <a:lnSpc>
                <a:spcPct val="90000"/>
              </a:lnSpc>
              <a:spcBef>
                <a:spcPct val="0"/>
              </a:spcBef>
              <a:spcAft>
                <a:spcPts val="1200"/>
              </a:spcAft>
              <a:buFont typeface="Wingdings" pitchFamily="2" charset="2"/>
              <a:buChar char="q"/>
            </a:pPr>
            <a:r>
              <a:rPr lang="en-GB" sz="1600" dirty="0" smtClean="0">
                <a:solidFill>
                  <a:prstClr val="black"/>
                </a:solidFill>
                <a:cs typeface="Arial" pitchFamily="34" charset="0"/>
              </a:rPr>
              <a:t>To enhance </a:t>
            </a:r>
            <a:r>
              <a:rPr lang="en-GB" sz="1600" dirty="0">
                <a:solidFill>
                  <a:prstClr val="black"/>
                </a:solidFill>
                <a:cs typeface="Arial" pitchFamily="34" charset="0"/>
              </a:rPr>
              <a:t>the capacity of hydro-meteorological services and networks to predict climatic events and associated risks; develop a more effective and targeted delivery of climate information, including early </a:t>
            </a:r>
            <a:r>
              <a:rPr lang="en-GB" sz="1600" dirty="0" smtClean="0">
                <a:solidFill>
                  <a:prstClr val="black"/>
                </a:solidFill>
                <a:cs typeface="Arial" pitchFamily="34" charset="0"/>
              </a:rPr>
              <a:t>warnings</a:t>
            </a:r>
          </a:p>
          <a:p>
            <a:pPr marL="342900" lvl="1" indent="-342900" defTabSz="666750">
              <a:lnSpc>
                <a:spcPct val="90000"/>
              </a:lnSpc>
              <a:spcBef>
                <a:spcPct val="0"/>
              </a:spcBef>
              <a:spcAft>
                <a:spcPts val="1200"/>
              </a:spcAft>
              <a:buFont typeface="Wingdings" pitchFamily="2" charset="2"/>
              <a:buChar char="q"/>
            </a:pPr>
            <a:r>
              <a:rPr lang="en-GB" sz="1600" dirty="0" smtClean="0">
                <a:solidFill>
                  <a:prstClr val="black"/>
                </a:solidFill>
                <a:cs typeface="Arial" pitchFamily="34" charset="0"/>
              </a:rPr>
              <a:t>To </a:t>
            </a:r>
            <a:r>
              <a:rPr lang="en-GB" sz="1600" dirty="0">
                <a:solidFill>
                  <a:prstClr val="black"/>
                </a:solidFill>
                <a:cs typeface="Arial" pitchFamily="34" charset="0"/>
              </a:rPr>
              <a:t>support improved and timely responses to forecasted climate-related </a:t>
            </a:r>
            <a:r>
              <a:rPr lang="en-GB" sz="1600" dirty="0" smtClean="0">
                <a:solidFill>
                  <a:prstClr val="black"/>
                </a:solidFill>
                <a:cs typeface="Arial" pitchFamily="34" charset="0"/>
              </a:rPr>
              <a:t>risks</a:t>
            </a:r>
            <a:endParaRPr lang="en-GB" sz="1600" dirty="0">
              <a:solidFill>
                <a:prstClr val="black"/>
              </a:solidFill>
              <a:cs typeface="Arial" pitchFamily="34" charset="0"/>
            </a:endParaRPr>
          </a:p>
          <a:p>
            <a:pPr marL="342900" lvl="1" indent="-342900" defTabSz="666750">
              <a:lnSpc>
                <a:spcPct val="90000"/>
              </a:lnSpc>
              <a:spcBef>
                <a:spcPct val="0"/>
              </a:spcBef>
              <a:spcAft>
                <a:spcPts val="1200"/>
              </a:spcAft>
              <a:buFont typeface="Wingdings" pitchFamily="2" charset="2"/>
              <a:buChar char="q"/>
            </a:pPr>
            <a:r>
              <a:rPr lang="en-GB" sz="1600" dirty="0" smtClean="0">
                <a:solidFill>
                  <a:prstClr val="black"/>
                </a:solidFill>
                <a:cs typeface="Arial" pitchFamily="34" charset="0"/>
              </a:rPr>
              <a:t>To develop </a:t>
            </a:r>
            <a:r>
              <a:rPr lang="en-GB" sz="1600" dirty="0">
                <a:solidFill>
                  <a:prstClr val="black"/>
                </a:solidFill>
                <a:cs typeface="Arial" pitchFamily="34" charset="0"/>
              </a:rPr>
              <a:t>and disseminate weather and climate information and warnings to the Government of Sierra Leone, the private sector and the general public to enable early preparation against disasters such as floods and other severe weather and agricultural stresses</a:t>
            </a:r>
          </a:p>
          <a:p>
            <a:pPr marL="114300" lvl="1" indent="-114300" defTabSz="666750">
              <a:lnSpc>
                <a:spcPct val="90000"/>
              </a:lnSpc>
              <a:spcBef>
                <a:spcPct val="0"/>
              </a:spcBef>
              <a:spcAft>
                <a:spcPct val="15000"/>
              </a:spcAft>
              <a:buFontTx/>
              <a:buChar char="••"/>
            </a:pPr>
            <a:endParaRPr lang="en-GB" sz="1500" dirty="0">
              <a:solidFill>
                <a:prstClr val="white"/>
              </a:solidFill>
            </a:endParaRPr>
          </a:p>
        </p:txBody>
      </p:sp>
    </p:spTree>
    <p:extLst>
      <p:ext uri="{BB962C8B-B14F-4D97-AF65-F5344CB8AC3E}">
        <p14:creationId xmlns:p14="http://schemas.microsoft.com/office/powerpoint/2010/main" xmlns="" val="9700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0" y="1066800"/>
            <a:ext cx="9144302" cy="103043"/>
            <a:chOff x="-4734" y="608266"/>
            <a:chExt cx="9144302" cy="103042"/>
          </a:xfrm>
        </p:grpSpPr>
        <p:cxnSp>
          <p:nvCxnSpPr>
            <p:cNvPr id="5" name="Straight Connector 4"/>
            <p:cNvCxnSpPr/>
            <p:nvPr/>
          </p:nvCxnSpPr>
          <p:spPr>
            <a:xfrm>
              <a:off x="-4734" y="608266"/>
              <a:ext cx="9144302" cy="0"/>
            </a:xfrm>
            <a:prstGeom prst="line">
              <a:avLst/>
            </a:prstGeom>
            <a:ln w="476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4734" y="711308"/>
              <a:ext cx="9144302" cy="0"/>
            </a:xfrm>
            <a:prstGeom prst="line">
              <a:avLst/>
            </a:prstGeom>
            <a:ln w="476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8" name="Rectangle 7"/>
          <p:cNvSpPr/>
          <p:nvPr/>
        </p:nvSpPr>
        <p:spPr>
          <a:xfrm>
            <a:off x="76201" y="76200"/>
            <a:ext cx="7691817" cy="90802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r>
              <a:rPr lang="en-US" sz="3200" b="1" dirty="0" smtClean="0">
                <a:solidFill>
                  <a:prstClr val="white"/>
                </a:solidFill>
                <a:latin typeface="Miriam" pitchFamily="34" charset="-79"/>
                <a:cs typeface="Miriam" pitchFamily="34" charset="-79"/>
              </a:rPr>
              <a:t>Key Partners and Collaboration (Cont’n)</a:t>
            </a:r>
            <a:endParaRPr lang="en-US" sz="3200" b="1" dirty="0">
              <a:solidFill>
                <a:prstClr val="white"/>
              </a:solidFill>
              <a:latin typeface="Miriam" pitchFamily="34" charset="-79"/>
              <a:cs typeface="Miriam" pitchFamily="34" charset="-79"/>
            </a:endParaRPr>
          </a:p>
        </p:txBody>
      </p:sp>
      <p:pic>
        <p:nvPicPr>
          <p:cNvPr id="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875225" y="76199"/>
            <a:ext cx="1119302" cy="9080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p:cNvSpPr/>
          <p:nvPr/>
        </p:nvSpPr>
        <p:spPr>
          <a:xfrm>
            <a:off x="35496" y="1323925"/>
            <a:ext cx="9145016" cy="1600438"/>
          </a:xfrm>
          <a:prstGeom prst="rect">
            <a:avLst/>
          </a:prstGeom>
        </p:spPr>
        <p:txBody>
          <a:bodyPr wrap="square">
            <a:spAutoFit/>
          </a:bodyPr>
          <a:lstStyle/>
          <a:p>
            <a:pPr algn="ctr">
              <a:defRPr/>
            </a:pPr>
            <a:r>
              <a:rPr lang="en-US" sz="1400" dirty="0" smtClean="0">
                <a:latin typeface="Arial Black" pitchFamily="34" charset="0"/>
              </a:rPr>
              <a:t>There has been improved partnership between the SL Met Agency and environmental management, disaster management and hydrological management in late 2016 to date for managing early warnings in Sierra Leone, with support from the UNDP  </a:t>
            </a:r>
          </a:p>
          <a:p>
            <a:pPr algn="ctr">
              <a:defRPr/>
            </a:pPr>
            <a:endParaRPr lang="en-US" sz="1400" dirty="0" smtClean="0">
              <a:latin typeface="Arial Black" pitchFamily="34" charset="0"/>
            </a:endParaRPr>
          </a:p>
          <a:p>
            <a:pPr algn="ctr">
              <a:defRPr/>
            </a:pPr>
            <a:endParaRPr lang="en-US" sz="1400" dirty="0" smtClean="0">
              <a:latin typeface="Arial Black" pitchFamily="34" charset="0"/>
            </a:endParaRPr>
          </a:p>
          <a:p>
            <a:pPr algn="ctr">
              <a:defRPr/>
            </a:pPr>
            <a:endParaRPr lang="en-US" sz="1400" dirty="0" smtClean="0">
              <a:latin typeface="Arial Black" pitchFamily="34" charset="0"/>
            </a:endParaRPr>
          </a:p>
          <a:p>
            <a:pPr marL="342900" indent="-342900" algn="ctr">
              <a:buBlip>
                <a:blip r:embed="rId3"/>
              </a:buBlip>
              <a:defRPr/>
            </a:pPr>
            <a:endParaRPr lang="en-US" sz="1400" dirty="0">
              <a:latin typeface="Arial Black" pitchFamily="34" charset="0"/>
            </a:endParaRP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4708" y="2140007"/>
            <a:ext cx="8918575" cy="5005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564100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1493</TotalTime>
  <Words>1234</Words>
  <Application>Microsoft Office PowerPoint</Application>
  <PresentationFormat>On-screen Show (4:3)</PresentationFormat>
  <Paragraphs>127</Paragraphs>
  <Slides>17</Slides>
  <Notes>0</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Office Theme</vt:lpstr>
      <vt:lpstr>1_Office Theme</vt:lpstr>
      <vt:lpstr>SIERRA LEONE METEOROLOGICAL AGENCY</vt:lpstr>
      <vt:lpstr>Slide 2</vt:lpstr>
      <vt:lpstr>Slide 3</vt:lpstr>
      <vt:lpstr>Slide 4</vt:lpstr>
      <vt:lpstr>Slide 5</vt:lpstr>
      <vt:lpstr>Slide 6</vt:lpstr>
      <vt:lpstr>STRENGTHENING CLIMATE INFORMATION &amp; EARLY WARNING SYSTEMS            FOR CLIMATE RESILIENT DEVELOPMENT &amp; ADAPTATION TO CLIMATE              CHANGE PROJECT IN SIERRA LEONE </vt:lpstr>
      <vt:lpstr>Slide 8</vt:lpstr>
      <vt:lpstr>Slide 9</vt:lpstr>
      <vt:lpstr>Slide 10</vt:lpstr>
      <vt:lpstr>Slide 11</vt:lpstr>
      <vt:lpstr>Slide 12</vt:lpstr>
      <vt:lpstr>Slide 13</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Sierra Leone Meteorological Department</dc:title>
  <dc:creator>ECOAGRIS</dc:creator>
  <cp:lastModifiedBy>GPU ADMIN</cp:lastModifiedBy>
  <cp:revision>77</cp:revision>
  <dcterms:created xsi:type="dcterms:W3CDTF">2017-06-27T17:37:55Z</dcterms:created>
  <dcterms:modified xsi:type="dcterms:W3CDTF">2018-04-21T11:16:32Z</dcterms:modified>
</cp:coreProperties>
</file>