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72" r:id="rId4"/>
    <p:sldId id="273" r:id="rId5"/>
    <p:sldId id="274" r:id="rId6"/>
    <p:sldId id="275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09" autoAdjust="0"/>
    <p:restoredTop sz="94660"/>
  </p:normalViewPr>
  <p:slideViewPr>
    <p:cSldViewPr snapToGrid="0">
      <p:cViewPr varScale="1">
        <p:scale>
          <a:sx n="76" d="100"/>
          <a:sy n="76" d="100"/>
        </p:scale>
        <p:origin x="414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86401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77630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35918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7183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96796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35364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35005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68646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12791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86369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4931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488997-18F3-4E2A-839C-C84857BCD150}" type="datetimeFigureOut">
              <a:rPr lang="en-US" smtClean="0"/>
              <a:t>8/14/2018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BFDC88-119F-4E1C-9F75-CA825B543E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75183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2"/>
            <a:ext cx="9144000" cy="4732338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/>
              <a:t/>
            </a:r>
            <a:br>
              <a:rPr lang="en-US" b="1" dirty="0"/>
            </a:b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/>
              <a:t/>
            </a:r>
            <a:br>
              <a:rPr lang="en-US" b="1" dirty="0"/>
            </a:b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/>
              <a:t/>
            </a:r>
            <a:br>
              <a:rPr lang="en-US" b="1" dirty="0"/>
            </a:b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/>
              <a:t/>
            </a:r>
            <a:br>
              <a:rPr lang="en-US" b="1" dirty="0"/>
            </a:br>
            <a:r>
              <a:rPr lang="en-US" b="1" dirty="0" smtClean="0"/>
              <a:t>Meteorological Observation System in South Sudan </a:t>
            </a:r>
            <a:r>
              <a:rPr lang="en-US" b="1" dirty="0" smtClean="0">
                <a:solidFill>
                  <a:srgbClr val="FF0000"/>
                </a:solidFill>
              </a:rPr>
              <a:t/>
            </a:r>
            <a:br>
              <a:rPr lang="en-US" b="1" dirty="0" smtClean="0">
                <a:solidFill>
                  <a:srgbClr val="FF0000"/>
                </a:solidFill>
              </a:rPr>
            </a:br>
            <a:r>
              <a:rPr lang="en-US" b="1" dirty="0" smtClean="0"/>
              <a:t>By </a:t>
            </a:r>
            <a:r>
              <a:rPr lang="en-US" b="1" dirty="0" smtClean="0">
                <a:solidFill>
                  <a:srgbClr val="FF0000"/>
                </a:solidFill>
              </a:rPr>
              <a:t/>
            </a:r>
            <a:br>
              <a:rPr lang="en-US" b="1" dirty="0" smtClean="0">
                <a:solidFill>
                  <a:srgbClr val="FF0000"/>
                </a:solidFill>
              </a:rPr>
            </a:br>
            <a:r>
              <a:rPr lang="en-US" b="1" dirty="0" smtClean="0"/>
              <a:t>Phillip </a:t>
            </a:r>
            <a:r>
              <a:rPr lang="en-US" b="1" dirty="0" err="1" smtClean="0"/>
              <a:t>Nagarch</a:t>
            </a:r>
            <a:r>
              <a:rPr lang="en-US" b="1" dirty="0" smtClean="0"/>
              <a:t> </a:t>
            </a:r>
            <a:br>
              <a:rPr lang="en-US" b="1" dirty="0" smtClean="0"/>
            </a:b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1800" b="1" dirty="0" smtClean="0">
                <a:solidFill>
                  <a:schemeClr val="accent1"/>
                </a:solidFill>
              </a:rPr>
              <a:t>13-17 August 2018</a:t>
            </a:r>
            <a:endParaRPr lang="en-US" sz="1800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436461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rgbClr val="FF0000"/>
                </a:solidFill>
              </a:rPr>
              <a:t>Meteorological Observation Network 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The current monitoring network of SSMD ( Figure1 ) is currently made of five Synoptic station at Juba International Airport , </a:t>
            </a:r>
            <a:r>
              <a:rPr lang="en-US" dirty="0" err="1" smtClean="0"/>
              <a:t>Renk</a:t>
            </a:r>
            <a:r>
              <a:rPr lang="en-US" dirty="0" smtClean="0"/>
              <a:t> , Malakal, </a:t>
            </a:r>
            <a:r>
              <a:rPr lang="en-US" dirty="0" err="1" smtClean="0"/>
              <a:t>Wau</a:t>
            </a:r>
            <a:r>
              <a:rPr lang="en-US" dirty="0" smtClean="0"/>
              <a:t> and Raga of which only three are operational . However, many instruments are missing and the stations are all in need of urgent Maintenances or total replacement .</a:t>
            </a:r>
          </a:p>
          <a:p>
            <a:r>
              <a:rPr lang="en-US" dirty="0" smtClean="0"/>
              <a:t>The SSMD monitoring network was  complemented by nine (9) Automatic Weather Stations (AWS) installed by United Nation Food and Agriculture Organization (UNFAO) in 2008 and 2009 in some states</a:t>
            </a:r>
          </a:p>
          <a:p>
            <a:r>
              <a:rPr lang="en-US" dirty="0" smtClean="0"/>
              <a:t> Currently all are not working, due to lack spare parts. Maintenances in process soon. </a:t>
            </a:r>
            <a:endParaRPr lang="en-US" dirty="0" smtClean="0">
              <a:solidFill>
                <a:srgbClr val="FF0000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09140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9575800" y="5943600"/>
            <a:ext cx="1803400" cy="5207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Figure 1 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0" y="0"/>
            <a:ext cx="16308186" cy="56206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pic>
        <p:nvPicPr>
          <p:cNvPr id="1025" name="Picture 1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32411" y="0"/>
            <a:ext cx="8328527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2073381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4000" b="1" dirty="0"/>
              <a:t>CURRENT OBSERVATIONAL NETWORK Contd….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>
                <a:solidFill>
                  <a:schemeClr val="tx1"/>
                </a:solidFill>
                <a:latin typeface="Calibri" pitchFamily="34" charset="0"/>
              </a:rPr>
              <a:t>Upper </a:t>
            </a:r>
            <a:r>
              <a:rPr lang="en-US" b="1" dirty="0">
                <a:solidFill>
                  <a:schemeClr val="tx1"/>
                </a:solidFill>
                <a:latin typeface="Calibri" pitchFamily="34" charset="0"/>
              </a:rPr>
              <a:t>Air </a:t>
            </a:r>
            <a:r>
              <a:rPr lang="en-US" b="1" dirty="0" smtClean="0">
                <a:solidFill>
                  <a:schemeClr val="tx1"/>
                </a:solidFill>
                <a:latin typeface="Calibri" pitchFamily="34" charset="0"/>
              </a:rPr>
              <a:t>Station:</a:t>
            </a:r>
            <a:endParaRPr lang="en-US" b="1" dirty="0">
              <a:solidFill>
                <a:schemeClr val="tx1"/>
              </a:solidFill>
              <a:latin typeface="Calibri" pitchFamily="34" charset="0"/>
            </a:endParaRPr>
          </a:p>
          <a:p>
            <a:pPr>
              <a:buFont typeface="Wingdings" pitchFamily="2" charset="2"/>
              <a:buChar char="Ø"/>
            </a:pPr>
            <a:r>
              <a:rPr lang="en-US" dirty="0" smtClean="0">
                <a:solidFill>
                  <a:schemeClr val="tx1"/>
                </a:solidFill>
                <a:latin typeface="Calibri" pitchFamily="34" charset="0"/>
              </a:rPr>
              <a:t>We don’t have</a:t>
            </a:r>
            <a:endParaRPr lang="en-US" dirty="0">
              <a:solidFill>
                <a:schemeClr val="tx1"/>
              </a:solidFill>
              <a:latin typeface="Calibri" pitchFamily="34" charset="0"/>
            </a:endParaRPr>
          </a:p>
          <a:p>
            <a:pPr marL="0" indent="0">
              <a:buNone/>
            </a:pPr>
            <a:r>
              <a:rPr lang="en-US" b="1" dirty="0">
                <a:solidFill>
                  <a:schemeClr val="tx1"/>
                </a:solidFill>
                <a:latin typeface="Calibri" pitchFamily="34" charset="0"/>
              </a:rPr>
              <a:t>Remote </a:t>
            </a:r>
            <a:r>
              <a:rPr lang="en-US" b="1" dirty="0" smtClean="0">
                <a:solidFill>
                  <a:schemeClr val="tx1"/>
                </a:solidFill>
                <a:latin typeface="Calibri" pitchFamily="34" charset="0"/>
              </a:rPr>
              <a:t>Sensing:</a:t>
            </a:r>
          </a:p>
          <a:p>
            <a:pPr>
              <a:buFont typeface="Wingdings" pitchFamily="2" charset="2"/>
              <a:buChar char="Ø"/>
            </a:pPr>
            <a:r>
              <a:rPr lang="en-US" dirty="0">
                <a:solidFill>
                  <a:schemeClr val="tx1"/>
                </a:solidFill>
                <a:latin typeface="Calibri" pitchFamily="34" charset="0"/>
              </a:rPr>
              <a:t>We don’t have</a:t>
            </a:r>
          </a:p>
          <a:p>
            <a:pPr marL="0" indent="0">
              <a:buNone/>
            </a:pPr>
            <a:r>
              <a:rPr lang="en-US" b="1" dirty="0" smtClean="0">
                <a:solidFill>
                  <a:schemeClr val="tx1"/>
                </a:solidFill>
                <a:latin typeface="Calibri" pitchFamily="34" charset="0"/>
              </a:rPr>
              <a:t>Pollution Monitoring:</a:t>
            </a:r>
          </a:p>
          <a:p>
            <a:pPr>
              <a:buFont typeface="Wingdings" pitchFamily="2" charset="2"/>
              <a:buChar char="Ø"/>
            </a:pPr>
            <a:r>
              <a:rPr lang="en-US" dirty="0">
                <a:solidFill>
                  <a:schemeClr val="tx1"/>
                </a:solidFill>
                <a:latin typeface="Calibri" pitchFamily="34" charset="0"/>
              </a:rPr>
              <a:t>We don’t have</a:t>
            </a:r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4504213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i="1" dirty="0"/>
              <a:t>National Telecommunications Network: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Ø"/>
            </a:pPr>
            <a:r>
              <a:rPr lang="en-US" dirty="0" smtClean="0">
                <a:solidFill>
                  <a:schemeClr val="tx1"/>
                </a:solidFill>
                <a:latin typeface="Calibri" pitchFamily="34" charset="0"/>
              </a:rPr>
              <a:t>Data collected from the outside stations by phone call to the HQs.</a:t>
            </a:r>
          </a:p>
          <a:p>
            <a:pPr>
              <a:buFont typeface="Wingdings" pitchFamily="2" charset="2"/>
              <a:buChar char="Ø"/>
            </a:pPr>
            <a:r>
              <a:rPr lang="en-US" dirty="0" smtClean="0">
                <a:solidFill>
                  <a:schemeClr val="tx1"/>
                </a:solidFill>
                <a:latin typeface="Calibri" pitchFamily="34" charset="0"/>
              </a:rPr>
              <a:t>No SSB Radio used </a:t>
            </a:r>
            <a:r>
              <a:rPr lang="en-US" dirty="0">
                <a:solidFill>
                  <a:schemeClr val="tx1"/>
                </a:solidFill>
                <a:latin typeface="Calibri" pitchFamily="34" charset="0"/>
              </a:rPr>
              <a:t>to </a:t>
            </a:r>
            <a:r>
              <a:rPr lang="en-US" dirty="0" smtClean="0">
                <a:solidFill>
                  <a:schemeClr val="tx1"/>
                </a:solidFill>
                <a:latin typeface="Calibri" pitchFamily="34" charset="0"/>
              </a:rPr>
              <a:t>collect data </a:t>
            </a:r>
            <a:r>
              <a:rPr lang="en-US" dirty="0">
                <a:solidFill>
                  <a:schemeClr val="tx1"/>
                </a:solidFill>
                <a:latin typeface="Calibri" pitchFamily="34" charset="0"/>
              </a:rPr>
              <a:t>from the synoptic weather observation stations</a:t>
            </a:r>
            <a:r>
              <a:rPr lang="en-US" dirty="0" smtClean="0">
                <a:solidFill>
                  <a:schemeClr val="tx1"/>
                </a:solidFill>
                <a:latin typeface="Calibri" pitchFamily="34" charset="0"/>
              </a:rPr>
              <a:t>.</a:t>
            </a:r>
          </a:p>
          <a:p>
            <a:pPr>
              <a:buFont typeface="Wingdings" pitchFamily="2" charset="2"/>
              <a:buChar char="Ø"/>
            </a:pPr>
            <a:endParaRPr lang="en-US" dirty="0" smtClean="0">
              <a:solidFill>
                <a:schemeClr val="tx1"/>
              </a:solidFill>
              <a:latin typeface="Calibri" pitchFamily="34" charset="0"/>
            </a:endParaRPr>
          </a:p>
          <a:p>
            <a:pPr>
              <a:buFont typeface="Wingdings" pitchFamily="2" charset="2"/>
              <a:buChar char="Ø"/>
            </a:pPr>
            <a:endParaRPr lang="en-US" dirty="0">
              <a:latin typeface="Calibri" pitchFamily="34" charset="0"/>
            </a:endParaRPr>
          </a:p>
          <a:p>
            <a:pPr>
              <a:buFont typeface="Wingdings" pitchFamily="2" charset="2"/>
              <a:buChar char="Ø"/>
            </a:pPr>
            <a:r>
              <a:rPr lang="en-US" dirty="0" smtClean="0">
                <a:latin typeface="Calibri" pitchFamily="34" charset="0"/>
              </a:rPr>
              <a:t>Synoptic Station </a:t>
            </a:r>
            <a:endParaRPr lang="en-US" dirty="0" smtClean="0">
              <a:solidFill>
                <a:schemeClr val="tx1"/>
              </a:solidFill>
              <a:latin typeface="Calibri" pitchFamily="34" charset="0"/>
            </a:endParaRP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19888" y="3314700"/>
            <a:ext cx="5328355" cy="2997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291275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b="1" dirty="0" smtClean="0">
              <a:solidFill>
                <a:schemeClr val="accent1"/>
              </a:solidFill>
            </a:endParaRPr>
          </a:p>
          <a:p>
            <a:pPr marL="0" indent="0">
              <a:buNone/>
            </a:pPr>
            <a:r>
              <a:rPr lang="en-US" b="1" dirty="0">
                <a:solidFill>
                  <a:schemeClr val="accent1"/>
                </a:solidFill>
              </a:rPr>
              <a:t> </a:t>
            </a:r>
            <a:r>
              <a:rPr lang="en-US" b="1" dirty="0" smtClean="0">
                <a:solidFill>
                  <a:schemeClr val="accent1"/>
                </a:solidFill>
              </a:rPr>
              <a:t>               </a:t>
            </a:r>
          </a:p>
          <a:p>
            <a:pPr marL="0" indent="0">
              <a:buNone/>
            </a:pPr>
            <a:r>
              <a:rPr lang="en-US" b="1" dirty="0">
                <a:solidFill>
                  <a:schemeClr val="accent1"/>
                </a:solidFill>
              </a:rPr>
              <a:t> </a:t>
            </a:r>
            <a:r>
              <a:rPr lang="en-US" b="1" dirty="0" smtClean="0">
                <a:solidFill>
                  <a:schemeClr val="accent1"/>
                </a:solidFill>
              </a:rPr>
              <a:t>          </a:t>
            </a:r>
            <a:r>
              <a:rPr lang="en-US" sz="4000" b="1" dirty="0">
                <a:solidFill>
                  <a:schemeClr val="accent1"/>
                </a:solidFill>
              </a:rPr>
              <a:t> THANKS FOR YOUR ATTENTION </a:t>
            </a:r>
            <a:endParaRPr lang="en-US" sz="40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885651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176</Words>
  <Application>Microsoft Office PowerPoint</Application>
  <PresentationFormat>Widescreen</PresentationFormat>
  <Paragraphs>22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Wingdings</vt:lpstr>
      <vt:lpstr>Office Theme</vt:lpstr>
      <vt:lpstr>        Meteorological Observation System in South Sudan  By  Phillip Nagarch   13-17 August 2018</vt:lpstr>
      <vt:lpstr>Meteorological Observation Network  </vt:lpstr>
      <vt:lpstr>PowerPoint Presentation</vt:lpstr>
      <vt:lpstr>CURRENT OBSERVATIONAL NETWORK Contd….</vt:lpstr>
      <vt:lpstr>National Telecommunications Network: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Meteorological Observation System in South Sudan  By  Phillip Nagar</dc:title>
  <dc:creator>Togun</dc:creator>
  <cp:lastModifiedBy>Togun</cp:lastModifiedBy>
  <cp:revision>2</cp:revision>
  <dcterms:created xsi:type="dcterms:W3CDTF">2018-08-14T10:17:29Z</dcterms:created>
  <dcterms:modified xsi:type="dcterms:W3CDTF">2018-08-14T10:23:53Z</dcterms:modified>
</cp:coreProperties>
</file>

<file path=docProps/thumbnail.jpeg>
</file>