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79" r:id="rId2"/>
    <p:sldId id="280" r:id="rId3"/>
    <p:sldId id="321" r:id="rId4"/>
    <p:sldId id="326" r:id="rId5"/>
    <p:sldId id="322" r:id="rId6"/>
    <p:sldId id="349" r:id="rId7"/>
    <p:sldId id="323" r:id="rId8"/>
    <p:sldId id="350" r:id="rId9"/>
    <p:sldId id="286" r:id="rId10"/>
    <p:sldId id="351" r:id="rId11"/>
    <p:sldId id="287" r:id="rId12"/>
    <p:sldId id="352" r:id="rId13"/>
    <p:sldId id="288" r:id="rId14"/>
    <p:sldId id="353" r:id="rId15"/>
    <p:sldId id="289" r:id="rId16"/>
    <p:sldId id="354" r:id="rId17"/>
    <p:sldId id="290" r:id="rId18"/>
    <p:sldId id="355" r:id="rId19"/>
    <p:sldId id="291" r:id="rId20"/>
    <p:sldId id="356" r:id="rId21"/>
    <p:sldId id="292" r:id="rId22"/>
    <p:sldId id="357" r:id="rId23"/>
    <p:sldId id="293" r:id="rId24"/>
    <p:sldId id="358" r:id="rId25"/>
    <p:sldId id="324" r:id="rId26"/>
    <p:sldId id="359" r:id="rId27"/>
    <p:sldId id="274" r:id="rId28"/>
    <p:sldId id="360" r:id="rId29"/>
    <p:sldId id="270" r:id="rId30"/>
    <p:sldId id="361" r:id="rId31"/>
    <p:sldId id="271" r:id="rId32"/>
    <p:sldId id="362" r:id="rId33"/>
    <p:sldId id="257" r:id="rId34"/>
    <p:sldId id="363" r:id="rId35"/>
    <p:sldId id="268" r:id="rId36"/>
    <p:sldId id="364" r:id="rId37"/>
    <p:sldId id="267" r:id="rId38"/>
    <p:sldId id="365" r:id="rId39"/>
    <p:sldId id="269" r:id="rId40"/>
    <p:sldId id="366" r:id="rId41"/>
    <p:sldId id="265" r:id="rId42"/>
    <p:sldId id="367" r:id="rId43"/>
    <p:sldId id="263" r:id="rId44"/>
    <p:sldId id="368" r:id="rId45"/>
    <p:sldId id="264" r:id="rId46"/>
    <p:sldId id="369" r:id="rId47"/>
    <p:sldId id="317" r:id="rId48"/>
    <p:sldId id="370" r:id="rId49"/>
    <p:sldId id="318" r:id="rId50"/>
    <p:sldId id="371" r:id="rId51"/>
    <p:sldId id="281" r:id="rId5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84C"/>
    <a:srgbClr val="00C85A"/>
    <a:srgbClr val="5EB67B"/>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29" autoAdjust="0"/>
  </p:normalViewPr>
  <p:slideViewPr>
    <p:cSldViewPr>
      <p:cViewPr varScale="1">
        <p:scale>
          <a:sx n="70" d="100"/>
          <a:sy n="70" d="100"/>
        </p:scale>
        <p:origin x="-1152" y="-90"/>
      </p:cViewPr>
      <p:guideLst>
        <p:guide orient="horz" pos="2160"/>
        <p:guide pos="2880"/>
      </p:guideLst>
    </p:cSldViewPr>
  </p:slideViewPr>
  <p:outlineViewPr>
    <p:cViewPr>
      <p:scale>
        <a:sx n="33" d="100"/>
        <a:sy n="33" d="100"/>
      </p:scale>
      <p:origin x="0" y="3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DDEF454E-E28E-473C-8BBB-629B66BCA3CE}" type="datetimeFigureOut">
              <a:rPr lang="en-US" smtClean="0"/>
              <a:t>17/04/2020</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48B95CC0-13DE-4AE5-A3E3-B01C121ECC33}" type="slidenum">
              <a:rPr lang="en-US" smtClean="0"/>
              <a:t>‹#›</a:t>
            </a:fld>
            <a:endParaRPr lang="en-US"/>
          </a:p>
        </p:txBody>
      </p:sp>
    </p:spTree>
    <p:extLst>
      <p:ext uri="{BB962C8B-B14F-4D97-AF65-F5344CB8AC3E}">
        <p14:creationId xmlns:p14="http://schemas.microsoft.com/office/powerpoint/2010/main" val="268369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14F261-6972-4F28-B77D-A563A64B72B5}" type="slidenum">
              <a:rPr lang="en-US" smtClean="0"/>
              <a:pPr/>
              <a:t>1</a:t>
            </a:fld>
            <a:endParaRPr lang="en-US" dirty="0"/>
          </a:p>
        </p:txBody>
      </p:sp>
    </p:spTree>
    <p:extLst>
      <p:ext uri="{BB962C8B-B14F-4D97-AF65-F5344CB8AC3E}">
        <p14:creationId xmlns:p14="http://schemas.microsoft.com/office/powerpoint/2010/main" val="1318860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B95CC0-13DE-4AE5-A3E3-B01C121ECC33}" type="slidenum">
              <a:rPr lang="en-US" smtClean="0"/>
              <a:t>3</a:t>
            </a:fld>
            <a:endParaRPr lang="en-US"/>
          </a:p>
        </p:txBody>
      </p:sp>
    </p:spTree>
    <p:extLst>
      <p:ext uri="{BB962C8B-B14F-4D97-AF65-F5344CB8AC3E}">
        <p14:creationId xmlns:p14="http://schemas.microsoft.com/office/powerpoint/2010/main" val="851179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0EBD3A-FFDB-4894-B1C0-F8FE7D377F2B}" type="datetimeFigureOut">
              <a:rPr lang="en-US" smtClean="0"/>
              <a:t>17/04/2020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7DF7F-88F7-49FB-98F5-A3A1D2DB84F9}" type="slidenum">
              <a:rPr lang="en-US" smtClean="0"/>
              <a:t>‹#›</a:t>
            </a:fld>
            <a:endParaRPr lang="en-US"/>
          </a:p>
        </p:txBody>
      </p:sp>
    </p:spTree>
    <p:extLst>
      <p:ext uri="{BB962C8B-B14F-4D97-AF65-F5344CB8AC3E}">
        <p14:creationId xmlns:p14="http://schemas.microsoft.com/office/powerpoint/2010/main" val="2581705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0EBD3A-FFDB-4894-B1C0-F8FE7D377F2B}" type="datetimeFigureOut">
              <a:rPr lang="en-US" smtClean="0"/>
              <a:t>17/04/2020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7DF7F-88F7-49FB-98F5-A3A1D2DB84F9}" type="slidenum">
              <a:rPr lang="en-US" smtClean="0"/>
              <a:t>‹#›</a:t>
            </a:fld>
            <a:endParaRPr lang="en-US"/>
          </a:p>
        </p:txBody>
      </p:sp>
    </p:spTree>
    <p:extLst>
      <p:ext uri="{BB962C8B-B14F-4D97-AF65-F5344CB8AC3E}">
        <p14:creationId xmlns:p14="http://schemas.microsoft.com/office/powerpoint/2010/main" val="1504737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0EBD3A-FFDB-4894-B1C0-F8FE7D377F2B}" type="datetimeFigureOut">
              <a:rPr lang="en-US" smtClean="0"/>
              <a:t>17/04/2020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7DF7F-88F7-49FB-98F5-A3A1D2DB84F9}" type="slidenum">
              <a:rPr lang="en-US" smtClean="0"/>
              <a:t>‹#›</a:t>
            </a:fld>
            <a:endParaRPr lang="en-US"/>
          </a:p>
        </p:txBody>
      </p:sp>
    </p:spTree>
    <p:extLst>
      <p:ext uri="{BB962C8B-B14F-4D97-AF65-F5344CB8AC3E}">
        <p14:creationId xmlns:p14="http://schemas.microsoft.com/office/powerpoint/2010/main" val="1050380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0EBD3A-FFDB-4894-B1C0-F8FE7D377F2B}" type="datetimeFigureOut">
              <a:rPr lang="en-US" smtClean="0"/>
              <a:t>17/04/2020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7DF7F-88F7-49FB-98F5-A3A1D2DB84F9}" type="slidenum">
              <a:rPr lang="en-US" smtClean="0"/>
              <a:t>‹#›</a:t>
            </a:fld>
            <a:endParaRPr lang="en-US"/>
          </a:p>
        </p:txBody>
      </p:sp>
    </p:spTree>
    <p:extLst>
      <p:ext uri="{BB962C8B-B14F-4D97-AF65-F5344CB8AC3E}">
        <p14:creationId xmlns:p14="http://schemas.microsoft.com/office/powerpoint/2010/main" val="237149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0EBD3A-FFDB-4894-B1C0-F8FE7D377F2B}" type="datetimeFigureOut">
              <a:rPr lang="en-US" smtClean="0"/>
              <a:t>17/04/2020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7DF7F-88F7-49FB-98F5-A3A1D2DB84F9}" type="slidenum">
              <a:rPr lang="en-US" smtClean="0"/>
              <a:t>‹#›</a:t>
            </a:fld>
            <a:endParaRPr lang="en-US"/>
          </a:p>
        </p:txBody>
      </p:sp>
    </p:spTree>
    <p:extLst>
      <p:ext uri="{BB962C8B-B14F-4D97-AF65-F5344CB8AC3E}">
        <p14:creationId xmlns:p14="http://schemas.microsoft.com/office/powerpoint/2010/main" val="2161648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0EBD3A-FFDB-4894-B1C0-F8FE7D377F2B}" type="datetimeFigureOut">
              <a:rPr lang="en-US" smtClean="0"/>
              <a:t>17/04/2020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37DF7F-88F7-49FB-98F5-A3A1D2DB84F9}" type="slidenum">
              <a:rPr lang="en-US" smtClean="0"/>
              <a:t>‹#›</a:t>
            </a:fld>
            <a:endParaRPr lang="en-US"/>
          </a:p>
        </p:txBody>
      </p:sp>
    </p:spTree>
    <p:extLst>
      <p:ext uri="{BB962C8B-B14F-4D97-AF65-F5344CB8AC3E}">
        <p14:creationId xmlns:p14="http://schemas.microsoft.com/office/powerpoint/2010/main" val="2127665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0EBD3A-FFDB-4894-B1C0-F8FE7D377F2B}" type="datetimeFigureOut">
              <a:rPr lang="en-US" smtClean="0"/>
              <a:t>17/04/2020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37DF7F-88F7-49FB-98F5-A3A1D2DB84F9}" type="slidenum">
              <a:rPr lang="en-US" smtClean="0"/>
              <a:t>‹#›</a:t>
            </a:fld>
            <a:endParaRPr lang="en-US"/>
          </a:p>
        </p:txBody>
      </p:sp>
    </p:spTree>
    <p:extLst>
      <p:ext uri="{BB962C8B-B14F-4D97-AF65-F5344CB8AC3E}">
        <p14:creationId xmlns:p14="http://schemas.microsoft.com/office/powerpoint/2010/main" val="3301078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0EBD3A-FFDB-4894-B1C0-F8FE7D377F2B}" type="datetimeFigureOut">
              <a:rPr lang="en-US" smtClean="0"/>
              <a:t>17/04/2020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37DF7F-88F7-49FB-98F5-A3A1D2DB84F9}" type="slidenum">
              <a:rPr lang="en-US" smtClean="0"/>
              <a:t>‹#›</a:t>
            </a:fld>
            <a:endParaRPr lang="en-US"/>
          </a:p>
        </p:txBody>
      </p:sp>
    </p:spTree>
    <p:extLst>
      <p:ext uri="{BB962C8B-B14F-4D97-AF65-F5344CB8AC3E}">
        <p14:creationId xmlns:p14="http://schemas.microsoft.com/office/powerpoint/2010/main" val="1080597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0EBD3A-FFDB-4894-B1C0-F8FE7D377F2B}" type="datetimeFigureOut">
              <a:rPr lang="en-US" smtClean="0"/>
              <a:t>17/04/2020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37DF7F-88F7-49FB-98F5-A3A1D2DB84F9}" type="slidenum">
              <a:rPr lang="en-US" smtClean="0"/>
              <a:t>‹#›</a:t>
            </a:fld>
            <a:endParaRPr lang="en-US"/>
          </a:p>
        </p:txBody>
      </p:sp>
    </p:spTree>
    <p:extLst>
      <p:ext uri="{BB962C8B-B14F-4D97-AF65-F5344CB8AC3E}">
        <p14:creationId xmlns:p14="http://schemas.microsoft.com/office/powerpoint/2010/main" val="1395787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0EBD3A-FFDB-4894-B1C0-F8FE7D377F2B}" type="datetimeFigureOut">
              <a:rPr lang="en-US" smtClean="0"/>
              <a:t>17/04/2020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37DF7F-88F7-49FB-98F5-A3A1D2DB84F9}" type="slidenum">
              <a:rPr lang="en-US" smtClean="0"/>
              <a:t>‹#›</a:t>
            </a:fld>
            <a:endParaRPr lang="en-US"/>
          </a:p>
        </p:txBody>
      </p:sp>
    </p:spTree>
    <p:extLst>
      <p:ext uri="{BB962C8B-B14F-4D97-AF65-F5344CB8AC3E}">
        <p14:creationId xmlns:p14="http://schemas.microsoft.com/office/powerpoint/2010/main" val="2815140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0EBD3A-FFDB-4894-B1C0-F8FE7D377F2B}" type="datetimeFigureOut">
              <a:rPr lang="en-US" smtClean="0"/>
              <a:t>17/04/2020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37DF7F-88F7-49FB-98F5-A3A1D2DB84F9}" type="slidenum">
              <a:rPr lang="en-US" smtClean="0"/>
              <a:t>‹#›</a:t>
            </a:fld>
            <a:endParaRPr lang="en-US"/>
          </a:p>
        </p:txBody>
      </p:sp>
    </p:spTree>
    <p:extLst>
      <p:ext uri="{BB962C8B-B14F-4D97-AF65-F5344CB8AC3E}">
        <p14:creationId xmlns:p14="http://schemas.microsoft.com/office/powerpoint/2010/main" val="1944597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0EBD3A-FFDB-4894-B1C0-F8FE7D377F2B}" type="datetimeFigureOut">
              <a:rPr lang="en-US" smtClean="0"/>
              <a:t>17/04/2020</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37DF7F-88F7-49FB-98F5-A3A1D2DB84F9}" type="slidenum">
              <a:rPr lang="en-US" smtClean="0"/>
              <a:t>‹#›</a:t>
            </a:fld>
            <a:endParaRPr lang="en-US"/>
          </a:p>
        </p:txBody>
      </p:sp>
    </p:spTree>
    <p:extLst>
      <p:ext uri="{BB962C8B-B14F-4D97-AF65-F5344CB8AC3E}">
        <p14:creationId xmlns:p14="http://schemas.microsoft.com/office/powerpoint/2010/main" val="21691080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hyperlink" Target="http://www.wmo.int/ffgs" TargetMode="External"/><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hyperlink" Target="http://www.hrcwater.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8882"/>
            <a:ext cx="9216000" cy="6912000"/>
          </a:xfrm>
          <a:prstGeom prst="rect">
            <a:avLst/>
          </a:prstGeom>
        </p:spPr>
      </p:pic>
      <p:sp>
        <p:nvSpPr>
          <p:cNvPr id="4" name="Slide Number Placeholder 3"/>
          <p:cNvSpPr>
            <a:spLocks noGrp="1"/>
          </p:cNvSpPr>
          <p:nvPr>
            <p:ph type="sldNum" sz="quarter" idx="12"/>
          </p:nvPr>
        </p:nvSpPr>
        <p:spPr/>
        <p:txBody>
          <a:bodyPr/>
          <a:lstStyle/>
          <a:p>
            <a:fld id="{9259AF2F-52C6-9B46-B8B2-0579234AE62E}" type="slidenum">
              <a:rPr lang="en-US" smtClean="0"/>
              <a:pPr/>
              <a:t>1</a:t>
            </a:fld>
            <a:endParaRPr lang="en-US" dirty="0"/>
          </a:p>
        </p:txBody>
      </p:sp>
      <p:sp>
        <p:nvSpPr>
          <p:cNvPr id="10" name="Rectangle 4"/>
          <p:cNvSpPr>
            <a:spLocks noGrp="1" noChangeArrowheads="1"/>
          </p:cNvSpPr>
          <p:nvPr>
            <p:ph type="ctrTitle"/>
          </p:nvPr>
        </p:nvSpPr>
        <p:spPr>
          <a:xfrm>
            <a:off x="744540" y="404664"/>
            <a:ext cx="8219948" cy="4176464"/>
          </a:xfrm>
        </p:spPr>
        <p:txBody>
          <a:bodyPr>
            <a:noAutofit/>
          </a:bodyPr>
          <a:lstStyle/>
          <a:p>
            <a:r>
              <a:rPr lang="en-US" altLang="en-US" sz="2800" b="1" dirty="0" smtClean="0">
                <a:latin typeface="Arial    "/>
              </a:rPr>
              <a:t/>
            </a:r>
            <a:br>
              <a:rPr lang="en-US" altLang="en-US" sz="2800" b="1" dirty="0" smtClean="0">
                <a:latin typeface="Arial    "/>
              </a:rPr>
            </a:br>
            <a:r>
              <a:rPr lang="en-US" altLang="en-US" sz="2800" b="1" dirty="0">
                <a:latin typeface="Arial    "/>
              </a:rPr>
              <a:t/>
            </a:r>
            <a:br>
              <a:rPr lang="en-US" altLang="en-US" sz="2800" b="1" dirty="0">
                <a:latin typeface="Arial    "/>
              </a:rPr>
            </a:br>
            <a:r>
              <a:rPr lang="en-US" altLang="en-US" sz="2800" b="1" dirty="0" smtClean="0">
                <a:latin typeface="Arial    "/>
              </a:rPr>
              <a:t/>
            </a:r>
            <a:br>
              <a:rPr lang="en-US" altLang="en-US" sz="2800" b="1" dirty="0" smtClean="0">
                <a:latin typeface="Arial    "/>
              </a:rPr>
            </a:br>
            <a:r>
              <a:rPr lang="en-US" altLang="en-US" sz="2800" b="1" dirty="0" smtClean="0">
                <a:latin typeface="Arial    "/>
              </a:rPr>
              <a:t> </a:t>
            </a:r>
            <a:r>
              <a:rPr lang="en-GB" altLang="en-US" sz="2800" b="1" dirty="0" err="1">
                <a:latin typeface="Arial    "/>
              </a:rPr>
              <a:t>Exercice</a:t>
            </a:r>
            <a:r>
              <a:rPr lang="en-GB" altLang="en-US" sz="2800" b="1" dirty="0">
                <a:latin typeface="Arial    "/>
              </a:rPr>
              <a:t> </a:t>
            </a:r>
            <a:r>
              <a:rPr lang="en-GB" altLang="en-US" sz="2800" b="1" dirty="0" err="1" smtClean="0">
                <a:latin typeface="Arial    "/>
              </a:rPr>
              <a:t>pratique</a:t>
            </a:r>
            <a:r>
              <a:rPr lang="en-GB" altLang="en-US" sz="2800" b="1" dirty="0" smtClean="0">
                <a:latin typeface="Arial    "/>
              </a:rPr>
              <a:t/>
            </a:r>
            <a:br>
              <a:rPr lang="en-GB" altLang="en-US" sz="2800" b="1" dirty="0" smtClean="0">
                <a:latin typeface="Arial    "/>
              </a:rPr>
            </a:br>
            <a:r>
              <a:rPr lang="en-GB" altLang="en-US" sz="2800" b="1" dirty="0" smtClean="0">
                <a:latin typeface="Arial    "/>
              </a:rPr>
              <a:t/>
            </a:r>
            <a:br>
              <a:rPr lang="en-GB" altLang="en-US" sz="2800" b="1" dirty="0" smtClean="0">
                <a:latin typeface="Arial    "/>
              </a:rPr>
            </a:br>
            <a:r>
              <a:rPr lang="fr-FR" altLang="en-US" sz="2800" b="1" dirty="0">
                <a:latin typeface="Arial    "/>
              </a:rPr>
              <a:t>Les alertes en cas de crue éclair et leur diffusion, ainsi que la façon dont l’appui apporté par le système d’indications relatives aux crues éclair (FFGS) aux prévisionnistes peut contribuer à sauver des vies et des biens</a:t>
            </a:r>
            <a:r>
              <a:rPr lang="en-GB" altLang="en-US" sz="2800" b="1" dirty="0" smtClean="0">
                <a:latin typeface="Arial    "/>
              </a:rPr>
              <a:t/>
            </a:r>
            <a:br>
              <a:rPr lang="en-GB" altLang="en-US" sz="2800" b="1" dirty="0" smtClean="0">
                <a:latin typeface="Arial    "/>
              </a:rPr>
            </a:br>
            <a:r>
              <a:rPr lang="en-GB" altLang="en-US" sz="2800" b="1" dirty="0" smtClean="0">
                <a:latin typeface="Arial    "/>
              </a:rPr>
              <a:t/>
            </a:r>
            <a:br>
              <a:rPr lang="en-GB" altLang="en-US" sz="2800" b="1" dirty="0" smtClean="0">
                <a:latin typeface="Arial    "/>
              </a:rPr>
            </a:br>
            <a:endParaRPr lang="en-US" altLang="en-US" sz="4000" b="1" dirty="0">
              <a:latin typeface="Arial    "/>
            </a:endParaRPr>
          </a:p>
        </p:txBody>
      </p:sp>
    </p:spTree>
    <p:extLst>
      <p:ext uri="{BB962C8B-B14F-4D97-AF65-F5344CB8AC3E}">
        <p14:creationId xmlns:p14="http://schemas.microsoft.com/office/powerpoint/2010/main" val="3759084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3007" y="474345"/>
            <a:ext cx="4572000" cy="5909310"/>
          </a:xfrm>
          <a:prstGeom prst="rect">
            <a:avLst/>
          </a:prstGeom>
        </p:spPr>
        <p:txBody>
          <a:bodyPr>
            <a:spAutoFit/>
          </a:bodyPr>
          <a:lstStyle/>
          <a:p>
            <a:pPr algn="ctr"/>
            <a:r>
              <a:rPr lang="en-US" b="1" dirty="0" smtClean="0">
                <a:solidFill>
                  <a:schemeClr val="bg1"/>
                </a:solidFill>
              </a:rPr>
              <a:t>1) How </a:t>
            </a:r>
            <a:r>
              <a:rPr lang="en-US" b="1" dirty="0">
                <a:solidFill>
                  <a:schemeClr val="bg1"/>
                </a:solidFill>
              </a:rPr>
              <a:t>should flash flood warnings be structured from your perspective?  </a:t>
            </a:r>
          </a:p>
          <a:p>
            <a:pPr algn="ctr"/>
            <a:r>
              <a:rPr lang="en-US" b="1" dirty="0">
                <a:solidFill>
                  <a:schemeClr val="bg1"/>
                </a:solidFill>
              </a:rPr>
              <a:t>   </a:t>
            </a:r>
          </a:p>
          <a:p>
            <a:pPr algn="ctr"/>
            <a:r>
              <a:rPr lang="en-US" b="1" dirty="0" smtClean="0">
                <a:solidFill>
                  <a:schemeClr val="bg1"/>
                </a:solidFill>
              </a:rPr>
              <a:t>2)</a:t>
            </a:r>
            <a:r>
              <a:rPr lang="en-US" b="1" dirty="0">
                <a:solidFill>
                  <a:schemeClr val="bg1"/>
                </a:solidFill>
              </a:rPr>
              <a:t> What information should be included </a:t>
            </a:r>
            <a:endParaRPr lang="en-US" b="1" dirty="0" smtClean="0">
              <a:solidFill>
                <a:schemeClr val="bg1"/>
              </a:solidFill>
            </a:endParaRPr>
          </a:p>
          <a:p>
            <a:pPr algn="ctr"/>
            <a:r>
              <a:rPr lang="en-US" b="1" dirty="0" smtClean="0">
                <a:solidFill>
                  <a:schemeClr val="bg1"/>
                </a:solidFill>
              </a:rPr>
              <a:t>in </a:t>
            </a:r>
            <a:r>
              <a:rPr lang="en-US" b="1" dirty="0">
                <a:solidFill>
                  <a:schemeClr val="bg1"/>
                </a:solidFill>
              </a:rPr>
              <a:t>the flash flood warning?</a:t>
            </a:r>
          </a:p>
          <a:p>
            <a:pPr algn="ctr"/>
            <a:r>
              <a:rPr lang="en-US" b="1" dirty="0">
                <a:solidFill>
                  <a:schemeClr val="bg1"/>
                </a:solidFill>
              </a:rPr>
              <a:t>      </a:t>
            </a:r>
          </a:p>
          <a:p>
            <a:pPr algn="ctr"/>
            <a:r>
              <a:rPr lang="en-US" b="1" dirty="0" smtClean="0">
                <a:solidFill>
                  <a:schemeClr val="bg1"/>
                </a:solidFill>
              </a:rPr>
              <a:t>3) What </a:t>
            </a:r>
            <a:r>
              <a:rPr lang="en-US" b="1" dirty="0">
                <a:solidFill>
                  <a:schemeClr val="bg1"/>
                </a:solidFill>
              </a:rPr>
              <a:t>is the minimum lead time that </a:t>
            </a:r>
            <a:endParaRPr lang="en-US" b="1" dirty="0" smtClean="0">
              <a:solidFill>
                <a:schemeClr val="bg1"/>
              </a:solidFill>
            </a:endParaRPr>
          </a:p>
          <a:p>
            <a:pPr algn="ctr"/>
            <a:r>
              <a:rPr lang="en-US" b="1" dirty="0" smtClean="0">
                <a:solidFill>
                  <a:schemeClr val="bg1"/>
                </a:solidFill>
              </a:rPr>
              <a:t>you </a:t>
            </a:r>
            <a:r>
              <a:rPr lang="en-US" b="1" dirty="0">
                <a:solidFill>
                  <a:schemeClr val="bg1"/>
                </a:solidFill>
              </a:rPr>
              <a:t>think is necessary to respond </a:t>
            </a:r>
            <a:endParaRPr lang="en-US" b="1" dirty="0" smtClean="0">
              <a:solidFill>
                <a:schemeClr val="bg1"/>
              </a:solidFill>
            </a:endParaRPr>
          </a:p>
          <a:p>
            <a:pPr algn="ctr"/>
            <a:r>
              <a:rPr lang="en-US" b="1" dirty="0" smtClean="0">
                <a:solidFill>
                  <a:schemeClr val="bg1"/>
                </a:solidFill>
              </a:rPr>
              <a:t>effectively </a:t>
            </a:r>
            <a:r>
              <a:rPr lang="en-US" b="1" dirty="0">
                <a:solidFill>
                  <a:schemeClr val="bg1"/>
                </a:solidFill>
              </a:rPr>
              <a:t>to flash flood hazards?</a:t>
            </a:r>
          </a:p>
          <a:p>
            <a:pPr algn="ctr"/>
            <a:r>
              <a:rPr lang="en-US" b="1" dirty="0">
                <a:solidFill>
                  <a:schemeClr val="bg1"/>
                </a:solidFill>
              </a:rPr>
              <a:t>    </a:t>
            </a:r>
          </a:p>
          <a:p>
            <a:pPr algn="ctr"/>
            <a:r>
              <a:rPr lang="en-US" b="1" dirty="0" smtClean="0">
                <a:solidFill>
                  <a:schemeClr val="bg1"/>
                </a:solidFill>
              </a:rPr>
              <a:t>4) Which </a:t>
            </a:r>
            <a:r>
              <a:rPr lang="en-US" b="1" dirty="0">
                <a:solidFill>
                  <a:schemeClr val="bg1"/>
                </a:solidFill>
              </a:rPr>
              <a:t>dissemination channels do you prefer to use for dissemination </a:t>
            </a:r>
            <a:endParaRPr lang="en-US" b="1" dirty="0" smtClean="0">
              <a:solidFill>
                <a:schemeClr val="bg1"/>
              </a:solidFill>
            </a:endParaRPr>
          </a:p>
          <a:p>
            <a:pPr algn="ctr"/>
            <a:r>
              <a:rPr lang="en-US" b="1" dirty="0" smtClean="0">
                <a:solidFill>
                  <a:schemeClr val="bg1"/>
                </a:solidFill>
              </a:rPr>
              <a:t>of</a:t>
            </a:r>
            <a:r>
              <a:rPr lang="en-US" b="1" dirty="0">
                <a:solidFill>
                  <a:schemeClr val="bg1"/>
                </a:solidFill>
              </a:rPr>
              <a:t>  flash flood warnings?</a:t>
            </a:r>
          </a:p>
          <a:p>
            <a:pPr algn="ctr"/>
            <a:endParaRPr lang="en-US" b="1" dirty="0">
              <a:solidFill>
                <a:schemeClr val="bg1"/>
              </a:solidFill>
            </a:endParaRPr>
          </a:p>
          <a:p>
            <a:pPr algn="ctr"/>
            <a:r>
              <a:rPr lang="en-US" b="1" dirty="0" smtClean="0">
                <a:solidFill>
                  <a:schemeClr val="bg1"/>
                </a:solidFill>
              </a:rPr>
              <a:t>5)</a:t>
            </a:r>
            <a:r>
              <a:rPr lang="en-US" b="1" dirty="0">
                <a:solidFill>
                  <a:schemeClr val="bg1"/>
                </a:solidFill>
              </a:rPr>
              <a:t>   How FFGS forecaster-support can contribute to saving lives and property?</a:t>
            </a:r>
          </a:p>
          <a:p>
            <a:pPr algn="ctr"/>
            <a:r>
              <a:rPr lang="en-US" b="1" dirty="0">
                <a:solidFill>
                  <a:schemeClr val="bg1"/>
                </a:solidFill>
              </a:rPr>
              <a:t>    </a:t>
            </a:r>
          </a:p>
          <a:p>
            <a:pPr algn="ctr"/>
            <a:r>
              <a:rPr lang="en-US" b="1" dirty="0" smtClean="0">
                <a:solidFill>
                  <a:schemeClr val="bg1"/>
                </a:solidFill>
              </a:rPr>
              <a:t>6)</a:t>
            </a:r>
            <a:r>
              <a:rPr lang="en-US" b="1" dirty="0">
                <a:solidFill>
                  <a:schemeClr val="bg1"/>
                </a:solidFill>
              </a:rPr>
              <a:t>  From your perspective what type of </a:t>
            </a:r>
            <a:endParaRPr lang="en-US" b="1" dirty="0" smtClean="0">
              <a:solidFill>
                <a:schemeClr val="bg1"/>
              </a:solidFill>
            </a:endParaRPr>
          </a:p>
          <a:p>
            <a:pPr algn="ctr"/>
            <a:r>
              <a:rPr lang="en-US" b="1" dirty="0" smtClean="0">
                <a:solidFill>
                  <a:schemeClr val="bg1"/>
                </a:solidFill>
              </a:rPr>
              <a:t>public </a:t>
            </a:r>
            <a:r>
              <a:rPr lang="en-US" b="1" dirty="0">
                <a:solidFill>
                  <a:schemeClr val="bg1"/>
                </a:solidFill>
              </a:rPr>
              <a:t>education would be needed for the public to effectively respond to warnings?</a:t>
            </a:r>
          </a:p>
          <a:p>
            <a:r>
              <a:rPr lang="en-US" dirty="0"/>
              <a:t> </a:t>
            </a:r>
          </a:p>
        </p:txBody>
      </p:sp>
      <p:sp>
        <p:nvSpPr>
          <p:cNvPr id="3" name="Rectangle 2"/>
          <p:cNvSpPr/>
          <p:nvPr/>
        </p:nvSpPr>
        <p:spPr>
          <a:xfrm>
            <a:off x="323528" y="549000"/>
            <a:ext cx="8568000" cy="57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1) Selon vous, comment les annonces de crues éclair devraient-elles être structurées? </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2) Quelles informations devraient figurer dans les annonces de crues éclair?</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3) Selon vous, quel est le délai minimum requis pour intervenir efficacement en cas de risque de crue éclair?</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4) Quels canaux préférez-vous utiliser pour diffuser des annonces de crues éclair?</a:t>
            </a:r>
            <a:br>
              <a:rPr lang="fr-FR" b="1" dirty="0">
                <a:solidFill>
                  <a:schemeClr val="bg1"/>
                </a:solidFill>
              </a:rPr>
            </a:br>
            <a:r>
              <a:rPr lang="fr-FR" b="1" dirty="0">
                <a:solidFill>
                  <a:schemeClr val="bg1"/>
                </a:solidFill>
              </a:rPr>
              <a:t/>
            </a:r>
            <a:br>
              <a:rPr lang="fr-FR" b="1" dirty="0">
                <a:solidFill>
                  <a:schemeClr val="bg1"/>
                </a:solidFill>
              </a:rPr>
            </a:br>
            <a:r>
              <a:rPr lang="fr-FR" b="1" dirty="0">
                <a:solidFill>
                  <a:schemeClr val="bg1"/>
                </a:solidFill>
              </a:rPr>
              <a:t>5)   Comment l’appui que donne le Système d'indications relatives aux crues éclair (FFGS) aux prévisionnistes peut-il contribuer à protéger les personnes et les biens?</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6)  Selon vous, comment faudrait-il sensibiliser le public pour qu’il réagisse efficacement aux annonces?</a:t>
            </a:r>
            <a:endParaRPr lang="en-US" b="1" dirty="0">
              <a:solidFill>
                <a:schemeClr val="bg1"/>
              </a:solidFill>
            </a:endParaRPr>
          </a:p>
        </p:txBody>
      </p:sp>
    </p:spTree>
    <p:extLst>
      <p:ext uri="{BB962C8B-B14F-4D97-AF65-F5344CB8AC3E}">
        <p14:creationId xmlns:p14="http://schemas.microsoft.com/office/powerpoint/2010/main" val="4168128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5039" y="764704"/>
            <a:ext cx="8784976" cy="1077218"/>
          </a:xfrm>
          <a:prstGeom prst="rect">
            <a:avLst/>
          </a:prstGeom>
          <a:noFill/>
        </p:spPr>
        <p:txBody>
          <a:bodyPr wrap="square" rtlCol="0">
            <a:spAutoFit/>
          </a:bodyPr>
          <a:lstStyle/>
          <a:p>
            <a:pPr algn="ctr"/>
            <a:r>
              <a:rPr lang="fr-FR" sz="3200" b="1" dirty="0">
                <a:solidFill>
                  <a:schemeClr val="tx2">
                    <a:lumMod val="75000"/>
                  </a:schemeClr>
                </a:solidFill>
              </a:rPr>
              <a:t>REPRÉSENTANT DES ENTREPRISES DE SERVICES PUBLICS</a:t>
            </a:r>
            <a:endParaRPr lang="en-US" sz="3200" b="1" dirty="0">
              <a:solidFill>
                <a:schemeClr val="tx2">
                  <a:lumMod val="75000"/>
                </a:schemeClr>
              </a:solidFill>
            </a:endParaRPr>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4918" y="2543928"/>
            <a:ext cx="3965219"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23528" y="549000"/>
            <a:ext cx="8568000" cy="576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endParaRPr>
          </a:p>
        </p:txBody>
      </p:sp>
    </p:spTree>
    <p:extLst>
      <p:ext uri="{BB962C8B-B14F-4D97-AF65-F5344CB8AC3E}">
        <p14:creationId xmlns:p14="http://schemas.microsoft.com/office/powerpoint/2010/main" val="39011421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3007" y="474345"/>
            <a:ext cx="4572000" cy="5909310"/>
          </a:xfrm>
          <a:prstGeom prst="rect">
            <a:avLst/>
          </a:prstGeom>
        </p:spPr>
        <p:txBody>
          <a:bodyPr>
            <a:spAutoFit/>
          </a:bodyPr>
          <a:lstStyle/>
          <a:p>
            <a:pPr algn="ctr"/>
            <a:r>
              <a:rPr lang="en-US" b="1" dirty="0" smtClean="0">
                <a:solidFill>
                  <a:schemeClr val="bg1"/>
                </a:solidFill>
              </a:rPr>
              <a:t>1) How </a:t>
            </a:r>
            <a:r>
              <a:rPr lang="en-US" b="1" dirty="0">
                <a:solidFill>
                  <a:schemeClr val="bg1"/>
                </a:solidFill>
              </a:rPr>
              <a:t>should flash flood warnings be structured from your perspective?  </a:t>
            </a:r>
          </a:p>
          <a:p>
            <a:pPr algn="ctr"/>
            <a:r>
              <a:rPr lang="en-US" b="1" dirty="0">
                <a:solidFill>
                  <a:schemeClr val="bg1"/>
                </a:solidFill>
              </a:rPr>
              <a:t>   </a:t>
            </a:r>
          </a:p>
          <a:p>
            <a:pPr algn="ctr"/>
            <a:r>
              <a:rPr lang="en-US" b="1" dirty="0" smtClean="0">
                <a:solidFill>
                  <a:schemeClr val="bg1"/>
                </a:solidFill>
              </a:rPr>
              <a:t>2)</a:t>
            </a:r>
            <a:r>
              <a:rPr lang="en-US" b="1" dirty="0">
                <a:solidFill>
                  <a:schemeClr val="bg1"/>
                </a:solidFill>
              </a:rPr>
              <a:t> What information should be included </a:t>
            </a:r>
            <a:endParaRPr lang="en-US" b="1" dirty="0" smtClean="0">
              <a:solidFill>
                <a:schemeClr val="bg1"/>
              </a:solidFill>
            </a:endParaRPr>
          </a:p>
          <a:p>
            <a:pPr algn="ctr"/>
            <a:r>
              <a:rPr lang="en-US" b="1" dirty="0" smtClean="0">
                <a:solidFill>
                  <a:schemeClr val="bg1"/>
                </a:solidFill>
              </a:rPr>
              <a:t>in </a:t>
            </a:r>
            <a:r>
              <a:rPr lang="en-US" b="1" dirty="0">
                <a:solidFill>
                  <a:schemeClr val="bg1"/>
                </a:solidFill>
              </a:rPr>
              <a:t>the flash flood warning?</a:t>
            </a:r>
          </a:p>
          <a:p>
            <a:pPr algn="ctr"/>
            <a:r>
              <a:rPr lang="en-US" b="1" dirty="0">
                <a:solidFill>
                  <a:schemeClr val="bg1"/>
                </a:solidFill>
              </a:rPr>
              <a:t>      </a:t>
            </a:r>
          </a:p>
          <a:p>
            <a:pPr algn="ctr"/>
            <a:r>
              <a:rPr lang="en-US" b="1" dirty="0" smtClean="0">
                <a:solidFill>
                  <a:schemeClr val="bg1"/>
                </a:solidFill>
              </a:rPr>
              <a:t>3) What </a:t>
            </a:r>
            <a:r>
              <a:rPr lang="en-US" b="1" dirty="0">
                <a:solidFill>
                  <a:schemeClr val="bg1"/>
                </a:solidFill>
              </a:rPr>
              <a:t>is the minimum lead time that </a:t>
            </a:r>
            <a:endParaRPr lang="en-US" b="1" dirty="0" smtClean="0">
              <a:solidFill>
                <a:schemeClr val="bg1"/>
              </a:solidFill>
            </a:endParaRPr>
          </a:p>
          <a:p>
            <a:pPr algn="ctr"/>
            <a:r>
              <a:rPr lang="en-US" b="1" dirty="0" smtClean="0">
                <a:solidFill>
                  <a:schemeClr val="bg1"/>
                </a:solidFill>
              </a:rPr>
              <a:t>you </a:t>
            </a:r>
            <a:r>
              <a:rPr lang="en-US" b="1" dirty="0">
                <a:solidFill>
                  <a:schemeClr val="bg1"/>
                </a:solidFill>
              </a:rPr>
              <a:t>think is necessary to respond </a:t>
            </a:r>
            <a:endParaRPr lang="en-US" b="1" dirty="0" smtClean="0">
              <a:solidFill>
                <a:schemeClr val="bg1"/>
              </a:solidFill>
            </a:endParaRPr>
          </a:p>
          <a:p>
            <a:pPr algn="ctr"/>
            <a:r>
              <a:rPr lang="en-US" b="1" dirty="0" smtClean="0">
                <a:solidFill>
                  <a:schemeClr val="bg1"/>
                </a:solidFill>
              </a:rPr>
              <a:t>effectively </a:t>
            </a:r>
            <a:r>
              <a:rPr lang="en-US" b="1" dirty="0">
                <a:solidFill>
                  <a:schemeClr val="bg1"/>
                </a:solidFill>
              </a:rPr>
              <a:t>to flash flood hazards?</a:t>
            </a:r>
          </a:p>
          <a:p>
            <a:pPr algn="ctr"/>
            <a:r>
              <a:rPr lang="en-US" b="1" dirty="0">
                <a:solidFill>
                  <a:schemeClr val="bg1"/>
                </a:solidFill>
              </a:rPr>
              <a:t>    </a:t>
            </a:r>
          </a:p>
          <a:p>
            <a:pPr algn="ctr"/>
            <a:r>
              <a:rPr lang="en-US" b="1" dirty="0" smtClean="0">
                <a:solidFill>
                  <a:schemeClr val="bg1"/>
                </a:solidFill>
              </a:rPr>
              <a:t>4) Which </a:t>
            </a:r>
            <a:r>
              <a:rPr lang="en-US" b="1" dirty="0">
                <a:solidFill>
                  <a:schemeClr val="bg1"/>
                </a:solidFill>
              </a:rPr>
              <a:t>dissemination channels do you prefer to use for dissemination </a:t>
            </a:r>
            <a:endParaRPr lang="en-US" b="1" dirty="0" smtClean="0">
              <a:solidFill>
                <a:schemeClr val="bg1"/>
              </a:solidFill>
            </a:endParaRPr>
          </a:p>
          <a:p>
            <a:pPr algn="ctr"/>
            <a:r>
              <a:rPr lang="en-US" b="1" dirty="0" smtClean="0">
                <a:solidFill>
                  <a:schemeClr val="bg1"/>
                </a:solidFill>
              </a:rPr>
              <a:t>of</a:t>
            </a:r>
            <a:r>
              <a:rPr lang="en-US" b="1" dirty="0">
                <a:solidFill>
                  <a:schemeClr val="bg1"/>
                </a:solidFill>
              </a:rPr>
              <a:t>  flash flood warnings?</a:t>
            </a:r>
          </a:p>
          <a:p>
            <a:pPr algn="ctr"/>
            <a:endParaRPr lang="en-US" b="1" dirty="0">
              <a:solidFill>
                <a:schemeClr val="bg1"/>
              </a:solidFill>
            </a:endParaRPr>
          </a:p>
          <a:p>
            <a:pPr algn="ctr"/>
            <a:r>
              <a:rPr lang="en-US" b="1" dirty="0" smtClean="0">
                <a:solidFill>
                  <a:schemeClr val="bg1"/>
                </a:solidFill>
              </a:rPr>
              <a:t>5)</a:t>
            </a:r>
            <a:r>
              <a:rPr lang="en-US" b="1" dirty="0">
                <a:solidFill>
                  <a:schemeClr val="bg1"/>
                </a:solidFill>
              </a:rPr>
              <a:t>   How FFGS forecaster-support can contribute to saving lives and property?</a:t>
            </a:r>
          </a:p>
          <a:p>
            <a:pPr algn="ctr"/>
            <a:r>
              <a:rPr lang="en-US" b="1" dirty="0">
                <a:solidFill>
                  <a:schemeClr val="bg1"/>
                </a:solidFill>
              </a:rPr>
              <a:t>    </a:t>
            </a:r>
          </a:p>
          <a:p>
            <a:pPr algn="ctr"/>
            <a:r>
              <a:rPr lang="en-US" b="1" dirty="0" smtClean="0">
                <a:solidFill>
                  <a:schemeClr val="bg1"/>
                </a:solidFill>
              </a:rPr>
              <a:t>6)</a:t>
            </a:r>
            <a:r>
              <a:rPr lang="en-US" b="1" dirty="0">
                <a:solidFill>
                  <a:schemeClr val="bg1"/>
                </a:solidFill>
              </a:rPr>
              <a:t>  From your perspective what type of </a:t>
            </a:r>
            <a:endParaRPr lang="en-US" b="1" dirty="0" smtClean="0">
              <a:solidFill>
                <a:schemeClr val="bg1"/>
              </a:solidFill>
            </a:endParaRPr>
          </a:p>
          <a:p>
            <a:pPr algn="ctr"/>
            <a:r>
              <a:rPr lang="en-US" b="1" dirty="0" smtClean="0">
                <a:solidFill>
                  <a:schemeClr val="bg1"/>
                </a:solidFill>
              </a:rPr>
              <a:t>public </a:t>
            </a:r>
            <a:r>
              <a:rPr lang="en-US" b="1" dirty="0">
                <a:solidFill>
                  <a:schemeClr val="bg1"/>
                </a:solidFill>
              </a:rPr>
              <a:t>education would be needed for the public to effectively respond to warnings?</a:t>
            </a:r>
          </a:p>
          <a:p>
            <a:r>
              <a:rPr lang="en-US" dirty="0"/>
              <a:t> </a:t>
            </a:r>
          </a:p>
        </p:txBody>
      </p:sp>
      <p:sp>
        <p:nvSpPr>
          <p:cNvPr id="3" name="Rectangle 2"/>
          <p:cNvSpPr/>
          <p:nvPr/>
        </p:nvSpPr>
        <p:spPr>
          <a:xfrm>
            <a:off x="323528" y="549000"/>
            <a:ext cx="8568000" cy="57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1) Selon vous, comment les annonces de crues éclair devraient-elles être structurées? </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2) Quelles informations devraient figurer dans les annonces de crues éclair?</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3) Selon vous, quel est le délai minimum requis pour intervenir efficacement en cas de risque de crue éclair?</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4) Quels canaux préférez-vous utiliser pour diffuser des annonces de crues éclair?</a:t>
            </a:r>
            <a:br>
              <a:rPr lang="fr-FR" b="1" dirty="0">
                <a:solidFill>
                  <a:schemeClr val="bg1"/>
                </a:solidFill>
              </a:rPr>
            </a:br>
            <a:r>
              <a:rPr lang="fr-FR" b="1" dirty="0">
                <a:solidFill>
                  <a:schemeClr val="bg1"/>
                </a:solidFill>
              </a:rPr>
              <a:t/>
            </a:r>
            <a:br>
              <a:rPr lang="fr-FR" b="1" dirty="0">
                <a:solidFill>
                  <a:schemeClr val="bg1"/>
                </a:solidFill>
              </a:rPr>
            </a:br>
            <a:r>
              <a:rPr lang="fr-FR" b="1" dirty="0">
                <a:solidFill>
                  <a:schemeClr val="bg1"/>
                </a:solidFill>
              </a:rPr>
              <a:t>5)   Comment l’appui que donne le Système d'indications relatives aux crues éclair (FFGS) aux prévisionnistes peut-il contribuer à protéger les personnes et les biens?</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6)  Selon vous, comment faudrait-il sensibiliser le public pour qu’il réagisse efficacement aux annonces?</a:t>
            </a:r>
            <a:endParaRPr lang="en-US" b="1" dirty="0">
              <a:solidFill>
                <a:schemeClr val="bg1"/>
              </a:solidFill>
            </a:endParaRPr>
          </a:p>
        </p:txBody>
      </p:sp>
    </p:spTree>
    <p:extLst>
      <p:ext uri="{BB962C8B-B14F-4D97-AF65-F5344CB8AC3E}">
        <p14:creationId xmlns:p14="http://schemas.microsoft.com/office/powerpoint/2010/main" val="4168128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03007" y="474345"/>
            <a:ext cx="4572000" cy="5909310"/>
          </a:xfrm>
          <a:prstGeom prst="rect">
            <a:avLst/>
          </a:prstGeom>
        </p:spPr>
        <p:txBody>
          <a:bodyPr>
            <a:spAutoFit/>
          </a:bodyPr>
          <a:lstStyle/>
          <a:p>
            <a:pPr algn="ctr"/>
            <a:r>
              <a:rPr lang="en-US" b="1" dirty="0" smtClean="0">
                <a:solidFill>
                  <a:schemeClr val="bg1"/>
                </a:solidFill>
              </a:rPr>
              <a:t>1) How </a:t>
            </a:r>
            <a:r>
              <a:rPr lang="en-US" b="1" dirty="0">
                <a:solidFill>
                  <a:schemeClr val="bg1"/>
                </a:solidFill>
              </a:rPr>
              <a:t>should flash flood warnings be structured from your perspective?  </a:t>
            </a:r>
          </a:p>
          <a:p>
            <a:pPr algn="ctr"/>
            <a:r>
              <a:rPr lang="en-US" b="1" dirty="0">
                <a:solidFill>
                  <a:schemeClr val="bg1"/>
                </a:solidFill>
              </a:rPr>
              <a:t>   </a:t>
            </a:r>
          </a:p>
          <a:p>
            <a:pPr algn="ctr"/>
            <a:r>
              <a:rPr lang="en-US" b="1" dirty="0" smtClean="0">
                <a:solidFill>
                  <a:schemeClr val="bg1"/>
                </a:solidFill>
              </a:rPr>
              <a:t>2)</a:t>
            </a:r>
            <a:r>
              <a:rPr lang="en-US" b="1" dirty="0">
                <a:solidFill>
                  <a:schemeClr val="bg1"/>
                </a:solidFill>
              </a:rPr>
              <a:t> What information should be included </a:t>
            </a:r>
            <a:endParaRPr lang="en-US" b="1" dirty="0" smtClean="0">
              <a:solidFill>
                <a:schemeClr val="bg1"/>
              </a:solidFill>
            </a:endParaRPr>
          </a:p>
          <a:p>
            <a:pPr algn="ctr"/>
            <a:r>
              <a:rPr lang="en-US" b="1" dirty="0" smtClean="0">
                <a:solidFill>
                  <a:schemeClr val="bg1"/>
                </a:solidFill>
              </a:rPr>
              <a:t>in </a:t>
            </a:r>
            <a:r>
              <a:rPr lang="en-US" b="1" dirty="0">
                <a:solidFill>
                  <a:schemeClr val="bg1"/>
                </a:solidFill>
              </a:rPr>
              <a:t>the flash flood warning?</a:t>
            </a:r>
          </a:p>
          <a:p>
            <a:pPr algn="ctr"/>
            <a:r>
              <a:rPr lang="en-US" b="1" dirty="0">
                <a:solidFill>
                  <a:schemeClr val="bg1"/>
                </a:solidFill>
              </a:rPr>
              <a:t>      </a:t>
            </a:r>
          </a:p>
          <a:p>
            <a:pPr algn="ctr"/>
            <a:r>
              <a:rPr lang="en-US" b="1" dirty="0" smtClean="0">
                <a:solidFill>
                  <a:schemeClr val="bg1"/>
                </a:solidFill>
              </a:rPr>
              <a:t>3) What </a:t>
            </a:r>
            <a:r>
              <a:rPr lang="en-US" b="1" dirty="0">
                <a:solidFill>
                  <a:schemeClr val="bg1"/>
                </a:solidFill>
              </a:rPr>
              <a:t>is the minimum lead time that </a:t>
            </a:r>
            <a:endParaRPr lang="en-US" b="1" dirty="0" smtClean="0">
              <a:solidFill>
                <a:schemeClr val="bg1"/>
              </a:solidFill>
            </a:endParaRPr>
          </a:p>
          <a:p>
            <a:pPr algn="ctr"/>
            <a:r>
              <a:rPr lang="en-US" b="1" dirty="0" smtClean="0">
                <a:solidFill>
                  <a:schemeClr val="bg1"/>
                </a:solidFill>
              </a:rPr>
              <a:t>you </a:t>
            </a:r>
            <a:r>
              <a:rPr lang="en-US" b="1" dirty="0">
                <a:solidFill>
                  <a:schemeClr val="bg1"/>
                </a:solidFill>
              </a:rPr>
              <a:t>think is necessary to respond </a:t>
            </a:r>
            <a:endParaRPr lang="en-US" b="1" dirty="0" smtClean="0">
              <a:solidFill>
                <a:schemeClr val="bg1"/>
              </a:solidFill>
            </a:endParaRPr>
          </a:p>
          <a:p>
            <a:pPr algn="ctr"/>
            <a:r>
              <a:rPr lang="en-US" b="1" dirty="0" smtClean="0">
                <a:solidFill>
                  <a:schemeClr val="bg1"/>
                </a:solidFill>
              </a:rPr>
              <a:t>effectively </a:t>
            </a:r>
            <a:r>
              <a:rPr lang="en-US" b="1" dirty="0">
                <a:solidFill>
                  <a:schemeClr val="bg1"/>
                </a:solidFill>
              </a:rPr>
              <a:t>to flash flood hazards?</a:t>
            </a:r>
          </a:p>
          <a:p>
            <a:pPr algn="ctr"/>
            <a:r>
              <a:rPr lang="en-US" b="1" dirty="0">
                <a:solidFill>
                  <a:schemeClr val="bg1"/>
                </a:solidFill>
              </a:rPr>
              <a:t>    </a:t>
            </a:r>
          </a:p>
          <a:p>
            <a:pPr algn="ctr"/>
            <a:r>
              <a:rPr lang="en-US" b="1" dirty="0" smtClean="0">
                <a:solidFill>
                  <a:schemeClr val="bg1"/>
                </a:solidFill>
              </a:rPr>
              <a:t>4) Which </a:t>
            </a:r>
            <a:r>
              <a:rPr lang="en-US" b="1" dirty="0">
                <a:solidFill>
                  <a:schemeClr val="bg1"/>
                </a:solidFill>
              </a:rPr>
              <a:t>dissemination channels do you prefer to use for dissemination </a:t>
            </a:r>
            <a:endParaRPr lang="en-US" b="1" dirty="0" smtClean="0">
              <a:solidFill>
                <a:schemeClr val="bg1"/>
              </a:solidFill>
            </a:endParaRPr>
          </a:p>
          <a:p>
            <a:pPr algn="ctr"/>
            <a:r>
              <a:rPr lang="en-US" b="1" dirty="0" smtClean="0">
                <a:solidFill>
                  <a:schemeClr val="bg1"/>
                </a:solidFill>
              </a:rPr>
              <a:t>of</a:t>
            </a:r>
            <a:r>
              <a:rPr lang="en-US" b="1" dirty="0">
                <a:solidFill>
                  <a:schemeClr val="bg1"/>
                </a:solidFill>
              </a:rPr>
              <a:t>  flash flood warnings?</a:t>
            </a:r>
          </a:p>
          <a:p>
            <a:pPr algn="ctr"/>
            <a:endParaRPr lang="en-US" b="1" dirty="0">
              <a:solidFill>
                <a:schemeClr val="bg1"/>
              </a:solidFill>
            </a:endParaRPr>
          </a:p>
          <a:p>
            <a:pPr algn="ctr"/>
            <a:r>
              <a:rPr lang="en-US" b="1" dirty="0" smtClean="0">
                <a:solidFill>
                  <a:schemeClr val="bg1"/>
                </a:solidFill>
              </a:rPr>
              <a:t>5)</a:t>
            </a:r>
            <a:r>
              <a:rPr lang="en-US" b="1" dirty="0">
                <a:solidFill>
                  <a:schemeClr val="bg1"/>
                </a:solidFill>
              </a:rPr>
              <a:t>   How FFGS forecaster-support can contribute to saving lives and property?</a:t>
            </a:r>
          </a:p>
          <a:p>
            <a:pPr algn="ctr"/>
            <a:r>
              <a:rPr lang="en-US" b="1" dirty="0">
                <a:solidFill>
                  <a:schemeClr val="bg1"/>
                </a:solidFill>
              </a:rPr>
              <a:t>    </a:t>
            </a:r>
          </a:p>
          <a:p>
            <a:pPr algn="ctr"/>
            <a:r>
              <a:rPr lang="en-US" b="1" dirty="0" smtClean="0">
                <a:solidFill>
                  <a:schemeClr val="bg1"/>
                </a:solidFill>
              </a:rPr>
              <a:t>6)</a:t>
            </a:r>
            <a:r>
              <a:rPr lang="en-US" b="1" dirty="0">
                <a:solidFill>
                  <a:schemeClr val="bg1"/>
                </a:solidFill>
              </a:rPr>
              <a:t>  From your perspective what type of </a:t>
            </a:r>
            <a:endParaRPr lang="en-US" b="1" dirty="0" smtClean="0">
              <a:solidFill>
                <a:schemeClr val="bg1"/>
              </a:solidFill>
            </a:endParaRPr>
          </a:p>
          <a:p>
            <a:pPr algn="ctr"/>
            <a:r>
              <a:rPr lang="en-US" b="1" dirty="0" smtClean="0">
                <a:solidFill>
                  <a:schemeClr val="bg1"/>
                </a:solidFill>
              </a:rPr>
              <a:t>public </a:t>
            </a:r>
            <a:r>
              <a:rPr lang="en-US" b="1" dirty="0">
                <a:solidFill>
                  <a:schemeClr val="bg1"/>
                </a:solidFill>
              </a:rPr>
              <a:t>education would be needed for the public to effectively respond to warnings?</a:t>
            </a:r>
          </a:p>
          <a:p>
            <a:r>
              <a:rPr lang="en-US" dirty="0"/>
              <a:t> </a:t>
            </a:r>
          </a:p>
        </p:txBody>
      </p:sp>
      <p:sp>
        <p:nvSpPr>
          <p:cNvPr id="8" name="Rectangle 7"/>
          <p:cNvSpPr/>
          <p:nvPr/>
        </p:nvSpPr>
        <p:spPr>
          <a:xfrm>
            <a:off x="323528" y="549000"/>
            <a:ext cx="8568000" cy="5760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endParaRPr>
          </a:p>
        </p:txBody>
      </p:sp>
      <p:pic>
        <p:nvPicPr>
          <p:cNvPr id="10" name="Picture 5" descr="C:\Users\mdordevic\Downloads\kissclipart-airport-icon-clipart-airplane-computer-icons-clip-e66051a4dcd22dc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7411" y="2276872"/>
            <a:ext cx="3721596" cy="372159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99592" y="764704"/>
            <a:ext cx="7416824" cy="1077218"/>
          </a:xfrm>
          <a:prstGeom prst="rect">
            <a:avLst/>
          </a:prstGeom>
          <a:noFill/>
        </p:spPr>
        <p:txBody>
          <a:bodyPr wrap="square" rtlCol="0">
            <a:spAutoFit/>
          </a:bodyPr>
          <a:lstStyle/>
          <a:p>
            <a:pPr algn="ctr"/>
            <a:r>
              <a:rPr lang="fr-CH" sz="3200" b="1" dirty="0">
                <a:solidFill>
                  <a:schemeClr val="bg1"/>
                </a:solidFill>
              </a:rPr>
              <a:t>REPRÉSENTANT DES AUTORITÉS AÉROPORTUAIRES</a:t>
            </a:r>
            <a:endParaRPr lang="en-US" sz="3200" b="1" dirty="0">
              <a:solidFill>
                <a:schemeClr val="bg1"/>
              </a:solidFill>
            </a:endParaRPr>
          </a:p>
        </p:txBody>
      </p:sp>
    </p:spTree>
    <p:extLst>
      <p:ext uri="{BB962C8B-B14F-4D97-AF65-F5344CB8AC3E}">
        <p14:creationId xmlns:p14="http://schemas.microsoft.com/office/powerpoint/2010/main" val="38266018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3007" y="474345"/>
            <a:ext cx="4572000" cy="5909310"/>
          </a:xfrm>
          <a:prstGeom prst="rect">
            <a:avLst/>
          </a:prstGeom>
        </p:spPr>
        <p:txBody>
          <a:bodyPr>
            <a:spAutoFit/>
          </a:bodyPr>
          <a:lstStyle/>
          <a:p>
            <a:pPr algn="ctr"/>
            <a:r>
              <a:rPr lang="en-US" b="1" dirty="0" smtClean="0">
                <a:solidFill>
                  <a:schemeClr val="bg1"/>
                </a:solidFill>
              </a:rPr>
              <a:t>1) How </a:t>
            </a:r>
            <a:r>
              <a:rPr lang="en-US" b="1" dirty="0">
                <a:solidFill>
                  <a:schemeClr val="bg1"/>
                </a:solidFill>
              </a:rPr>
              <a:t>should flash flood warnings be structured from your perspective?  </a:t>
            </a:r>
          </a:p>
          <a:p>
            <a:pPr algn="ctr"/>
            <a:r>
              <a:rPr lang="en-US" b="1" dirty="0">
                <a:solidFill>
                  <a:schemeClr val="bg1"/>
                </a:solidFill>
              </a:rPr>
              <a:t>   </a:t>
            </a:r>
          </a:p>
          <a:p>
            <a:pPr algn="ctr"/>
            <a:r>
              <a:rPr lang="en-US" b="1" dirty="0" smtClean="0">
                <a:solidFill>
                  <a:schemeClr val="bg1"/>
                </a:solidFill>
              </a:rPr>
              <a:t>2)</a:t>
            </a:r>
            <a:r>
              <a:rPr lang="en-US" b="1" dirty="0">
                <a:solidFill>
                  <a:schemeClr val="bg1"/>
                </a:solidFill>
              </a:rPr>
              <a:t> What information should be included </a:t>
            </a:r>
            <a:endParaRPr lang="en-US" b="1" dirty="0" smtClean="0">
              <a:solidFill>
                <a:schemeClr val="bg1"/>
              </a:solidFill>
            </a:endParaRPr>
          </a:p>
          <a:p>
            <a:pPr algn="ctr"/>
            <a:r>
              <a:rPr lang="en-US" b="1" dirty="0" smtClean="0">
                <a:solidFill>
                  <a:schemeClr val="bg1"/>
                </a:solidFill>
              </a:rPr>
              <a:t>in </a:t>
            </a:r>
            <a:r>
              <a:rPr lang="en-US" b="1" dirty="0">
                <a:solidFill>
                  <a:schemeClr val="bg1"/>
                </a:solidFill>
              </a:rPr>
              <a:t>the flash flood warning?</a:t>
            </a:r>
          </a:p>
          <a:p>
            <a:pPr algn="ctr"/>
            <a:r>
              <a:rPr lang="en-US" b="1" dirty="0">
                <a:solidFill>
                  <a:schemeClr val="bg1"/>
                </a:solidFill>
              </a:rPr>
              <a:t>      </a:t>
            </a:r>
          </a:p>
          <a:p>
            <a:pPr algn="ctr"/>
            <a:r>
              <a:rPr lang="en-US" b="1" dirty="0" smtClean="0">
                <a:solidFill>
                  <a:schemeClr val="bg1"/>
                </a:solidFill>
              </a:rPr>
              <a:t>3) What </a:t>
            </a:r>
            <a:r>
              <a:rPr lang="en-US" b="1" dirty="0">
                <a:solidFill>
                  <a:schemeClr val="bg1"/>
                </a:solidFill>
              </a:rPr>
              <a:t>is the minimum lead time that </a:t>
            </a:r>
            <a:endParaRPr lang="en-US" b="1" dirty="0" smtClean="0">
              <a:solidFill>
                <a:schemeClr val="bg1"/>
              </a:solidFill>
            </a:endParaRPr>
          </a:p>
          <a:p>
            <a:pPr algn="ctr"/>
            <a:r>
              <a:rPr lang="en-US" b="1" dirty="0" smtClean="0">
                <a:solidFill>
                  <a:schemeClr val="bg1"/>
                </a:solidFill>
              </a:rPr>
              <a:t>you </a:t>
            </a:r>
            <a:r>
              <a:rPr lang="en-US" b="1" dirty="0">
                <a:solidFill>
                  <a:schemeClr val="bg1"/>
                </a:solidFill>
              </a:rPr>
              <a:t>think is necessary to respond </a:t>
            </a:r>
            <a:endParaRPr lang="en-US" b="1" dirty="0" smtClean="0">
              <a:solidFill>
                <a:schemeClr val="bg1"/>
              </a:solidFill>
            </a:endParaRPr>
          </a:p>
          <a:p>
            <a:pPr algn="ctr"/>
            <a:r>
              <a:rPr lang="en-US" b="1" dirty="0" smtClean="0">
                <a:solidFill>
                  <a:schemeClr val="bg1"/>
                </a:solidFill>
              </a:rPr>
              <a:t>effectively </a:t>
            </a:r>
            <a:r>
              <a:rPr lang="en-US" b="1" dirty="0">
                <a:solidFill>
                  <a:schemeClr val="bg1"/>
                </a:solidFill>
              </a:rPr>
              <a:t>to flash flood hazards?</a:t>
            </a:r>
          </a:p>
          <a:p>
            <a:pPr algn="ctr"/>
            <a:r>
              <a:rPr lang="en-US" b="1" dirty="0">
                <a:solidFill>
                  <a:schemeClr val="bg1"/>
                </a:solidFill>
              </a:rPr>
              <a:t>    </a:t>
            </a:r>
          </a:p>
          <a:p>
            <a:pPr algn="ctr"/>
            <a:r>
              <a:rPr lang="en-US" b="1" dirty="0" smtClean="0">
                <a:solidFill>
                  <a:schemeClr val="bg1"/>
                </a:solidFill>
              </a:rPr>
              <a:t>4) Which </a:t>
            </a:r>
            <a:r>
              <a:rPr lang="en-US" b="1" dirty="0">
                <a:solidFill>
                  <a:schemeClr val="bg1"/>
                </a:solidFill>
              </a:rPr>
              <a:t>dissemination channels do you prefer to use for dissemination </a:t>
            </a:r>
            <a:endParaRPr lang="en-US" b="1" dirty="0" smtClean="0">
              <a:solidFill>
                <a:schemeClr val="bg1"/>
              </a:solidFill>
            </a:endParaRPr>
          </a:p>
          <a:p>
            <a:pPr algn="ctr"/>
            <a:r>
              <a:rPr lang="en-US" b="1" dirty="0" smtClean="0">
                <a:solidFill>
                  <a:schemeClr val="bg1"/>
                </a:solidFill>
              </a:rPr>
              <a:t>of</a:t>
            </a:r>
            <a:r>
              <a:rPr lang="en-US" b="1" dirty="0">
                <a:solidFill>
                  <a:schemeClr val="bg1"/>
                </a:solidFill>
              </a:rPr>
              <a:t>  flash flood warnings?</a:t>
            </a:r>
          </a:p>
          <a:p>
            <a:pPr algn="ctr"/>
            <a:endParaRPr lang="en-US" b="1" dirty="0">
              <a:solidFill>
                <a:schemeClr val="bg1"/>
              </a:solidFill>
            </a:endParaRPr>
          </a:p>
          <a:p>
            <a:pPr algn="ctr"/>
            <a:r>
              <a:rPr lang="en-US" b="1" dirty="0" smtClean="0">
                <a:solidFill>
                  <a:schemeClr val="bg1"/>
                </a:solidFill>
              </a:rPr>
              <a:t>5)</a:t>
            </a:r>
            <a:r>
              <a:rPr lang="en-US" b="1" dirty="0">
                <a:solidFill>
                  <a:schemeClr val="bg1"/>
                </a:solidFill>
              </a:rPr>
              <a:t>   How FFGS forecaster-support can contribute to saving lives and property?</a:t>
            </a:r>
          </a:p>
          <a:p>
            <a:pPr algn="ctr"/>
            <a:r>
              <a:rPr lang="en-US" b="1" dirty="0">
                <a:solidFill>
                  <a:schemeClr val="bg1"/>
                </a:solidFill>
              </a:rPr>
              <a:t>    </a:t>
            </a:r>
          </a:p>
          <a:p>
            <a:pPr algn="ctr"/>
            <a:r>
              <a:rPr lang="en-US" b="1" dirty="0" smtClean="0">
                <a:solidFill>
                  <a:schemeClr val="bg1"/>
                </a:solidFill>
              </a:rPr>
              <a:t>6)</a:t>
            </a:r>
            <a:r>
              <a:rPr lang="en-US" b="1" dirty="0">
                <a:solidFill>
                  <a:schemeClr val="bg1"/>
                </a:solidFill>
              </a:rPr>
              <a:t>  From your perspective what type of </a:t>
            </a:r>
            <a:endParaRPr lang="en-US" b="1" dirty="0" smtClean="0">
              <a:solidFill>
                <a:schemeClr val="bg1"/>
              </a:solidFill>
            </a:endParaRPr>
          </a:p>
          <a:p>
            <a:pPr algn="ctr"/>
            <a:r>
              <a:rPr lang="en-US" b="1" dirty="0" smtClean="0">
                <a:solidFill>
                  <a:schemeClr val="bg1"/>
                </a:solidFill>
              </a:rPr>
              <a:t>public </a:t>
            </a:r>
            <a:r>
              <a:rPr lang="en-US" b="1" dirty="0">
                <a:solidFill>
                  <a:schemeClr val="bg1"/>
                </a:solidFill>
              </a:rPr>
              <a:t>education would be needed for the public to effectively respond to warnings?</a:t>
            </a:r>
          </a:p>
          <a:p>
            <a:r>
              <a:rPr lang="en-US" dirty="0"/>
              <a:t> </a:t>
            </a:r>
          </a:p>
        </p:txBody>
      </p:sp>
      <p:sp>
        <p:nvSpPr>
          <p:cNvPr id="3" name="Rectangle 2"/>
          <p:cNvSpPr/>
          <p:nvPr/>
        </p:nvSpPr>
        <p:spPr>
          <a:xfrm>
            <a:off x="323528" y="549000"/>
            <a:ext cx="8568000" cy="57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1) Selon vous, comment les annonces de crues éclair devraient-elles être structurées? </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2) Quelles informations devraient figurer dans les annonces de crues éclair?</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3) Selon vous, quel est le délai minimum requis pour intervenir efficacement en cas de risque de crue éclair?</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4) Quels canaux préférez-vous utiliser pour diffuser des annonces de crues éclair?</a:t>
            </a:r>
            <a:br>
              <a:rPr lang="fr-FR" b="1" dirty="0">
                <a:solidFill>
                  <a:schemeClr val="bg1"/>
                </a:solidFill>
              </a:rPr>
            </a:br>
            <a:r>
              <a:rPr lang="fr-FR" b="1" dirty="0">
                <a:solidFill>
                  <a:schemeClr val="bg1"/>
                </a:solidFill>
              </a:rPr>
              <a:t/>
            </a:r>
            <a:br>
              <a:rPr lang="fr-FR" b="1" dirty="0">
                <a:solidFill>
                  <a:schemeClr val="bg1"/>
                </a:solidFill>
              </a:rPr>
            </a:br>
            <a:r>
              <a:rPr lang="fr-FR" b="1" dirty="0">
                <a:solidFill>
                  <a:schemeClr val="bg1"/>
                </a:solidFill>
              </a:rPr>
              <a:t>5)   Comment l’appui que donne le Système d'indications relatives aux crues éclair (FFGS) aux prévisionnistes peut-il contribuer à protéger les personnes et les biens?</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6)  Selon vous, comment faudrait-il sensibiliser le public pour qu’il réagisse efficacement aux annonces?</a:t>
            </a:r>
            <a:endParaRPr lang="en-US" b="1" dirty="0">
              <a:solidFill>
                <a:schemeClr val="bg1"/>
              </a:solidFill>
            </a:endParaRPr>
          </a:p>
        </p:txBody>
      </p:sp>
    </p:spTree>
    <p:extLst>
      <p:ext uri="{BB962C8B-B14F-4D97-AF65-F5344CB8AC3E}">
        <p14:creationId xmlns:p14="http://schemas.microsoft.com/office/powerpoint/2010/main" val="4168128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3528" y="549000"/>
            <a:ext cx="8568000" cy="57600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endParaRPr>
          </a:p>
        </p:txBody>
      </p:sp>
      <p:pic>
        <p:nvPicPr>
          <p:cNvPr id="8" name="Picture 2" descr="C:\Users\mdordevic\Downloads\pngwav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36131" y="2852935"/>
            <a:ext cx="3515825" cy="30001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043608" y="908720"/>
            <a:ext cx="7272808" cy="1077218"/>
          </a:xfrm>
          <a:prstGeom prst="rect">
            <a:avLst/>
          </a:prstGeom>
          <a:noFill/>
        </p:spPr>
        <p:txBody>
          <a:bodyPr wrap="square" rtlCol="0">
            <a:spAutoFit/>
          </a:bodyPr>
          <a:lstStyle/>
          <a:p>
            <a:pPr algn="ctr"/>
            <a:r>
              <a:rPr lang="fr-FR" sz="3200" b="1" dirty="0">
                <a:solidFill>
                  <a:srgbClr val="FF0000"/>
                </a:solidFill>
              </a:rPr>
              <a:t>REPRÉSENTANT DES SERVICES MÉDICAUX D’URGENCE</a:t>
            </a:r>
            <a:endParaRPr lang="en-US" sz="3200" b="1" dirty="0">
              <a:solidFill>
                <a:srgbClr val="FF0000"/>
              </a:solidFill>
            </a:endParaRPr>
          </a:p>
        </p:txBody>
      </p:sp>
    </p:spTree>
    <p:extLst>
      <p:ext uri="{BB962C8B-B14F-4D97-AF65-F5344CB8AC3E}">
        <p14:creationId xmlns:p14="http://schemas.microsoft.com/office/powerpoint/2010/main" val="41954957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3007" y="474345"/>
            <a:ext cx="4572000" cy="5909310"/>
          </a:xfrm>
          <a:prstGeom prst="rect">
            <a:avLst/>
          </a:prstGeom>
        </p:spPr>
        <p:txBody>
          <a:bodyPr>
            <a:spAutoFit/>
          </a:bodyPr>
          <a:lstStyle/>
          <a:p>
            <a:pPr algn="ctr"/>
            <a:r>
              <a:rPr lang="en-US" b="1" dirty="0" smtClean="0">
                <a:solidFill>
                  <a:schemeClr val="bg1"/>
                </a:solidFill>
              </a:rPr>
              <a:t>1) How </a:t>
            </a:r>
            <a:r>
              <a:rPr lang="en-US" b="1" dirty="0">
                <a:solidFill>
                  <a:schemeClr val="bg1"/>
                </a:solidFill>
              </a:rPr>
              <a:t>should flash flood warnings be structured from your perspective?  </a:t>
            </a:r>
          </a:p>
          <a:p>
            <a:pPr algn="ctr"/>
            <a:r>
              <a:rPr lang="en-US" b="1" dirty="0">
                <a:solidFill>
                  <a:schemeClr val="bg1"/>
                </a:solidFill>
              </a:rPr>
              <a:t>   </a:t>
            </a:r>
          </a:p>
          <a:p>
            <a:pPr algn="ctr"/>
            <a:r>
              <a:rPr lang="en-US" b="1" dirty="0" smtClean="0">
                <a:solidFill>
                  <a:schemeClr val="bg1"/>
                </a:solidFill>
              </a:rPr>
              <a:t>2)</a:t>
            </a:r>
            <a:r>
              <a:rPr lang="en-US" b="1" dirty="0">
                <a:solidFill>
                  <a:schemeClr val="bg1"/>
                </a:solidFill>
              </a:rPr>
              <a:t> What information should be included </a:t>
            </a:r>
            <a:endParaRPr lang="en-US" b="1" dirty="0" smtClean="0">
              <a:solidFill>
                <a:schemeClr val="bg1"/>
              </a:solidFill>
            </a:endParaRPr>
          </a:p>
          <a:p>
            <a:pPr algn="ctr"/>
            <a:r>
              <a:rPr lang="en-US" b="1" dirty="0" smtClean="0">
                <a:solidFill>
                  <a:schemeClr val="bg1"/>
                </a:solidFill>
              </a:rPr>
              <a:t>in </a:t>
            </a:r>
            <a:r>
              <a:rPr lang="en-US" b="1" dirty="0">
                <a:solidFill>
                  <a:schemeClr val="bg1"/>
                </a:solidFill>
              </a:rPr>
              <a:t>the flash flood warning?</a:t>
            </a:r>
          </a:p>
          <a:p>
            <a:pPr algn="ctr"/>
            <a:r>
              <a:rPr lang="en-US" b="1" dirty="0">
                <a:solidFill>
                  <a:schemeClr val="bg1"/>
                </a:solidFill>
              </a:rPr>
              <a:t>      </a:t>
            </a:r>
          </a:p>
          <a:p>
            <a:pPr algn="ctr"/>
            <a:r>
              <a:rPr lang="en-US" b="1" dirty="0" smtClean="0">
                <a:solidFill>
                  <a:schemeClr val="bg1"/>
                </a:solidFill>
              </a:rPr>
              <a:t>3) What </a:t>
            </a:r>
            <a:r>
              <a:rPr lang="en-US" b="1" dirty="0">
                <a:solidFill>
                  <a:schemeClr val="bg1"/>
                </a:solidFill>
              </a:rPr>
              <a:t>is the minimum lead time that </a:t>
            </a:r>
            <a:endParaRPr lang="en-US" b="1" dirty="0" smtClean="0">
              <a:solidFill>
                <a:schemeClr val="bg1"/>
              </a:solidFill>
            </a:endParaRPr>
          </a:p>
          <a:p>
            <a:pPr algn="ctr"/>
            <a:r>
              <a:rPr lang="en-US" b="1" dirty="0" smtClean="0">
                <a:solidFill>
                  <a:schemeClr val="bg1"/>
                </a:solidFill>
              </a:rPr>
              <a:t>you </a:t>
            </a:r>
            <a:r>
              <a:rPr lang="en-US" b="1" dirty="0">
                <a:solidFill>
                  <a:schemeClr val="bg1"/>
                </a:solidFill>
              </a:rPr>
              <a:t>think is necessary to respond </a:t>
            </a:r>
            <a:endParaRPr lang="en-US" b="1" dirty="0" smtClean="0">
              <a:solidFill>
                <a:schemeClr val="bg1"/>
              </a:solidFill>
            </a:endParaRPr>
          </a:p>
          <a:p>
            <a:pPr algn="ctr"/>
            <a:r>
              <a:rPr lang="en-US" b="1" dirty="0" smtClean="0">
                <a:solidFill>
                  <a:schemeClr val="bg1"/>
                </a:solidFill>
              </a:rPr>
              <a:t>effectively </a:t>
            </a:r>
            <a:r>
              <a:rPr lang="en-US" b="1" dirty="0">
                <a:solidFill>
                  <a:schemeClr val="bg1"/>
                </a:solidFill>
              </a:rPr>
              <a:t>to flash flood hazards?</a:t>
            </a:r>
          </a:p>
          <a:p>
            <a:pPr algn="ctr"/>
            <a:r>
              <a:rPr lang="en-US" b="1" dirty="0">
                <a:solidFill>
                  <a:schemeClr val="bg1"/>
                </a:solidFill>
              </a:rPr>
              <a:t>    </a:t>
            </a:r>
          </a:p>
          <a:p>
            <a:pPr algn="ctr"/>
            <a:r>
              <a:rPr lang="en-US" b="1" dirty="0" smtClean="0">
                <a:solidFill>
                  <a:schemeClr val="bg1"/>
                </a:solidFill>
              </a:rPr>
              <a:t>4) Which </a:t>
            </a:r>
            <a:r>
              <a:rPr lang="en-US" b="1" dirty="0">
                <a:solidFill>
                  <a:schemeClr val="bg1"/>
                </a:solidFill>
              </a:rPr>
              <a:t>dissemination channels do you prefer to use for dissemination </a:t>
            </a:r>
            <a:endParaRPr lang="en-US" b="1" dirty="0" smtClean="0">
              <a:solidFill>
                <a:schemeClr val="bg1"/>
              </a:solidFill>
            </a:endParaRPr>
          </a:p>
          <a:p>
            <a:pPr algn="ctr"/>
            <a:r>
              <a:rPr lang="en-US" b="1" dirty="0" smtClean="0">
                <a:solidFill>
                  <a:schemeClr val="bg1"/>
                </a:solidFill>
              </a:rPr>
              <a:t>of</a:t>
            </a:r>
            <a:r>
              <a:rPr lang="en-US" b="1" dirty="0">
                <a:solidFill>
                  <a:schemeClr val="bg1"/>
                </a:solidFill>
              </a:rPr>
              <a:t>  flash flood warnings?</a:t>
            </a:r>
          </a:p>
          <a:p>
            <a:pPr algn="ctr"/>
            <a:endParaRPr lang="en-US" b="1" dirty="0">
              <a:solidFill>
                <a:schemeClr val="bg1"/>
              </a:solidFill>
            </a:endParaRPr>
          </a:p>
          <a:p>
            <a:pPr algn="ctr"/>
            <a:r>
              <a:rPr lang="en-US" b="1" dirty="0" smtClean="0">
                <a:solidFill>
                  <a:schemeClr val="bg1"/>
                </a:solidFill>
              </a:rPr>
              <a:t>5)</a:t>
            </a:r>
            <a:r>
              <a:rPr lang="en-US" b="1" dirty="0">
                <a:solidFill>
                  <a:schemeClr val="bg1"/>
                </a:solidFill>
              </a:rPr>
              <a:t>   How FFGS forecaster-support can contribute to saving lives and property?</a:t>
            </a:r>
          </a:p>
          <a:p>
            <a:pPr algn="ctr"/>
            <a:r>
              <a:rPr lang="en-US" b="1" dirty="0">
                <a:solidFill>
                  <a:schemeClr val="bg1"/>
                </a:solidFill>
              </a:rPr>
              <a:t>    </a:t>
            </a:r>
          </a:p>
          <a:p>
            <a:pPr algn="ctr"/>
            <a:r>
              <a:rPr lang="en-US" b="1" dirty="0" smtClean="0">
                <a:solidFill>
                  <a:schemeClr val="bg1"/>
                </a:solidFill>
              </a:rPr>
              <a:t>6)</a:t>
            </a:r>
            <a:r>
              <a:rPr lang="en-US" b="1" dirty="0">
                <a:solidFill>
                  <a:schemeClr val="bg1"/>
                </a:solidFill>
              </a:rPr>
              <a:t>  From your perspective what type of </a:t>
            </a:r>
            <a:endParaRPr lang="en-US" b="1" dirty="0" smtClean="0">
              <a:solidFill>
                <a:schemeClr val="bg1"/>
              </a:solidFill>
            </a:endParaRPr>
          </a:p>
          <a:p>
            <a:pPr algn="ctr"/>
            <a:r>
              <a:rPr lang="en-US" b="1" dirty="0" smtClean="0">
                <a:solidFill>
                  <a:schemeClr val="bg1"/>
                </a:solidFill>
              </a:rPr>
              <a:t>public </a:t>
            </a:r>
            <a:r>
              <a:rPr lang="en-US" b="1" dirty="0">
                <a:solidFill>
                  <a:schemeClr val="bg1"/>
                </a:solidFill>
              </a:rPr>
              <a:t>education would be needed for the public to effectively respond to warnings?</a:t>
            </a:r>
          </a:p>
          <a:p>
            <a:r>
              <a:rPr lang="en-US" dirty="0"/>
              <a:t> </a:t>
            </a:r>
          </a:p>
        </p:txBody>
      </p:sp>
      <p:sp>
        <p:nvSpPr>
          <p:cNvPr id="3" name="Rectangle 2"/>
          <p:cNvSpPr/>
          <p:nvPr/>
        </p:nvSpPr>
        <p:spPr>
          <a:xfrm>
            <a:off x="323528" y="549000"/>
            <a:ext cx="8568000" cy="57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1) Selon vous, comment les annonces de crues éclair devraient-elles être structurées? </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2) Quelles informations devraient figurer dans les annonces de crues éclair?</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3) Selon vous, quel est le délai minimum requis pour intervenir efficacement en cas de risque de crue éclair?</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4) Quels canaux préférez-vous utiliser pour diffuser des annonces de crues éclair?</a:t>
            </a:r>
            <a:br>
              <a:rPr lang="fr-FR" b="1" dirty="0">
                <a:solidFill>
                  <a:schemeClr val="bg1"/>
                </a:solidFill>
              </a:rPr>
            </a:br>
            <a:r>
              <a:rPr lang="fr-FR" b="1" dirty="0">
                <a:solidFill>
                  <a:schemeClr val="bg1"/>
                </a:solidFill>
              </a:rPr>
              <a:t/>
            </a:r>
            <a:br>
              <a:rPr lang="fr-FR" b="1" dirty="0">
                <a:solidFill>
                  <a:schemeClr val="bg1"/>
                </a:solidFill>
              </a:rPr>
            </a:br>
            <a:r>
              <a:rPr lang="fr-FR" b="1" dirty="0">
                <a:solidFill>
                  <a:schemeClr val="bg1"/>
                </a:solidFill>
              </a:rPr>
              <a:t>5)   Comment l’appui que donne le Système d'indications relatives aux crues éclair (FFGS) aux prévisionnistes peut-il contribuer à protéger les personnes et les biens?</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6)  Selon vous, comment faudrait-il sensibiliser le public pour qu’il réagisse efficacement aux annonces?</a:t>
            </a:r>
            <a:endParaRPr lang="en-US" b="1" dirty="0">
              <a:solidFill>
                <a:schemeClr val="bg1"/>
              </a:solidFill>
            </a:endParaRPr>
          </a:p>
        </p:txBody>
      </p:sp>
    </p:spTree>
    <p:extLst>
      <p:ext uri="{BB962C8B-B14F-4D97-AF65-F5344CB8AC3E}">
        <p14:creationId xmlns:p14="http://schemas.microsoft.com/office/powerpoint/2010/main" val="4168128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403007" y="474345"/>
            <a:ext cx="4572000" cy="5909310"/>
          </a:xfrm>
          <a:prstGeom prst="rect">
            <a:avLst/>
          </a:prstGeom>
        </p:spPr>
        <p:txBody>
          <a:bodyPr>
            <a:spAutoFit/>
          </a:bodyPr>
          <a:lstStyle/>
          <a:p>
            <a:pPr algn="ctr"/>
            <a:r>
              <a:rPr lang="en-US" b="1" dirty="0" smtClean="0">
                <a:solidFill>
                  <a:schemeClr val="bg1"/>
                </a:solidFill>
              </a:rPr>
              <a:t>1) How </a:t>
            </a:r>
            <a:r>
              <a:rPr lang="en-US" b="1" dirty="0">
                <a:solidFill>
                  <a:schemeClr val="bg1"/>
                </a:solidFill>
              </a:rPr>
              <a:t>should flash flood warnings be structured from your perspective?  </a:t>
            </a:r>
          </a:p>
          <a:p>
            <a:pPr algn="ctr"/>
            <a:r>
              <a:rPr lang="en-US" b="1" dirty="0">
                <a:solidFill>
                  <a:schemeClr val="bg1"/>
                </a:solidFill>
              </a:rPr>
              <a:t>   </a:t>
            </a:r>
          </a:p>
          <a:p>
            <a:pPr algn="ctr"/>
            <a:r>
              <a:rPr lang="en-US" b="1" dirty="0" smtClean="0">
                <a:solidFill>
                  <a:schemeClr val="bg1"/>
                </a:solidFill>
              </a:rPr>
              <a:t>2)</a:t>
            </a:r>
            <a:r>
              <a:rPr lang="en-US" b="1" dirty="0">
                <a:solidFill>
                  <a:schemeClr val="bg1"/>
                </a:solidFill>
              </a:rPr>
              <a:t> What information should be included </a:t>
            </a:r>
            <a:endParaRPr lang="en-US" b="1" dirty="0" smtClean="0">
              <a:solidFill>
                <a:schemeClr val="bg1"/>
              </a:solidFill>
            </a:endParaRPr>
          </a:p>
          <a:p>
            <a:pPr algn="ctr"/>
            <a:r>
              <a:rPr lang="en-US" b="1" dirty="0" smtClean="0">
                <a:solidFill>
                  <a:schemeClr val="bg1"/>
                </a:solidFill>
              </a:rPr>
              <a:t>in </a:t>
            </a:r>
            <a:r>
              <a:rPr lang="en-US" b="1" dirty="0">
                <a:solidFill>
                  <a:schemeClr val="bg1"/>
                </a:solidFill>
              </a:rPr>
              <a:t>the flash flood warning?</a:t>
            </a:r>
          </a:p>
          <a:p>
            <a:pPr algn="ctr"/>
            <a:r>
              <a:rPr lang="en-US" b="1" dirty="0">
                <a:solidFill>
                  <a:schemeClr val="bg1"/>
                </a:solidFill>
              </a:rPr>
              <a:t>      </a:t>
            </a:r>
          </a:p>
          <a:p>
            <a:pPr algn="ctr"/>
            <a:r>
              <a:rPr lang="en-US" b="1" dirty="0" smtClean="0">
                <a:solidFill>
                  <a:schemeClr val="bg1"/>
                </a:solidFill>
              </a:rPr>
              <a:t>3) What </a:t>
            </a:r>
            <a:r>
              <a:rPr lang="en-US" b="1" dirty="0">
                <a:solidFill>
                  <a:schemeClr val="bg1"/>
                </a:solidFill>
              </a:rPr>
              <a:t>is the minimum lead time that </a:t>
            </a:r>
            <a:endParaRPr lang="en-US" b="1" dirty="0" smtClean="0">
              <a:solidFill>
                <a:schemeClr val="bg1"/>
              </a:solidFill>
            </a:endParaRPr>
          </a:p>
          <a:p>
            <a:pPr algn="ctr"/>
            <a:r>
              <a:rPr lang="en-US" b="1" dirty="0" smtClean="0">
                <a:solidFill>
                  <a:schemeClr val="bg1"/>
                </a:solidFill>
              </a:rPr>
              <a:t>you </a:t>
            </a:r>
            <a:r>
              <a:rPr lang="en-US" b="1" dirty="0">
                <a:solidFill>
                  <a:schemeClr val="bg1"/>
                </a:solidFill>
              </a:rPr>
              <a:t>think is necessary to respond </a:t>
            </a:r>
            <a:endParaRPr lang="en-US" b="1" dirty="0" smtClean="0">
              <a:solidFill>
                <a:schemeClr val="bg1"/>
              </a:solidFill>
            </a:endParaRPr>
          </a:p>
          <a:p>
            <a:pPr algn="ctr"/>
            <a:r>
              <a:rPr lang="en-US" b="1" dirty="0" smtClean="0">
                <a:solidFill>
                  <a:schemeClr val="bg1"/>
                </a:solidFill>
              </a:rPr>
              <a:t>effectively </a:t>
            </a:r>
            <a:r>
              <a:rPr lang="en-US" b="1" dirty="0">
                <a:solidFill>
                  <a:schemeClr val="bg1"/>
                </a:solidFill>
              </a:rPr>
              <a:t>to flash flood hazards?</a:t>
            </a:r>
          </a:p>
          <a:p>
            <a:pPr algn="ctr"/>
            <a:r>
              <a:rPr lang="en-US" b="1" dirty="0">
                <a:solidFill>
                  <a:schemeClr val="bg1"/>
                </a:solidFill>
              </a:rPr>
              <a:t>    </a:t>
            </a:r>
          </a:p>
          <a:p>
            <a:pPr algn="ctr"/>
            <a:r>
              <a:rPr lang="en-US" b="1" dirty="0" smtClean="0">
                <a:solidFill>
                  <a:schemeClr val="bg1"/>
                </a:solidFill>
              </a:rPr>
              <a:t>4) Which </a:t>
            </a:r>
            <a:r>
              <a:rPr lang="en-US" b="1" dirty="0">
                <a:solidFill>
                  <a:schemeClr val="bg1"/>
                </a:solidFill>
              </a:rPr>
              <a:t>dissemination channels do you prefer to use for dissemination </a:t>
            </a:r>
            <a:endParaRPr lang="en-US" b="1" dirty="0" smtClean="0">
              <a:solidFill>
                <a:schemeClr val="bg1"/>
              </a:solidFill>
            </a:endParaRPr>
          </a:p>
          <a:p>
            <a:pPr algn="ctr"/>
            <a:r>
              <a:rPr lang="en-US" b="1" dirty="0" smtClean="0">
                <a:solidFill>
                  <a:schemeClr val="bg1"/>
                </a:solidFill>
              </a:rPr>
              <a:t>of</a:t>
            </a:r>
            <a:r>
              <a:rPr lang="en-US" b="1" dirty="0">
                <a:solidFill>
                  <a:schemeClr val="bg1"/>
                </a:solidFill>
              </a:rPr>
              <a:t>  flash flood warnings?</a:t>
            </a:r>
          </a:p>
          <a:p>
            <a:pPr algn="ctr"/>
            <a:endParaRPr lang="en-US" b="1" dirty="0">
              <a:solidFill>
                <a:schemeClr val="bg1"/>
              </a:solidFill>
            </a:endParaRPr>
          </a:p>
          <a:p>
            <a:pPr algn="ctr"/>
            <a:r>
              <a:rPr lang="en-US" b="1" dirty="0" smtClean="0">
                <a:solidFill>
                  <a:schemeClr val="bg1"/>
                </a:solidFill>
              </a:rPr>
              <a:t>5)</a:t>
            </a:r>
            <a:r>
              <a:rPr lang="en-US" b="1" dirty="0">
                <a:solidFill>
                  <a:schemeClr val="bg1"/>
                </a:solidFill>
              </a:rPr>
              <a:t>   How FFGS forecaster-support can contribute to saving lives and property?</a:t>
            </a:r>
          </a:p>
          <a:p>
            <a:pPr algn="ctr"/>
            <a:r>
              <a:rPr lang="en-US" b="1" dirty="0">
                <a:solidFill>
                  <a:schemeClr val="bg1"/>
                </a:solidFill>
              </a:rPr>
              <a:t>    </a:t>
            </a:r>
          </a:p>
          <a:p>
            <a:pPr algn="ctr"/>
            <a:r>
              <a:rPr lang="en-US" b="1" dirty="0" smtClean="0">
                <a:solidFill>
                  <a:schemeClr val="bg1"/>
                </a:solidFill>
              </a:rPr>
              <a:t>6)</a:t>
            </a:r>
            <a:r>
              <a:rPr lang="en-US" b="1" dirty="0">
                <a:solidFill>
                  <a:schemeClr val="bg1"/>
                </a:solidFill>
              </a:rPr>
              <a:t>  From your perspective what type of </a:t>
            </a:r>
            <a:endParaRPr lang="en-US" b="1" dirty="0" smtClean="0">
              <a:solidFill>
                <a:schemeClr val="bg1"/>
              </a:solidFill>
            </a:endParaRPr>
          </a:p>
          <a:p>
            <a:pPr algn="ctr"/>
            <a:r>
              <a:rPr lang="en-US" b="1" dirty="0" smtClean="0">
                <a:solidFill>
                  <a:schemeClr val="bg1"/>
                </a:solidFill>
              </a:rPr>
              <a:t>public </a:t>
            </a:r>
            <a:r>
              <a:rPr lang="en-US" b="1" dirty="0">
                <a:solidFill>
                  <a:schemeClr val="bg1"/>
                </a:solidFill>
              </a:rPr>
              <a:t>education would be needed for the public to effectively respond to warnings?</a:t>
            </a:r>
          </a:p>
          <a:p>
            <a:r>
              <a:rPr lang="en-US" dirty="0"/>
              <a:t> </a:t>
            </a:r>
          </a:p>
        </p:txBody>
      </p:sp>
      <p:sp>
        <p:nvSpPr>
          <p:cNvPr id="6" name="Rectangle 5"/>
          <p:cNvSpPr/>
          <p:nvPr/>
        </p:nvSpPr>
        <p:spPr>
          <a:xfrm>
            <a:off x="304588" y="533338"/>
            <a:ext cx="8568000" cy="576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endParaRPr>
          </a:p>
        </p:txBody>
      </p:sp>
      <p:pic>
        <p:nvPicPr>
          <p:cNvPr id="8" name="Picture 2" descr="\\internal.wmo.int\UserData\redirected\pmutic\Downloads\flood-emergency-prepare-008-51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852936"/>
            <a:ext cx="3973253" cy="309634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993501" y="903040"/>
            <a:ext cx="7190173" cy="1077218"/>
          </a:xfrm>
          <a:prstGeom prst="rect">
            <a:avLst/>
          </a:prstGeom>
          <a:noFill/>
        </p:spPr>
        <p:txBody>
          <a:bodyPr wrap="none" rtlCol="0">
            <a:spAutoFit/>
          </a:bodyPr>
          <a:lstStyle/>
          <a:p>
            <a:pPr algn="ctr"/>
            <a:r>
              <a:rPr lang="fr-FR" sz="3200" b="1" dirty="0">
                <a:solidFill>
                  <a:schemeClr val="tx2">
                    <a:lumMod val="75000"/>
                  </a:schemeClr>
                </a:solidFill>
              </a:rPr>
              <a:t>REPRÉSENTANT DE L’AUTORITÉ CHARGÉE </a:t>
            </a:r>
            <a:endParaRPr lang="fr-FR" sz="3200" b="1" dirty="0" smtClean="0">
              <a:solidFill>
                <a:schemeClr val="tx2">
                  <a:lumMod val="75000"/>
                </a:schemeClr>
              </a:solidFill>
            </a:endParaRPr>
          </a:p>
          <a:p>
            <a:pPr algn="ctr"/>
            <a:r>
              <a:rPr lang="fr-FR" sz="3200" b="1" dirty="0" smtClean="0">
                <a:solidFill>
                  <a:schemeClr val="tx2">
                    <a:lumMod val="75000"/>
                  </a:schemeClr>
                </a:solidFill>
              </a:rPr>
              <a:t>DES </a:t>
            </a:r>
            <a:r>
              <a:rPr lang="fr-FR" sz="3200" b="1" dirty="0">
                <a:solidFill>
                  <a:schemeClr val="tx2">
                    <a:lumMod val="75000"/>
                  </a:schemeClr>
                </a:solidFill>
              </a:rPr>
              <a:t>ROUTES</a:t>
            </a:r>
            <a:endParaRPr lang="en-US" sz="3200" b="1" dirty="0">
              <a:solidFill>
                <a:schemeClr val="tx2">
                  <a:lumMod val="75000"/>
                </a:schemeClr>
              </a:solidFill>
            </a:endParaRPr>
          </a:p>
        </p:txBody>
      </p:sp>
    </p:spTree>
    <p:extLst>
      <p:ext uri="{BB962C8B-B14F-4D97-AF65-F5344CB8AC3E}">
        <p14:creationId xmlns:p14="http://schemas.microsoft.com/office/powerpoint/2010/main" val="1759089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3007" y="474345"/>
            <a:ext cx="4572000" cy="5909310"/>
          </a:xfrm>
          <a:prstGeom prst="rect">
            <a:avLst/>
          </a:prstGeom>
        </p:spPr>
        <p:txBody>
          <a:bodyPr>
            <a:spAutoFit/>
          </a:bodyPr>
          <a:lstStyle/>
          <a:p>
            <a:pPr algn="ctr"/>
            <a:r>
              <a:rPr lang="en-US" b="1" dirty="0" smtClean="0">
                <a:solidFill>
                  <a:schemeClr val="bg1"/>
                </a:solidFill>
              </a:rPr>
              <a:t>1) How </a:t>
            </a:r>
            <a:r>
              <a:rPr lang="en-US" b="1" dirty="0">
                <a:solidFill>
                  <a:schemeClr val="bg1"/>
                </a:solidFill>
              </a:rPr>
              <a:t>should flash flood warnings be structured from your perspective?  </a:t>
            </a:r>
          </a:p>
          <a:p>
            <a:pPr algn="ctr"/>
            <a:r>
              <a:rPr lang="en-US" b="1" dirty="0">
                <a:solidFill>
                  <a:schemeClr val="bg1"/>
                </a:solidFill>
              </a:rPr>
              <a:t>   </a:t>
            </a:r>
          </a:p>
          <a:p>
            <a:pPr algn="ctr"/>
            <a:r>
              <a:rPr lang="en-US" b="1" dirty="0" smtClean="0">
                <a:solidFill>
                  <a:schemeClr val="bg1"/>
                </a:solidFill>
              </a:rPr>
              <a:t>2)</a:t>
            </a:r>
            <a:r>
              <a:rPr lang="en-US" b="1" dirty="0">
                <a:solidFill>
                  <a:schemeClr val="bg1"/>
                </a:solidFill>
              </a:rPr>
              <a:t> What information should be included </a:t>
            </a:r>
            <a:endParaRPr lang="en-US" b="1" dirty="0" smtClean="0">
              <a:solidFill>
                <a:schemeClr val="bg1"/>
              </a:solidFill>
            </a:endParaRPr>
          </a:p>
          <a:p>
            <a:pPr algn="ctr"/>
            <a:r>
              <a:rPr lang="en-US" b="1" dirty="0" smtClean="0">
                <a:solidFill>
                  <a:schemeClr val="bg1"/>
                </a:solidFill>
              </a:rPr>
              <a:t>in </a:t>
            </a:r>
            <a:r>
              <a:rPr lang="en-US" b="1" dirty="0">
                <a:solidFill>
                  <a:schemeClr val="bg1"/>
                </a:solidFill>
              </a:rPr>
              <a:t>the flash flood warning?</a:t>
            </a:r>
          </a:p>
          <a:p>
            <a:pPr algn="ctr"/>
            <a:r>
              <a:rPr lang="en-US" b="1" dirty="0">
                <a:solidFill>
                  <a:schemeClr val="bg1"/>
                </a:solidFill>
              </a:rPr>
              <a:t>      </a:t>
            </a:r>
          </a:p>
          <a:p>
            <a:pPr algn="ctr"/>
            <a:r>
              <a:rPr lang="en-US" b="1" dirty="0" smtClean="0">
                <a:solidFill>
                  <a:schemeClr val="bg1"/>
                </a:solidFill>
              </a:rPr>
              <a:t>3) What </a:t>
            </a:r>
            <a:r>
              <a:rPr lang="en-US" b="1" dirty="0">
                <a:solidFill>
                  <a:schemeClr val="bg1"/>
                </a:solidFill>
              </a:rPr>
              <a:t>is the minimum lead time that </a:t>
            </a:r>
            <a:endParaRPr lang="en-US" b="1" dirty="0" smtClean="0">
              <a:solidFill>
                <a:schemeClr val="bg1"/>
              </a:solidFill>
            </a:endParaRPr>
          </a:p>
          <a:p>
            <a:pPr algn="ctr"/>
            <a:r>
              <a:rPr lang="en-US" b="1" dirty="0" smtClean="0">
                <a:solidFill>
                  <a:schemeClr val="bg1"/>
                </a:solidFill>
              </a:rPr>
              <a:t>you </a:t>
            </a:r>
            <a:r>
              <a:rPr lang="en-US" b="1" dirty="0">
                <a:solidFill>
                  <a:schemeClr val="bg1"/>
                </a:solidFill>
              </a:rPr>
              <a:t>think is necessary to respond </a:t>
            </a:r>
            <a:endParaRPr lang="en-US" b="1" dirty="0" smtClean="0">
              <a:solidFill>
                <a:schemeClr val="bg1"/>
              </a:solidFill>
            </a:endParaRPr>
          </a:p>
          <a:p>
            <a:pPr algn="ctr"/>
            <a:r>
              <a:rPr lang="en-US" b="1" dirty="0" smtClean="0">
                <a:solidFill>
                  <a:schemeClr val="bg1"/>
                </a:solidFill>
              </a:rPr>
              <a:t>effectively </a:t>
            </a:r>
            <a:r>
              <a:rPr lang="en-US" b="1" dirty="0">
                <a:solidFill>
                  <a:schemeClr val="bg1"/>
                </a:solidFill>
              </a:rPr>
              <a:t>to flash flood hazards?</a:t>
            </a:r>
          </a:p>
          <a:p>
            <a:pPr algn="ctr"/>
            <a:r>
              <a:rPr lang="en-US" b="1" dirty="0">
                <a:solidFill>
                  <a:schemeClr val="bg1"/>
                </a:solidFill>
              </a:rPr>
              <a:t>    </a:t>
            </a:r>
          </a:p>
          <a:p>
            <a:pPr algn="ctr"/>
            <a:r>
              <a:rPr lang="en-US" b="1" dirty="0" smtClean="0">
                <a:solidFill>
                  <a:schemeClr val="bg1"/>
                </a:solidFill>
              </a:rPr>
              <a:t>4) Which </a:t>
            </a:r>
            <a:r>
              <a:rPr lang="en-US" b="1" dirty="0">
                <a:solidFill>
                  <a:schemeClr val="bg1"/>
                </a:solidFill>
              </a:rPr>
              <a:t>dissemination channels do you prefer to use for dissemination </a:t>
            </a:r>
            <a:endParaRPr lang="en-US" b="1" dirty="0" smtClean="0">
              <a:solidFill>
                <a:schemeClr val="bg1"/>
              </a:solidFill>
            </a:endParaRPr>
          </a:p>
          <a:p>
            <a:pPr algn="ctr"/>
            <a:r>
              <a:rPr lang="en-US" b="1" dirty="0" smtClean="0">
                <a:solidFill>
                  <a:schemeClr val="bg1"/>
                </a:solidFill>
              </a:rPr>
              <a:t>of</a:t>
            </a:r>
            <a:r>
              <a:rPr lang="en-US" b="1" dirty="0">
                <a:solidFill>
                  <a:schemeClr val="bg1"/>
                </a:solidFill>
              </a:rPr>
              <a:t>  flash flood warnings?</a:t>
            </a:r>
          </a:p>
          <a:p>
            <a:pPr algn="ctr"/>
            <a:endParaRPr lang="en-US" b="1" dirty="0">
              <a:solidFill>
                <a:schemeClr val="bg1"/>
              </a:solidFill>
            </a:endParaRPr>
          </a:p>
          <a:p>
            <a:pPr algn="ctr"/>
            <a:r>
              <a:rPr lang="en-US" b="1" dirty="0" smtClean="0">
                <a:solidFill>
                  <a:schemeClr val="bg1"/>
                </a:solidFill>
              </a:rPr>
              <a:t>5)</a:t>
            </a:r>
            <a:r>
              <a:rPr lang="en-US" b="1" dirty="0">
                <a:solidFill>
                  <a:schemeClr val="bg1"/>
                </a:solidFill>
              </a:rPr>
              <a:t>   How FFGS forecaster-support can contribute to saving lives and property?</a:t>
            </a:r>
          </a:p>
          <a:p>
            <a:pPr algn="ctr"/>
            <a:r>
              <a:rPr lang="en-US" b="1" dirty="0">
                <a:solidFill>
                  <a:schemeClr val="bg1"/>
                </a:solidFill>
              </a:rPr>
              <a:t>    </a:t>
            </a:r>
          </a:p>
          <a:p>
            <a:pPr algn="ctr"/>
            <a:r>
              <a:rPr lang="en-US" b="1" dirty="0" smtClean="0">
                <a:solidFill>
                  <a:schemeClr val="bg1"/>
                </a:solidFill>
              </a:rPr>
              <a:t>6)</a:t>
            </a:r>
            <a:r>
              <a:rPr lang="en-US" b="1" dirty="0">
                <a:solidFill>
                  <a:schemeClr val="bg1"/>
                </a:solidFill>
              </a:rPr>
              <a:t>  From your perspective what type of </a:t>
            </a:r>
            <a:endParaRPr lang="en-US" b="1" dirty="0" smtClean="0">
              <a:solidFill>
                <a:schemeClr val="bg1"/>
              </a:solidFill>
            </a:endParaRPr>
          </a:p>
          <a:p>
            <a:pPr algn="ctr"/>
            <a:r>
              <a:rPr lang="en-US" b="1" dirty="0" smtClean="0">
                <a:solidFill>
                  <a:schemeClr val="bg1"/>
                </a:solidFill>
              </a:rPr>
              <a:t>public </a:t>
            </a:r>
            <a:r>
              <a:rPr lang="en-US" b="1" dirty="0">
                <a:solidFill>
                  <a:schemeClr val="bg1"/>
                </a:solidFill>
              </a:rPr>
              <a:t>education would be needed for the public to effectively respond to warnings?</a:t>
            </a:r>
          </a:p>
          <a:p>
            <a:r>
              <a:rPr lang="en-US" dirty="0"/>
              <a:t> </a:t>
            </a:r>
          </a:p>
        </p:txBody>
      </p:sp>
      <p:sp>
        <p:nvSpPr>
          <p:cNvPr id="3" name="Rectangle 2"/>
          <p:cNvSpPr/>
          <p:nvPr/>
        </p:nvSpPr>
        <p:spPr>
          <a:xfrm>
            <a:off x="323528" y="549000"/>
            <a:ext cx="8568000" cy="57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1) Selon vous, comment les annonces de crues éclair devraient-elles être structurées? </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2) Quelles informations devraient figurer dans les annonces de crues éclair?</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3) Selon vous, quel est le délai minimum requis pour intervenir efficacement en cas de risque de crue éclair?</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4) Quels canaux préférez-vous utiliser pour diffuser des annonces de crues éclair?</a:t>
            </a:r>
            <a:br>
              <a:rPr lang="fr-FR" b="1" dirty="0">
                <a:solidFill>
                  <a:schemeClr val="bg1"/>
                </a:solidFill>
              </a:rPr>
            </a:br>
            <a:r>
              <a:rPr lang="fr-FR" b="1" dirty="0">
                <a:solidFill>
                  <a:schemeClr val="bg1"/>
                </a:solidFill>
              </a:rPr>
              <a:t/>
            </a:r>
            <a:br>
              <a:rPr lang="fr-FR" b="1" dirty="0">
                <a:solidFill>
                  <a:schemeClr val="bg1"/>
                </a:solidFill>
              </a:rPr>
            </a:br>
            <a:r>
              <a:rPr lang="fr-FR" b="1" dirty="0">
                <a:solidFill>
                  <a:schemeClr val="bg1"/>
                </a:solidFill>
              </a:rPr>
              <a:t>5)   Comment l’appui que donne le Système d'indications relatives aux crues éclair (FFGS) aux prévisionnistes peut-il contribuer à protéger les personnes et les biens?</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6)  Selon vous, comment faudrait-il sensibiliser le public pour qu’il réagisse efficacement aux annonces?</a:t>
            </a:r>
            <a:endParaRPr lang="en-US" b="1" dirty="0">
              <a:solidFill>
                <a:schemeClr val="bg1"/>
              </a:solidFill>
            </a:endParaRPr>
          </a:p>
        </p:txBody>
      </p:sp>
    </p:spTree>
    <p:extLst>
      <p:ext uri="{BB962C8B-B14F-4D97-AF65-F5344CB8AC3E}">
        <p14:creationId xmlns:p14="http://schemas.microsoft.com/office/powerpoint/2010/main" val="4168128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3528" y="549000"/>
            <a:ext cx="8568000" cy="5760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endParaRPr>
          </a:p>
        </p:txBody>
      </p:sp>
      <p:pic>
        <p:nvPicPr>
          <p:cNvPr id="9" name="Picture 3" descr="\\internal.wmo.int\UserData\redirected\pmutic\Downloads\Fast-Facts-Flash-Flooding-FOR-BLOG-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5296" y="2492896"/>
            <a:ext cx="5264464" cy="324036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2232248" y="908720"/>
            <a:ext cx="4572000" cy="646331"/>
          </a:xfrm>
          <a:prstGeom prst="rect">
            <a:avLst/>
          </a:prstGeom>
        </p:spPr>
        <p:txBody>
          <a:bodyPr>
            <a:spAutoFit/>
          </a:bodyPr>
          <a:lstStyle/>
          <a:p>
            <a:pPr algn="ctr"/>
            <a:r>
              <a:rPr lang="en-US" sz="3600" b="1" dirty="0">
                <a:solidFill>
                  <a:schemeClr val="bg1"/>
                </a:solidFill>
              </a:rPr>
              <a:t>CITOYEN URBAIN</a:t>
            </a:r>
          </a:p>
        </p:txBody>
      </p:sp>
    </p:spTree>
    <p:extLst>
      <p:ext uri="{BB962C8B-B14F-4D97-AF65-F5344CB8AC3E}">
        <p14:creationId xmlns:p14="http://schemas.microsoft.com/office/powerpoint/2010/main" val="16136165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129431"/>
            <a:ext cx="8784976" cy="3108543"/>
          </a:xfrm>
          <a:prstGeom prst="rect">
            <a:avLst/>
          </a:prstGeom>
        </p:spPr>
        <p:txBody>
          <a:bodyPr wrap="square">
            <a:spAutoFit/>
          </a:bodyPr>
          <a:lstStyle/>
          <a:p>
            <a:pPr marL="285750" indent="-285750">
              <a:buClr>
                <a:srgbClr val="0070C0"/>
              </a:buClr>
              <a:buFont typeface="Arial" panose="020B0604020202020204" pitchFamily="34" charset="0"/>
              <a:buChar char="•"/>
            </a:pPr>
            <a:r>
              <a:rPr lang="fr-FR" sz="2800" dirty="0" smtClean="0"/>
              <a:t>Démarche </a:t>
            </a:r>
            <a:r>
              <a:rPr lang="fr-FR" sz="2800" dirty="0"/>
              <a:t>d’apprentissage axée sur les étudiants</a:t>
            </a:r>
            <a:endParaRPr lang="en-US" sz="2800" dirty="0" smtClean="0"/>
          </a:p>
          <a:p>
            <a:pPr marL="285750" indent="-285750">
              <a:buClr>
                <a:srgbClr val="0070C0"/>
              </a:buClr>
              <a:buFont typeface="Arial" panose="020B0604020202020204" pitchFamily="34" charset="0"/>
              <a:buChar char="•"/>
            </a:pPr>
            <a:r>
              <a:rPr lang="fr-FR" sz="2800" dirty="0" smtClean="0"/>
              <a:t>Technique </a:t>
            </a:r>
            <a:r>
              <a:rPr lang="fr-FR" sz="2800" dirty="0"/>
              <a:t>qui permet aux étudiants d’explorer, avec un accompagnement, des situations réalistes en interagissant avec d’autres personnes de manière dirigée pour acquérir de l’expérience et essayer différentes </a:t>
            </a:r>
            <a:r>
              <a:rPr lang="fr-FR" sz="2800" dirty="0" smtClean="0"/>
              <a:t>stratégies</a:t>
            </a:r>
          </a:p>
          <a:p>
            <a:pPr marL="285750" indent="-285750">
              <a:buClr>
                <a:srgbClr val="0070C0"/>
              </a:buClr>
              <a:buFont typeface="Arial" panose="020B0604020202020204" pitchFamily="34" charset="0"/>
              <a:buChar char="•"/>
            </a:pPr>
            <a:r>
              <a:rPr lang="fr-FR" sz="2800" dirty="0" smtClean="0"/>
              <a:t>Permet </a:t>
            </a:r>
            <a:r>
              <a:rPr lang="fr-FR" sz="2800" dirty="0"/>
              <a:t>à tout le monde de participer</a:t>
            </a:r>
            <a:endParaRPr lang="en-US" sz="2800" dirty="0"/>
          </a:p>
        </p:txBody>
      </p:sp>
      <p:pic>
        <p:nvPicPr>
          <p:cNvPr id="1026" name="Picture 2" descr="\\INTERNAL.WMO.INT\UserData\Redirected\pmutic\Desktop\icons, maps, logos\Slicice\istock_000020052881medium1.jpg"/>
          <p:cNvPicPr>
            <a:picLocks noChangeAspect="1" noChangeArrowheads="1"/>
          </p:cNvPicPr>
          <p:nvPr/>
        </p:nvPicPr>
        <p:blipFill rotWithShape="1">
          <a:blip r:embed="rId2">
            <a:extLst>
              <a:ext uri="{28A0092B-C50C-407E-A947-70E740481C1C}">
                <a14:useLocalDpi xmlns:a14="http://schemas.microsoft.com/office/drawing/2010/main" val="0"/>
              </a:ext>
            </a:extLst>
          </a:blip>
          <a:srcRect t="12864" b="16736"/>
          <a:stretch/>
        </p:blipFill>
        <p:spPr bwMode="auto">
          <a:xfrm>
            <a:off x="2051720" y="4293096"/>
            <a:ext cx="5040560" cy="25166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90986" y="188640"/>
            <a:ext cx="3609834" cy="923330"/>
          </a:xfrm>
          <a:prstGeom prst="rect">
            <a:avLst/>
          </a:prstGeom>
          <a:noFill/>
        </p:spPr>
        <p:txBody>
          <a:bodyPr wrap="none" rtlCol="0">
            <a:spAutoFit/>
          </a:bodyPr>
          <a:lstStyle/>
          <a:p>
            <a:r>
              <a:rPr lang="fr-CH" sz="5400" b="1" dirty="0">
                <a:solidFill>
                  <a:srgbClr val="0070C0"/>
                </a:solidFill>
              </a:rPr>
              <a:t>Jeu de rôle  </a:t>
            </a:r>
            <a:endParaRPr lang="en-US" sz="5400" b="1" dirty="0">
              <a:solidFill>
                <a:srgbClr val="0070C0"/>
              </a:solidFill>
            </a:endParaRPr>
          </a:p>
        </p:txBody>
      </p:sp>
    </p:spTree>
    <p:extLst>
      <p:ext uri="{BB962C8B-B14F-4D97-AF65-F5344CB8AC3E}">
        <p14:creationId xmlns:p14="http://schemas.microsoft.com/office/powerpoint/2010/main" val="2023402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3007" y="474345"/>
            <a:ext cx="4572000" cy="5909310"/>
          </a:xfrm>
          <a:prstGeom prst="rect">
            <a:avLst/>
          </a:prstGeom>
        </p:spPr>
        <p:txBody>
          <a:bodyPr>
            <a:spAutoFit/>
          </a:bodyPr>
          <a:lstStyle/>
          <a:p>
            <a:pPr algn="ctr"/>
            <a:r>
              <a:rPr lang="en-US" b="1" dirty="0" smtClean="0">
                <a:solidFill>
                  <a:schemeClr val="bg1"/>
                </a:solidFill>
              </a:rPr>
              <a:t>1) How </a:t>
            </a:r>
            <a:r>
              <a:rPr lang="en-US" b="1" dirty="0">
                <a:solidFill>
                  <a:schemeClr val="bg1"/>
                </a:solidFill>
              </a:rPr>
              <a:t>should flash flood warnings be structured from your perspective?  </a:t>
            </a:r>
          </a:p>
          <a:p>
            <a:pPr algn="ctr"/>
            <a:r>
              <a:rPr lang="en-US" b="1" dirty="0">
                <a:solidFill>
                  <a:schemeClr val="bg1"/>
                </a:solidFill>
              </a:rPr>
              <a:t>   </a:t>
            </a:r>
          </a:p>
          <a:p>
            <a:pPr algn="ctr"/>
            <a:r>
              <a:rPr lang="en-US" b="1" dirty="0" smtClean="0">
                <a:solidFill>
                  <a:schemeClr val="bg1"/>
                </a:solidFill>
              </a:rPr>
              <a:t>2)</a:t>
            </a:r>
            <a:r>
              <a:rPr lang="en-US" b="1" dirty="0">
                <a:solidFill>
                  <a:schemeClr val="bg1"/>
                </a:solidFill>
              </a:rPr>
              <a:t> What information should be included </a:t>
            </a:r>
            <a:endParaRPr lang="en-US" b="1" dirty="0" smtClean="0">
              <a:solidFill>
                <a:schemeClr val="bg1"/>
              </a:solidFill>
            </a:endParaRPr>
          </a:p>
          <a:p>
            <a:pPr algn="ctr"/>
            <a:r>
              <a:rPr lang="en-US" b="1" dirty="0" smtClean="0">
                <a:solidFill>
                  <a:schemeClr val="bg1"/>
                </a:solidFill>
              </a:rPr>
              <a:t>in </a:t>
            </a:r>
            <a:r>
              <a:rPr lang="en-US" b="1" dirty="0">
                <a:solidFill>
                  <a:schemeClr val="bg1"/>
                </a:solidFill>
              </a:rPr>
              <a:t>the flash flood warning?</a:t>
            </a:r>
          </a:p>
          <a:p>
            <a:pPr algn="ctr"/>
            <a:r>
              <a:rPr lang="en-US" b="1" dirty="0">
                <a:solidFill>
                  <a:schemeClr val="bg1"/>
                </a:solidFill>
              </a:rPr>
              <a:t>      </a:t>
            </a:r>
          </a:p>
          <a:p>
            <a:pPr algn="ctr"/>
            <a:r>
              <a:rPr lang="en-US" b="1" dirty="0" smtClean="0">
                <a:solidFill>
                  <a:schemeClr val="bg1"/>
                </a:solidFill>
              </a:rPr>
              <a:t>3) What </a:t>
            </a:r>
            <a:r>
              <a:rPr lang="en-US" b="1" dirty="0">
                <a:solidFill>
                  <a:schemeClr val="bg1"/>
                </a:solidFill>
              </a:rPr>
              <a:t>is the minimum lead time that </a:t>
            </a:r>
            <a:endParaRPr lang="en-US" b="1" dirty="0" smtClean="0">
              <a:solidFill>
                <a:schemeClr val="bg1"/>
              </a:solidFill>
            </a:endParaRPr>
          </a:p>
          <a:p>
            <a:pPr algn="ctr"/>
            <a:r>
              <a:rPr lang="en-US" b="1" dirty="0" smtClean="0">
                <a:solidFill>
                  <a:schemeClr val="bg1"/>
                </a:solidFill>
              </a:rPr>
              <a:t>you </a:t>
            </a:r>
            <a:r>
              <a:rPr lang="en-US" b="1" dirty="0">
                <a:solidFill>
                  <a:schemeClr val="bg1"/>
                </a:solidFill>
              </a:rPr>
              <a:t>think is necessary to respond </a:t>
            </a:r>
            <a:endParaRPr lang="en-US" b="1" dirty="0" smtClean="0">
              <a:solidFill>
                <a:schemeClr val="bg1"/>
              </a:solidFill>
            </a:endParaRPr>
          </a:p>
          <a:p>
            <a:pPr algn="ctr"/>
            <a:r>
              <a:rPr lang="en-US" b="1" dirty="0" smtClean="0">
                <a:solidFill>
                  <a:schemeClr val="bg1"/>
                </a:solidFill>
              </a:rPr>
              <a:t>effectively </a:t>
            </a:r>
            <a:r>
              <a:rPr lang="en-US" b="1" dirty="0">
                <a:solidFill>
                  <a:schemeClr val="bg1"/>
                </a:solidFill>
              </a:rPr>
              <a:t>to flash flood hazards?</a:t>
            </a:r>
          </a:p>
          <a:p>
            <a:pPr algn="ctr"/>
            <a:r>
              <a:rPr lang="en-US" b="1" dirty="0">
                <a:solidFill>
                  <a:schemeClr val="bg1"/>
                </a:solidFill>
              </a:rPr>
              <a:t>    </a:t>
            </a:r>
          </a:p>
          <a:p>
            <a:pPr algn="ctr"/>
            <a:r>
              <a:rPr lang="en-US" b="1" dirty="0" smtClean="0">
                <a:solidFill>
                  <a:schemeClr val="bg1"/>
                </a:solidFill>
              </a:rPr>
              <a:t>4) Which </a:t>
            </a:r>
            <a:r>
              <a:rPr lang="en-US" b="1" dirty="0">
                <a:solidFill>
                  <a:schemeClr val="bg1"/>
                </a:solidFill>
              </a:rPr>
              <a:t>dissemination channels do you prefer to use for dissemination </a:t>
            </a:r>
            <a:endParaRPr lang="en-US" b="1" dirty="0" smtClean="0">
              <a:solidFill>
                <a:schemeClr val="bg1"/>
              </a:solidFill>
            </a:endParaRPr>
          </a:p>
          <a:p>
            <a:pPr algn="ctr"/>
            <a:r>
              <a:rPr lang="en-US" b="1" dirty="0" smtClean="0">
                <a:solidFill>
                  <a:schemeClr val="bg1"/>
                </a:solidFill>
              </a:rPr>
              <a:t>of</a:t>
            </a:r>
            <a:r>
              <a:rPr lang="en-US" b="1" dirty="0">
                <a:solidFill>
                  <a:schemeClr val="bg1"/>
                </a:solidFill>
              </a:rPr>
              <a:t>  flash flood warnings?</a:t>
            </a:r>
          </a:p>
          <a:p>
            <a:pPr algn="ctr"/>
            <a:endParaRPr lang="en-US" b="1" dirty="0">
              <a:solidFill>
                <a:schemeClr val="bg1"/>
              </a:solidFill>
            </a:endParaRPr>
          </a:p>
          <a:p>
            <a:pPr algn="ctr"/>
            <a:r>
              <a:rPr lang="en-US" b="1" dirty="0" smtClean="0">
                <a:solidFill>
                  <a:schemeClr val="bg1"/>
                </a:solidFill>
              </a:rPr>
              <a:t>5)</a:t>
            </a:r>
            <a:r>
              <a:rPr lang="en-US" b="1" dirty="0">
                <a:solidFill>
                  <a:schemeClr val="bg1"/>
                </a:solidFill>
              </a:rPr>
              <a:t>   How FFGS forecaster-support can contribute to saving lives and property?</a:t>
            </a:r>
          </a:p>
          <a:p>
            <a:pPr algn="ctr"/>
            <a:r>
              <a:rPr lang="en-US" b="1" dirty="0">
                <a:solidFill>
                  <a:schemeClr val="bg1"/>
                </a:solidFill>
              </a:rPr>
              <a:t>    </a:t>
            </a:r>
          </a:p>
          <a:p>
            <a:pPr algn="ctr"/>
            <a:r>
              <a:rPr lang="en-US" b="1" dirty="0" smtClean="0">
                <a:solidFill>
                  <a:schemeClr val="bg1"/>
                </a:solidFill>
              </a:rPr>
              <a:t>6)</a:t>
            </a:r>
            <a:r>
              <a:rPr lang="en-US" b="1" dirty="0">
                <a:solidFill>
                  <a:schemeClr val="bg1"/>
                </a:solidFill>
              </a:rPr>
              <a:t>  From your perspective what type of </a:t>
            </a:r>
            <a:endParaRPr lang="en-US" b="1" dirty="0" smtClean="0">
              <a:solidFill>
                <a:schemeClr val="bg1"/>
              </a:solidFill>
            </a:endParaRPr>
          </a:p>
          <a:p>
            <a:pPr algn="ctr"/>
            <a:r>
              <a:rPr lang="en-US" b="1" dirty="0" smtClean="0">
                <a:solidFill>
                  <a:schemeClr val="bg1"/>
                </a:solidFill>
              </a:rPr>
              <a:t>public </a:t>
            </a:r>
            <a:r>
              <a:rPr lang="en-US" b="1" dirty="0">
                <a:solidFill>
                  <a:schemeClr val="bg1"/>
                </a:solidFill>
              </a:rPr>
              <a:t>education would be needed for the public to effectively respond to warnings?</a:t>
            </a:r>
          </a:p>
          <a:p>
            <a:r>
              <a:rPr lang="en-US" dirty="0"/>
              <a:t> </a:t>
            </a:r>
          </a:p>
        </p:txBody>
      </p:sp>
      <p:sp>
        <p:nvSpPr>
          <p:cNvPr id="3" name="Rectangle 2"/>
          <p:cNvSpPr/>
          <p:nvPr/>
        </p:nvSpPr>
        <p:spPr>
          <a:xfrm>
            <a:off x="323528" y="549000"/>
            <a:ext cx="8568000" cy="57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1) Selon vous, comment les annonces de crues éclair devraient-elles être structurées? </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2) Quelles informations devraient figurer dans les annonces de crues éclair?</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3) Selon vous, quel est le délai minimum requis pour intervenir efficacement en cas de risque de crue éclair?</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4) Quels canaux préférez-vous utiliser pour diffuser des annonces de crues éclair?</a:t>
            </a:r>
            <a:br>
              <a:rPr lang="fr-FR" b="1" dirty="0">
                <a:solidFill>
                  <a:schemeClr val="bg1"/>
                </a:solidFill>
              </a:rPr>
            </a:br>
            <a:r>
              <a:rPr lang="fr-FR" b="1" dirty="0">
                <a:solidFill>
                  <a:schemeClr val="bg1"/>
                </a:solidFill>
              </a:rPr>
              <a:t/>
            </a:r>
            <a:br>
              <a:rPr lang="fr-FR" b="1" dirty="0">
                <a:solidFill>
                  <a:schemeClr val="bg1"/>
                </a:solidFill>
              </a:rPr>
            </a:br>
            <a:r>
              <a:rPr lang="fr-FR" b="1" dirty="0">
                <a:solidFill>
                  <a:schemeClr val="bg1"/>
                </a:solidFill>
              </a:rPr>
              <a:t>5)   Comment l’appui que donne le Système d'indications relatives aux crues éclair (FFGS) aux prévisionnistes peut-il contribuer à protéger les personnes et les biens?</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6)  Selon vous, comment faudrait-il sensibiliser le public pour qu’il réagisse efficacement aux annonces?</a:t>
            </a:r>
            <a:endParaRPr lang="en-US" b="1" dirty="0">
              <a:solidFill>
                <a:schemeClr val="bg1"/>
              </a:solidFill>
            </a:endParaRPr>
          </a:p>
        </p:txBody>
      </p:sp>
    </p:spTree>
    <p:extLst>
      <p:ext uri="{BB962C8B-B14F-4D97-AF65-F5344CB8AC3E}">
        <p14:creationId xmlns:p14="http://schemas.microsoft.com/office/powerpoint/2010/main" val="4168128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403007" y="474345"/>
            <a:ext cx="4572000" cy="5909310"/>
          </a:xfrm>
          <a:prstGeom prst="rect">
            <a:avLst/>
          </a:prstGeom>
        </p:spPr>
        <p:txBody>
          <a:bodyPr>
            <a:spAutoFit/>
          </a:bodyPr>
          <a:lstStyle/>
          <a:p>
            <a:pPr algn="ctr"/>
            <a:r>
              <a:rPr lang="en-US" b="1" dirty="0" smtClean="0">
                <a:solidFill>
                  <a:schemeClr val="bg1"/>
                </a:solidFill>
              </a:rPr>
              <a:t>1) How </a:t>
            </a:r>
            <a:r>
              <a:rPr lang="en-US" b="1" dirty="0">
                <a:solidFill>
                  <a:schemeClr val="bg1"/>
                </a:solidFill>
              </a:rPr>
              <a:t>should flash flood warnings be structured from your perspective?  </a:t>
            </a:r>
          </a:p>
          <a:p>
            <a:pPr algn="ctr"/>
            <a:r>
              <a:rPr lang="en-US" b="1" dirty="0">
                <a:solidFill>
                  <a:schemeClr val="bg1"/>
                </a:solidFill>
              </a:rPr>
              <a:t>   </a:t>
            </a:r>
          </a:p>
          <a:p>
            <a:pPr algn="ctr"/>
            <a:r>
              <a:rPr lang="en-US" b="1" dirty="0" smtClean="0">
                <a:solidFill>
                  <a:schemeClr val="bg1"/>
                </a:solidFill>
              </a:rPr>
              <a:t>2)</a:t>
            </a:r>
            <a:r>
              <a:rPr lang="en-US" b="1" dirty="0">
                <a:solidFill>
                  <a:schemeClr val="bg1"/>
                </a:solidFill>
              </a:rPr>
              <a:t> What information should be included </a:t>
            </a:r>
            <a:endParaRPr lang="en-US" b="1" dirty="0" smtClean="0">
              <a:solidFill>
                <a:schemeClr val="bg1"/>
              </a:solidFill>
            </a:endParaRPr>
          </a:p>
          <a:p>
            <a:pPr algn="ctr"/>
            <a:r>
              <a:rPr lang="en-US" b="1" dirty="0" smtClean="0">
                <a:solidFill>
                  <a:schemeClr val="bg1"/>
                </a:solidFill>
              </a:rPr>
              <a:t>in </a:t>
            </a:r>
            <a:r>
              <a:rPr lang="en-US" b="1" dirty="0">
                <a:solidFill>
                  <a:schemeClr val="bg1"/>
                </a:solidFill>
              </a:rPr>
              <a:t>the flash flood warning?</a:t>
            </a:r>
          </a:p>
          <a:p>
            <a:pPr algn="ctr"/>
            <a:r>
              <a:rPr lang="en-US" b="1" dirty="0">
                <a:solidFill>
                  <a:schemeClr val="bg1"/>
                </a:solidFill>
              </a:rPr>
              <a:t>      </a:t>
            </a:r>
          </a:p>
          <a:p>
            <a:pPr algn="ctr"/>
            <a:r>
              <a:rPr lang="en-US" b="1" dirty="0" smtClean="0">
                <a:solidFill>
                  <a:schemeClr val="bg1"/>
                </a:solidFill>
              </a:rPr>
              <a:t>3) What </a:t>
            </a:r>
            <a:r>
              <a:rPr lang="en-US" b="1" dirty="0">
                <a:solidFill>
                  <a:schemeClr val="bg1"/>
                </a:solidFill>
              </a:rPr>
              <a:t>is the minimum lead time that </a:t>
            </a:r>
            <a:endParaRPr lang="en-US" b="1" dirty="0" smtClean="0">
              <a:solidFill>
                <a:schemeClr val="bg1"/>
              </a:solidFill>
            </a:endParaRPr>
          </a:p>
          <a:p>
            <a:pPr algn="ctr"/>
            <a:r>
              <a:rPr lang="en-US" b="1" dirty="0" smtClean="0">
                <a:solidFill>
                  <a:schemeClr val="bg1"/>
                </a:solidFill>
              </a:rPr>
              <a:t>you </a:t>
            </a:r>
            <a:r>
              <a:rPr lang="en-US" b="1" dirty="0">
                <a:solidFill>
                  <a:schemeClr val="bg1"/>
                </a:solidFill>
              </a:rPr>
              <a:t>think is necessary to respond </a:t>
            </a:r>
            <a:endParaRPr lang="en-US" b="1" dirty="0" smtClean="0">
              <a:solidFill>
                <a:schemeClr val="bg1"/>
              </a:solidFill>
            </a:endParaRPr>
          </a:p>
          <a:p>
            <a:pPr algn="ctr"/>
            <a:r>
              <a:rPr lang="en-US" b="1" dirty="0" smtClean="0">
                <a:solidFill>
                  <a:schemeClr val="bg1"/>
                </a:solidFill>
              </a:rPr>
              <a:t>effectively </a:t>
            </a:r>
            <a:r>
              <a:rPr lang="en-US" b="1" dirty="0">
                <a:solidFill>
                  <a:schemeClr val="bg1"/>
                </a:solidFill>
              </a:rPr>
              <a:t>to flash flood hazards?</a:t>
            </a:r>
          </a:p>
          <a:p>
            <a:pPr algn="ctr"/>
            <a:r>
              <a:rPr lang="en-US" b="1" dirty="0">
                <a:solidFill>
                  <a:schemeClr val="bg1"/>
                </a:solidFill>
              </a:rPr>
              <a:t>    </a:t>
            </a:r>
          </a:p>
          <a:p>
            <a:pPr algn="ctr"/>
            <a:r>
              <a:rPr lang="en-US" b="1" dirty="0" smtClean="0">
                <a:solidFill>
                  <a:schemeClr val="bg1"/>
                </a:solidFill>
              </a:rPr>
              <a:t>4) Which </a:t>
            </a:r>
            <a:r>
              <a:rPr lang="en-US" b="1" dirty="0">
                <a:solidFill>
                  <a:schemeClr val="bg1"/>
                </a:solidFill>
              </a:rPr>
              <a:t>dissemination channels do you prefer to use for dissemination </a:t>
            </a:r>
            <a:endParaRPr lang="en-US" b="1" dirty="0" smtClean="0">
              <a:solidFill>
                <a:schemeClr val="bg1"/>
              </a:solidFill>
            </a:endParaRPr>
          </a:p>
          <a:p>
            <a:pPr algn="ctr"/>
            <a:r>
              <a:rPr lang="en-US" b="1" dirty="0" smtClean="0">
                <a:solidFill>
                  <a:schemeClr val="bg1"/>
                </a:solidFill>
              </a:rPr>
              <a:t>of</a:t>
            </a:r>
            <a:r>
              <a:rPr lang="en-US" b="1" dirty="0">
                <a:solidFill>
                  <a:schemeClr val="bg1"/>
                </a:solidFill>
              </a:rPr>
              <a:t>  flash flood warnings?</a:t>
            </a:r>
          </a:p>
          <a:p>
            <a:pPr algn="ctr"/>
            <a:endParaRPr lang="en-US" b="1" dirty="0">
              <a:solidFill>
                <a:schemeClr val="bg1"/>
              </a:solidFill>
            </a:endParaRPr>
          </a:p>
          <a:p>
            <a:pPr algn="ctr"/>
            <a:r>
              <a:rPr lang="en-US" b="1" dirty="0" smtClean="0">
                <a:solidFill>
                  <a:schemeClr val="bg1"/>
                </a:solidFill>
              </a:rPr>
              <a:t>5)</a:t>
            </a:r>
            <a:r>
              <a:rPr lang="en-US" b="1" dirty="0">
                <a:solidFill>
                  <a:schemeClr val="bg1"/>
                </a:solidFill>
              </a:rPr>
              <a:t>   How FFGS forecaster-support can contribute to saving lives and property?</a:t>
            </a:r>
          </a:p>
          <a:p>
            <a:pPr algn="ctr"/>
            <a:r>
              <a:rPr lang="en-US" b="1" dirty="0">
                <a:solidFill>
                  <a:schemeClr val="bg1"/>
                </a:solidFill>
              </a:rPr>
              <a:t>    </a:t>
            </a:r>
          </a:p>
          <a:p>
            <a:pPr algn="ctr"/>
            <a:r>
              <a:rPr lang="en-US" b="1" dirty="0" smtClean="0">
                <a:solidFill>
                  <a:schemeClr val="bg1"/>
                </a:solidFill>
              </a:rPr>
              <a:t>6)</a:t>
            </a:r>
            <a:r>
              <a:rPr lang="en-US" b="1" dirty="0">
                <a:solidFill>
                  <a:schemeClr val="bg1"/>
                </a:solidFill>
              </a:rPr>
              <a:t>  From your perspective what type of </a:t>
            </a:r>
            <a:endParaRPr lang="en-US" b="1" dirty="0" smtClean="0">
              <a:solidFill>
                <a:schemeClr val="bg1"/>
              </a:solidFill>
            </a:endParaRPr>
          </a:p>
          <a:p>
            <a:pPr algn="ctr"/>
            <a:r>
              <a:rPr lang="en-US" b="1" dirty="0" smtClean="0">
                <a:solidFill>
                  <a:schemeClr val="bg1"/>
                </a:solidFill>
              </a:rPr>
              <a:t>public </a:t>
            </a:r>
            <a:r>
              <a:rPr lang="en-US" b="1" dirty="0">
                <a:solidFill>
                  <a:schemeClr val="bg1"/>
                </a:solidFill>
              </a:rPr>
              <a:t>education would be needed for the public to effectively respond to warnings?</a:t>
            </a:r>
          </a:p>
          <a:p>
            <a:r>
              <a:rPr lang="en-US" dirty="0"/>
              <a:t> </a:t>
            </a:r>
          </a:p>
        </p:txBody>
      </p:sp>
      <p:sp>
        <p:nvSpPr>
          <p:cNvPr id="7" name="Rectangle 6"/>
          <p:cNvSpPr/>
          <p:nvPr/>
        </p:nvSpPr>
        <p:spPr>
          <a:xfrm>
            <a:off x="323528" y="549000"/>
            <a:ext cx="8568000" cy="576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endParaRPr>
          </a:p>
        </p:txBody>
      </p:sp>
      <p:pic>
        <p:nvPicPr>
          <p:cNvPr id="8" name="Picture 2" descr="\\internal.wmo.int\UserData\redirected\pmutic\Downloads\hydroelectric-station-icon-in-flat-style-vector-17817559.jpg"/>
          <p:cNvPicPr>
            <a:picLocks noChangeAspect="1" noChangeArrowheads="1"/>
          </p:cNvPicPr>
          <p:nvPr/>
        </p:nvPicPr>
        <p:blipFill rotWithShape="1">
          <a:blip r:embed="rId2">
            <a:extLst>
              <a:ext uri="{28A0092B-C50C-407E-A947-70E740481C1C}">
                <a14:useLocalDpi xmlns:a14="http://schemas.microsoft.com/office/drawing/2010/main" val="0"/>
              </a:ext>
            </a:extLst>
          </a:blip>
          <a:srcRect l="12462" t="15405" r="14091" b="24883"/>
          <a:stretch/>
        </p:blipFill>
        <p:spPr bwMode="auto">
          <a:xfrm>
            <a:off x="2551411" y="2636912"/>
            <a:ext cx="4137596" cy="363296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1276146" y="764704"/>
            <a:ext cx="6665543" cy="1200329"/>
          </a:xfrm>
          <a:prstGeom prst="rect">
            <a:avLst/>
          </a:prstGeom>
        </p:spPr>
        <p:txBody>
          <a:bodyPr wrap="none">
            <a:spAutoFit/>
          </a:bodyPr>
          <a:lstStyle/>
          <a:p>
            <a:pPr algn="ctr"/>
            <a:r>
              <a:rPr lang="fr-CH" sz="3600" b="1" dirty="0">
                <a:solidFill>
                  <a:schemeClr val="tx2">
                    <a:lumMod val="75000"/>
                  </a:schemeClr>
                </a:solidFill>
              </a:rPr>
              <a:t>REPRÉSENTANT D’UNE CENTRALE </a:t>
            </a:r>
            <a:endParaRPr lang="fr-CH" sz="3600" b="1" dirty="0" smtClean="0">
              <a:solidFill>
                <a:schemeClr val="tx2">
                  <a:lumMod val="75000"/>
                </a:schemeClr>
              </a:solidFill>
            </a:endParaRPr>
          </a:p>
          <a:p>
            <a:pPr algn="ctr"/>
            <a:r>
              <a:rPr lang="fr-CH" sz="3600" b="1" dirty="0" smtClean="0">
                <a:solidFill>
                  <a:schemeClr val="tx2">
                    <a:lumMod val="75000"/>
                  </a:schemeClr>
                </a:solidFill>
              </a:rPr>
              <a:t>HYDROÉLECTRIQUE</a:t>
            </a:r>
            <a:endParaRPr lang="en-US" sz="3600" b="1" dirty="0">
              <a:solidFill>
                <a:schemeClr val="tx2">
                  <a:lumMod val="75000"/>
                </a:schemeClr>
              </a:solidFill>
            </a:endParaRPr>
          </a:p>
        </p:txBody>
      </p:sp>
    </p:spTree>
    <p:extLst>
      <p:ext uri="{BB962C8B-B14F-4D97-AF65-F5344CB8AC3E}">
        <p14:creationId xmlns:p14="http://schemas.microsoft.com/office/powerpoint/2010/main" val="11169605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3007" y="474345"/>
            <a:ext cx="4572000" cy="5909310"/>
          </a:xfrm>
          <a:prstGeom prst="rect">
            <a:avLst/>
          </a:prstGeom>
        </p:spPr>
        <p:txBody>
          <a:bodyPr>
            <a:spAutoFit/>
          </a:bodyPr>
          <a:lstStyle/>
          <a:p>
            <a:pPr algn="ctr"/>
            <a:r>
              <a:rPr lang="en-US" b="1" dirty="0" smtClean="0">
                <a:solidFill>
                  <a:schemeClr val="bg1"/>
                </a:solidFill>
              </a:rPr>
              <a:t>1) How </a:t>
            </a:r>
            <a:r>
              <a:rPr lang="en-US" b="1" dirty="0">
                <a:solidFill>
                  <a:schemeClr val="bg1"/>
                </a:solidFill>
              </a:rPr>
              <a:t>should flash flood warnings be structured from your perspective?  </a:t>
            </a:r>
          </a:p>
          <a:p>
            <a:pPr algn="ctr"/>
            <a:r>
              <a:rPr lang="en-US" b="1" dirty="0">
                <a:solidFill>
                  <a:schemeClr val="bg1"/>
                </a:solidFill>
              </a:rPr>
              <a:t>   </a:t>
            </a:r>
          </a:p>
          <a:p>
            <a:pPr algn="ctr"/>
            <a:r>
              <a:rPr lang="en-US" b="1" dirty="0" smtClean="0">
                <a:solidFill>
                  <a:schemeClr val="bg1"/>
                </a:solidFill>
              </a:rPr>
              <a:t>2)</a:t>
            </a:r>
            <a:r>
              <a:rPr lang="en-US" b="1" dirty="0">
                <a:solidFill>
                  <a:schemeClr val="bg1"/>
                </a:solidFill>
              </a:rPr>
              <a:t> What information should be included </a:t>
            </a:r>
            <a:endParaRPr lang="en-US" b="1" dirty="0" smtClean="0">
              <a:solidFill>
                <a:schemeClr val="bg1"/>
              </a:solidFill>
            </a:endParaRPr>
          </a:p>
          <a:p>
            <a:pPr algn="ctr"/>
            <a:r>
              <a:rPr lang="en-US" b="1" dirty="0" smtClean="0">
                <a:solidFill>
                  <a:schemeClr val="bg1"/>
                </a:solidFill>
              </a:rPr>
              <a:t>in </a:t>
            </a:r>
            <a:r>
              <a:rPr lang="en-US" b="1" dirty="0">
                <a:solidFill>
                  <a:schemeClr val="bg1"/>
                </a:solidFill>
              </a:rPr>
              <a:t>the flash flood warning?</a:t>
            </a:r>
          </a:p>
          <a:p>
            <a:pPr algn="ctr"/>
            <a:r>
              <a:rPr lang="en-US" b="1" dirty="0">
                <a:solidFill>
                  <a:schemeClr val="bg1"/>
                </a:solidFill>
              </a:rPr>
              <a:t>      </a:t>
            </a:r>
          </a:p>
          <a:p>
            <a:pPr algn="ctr"/>
            <a:r>
              <a:rPr lang="en-US" b="1" dirty="0" smtClean="0">
                <a:solidFill>
                  <a:schemeClr val="bg1"/>
                </a:solidFill>
              </a:rPr>
              <a:t>3) What </a:t>
            </a:r>
            <a:r>
              <a:rPr lang="en-US" b="1" dirty="0">
                <a:solidFill>
                  <a:schemeClr val="bg1"/>
                </a:solidFill>
              </a:rPr>
              <a:t>is the minimum lead time that </a:t>
            </a:r>
            <a:endParaRPr lang="en-US" b="1" dirty="0" smtClean="0">
              <a:solidFill>
                <a:schemeClr val="bg1"/>
              </a:solidFill>
            </a:endParaRPr>
          </a:p>
          <a:p>
            <a:pPr algn="ctr"/>
            <a:r>
              <a:rPr lang="en-US" b="1" dirty="0" smtClean="0">
                <a:solidFill>
                  <a:schemeClr val="bg1"/>
                </a:solidFill>
              </a:rPr>
              <a:t>you </a:t>
            </a:r>
            <a:r>
              <a:rPr lang="en-US" b="1" dirty="0">
                <a:solidFill>
                  <a:schemeClr val="bg1"/>
                </a:solidFill>
              </a:rPr>
              <a:t>think is necessary to respond </a:t>
            </a:r>
            <a:endParaRPr lang="en-US" b="1" dirty="0" smtClean="0">
              <a:solidFill>
                <a:schemeClr val="bg1"/>
              </a:solidFill>
            </a:endParaRPr>
          </a:p>
          <a:p>
            <a:pPr algn="ctr"/>
            <a:r>
              <a:rPr lang="en-US" b="1" dirty="0" smtClean="0">
                <a:solidFill>
                  <a:schemeClr val="bg1"/>
                </a:solidFill>
              </a:rPr>
              <a:t>effectively </a:t>
            </a:r>
            <a:r>
              <a:rPr lang="en-US" b="1" dirty="0">
                <a:solidFill>
                  <a:schemeClr val="bg1"/>
                </a:solidFill>
              </a:rPr>
              <a:t>to flash flood hazards?</a:t>
            </a:r>
          </a:p>
          <a:p>
            <a:pPr algn="ctr"/>
            <a:r>
              <a:rPr lang="en-US" b="1" dirty="0">
                <a:solidFill>
                  <a:schemeClr val="bg1"/>
                </a:solidFill>
              </a:rPr>
              <a:t>    </a:t>
            </a:r>
          </a:p>
          <a:p>
            <a:pPr algn="ctr"/>
            <a:r>
              <a:rPr lang="en-US" b="1" dirty="0" smtClean="0">
                <a:solidFill>
                  <a:schemeClr val="bg1"/>
                </a:solidFill>
              </a:rPr>
              <a:t>4) Which </a:t>
            </a:r>
            <a:r>
              <a:rPr lang="en-US" b="1" dirty="0">
                <a:solidFill>
                  <a:schemeClr val="bg1"/>
                </a:solidFill>
              </a:rPr>
              <a:t>dissemination channels do you prefer to use for dissemination </a:t>
            </a:r>
            <a:endParaRPr lang="en-US" b="1" dirty="0" smtClean="0">
              <a:solidFill>
                <a:schemeClr val="bg1"/>
              </a:solidFill>
            </a:endParaRPr>
          </a:p>
          <a:p>
            <a:pPr algn="ctr"/>
            <a:r>
              <a:rPr lang="en-US" b="1" dirty="0" smtClean="0">
                <a:solidFill>
                  <a:schemeClr val="bg1"/>
                </a:solidFill>
              </a:rPr>
              <a:t>of</a:t>
            </a:r>
            <a:r>
              <a:rPr lang="en-US" b="1" dirty="0">
                <a:solidFill>
                  <a:schemeClr val="bg1"/>
                </a:solidFill>
              </a:rPr>
              <a:t>  flash flood warnings?</a:t>
            </a:r>
          </a:p>
          <a:p>
            <a:pPr algn="ctr"/>
            <a:endParaRPr lang="en-US" b="1" dirty="0">
              <a:solidFill>
                <a:schemeClr val="bg1"/>
              </a:solidFill>
            </a:endParaRPr>
          </a:p>
          <a:p>
            <a:pPr algn="ctr"/>
            <a:r>
              <a:rPr lang="en-US" b="1" dirty="0" smtClean="0">
                <a:solidFill>
                  <a:schemeClr val="bg1"/>
                </a:solidFill>
              </a:rPr>
              <a:t>5)</a:t>
            </a:r>
            <a:r>
              <a:rPr lang="en-US" b="1" dirty="0">
                <a:solidFill>
                  <a:schemeClr val="bg1"/>
                </a:solidFill>
              </a:rPr>
              <a:t>   How FFGS forecaster-support can contribute to saving lives and property?</a:t>
            </a:r>
          </a:p>
          <a:p>
            <a:pPr algn="ctr"/>
            <a:r>
              <a:rPr lang="en-US" b="1" dirty="0">
                <a:solidFill>
                  <a:schemeClr val="bg1"/>
                </a:solidFill>
              </a:rPr>
              <a:t>    </a:t>
            </a:r>
          </a:p>
          <a:p>
            <a:pPr algn="ctr"/>
            <a:r>
              <a:rPr lang="en-US" b="1" dirty="0" smtClean="0">
                <a:solidFill>
                  <a:schemeClr val="bg1"/>
                </a:solidFill>
              </a:rPr>
              <a:t>6)</a:t>
            </a:r>
            <a:r>
              <a:rPr lang="en-US" b="1" dirty="0">
                <a:solidFill>
                  <a:schemeClr val="bg1"/>
                </a:solidFill>
              </a:rPr>
              <a:t>  From your perspective what type of </a:t>
            </a:r>
            <a:endParaRPr lang="en-US" b="1" dirty="0" smtClean="0">
              <a:solidFill>
                <a:schemeClr val="bg1"/>
              </a:solidFill>
            </a:endParaRPr>
          </a:p>
          <a:p>
            <a:pPr algn="ctr"/>
            <a:r>
              <a:rPr lang="en-US" b="1" dirty="0" smtClean="0">
                <a:solidFill>
                  <a:schemeClr val="bg1"/>
                </a:solidFill>
              </a:rPr>
              <a:t>public </a:t>
            </a:r>
            <a:r>
              <a:rPr lang="en-US" b="1" dirty="0">
                <a:solidFill>
                  <a:schemeClr val="bg1"/>
                </a:solidFill>
              </a:rPr>
              <a:t>education would be needed for the public to effectively respond to warnings?</a:t>
            </a:r>
          </a:p>
          <a:p>
            <a:r>
              <a:rPr lang="en-US" dirty="0"/>
              <a:t> </a:t>
            </a:r>
          </a:p>
        </p:txBody>
      </p:sp>
      <p:sp>
        <p:nvSpPr>
          <p:cNvPr id="3" name="Rectangle 2"/>
          <p:cNvSpPr/>
          <p:nvPr/>
        </p:nvSpPr>
        <p:spPr>
          <a:xfrm>
            <a:off x="323528" y="549000"/>
            <a:ext cx="8568000" cy="57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1) Selon vous, comment les annonces de crues éclair devraient-elles être structurées? </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2) Quelles informations devraient figurer dans les annonces de crues éclair?</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3) Selon vous, quel est le délai minimum requis pour intervenir efficacement en cas de risque de crue éclair?</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4) Quels canaux préférez-vous utiliser pour diffuser des annonces de crues éclair?</a:t>
            </a:r>
            <a:br>
              <a:rPr lang="fr-FR" b="1" dirty="0">
                <a:solidFill>
                  <a:schemeClr val="bg1"/>
                </a:solidFill>
              </a:rPr>
            </a:br>
            <a:r>
              <a:rPr lang="fr-FR" b="1" dirty="0">
                <a:solidFill>
                  <a:schemeClr val="bg1"/>
                </a:solidFill>
              </a:rPr>
              <a:t/>
            </a:r>
            <a:br>
              <a:rPr lang="fr-FR" b="1" dirty="0">
                <a:solidFill>
                  <a:schemeClr val="bg1"/>
                </a:solidFill>
              </a:rPr>
            </a:br>
            <a:r>
              <a:rPr lang="fr-FR" b="1" dirty="0">
                <a:solidFill>
                  <a:schemeClr val="bg1"/>
                </a:solidFill>
              </a:rPr>
              <a:t>5)   Comment l’appui que donne le Système d'indications relatives aux crues éclair (FFGS) aux prévisionnistes peut-il contribuer à protéger les personnes et les biens?</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6)  Selon vous, comment faudrait-il sensibiliser le public pour qu’il réagisse efficacement aux annonces?</a:t>
            </a:r>
            <a:endParaRPr lang="en-US" b="1" dirty="0">
              <a:solidFill>
                <a:schemeClr val="bg1"/>
              </a:solidFill>
            </a:endParaRPr>
          </a:p>
        </p:txBody>
      </p:sp>
    </p:spTree>
    <p:extLst>
      <p:ext uri="{BB962C8B-B14F-4D97-AF65-F5344CB8AC3E}">
        <p14:creationId xmlns:p14="http://schemas.microsoft.com/office/powerpoint/2010/main" val="4168128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internal.wmo.int\UserData\redirected\pmutic\Downloads\Flood-1000x1000-G-GC.png.img.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044947" y="2852936"/>
            <a:ext cx="2952328" cy="295232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23528" y="549000"/>
            <a:ext cx="8568000" cy="576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endParaRPr>
          </a:p>
        </p:txBody>
      </p:sp>
      <p:sp>
        <p:nvSpPr>
          <p:cNvPr id="3" name="Rectangle 2"/>
          <p:cNvSpPr/>
          <p:nvPr/>
        </p:nvSpPr>
        <p:spPr>
          <a:xfrm>
            <a:off x="1234159" y="908720"/>
            <a:ext cx="7776864" cy="646331"/>
          </a:xfrm>
          <a:prstGeom prst="rect">
            <a:avLst/>
          </a:prstGeom>
        </p:spPr>
        <p:txBody>
          <a:bodyPr wrap="square">
            <a:spAutoFit/>
          </a:bodyPr>
          <a:lstStyle/>
          <a:p>
            <a:pPr algn="ctr"/>
            <a:r>
              <a:rPr lang="fr-FR" sz="3600" b="1" dirty="0">
                <a:solidFill>
                  <a:srgbClr val="FF0000"/>
                </a:solidFill>
              </a:rPr>
              <a:t>REPRÉSENTANT DE LA CROIX-ROUGE</a:t>
            </a:r>
            <a:endParaRPr lang="en-US" sz="3600" b="1" dirty="0">
              <a:solidFill>
                <a:srgbClr val="FF0000"/>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0321" y="692696"/>
            <a:ext cx="1106947" cy="1152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92804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3007" y="474345"/>
            <a:ext cx="4572000" cy="5909310"/>
          </a:xfrm>
          <a:prstGeom prst="rect">
            <a:avLst/>
          </a:prstGeom>
        </p:spPr>
        <p:txBody>
          <a:bodyPr>
            <a:spAutoFit/>
          </a:bodyPr>
          <a:lstStyle/>
          <a:p>
            <a:pPr algn="ctr"/>
            <a:r>
              <a:rPr lang="en-US" b="1" dirty="0" smtClean="0">
                <a:solidFill>
                  <a:schemeClr val="bg1"/>
                </a:solidFill>
              </a:rPr>
              <a:t>1) How </a:t>
            </a:r>
            <a:r>
              <a:rPr lang="en-US" b="1" dirty="0">
                <a:solidFill>
                  <a:schemeClr val="bg1"/>
                </a:solidFill>
              </a:rPr>
              <a:t>should flash flood warnings be structured from your perspective?  </a:t>
            </a:r>
          </a:p>
          <a:p>
            <a:pPr algn="ctr"/>
            <a:r>
              <a:rPr lang="en-US" b="1" dirty="0">
                <a:solidFill>
                  <a:schemeClr val="bg1"/>
                </a:solidFill>
              </a:rPr>
              <a:t>   </a:t>
            </a:r>
          </a:p>
          <a:p>
            <a:pPr algn="ctr"/>
            <a:r>
              <a:rPr lang="en-US" b="1" dirty="0" smtClean="0">
                <a:solidFill>
                  <a:schemeClr val="bg1"/>
                </a:solidFill>
              </a:rPr>
              <a:t>2)</a:t>
            </a:r>
            <a:r>
              <a:rPr lang="en-US" b="1" dirty="0">
                <a:solidFill>
                  <a:schemeClr val="bg1"/>
                </a:solidFill>
              </a:rPr>
              <a:t> What information should be included </a:t>
            </a:r>
            <a:endParaRPr lang="en-US" b="1" dirty="0" smtClean="0">
              <a:solidFill>
                <a:schemeClr val="bg1"/>
              </a:solidFill>
            </a:endParaRPr>
          </a:p>
          <a:p>
            <a:pPr algn="ctr"/>
            <a:r>
              <a:rPr lang="en-US" b="1" dirty="0" smtClean="0">
                <a:solidFill>
                  <a:schemeClr val="bg1"/>
                </a:solidFill>
              </a:rPr>
              <a:t>in </a:t>
            </a:r>
            <a:r>
              <a:rPr lang="en-US" b="1" dirty="0">
                <a:solidFill>
                  <a:schemeClr val="bg1"/>
                </a:solidFill>
              </a:rPr>
              <a:t>the flash flood warning?</a:t>
            </a:r>
          </a:p>
          <a:p>
            <a:pPr algn="ctr"/>
            <a:r>
              <a:rPr lang="en-US" b="1" dirty="0">
                <a:solidFill>
                  <a:schemeClr val="bg1"/>
                </a:solidFill>
              </a:rPr>
              <a:t>      </a:t>
            </a:r>
          </a:p>
          <a:p>
            <a:pPr algn="ctr"/>
            <a:r>
              <a:rPr lang="en-US" b="1" dirty="0" smtClean="0">
                <a:solidFill>
                  <a:schemeClr val="bg1"/>
                </a:solidFill>
              </a:rPr>
              <a:t>3) What </a:t>
            </a:r>
            <a:r>
              <a:rPr lang="en-US" b="1" dirty="0">
                <a:solidFill>
                  <a:schemeClr val="bg1"/>
                </a:solidFill>
              </a:rPr>
              <a:t>is the minimum lead time that </a:t>
            </a:r>
            <a:endParaRPr lang="en-US" b="1" dirty="0" smtClean="0">
              <a:solidFill>
                <a:schemeClr val="bg1"/>
              </a:solidFill>
            </a:endParaRPr>
          </a:p>
          <a:p>
            <a:pPr algn="ctr"/>
            <a:r>
              <a:rPr lang="en-US" b="1" dirty="0" smtClean="0">
                <a:solidFill>
                  <a:schemeClr val="bg1"/>
                </a:solidFill>
              </a:rPr>
              <a:t>you </a:t>
            </a:r>
            <a:r>
              <a:rPr lang="en-US" b="1" dirty="0">
                <a:solidFill>
                  <a:schemeClr val="bg1"/>
                </a:solidFill>
              </a:rPr>
              <a:t>think is necessary to respond </a:t>
            </a:r>
            <a:endParaRPr lang="en-US" b="1" dirty="0" smtClean="0">
              <a:solidFill>
                <a:schemeClr val="bg1"/>
              </a:solidFill>
            </a:endParaRPr>
          </a:p>
          <a:p>
            <a:pPr algn="ctr"/>
            <a:r>
              <a:rPr lang="en-US" b="1" dirty="0" smtClean="0">
                <a:solidFill>
                  <a:schemeClr val="bg1"/>
                </a:solidFill>
              </a:rPr>
              <a:t>effectively </a:t>
            </a:r>
            <a:r>
              <a:rPr lang="en-US" b="1" dirty="0">
                <a:solidFill>
                  <a:schemeClr val="bg1"/>
                </a:solidFill>
              </a:rPr>
              <a:t>to flash flood hazards?</a:t>
            </a:r>
          </a:p>
          <a:p>
            <a:pPr algn="ctr"/>
            <a:r>
              <a:rPr lang="en-US" b="1" dirty="0">
                <a:solidFill>
                  <a:schemeClr val="bg1"/>
                </a:solidFill>
              </a:rPr>
              <a:t>    </a:t>
            </a:r>
          </a:p>
          <a:p>
            <a:pPr algn="ctr"/>
            <a:r>
              <a:rPr lang="en-US" b="1" dirty="0" smtClean="0">
                <a:solidFill>
                  <a:schemeClr val="bg1"/>
                </a:solidFill>
              </a:rPr>
              <a:t>4) Which </a:t>
            </a:r>
            <a:r>
              <a:rPr lang="en-US" b="1" dirty="0">
                <a:solidFill>
                  <a:schemeClr val="bg1"/>
                </a:solidFill>
              </a:rPr>
              <a:t>dissemination channels do you prefer to use for dissemination </a:t>
            </a:r>
            <a:endParaRPr lang="en-US" b="1" dirty="0" smtClean="0">
              <a:solidFill>
                <a:schemeClr val="bg1"/>
              </a:solidFill>
            </a:endParaRPr>
          </a:p>
          <a:p>
            <a:pPr algn="ctr"/>
            <a:r>
              <a:rPr lang="en-US" b="1" dirty="0" smtClean="0">
                <a:solidFill>
                  <a:schemeClr val="bg1"/>
                </a:solidFill>
              </a:rPr>
              <a:t>of</a:t>
            </a:r>
            <a:r>
              <a:rPr lang="en-US" b="1" dirty="0">
                <a:solidFill>
                  <a:schemeClr val="bg1"/>
                </a:solidFill>
              </a:rPr>
              <a:t>  flash flood warnings?</a:t>
            </a:r>
          </a:p>
          <a:p>
            <a:pPr algn="ctr"/>
            <a:endParaRPr lang="en-US" b="1" dirty="0">
              <a:solidFill>
                <a:schemeClr val="bg1"/>
              </a:solidFill>
            </a:endParaRPr>
          </a:p>
          <a:p>
            <a:pPr algn="ctr"/>
            <a:r>
              <a:rPr lang="en-US" b="1" dirty="0" smtClean="0">
                <a:solidFill>
                  <a:schemeClr val="bg1"/>
                </a:solidFill>
              </a:rPr>
              <a:t>5)</a:t>
            </a:r>
            <a:r>
              <a:rPr lang="en-US" b="1" dirty="0">
                <a:solidFill>
                  <a:schemeClr val="bg1"/>
                </a:solidFill>
              </a:rPr>
              <a:t>   How FFGS forecaster-support can contribute to saving lives and property?</a:t>
            </a:r>
          </a:p>
          <a:p>
            <a:pPr algn="ctr"/>
            <a:r>
              <a:rPr lang="en-US" b="1" dirty="0">
                <a:solidFill>
                  <a:schemeClr val="bg1"/>
                </a:solidFill>
              </a:rPr>
              <a:t>    </a:t>
            </a:r>
          </a:p>
          <a:p>
            <a:pPr algn="ctr"/>
            <a:r>
              <a:rPr lang="en-US" b="1" dirty="0" smtClean="0">
                <a:solidFill>
                  <a:schemeClr val="bg1"/>
                </a:solidFill>
              </a:rPr>
              <a:t>6)</a:t>
            </a:r>
            <a:r>
              <a:rPr lang="en-US" b="1" dirty="0">
                <a:solidFill>
                  <a:schemeClr val="bg1"/>
                </a:solidFill>
              </a:rPr>
              <a:t>  From your perspective what type of </a:t>
            </a:r>
            <a:endParaRPr lang="en-US" b="1" dirty="0" smtClean="0">
              <a:solidFill>
                <a:schemeClr val="bg1"/>
              </a:solidFill>
            </a:endParaRPr>
          </a:p>
          <a:p>
            <a:pPr algn="ctr"/>
            <a:r>
              <a:rPr lang="en-US" b="1" dirty="0" smtClean="0">
                <a:solidFill>
                  <a:schemeClr val="bg1"/>
                </a:solidFill>
              </a:rPr>
              <a:t>public </a:t>
            </a:r>
            <a:r>
              <a:rPr lang="en-US" b="1" dirty="0">
                <a:solidFill>
                  <a:schemeClr val="bg1"/>
                </a:solidFill>
              </a:rPr>
              <a:t>education would be needed for the public to effectively respond to warnings?</a:t>
            </a:r>
          </a:p>
          <a:p>
            <a:r>
              <a:rPr lang="en-US" dirty="0"/>
              <a:t> </a:t>
            </a:r>
          </a:p>
        </p:txBody>
      </p:sp>
      <p:sp>
        <p:nvSpPr>
          <p:cNvPr id="3" name="Rectangle 2"/>
          <p:cNvSpPr/>
          <p:nvPr/>
        </p:nvSpPr>
        <p:spPr>
          <a:xfrm>
            <a:off x="323528" y="549000"/>
            <a:ext cx="8568000" cy="57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1) Selon vous, comment les annonces de crues éclair devraient-elles être structurées? </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2) Quelles informations devraient figurer dans les annonces de crues éclair?</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3) Selon vous, quel est le délai minimum requis pour intervenir efficacement en cas de risque de crue éclair?</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4) Quels canaux préférez-vous utiliser pour diffuser des annonces de crues éclair?</a:t>
            </a:r>
            <a:br>
              <a:rPr lang="fr-FR" b="1" dirty="0">
                <a:solidFill>
                  <a:schemeClr val="bg1"/>
                </a:solidFill>
              </a:rPr>
            </a:br>
            <a:r>
              <a:rPr lang="fr-FR" b="1" dirty="0">
                <a:solidFill>
                  <a:schemeClr val="bg1"/>
                </a:solidFill>
              </a:rPr>
              <a:t/>
            </a:r>
            <a:br>
              <a:rPr lang="fr-FR" b="1" dirty="0">
                <a:solidFill>
                  <a:schemeClr val="bg1"/>
                </a:solidFill>
              </a:rPr>
            </a:br>
            <a:r>
              <a:rPr lang="fr-FR" b="1" dirty="0">
                <a:solidFill>
                  <a:schemeClr val="bg1"/>
                </a:solidFill>
              </a:rPr>
              <a:t>5)   Comment l’appui que donne le Système d'indications relatives aux crues éclair (FFGS) aux prévisionnistes peut-il contribuer à protéger les personnes et les biens?</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6)  Selon vous, comment faudrait-il sensibiliser le public pour qu’il réagisse efficacement aux annonces?</a:t>
            </a:r>
            <a:endParaRPr lang="en-US" b="1" dirty="0">
              <a:solidFill>
                <a:schemeClr val="bg1"/>
              </a:solidFill>
            </a:endParaRPr>
          </a:p>
        </p:txBody>
      </p:sp>
    </p:spTree>
    <p:extLst>
      <p:ext uri="{BB962C8B-B14F-4D97-AF65-F5344CB8AC3E}">
        <p14:creationId xmlns:p14="http://schemas.microsoft.com/office/powerpoint/2010/main" val="4168128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internal.wmo.int\UserData\redirected\pmutic\Downloads\Flood-1000x1000-G-GC.png.img.png"/>
          <p:cNvPicPr>
            <a:picLocks noChangeAspect="1" noChangeArrowheads="1"/>
          </p:cNvPicPr>
          <p:nvPr/>
        </p:nvPicPr>
        <p:blipFill>
          <a:blip r:embed="rId2" cstate="print">
            <a:duotone>
              <a:schemeClr val="accent5">
                <a:shade val="45000"/>
                <a:satMod val="135000"/>
              </a:schemeClr>
              <a:prstClr val="white"/>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044947" y="3356992"/>
            <a:ext cx="2952328" cy="295232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23528" y="549000"/>
            <a:ext cx="8568000" cy="576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endParaRPr>
          </a:p>
        </p:txBody>
      </p:sp>
      <p:pic>
        <p:nvPicPr>
          <p:cNvPr id="1026" name="Picture 2" descr="Image result for red cross and red cresc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6975" y="692696"/>
            <a:ext cx="2448272" cy="136119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277018" y="2274038"/>
            <a:ext cx="6488186" cy="1077218"/>
          </a:xfrm>
          <a:prstGeom prst="rect">
            <a:avLst/>
          </a:prstGeom>
        </p:spPr>
        <p:txBody>
          <a:bodyPr wrap="none">
            <a:spAutoFit/>
          </a:bodyPr>
          <a:lstStyle/>
          <a:p>
            <a:pPr algn="ctr"/>
            <a:r>
              <a:rPr lang="fr-FR" sz="3200" b="1" dirty="0">
                <a:solidFill>
                  <a:srgbClr val="FF0000"/>
                </a:solidFill>
              </a:rPr>
              <a:t>REPRÉSENTANT DE LA CROIX-ROUGE </a:t>
            </a:r>
          </a:p>
          <a:p>
            <a:pPr algn="ctr"/>
            <a:r>
              <a:rPr lang="fr-FR" sz="3200" b="1" dirty="0">
                <a:solidFill>
                  <a:srgbClr val="FF0000"/>
                </a:solidFill>
              </a:rPr>
              <a:t>ET DU CROISSANT-ROUGE</a:t>
            </a:r>
          </a:p>
        </p:txBody>
      </p:sp>
    </p:spTree>
    <p:extLst>
      <p:ext uri="{BB962C8B-B14F-4D97-AF65-F5344CB8AC3E}">
        <p14:creationId xmlns:p14="http://schemas.microsoft.com/office/powerpoint/2010/main" val="14139831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3007" y="474345"/>
            <a:ext cx="4572000" cy="5909310"/>
          </a:xfrm>
          <a:prstGeom prst="rect">
            <a:avLst/>
          </a:prstGeom>
        </p:spPr>
        <p:txBody>
          <a:bodyPr>
            <a:spAutoFit/>
          </a:bodyPr>
          <a:lstStyle/>
          <a:p>
            <a:pPr algn="ctr"/>
            <a:r>
              <a:rPr lang="en-US" b="1" dirty="0" smtClean="0">
                <a:solidFill>
                  <a:schemeClr val="bg1"/>
                </a:solidFill>
              </a:rPr>
              <a:t>1) How </a:t>
            </a:r>
            <a:r>
              <a:rPr lang="en-US" b="1" dirty="0">
                <a:solidFill>
                  <a:schemeClr val="bg1"/>
                </a:solidFill>
              </a:rPr>
              <a:t>should flash flood warnings be structured from your perspective?  </a:t>
            </a:r>
          </a:p>
          <a:p>
            <a:pPr algn="ctr"/>
            <a:r>
              <a:rPr lang="en-US" b="1" dirty="0">
                <a:solidFill>
                  <a:schemeClr val="bg1"/>
                </a:solidFill>
              </a:rPr>
              <a:t>   </a:t>
            </a:r>
          </a:p>
          <a:p>
            <a:pPr algn="ctr"/>
            <a:r>
              <a:rPr lang="en-US" b="1" dirty="0" smtClean="0">
                <a:solidFill>
                  <a:schemeClr val="bg1"/>
                </a:solidFill>
              </a:rPr>
              <a:t>2)</a:t>
            </a:r>
            <a:r>
              <a:rPr lang="en-US" b="1" dirty="0">
                <a:solidFill>
                  <a:schemeClr val="bg1"/>
                </a:solidFill>
              </a:rPr>
              <a:t> What information should be included </a:t>
            </a:r>
            <a:endParaRPr lang="en-US" b="1" dirty="0" smtClean="0">
              <a:solidFill>
                <a:schemeClr val="bg1"/>
              </a:solidFill>
            </a:endParaRPr>
          </a:p>
          <a:p>
            <a:pPr algn="ctr"/>
            <a:r>
              <a:rPr lang="en-US" b="1" dirty="0" smtClean="0">
                <a:solidFill>
                  <a:schemeClr val="bg1"/>
                </a:solidFill>
              </a:rPr>
              <a:t>in </a:t>
            </a:r>
            <a:r>
              <a:rPr lang="en-US" b="1" dirty="0">
                <a:solidFill>
                  <a:schemeClr val="bg1"/>
                </a:solidFill>
              </a:rPr>
              <a:t>the flash flood warning?</a:t>
            </a:r>
          </a:p>
          <a:p>
            <a:pPr algn="ctr"/>
            <a:r>
              <a:rPr lang="en-US" b="1" dirty="0">
                <a:solidFill>
                  <a:schemeClr val="bg1"/>
                </a:solidFill>
              </a:rPr>
              <a:t>      </a:t>
            </a:r>
          </a:p>
          <a:p>
            <a:pPr algn="ctr"/>
            <a:r>
              <a:rPr lang="en-US" b="1" dirty="0" smtClean="0">
                <a:solidFill>
                  <a:schemeClr val="bg1"/>
                </a:solidFill>
              </a:rPr>
              <a:t>3) What </a:t>
            </a:r>
            <a:r>
              <a:rPr lang="en-US" b="1" dirty="0">
                <a:solidFill>
                  <a:schemeClr val="bg1"/>
                </a:solidFill>
              </a:rPr>
              <a:t>is the minimum lead time that </a:t>
            </a:r>
            <a:endParaRPr lang="en-US" b="1" dirty="0" smtClean="0">
              <a:solidFill>
                <a:schemeClr val="bg1"/>
              </a:solidFill>
            </a:endParaRPr>
          </a:p>
          <a:p>
            <a:pPr algn="ctr"/>
            <a:r>
              <a:rPr lang="en-US" b="1" dirty="0" smtClean="0">
                <a:solidFill>
                  <a:schemeClr val="bg1"/>
                </a:solidFill>
              </a:rPr>
              <a:t>you </a:t>
            </a:r>
            <a:r>
              <a:rPr lang="en-US" b="1" dirty="0">
                <a:solidFill>
                  <a:schemeClr val="bg1"/>
                </a:solidFill>
              </a:rPr>
              <a:t>think is necessary to respond </a:t>
            </a:r>
            <a:endParaRPr lang="en-US" b="1" dirty="0" smtClean="0">
              <a:solidFill>
                <a:schemeClr val="bg1"/>
              </a:solidFill>
            </a:endParaRPr>
          </a:p>
          <a:p>
            <a:pPr algn="ctr"/>
            <a:r>
              <a:rPr lang="en-US" b="1" dirty="0" smtClean="0">
                <a:solidFill>
                  <a:schemeClr val="bg1"/>
                </a:solidFill>
              </a:rPr>
              <a:t>effectively </a:t>
            </a:r>
            <a:r>
              <a:rPr lang="en-US" b="1" dirty="0">
                <a:solidFill>
                  <a:schemeClr val="bg1"/>
                </a:solidFill>
              </a:rPr>
              <a:t>to flash flood hazards?</a:t>
            </a:r>
          </a:p>
          <a:p>
            <a:pPr algn="ctr"/>
            <a:r>
              <a:rPr lang="en-US" b="1" dirty="0">
                <a:solidFill>
                  <a:schemeClr val="bg1"/>
                </a:solidFill>
              </a:rPr>
              <a:t>    </a:t>
            </a:r>
          </a:p>
          <a:p>
            <a:pPr algn="ctr"/>
            <a:r>
              <a:rPr lang="en-US" b="1" dirty="0" smtClean="0">
                <a:solidFill>
                  <a:schemeClr val="bg1"/>
                </a:solidFill>
              </a:rPr>
              <a:t>4) Which </a:t>
            </a:r>
            <a:r>
              <a:rPr lang="en-US" b="1" dirty="0">
                <a:solidFill>
                  <a:schemeClr val="bg1"/>
                </a:solidFill>
              </a:rPr>
              <a:t>dissemination channels do you prefer to use for dissemination </a:t>
            </a:r>
            <a:endParaRPr lang="en-US" b="1" dirty="0" smtClean="0">
              <a:solidFill>
                <a:schemeClr val="bg1"/>
              </a:solidFill>
            </a:endParaRPr>
          </a:p>
          <a:p>
            <a:pPr algn="ctr"/>
            <a:r>
              <a:rPr lang="en-US" b="1" dirty="0" smtClean="0">
                <a:solidFill>
                  <a:schemeClr val="bg1"/>
                </a:solidFill>
              </a:rPr>
              <a:t>of</a:t>
            </a:r>
            <a:r>
              <a:rPr lang="en-US" b="1" dirty="0">
                <a:solidFill>
                  <a:schemeClr val="bg1"/>
                </a:solidFill>
              </a:rPr>
              <a:t>  flash flood warnings?</a:t>
            </a:r>
          </a:p>
          <a:p>
            <a:pPr algn="ctr"/>
            <a:endParaRPr lang="en-US" b="1" dirty="0">
              <a:solidFill>
                <a:schemeClr val="bg1"/>
              </a:solidFill>
            </a:endParaRPr>
          </a:p>
          <a:p>
            <a:pPr algn="ctr"/>
            <a:r>
              <a:rPr lang="en-US" b="1" dirty="0" smtClean="0">
                <a:solidFill>
                  <a:schemeClr val="bg1"/>
                </a:solidFill>
              </a:rPr>
              <a:t>5)</a:t>
            </a:r>
            <a:r>
              <a:rPr lang="en-US" b="1" dirty="0">
                <a:solidFill>
                  <a:schemeClr val="bg1"/>
                </a:solidFill>
              </a:rPr>
              <a:t>   How FFGS forecaster-support can contribute to saving lives and property?</a:t>
            </a:r>
          </a:p>
          <a:p>
            <a:pPr algn="ctr"/>
            <a:r>
              <a:rPr lang="en-US" b="1" dirty="0">
                <a:solidFill>
                  <a:schemeClr val="bg1"/>
                </a:solidFill>
              </a:rPr>
              <a:t>    </a:t>
            </a:r>
          </a:p>
          <a:p>
            <a:pPr algn="ctr"/>
            <a:r>
              <a:rPr lang="en-US" b="1" dirty="0" smtClean="0">
                <a:solidFill>
                  <a:schemeClr val="bg1"/>
                </a:solidFill>
              </a:rPr>
              <a:t>6)</a:t>
            </a:r>
            <a:r>
              <a:rPr lang="en-US" b="1" dirty="0">
                <a:solidFill>
                  <a:schemeClr val="bg1"/>
                </a:solidFill>
              </a:rPr>
              <a:t>  From your perspective what type of </a:t>
            </a:r>
            <a:endParaRPr lang="en-US" b="1" dirty="0" smtClean="0">
              <a:solidFill>
                <a:schemeClr val="bg1"/>
              </a:solidFill>
            </a:endParaRPr>
          </a:p>
          <a:p>
            <a:pPr algn="ctr"/>
            <a:r>
              <a:rPr lang="en-US" b="1" dirty="0" smtClean="0">
                <a:solidFill>
                  <a:schemeClr val="bg1"/>
                </a:solidFill>
              </a:rPr>
              <a:t>public </a:t>
            </a:r>
            <a:r>
              <a:rPr lang="en-US" b="1" dirty="0">
                <a:solidFill>
                  <a:schemeClr val="bg1"/>
                </a:solidFill>
              </a:rPr>
              <a:t>education would be needed for the public to effectively respond to warnings?</a:t>
            </a:r>
          </a:p>
          <a:p>
            <a:r>
              <a:rPr lang="en-US" dirty="0"/>
              <a:t> </a:t>
            </a:r>
          </a:p>
        </p:txBody>
      </p:sp>
      <p:sp>
        <p:nvSpPr>
          <p:cNvPr id="3" name="Rectangle 2"/>
          <p:cNvSpPr/>
          <p:nvPr/>
        </p:nvSpPr>
        <p:spPr>
          <a:xfrm>
            <a:off x="323528" y="549000"/>
            <a:ext cx="8568000" cy="57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1) Selon vous, comment les annonces de crues éclair devraient-elles être structurées? </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2) Quelles informations devraient figurer dans les annonces de crues éclair?</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3) Selon vous, quel est le délai minimum requis pour intervenir efficacement en cas de risque de crue éclair?</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4) Quels canaux préférez-vous utiliser pour diffuser des annonces de crues éclair?</a:t>
            </a:r>
            <a:br>
              <a:rPr lang="fr-FR" b="1" dirty="0">
                <a:solidFill>
                  <a:schemeClr val="bg1"/>
                </a:solidFill>
              </a:rPr>
            </a:br>
            <a:r>
              <a:rPr lang="fr-FR" b="1" dirty="0">
                <a:solidFill>
                  <a:schemeClr val="bg1"/>
                </a:solidFill>
              </a:rPr>
              <a:t/>
            </a:r>
            <a:br>
              <a:rPr lang="fr-FR" b="1" dirty="0">
                <a:solidFill>
                  <a:schemeClr val="bg1"/>
                </a:solidFill>
              </a:rPr>
            </a:br>
            <a:r>
              <a:rPr lang="fr-FR" b="1" dirty="0">
                <a:solidFill>
                  <a:schemeClr val="bg1"/>
                </a:solidFill>
              </a:rPr>
              <a:t>5)   Comment l’appui que donne le Système d'indications relatives aux crues éclair (FFGS) aux prévisionnistes peut-il contribuer à protéger les personnes et les biens?</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6)  Selon vous, comment faudrait-il sensibiliser le public pour qu’il réagisse efficacement aux annonces?</a:t>
            </a:r>
            <a:endParaRPr lang="en-US" b="1" dirty="0">
              <a:solidFill>
                <a:schemeClr val="bg1"/>
              </a:solidFill>
            </a:endParaRPr>
          </a:p>
        </p:txBody>
      </p:sp>
    </p:spTree>
    <p:extLst>
      <p:ext uri="{BB962C8B-B14F-4D97-AF65-F5344CB8AC3E}">
        <p14:creationId xmlns:p14="http://schemas.microsoft.com/office/powerpoint/2010/main" val="4168128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195736" y="860026"/>
            <a:ext cx="4572000" cy="646331"/>
          </a:xfrm>
          <a:prstGeom prst="rect">
            <a:avLst/>
          </a:prstGeom>
        </p:spPr>
        <p:txBody>
          <a:bodyPr>
            <a:spAutoFit/>
          </a:bodyPr>
          <a:lstStyle/>
          <a:p>
            <a:pPr algn="ctr"/>
            <a:r>
              <a:rPr lang="fr-CH" sz="3600" b="1" dirty="0">
                <a:solidFill>
                  <a:schemeClr val="tx2">
                    <a:lumMod val="75000"/>
                  </a:schemeClr>
                </a:solidFill>
              </a:rPr>
              <a:t>CONDUCTEUR DE BUS</a:t>
            </a:r>
            <a:endParaRPr lang="en-US" sz="3600" b="1" dirty="0">
              <a:solidFill>
                <a:schemeClr val="tx2">
                  <a:lumMod val="75000"/>
                </a:schemeClr>
              </a:solidFill>
            </a:endParaRPr>
          </a:p>
        </p:txBody>
      </p:sp>
      <p:pic>
        <p:nvPicPr>
          <p:cNvPr id="17410" name="Picture 2" descr="\\internal.wmo.int\UserData\redirected\pmutic\Downloads\BUS.jpg"/>
          <p:cNvPicPr>
            <a:picLocks noChangeAspect="1" noChangeArrowheads="1"/>
          </p:cNvPicPr>
          <p:nvPr/>
        </p:nvPicPr>
        <p:blipFill rotWithShape="1">
          <a:blip r:embed="rId2">
            <a:extLst>
              <a:ext uri="{28A0092B-C50C-407E-A947-70E740481C1C}">
                <a14:useLocalDpi xmlns:a14="http://schemas.microsoft.com/office/drawing/2010/main" val="0"/>
              </a:ext>
            </a:extLst>
          </a:blip>
          <a:srcRect r="40827"/>
          <a:stretch/>
        </p:blipFill>
        <p:spPr bwMode="auto">
          <a:xfrm>
            <a:off x="2754320" y="1896973"/>
            <a:ext cx="3706415" cy="416334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23528" y="549000"/>
            <a:ext cx="8568000" cy="576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endParaRPr>
          </a:p>
        </p:txBody>
      </p:sp>
    </p:spTree>
    <p:extLst>
      <p:ext uri="{BB962C8B-B14F-4D97-AF65-F5344CB8AC3E}">
        <p14:creationId xmlns:p14="http://schemas.microsoft.com/office/powerpoint/2010/main" val="3985546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3007" y="474345"/>
            <a:ext cx="4572000" cy="5909310"/>
          </a:xfrm>
          <a:prstGeom prst="rect">
            <a:avLst/>
          </a:prstGeom>
        </p:spPr>
        <p:txBody>
          <a:bodyPr>
            <a:spAutoFit/>
          </a:bodyPr>
          <a:lstStyle/>
          <a:p>
            <a:pPr algn="ctr"/>
            <a:r>
              <a:rPr lang="en-US" b="1" dirty="0" smtClean="0">
                <a:solidFill>
                  <a:schemeClr val="bg1"/>
                </a:solidFill>
              </a:rPr>
              <a:t>1) How </a:t>
            </a:r>
            <a:r>
              <a:rPr lang="en-US" b="1" dirty="0">
                <a:solidFill>
                  <a:schemeClr val="bg1"/>
                </a:solidFill>
              </a:rPr>
              <a:t>should flash flood warnings be structured from your perspective?  </a:t>
            </a:r>
          </a:p>
          <a:p>
            <a:pPr algn="ctr"/>
            <a:r>
              <a:rPr lang="en-US" b="1" dirty="0">
                <a:solidFill>
                  <a:schemeClr val="bg1"/>
                </a:solidFill>
              </a:rPr>
              <a:t>   </a:t>
            </a:r>
          </a:p>
          <a:p>
            <a:pPr algn="ctr"/>
            <a:r>
              <a:rPr lang="en-US" b="1" dirty="0" smtClean="0">
                <a:solidFill>
                  <a:schemeClr val="bg1"/>
                </a:solidFill>
              </a:rPr>
              <a:t>2)</a:t>
            </a:r>
            <a:r>
              <a:rPr lang="en-US" b="1" dirty="0">
                <a:solidFill>
                  <a:schemeClr val="bg1"/>
                </a:solidFill>
              </a:rPr>
              <a:t> What information should be included </a:t>
            </a:r>
            <a:endParaRPr lang="en-US" b="1" dirty="0" smtClean="0">
              <a:solidFill>
                <a:schemeClr val="bg1"/>
              </a:solidFill>
            </a:endParaRPr>
          </a:p>
          <a:p>
            <a:pPr algn="ctr"/>
            <a:r>
              <a:rPr lang="en-US" b="1" dirty="0" smtClean="0">
                <a:solidFill>
                  <a:schemeClr val="bg1"/>
                </a:solidFill>
              </a:rPr>
              <a:t>in </a:t>
            </a:r>
            <a:r>
              <a:rPr lang="en-US" b="1" dirty="0">
                <a:solidFill>
                  <a:schemeClr val="bg1"/>
                </a:solidFill>
              </a:rPr>
              <a:t>the flash flood warning?</a:t>
            </a:r>
          </a:p>
          <a:p>
            <a:pPr algn="ctr"/>
            <a:r>
              <a:rPr lang="en-US" b="1" dirty="0">
                <a:solidFill>
                  <a:schemeClr val="bg1"/>
                </a:solidFill>
              </a:rPr>
              <a:t>      </a:t>
            </a:r>
          </a:p>
          <a:p>
            <a:pPr algn="ctr"/>
            <a:r>
              <a:rPr lang="en-US" b="1" dirty="0" smtClean="0">
                <a:solidFill>
                  <a:schemeClr val="bg1"/>
                </a:solidFill>
              </a:rPr>
              <a:t>3) What </a:t>
            </a:r>
            <a:r>
              <a:rPr lang="en-US" b="1" dirty="0">
                <a:solidFill>
                  <a:schemeClr val="bg1"/>
                </a:solidFill>
              </a:rPr>
              <a:t>is the minimum lead time that </a:t>
            </a:r>
            <a:endParaRPr lang="en-US" b="1" dirty="0" smtClean="0">
              <a:solidFill>
                <a:schemeClr val="bg1"/>
              </a:solidFill>
            </a:endParaRPr>
          </a:p>
          <a:p>
            <a:pPr algn="ctr"/>
            <a:r>
              <a:rPr lang="en-US" b="1" dirty="0" smtClean="0">
                <a:solidFill>
                  <a:schemeClr val="bg1"/>
                </a:solidFill>
              </a:rPr>
              <a:t>you </a:t>
            </a:r>
            <a:r>
              <a:rPr lang="en-US" b="1" dirty="0">
                <a:solidFill>
                  <a:schemeClr val="bg1"/>
                </a:solidFill>
              </a:rPr>
              <a:t>think is necessary to respond </a:t>
            </a:r>
            <a:endParaRPr lang="en-US" b="1" dirty="0" smtClean="0">
              <a:solidFill>
                <a:schemeClr val="bg1"/>
              </a:solidFill>
            </a:endParaRPr>
          </a:p>
          <a:p>
            <a:pPr algn="ctr"/>
            <a:r>
              <a:rPr lang="en-US" b="1" dirty="0" smtClean="0">
                <a:solidFill>
                  <a:schemeClr val="bg1"/>
                </a:solidFill>
              </a:rPr>
              <a:t>effectively </a:t>
            </a:r>
            <a:r>
              <a:rPr lang="en-US" b="1" dirty="0">
                <a:solidFill>
                  <a:schemeClr val="bg1"/>
                </a:solidFill>
              </a:rPr>
              <a:t>to flash flood hazards?</a:t>
            </a:r>
          </a:p>
          <a:p>
            <a:pPr algn="ctr"/>
            <a:r>
              <a:rPr lang="en-US" b="1" dirty="0">
                <a:solidFill>
                  <a:schemeClr val="bg1"/>
                </a:solidFill>
              </a:rPr>
              <a:t>    </a:t>
            </a:r>
          </a:p>
          <a:p>
            <a:pPr algn="ctr"/>
            <a:r>
              <a:rPr lang="en-US" b="1" dirty="0" smtClean="0">
                <a:solidFill>
                  <a:schemeClr val="bg1"/>
                </a:solidFill>
              </a:rPr>
              <a:t>4) Which </a:t>
            </a:r>
            <a:r>
              <a:rPr lang="en-US" b="1" dirty="0">
                <a:solidFill>
                  <a:schemeClr val="bg1"/>
                </a:solidFill>
              </a:rPr>
              <a:t>dissemination channels do you prefer to use for dissemination </a:t>
            </a:r>
            <a:endParaRPr lang="en-US" b="1" dirty="0" smtClean="0">
              <a:solidFill>
                <a:schemeClr val="bg1"/>
              </a:solidFill>
            </a:endParaRPr>
          </a:p>
          <a:p>
            <a:pPr algn="ctr"/>
            <a:r>
              <a:rPr lang="en-US" b="1" dirty="0" smtClean="0">
                <a:solidFill>
                  <a:schemeClr val="bg1"/>
                </a:solidFill>
              </a:rPr>
              <a:t>of</a:t>
            </a:r>
            <a:r>
              <a:rPr lang="en-US" b="1" dirty="0">
                <a:solidFill>
                  <a:schemeClr val="bg1"/>
                </a:solidFill>
              </a:rPr>
              <a:t>  flash flood warnings?</a:t>
            </a:r>
          </a:p>
          <a:p>
            <a:pPr algn="ctr"/>
            <a:endParaRPr lang="en-US" b="1" dirty="0">
              <a:solidFill>
                <a:schemeClr val="bg1"/>
              </a:solidFill>
            </a:endParaRPr>
          </a:p>
          <a:p>
            <a:pPr algn="ctr"/>
            <a:r>
              <a:rPr lang="en-US" b="1" dirty="0" smtClean="0">
                <a:solidFill>
                  <a:schemeClr val="bg1"/>
                </a:solidFill>
              </a:rPr>
              <a:t>5)</a:t>
            </a:r>
            <a:r>
              <a:rPr lang="en-US" b="1" dirty="0">
                <a:solidFill>
                  <a:schemeClr val="bg1"/>
                </a:solidFill>
              </a:rPr>
              <a:t>   How FFGS forecaster-support can contribute to saving lives and property?</a:t>
            </a:r>
          </a:p>
          <a:p>
            <a:pPr algn="ctr"/>
            <a:r>
              <a:rPr lang="en-US" b="1" dirty="0">
                <a:solidFill>
                  <a:schemeClr val="bg1"/>
                </a:solidFill>
              </a:rPr>
              <a:t>    </a:t>
            </a:r>
          </a:p>
          <a:p>
            <a:pPr algn="ctr"/>
            <a:r>
              <a:rPr lang="en-US" b="1" dirty="0" smtClean="0">
                <a:solidFill>
                  <a:schemeClr val="bg1"/>
                </a:solidFill>
              </a:rPr>
              <a:t>6)</a:t>
            </a:r>
            <a:r>
              <a:rPr lang="en-US" b="1" dirty="0">
                <a:solidFill>
                  <a:schemeClr val="bg1"/>
                </a:solidFill>
              </a:rPr>
              <a:t>  From your perspective what type of </a:t>
            </a:r>
            <a:endParaRPr lang="en-US" b="1" dirty="0" smtClean="0">
              <a:solidFill>
                <a:schemeClr val="bg1"/>
              </a:solidFill>
            </a:endParaRPr>
          </a:p>
          <a:p>
            <a:pPr algn="ctr"/>
            <a:r>
              <a:rPr lang="en-US" b="1" dirty="0" smtClean="0">
                <a:solidFill>
                  <a:schemeClr val="bg1"/>
                </a:solidFill>
              </a:rPr>
              <a:t>public </a:t>
            </a:r>
            <a:r>
              <a:rPr lang="en-US" b="1" dirty="0">
                <a:solidFill>
                  <a:schemeClr val="bg1"/>
                </a:solidFill>
              </a:rPr>
              <a:t>education would be needed for the public to effectively respond to warnings?</a:t>
            </a:r>
          </a:p>
          <a:p>
            <a:r>
              <a:rPr lang="en-US" dirty="0"/>
              <a:t> </a:t>
            </a:r>
          </a:p>
        </p:txBody>
      </p:sp>
      <p:sp>
        <p:nvSpPr>
          <p:cNvPr id="3" name="Rectangle 2"/>
          <p:cNvSpPr/>
          <p:nvPr/>
        </p:nvSpPr>
        <p:spPr>
          <a:xfrm>
            <a:off x="323528" y="549000"/>
            <a:ext cx="8568000" cy="57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1) Selon vous, comment les annonces de crues éclair devraient-elles être structurées? </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2) Quelles informations devraient figurer dans les annonces de crues éclair?</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3) Selon vous, quel est le délai minimum requis pour intervenir efficacement en cas de risque de crue éclair?</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4) Quels canaux préférez-vous utiliser pour diffuser des annonces de crues éclair?</a:t>
            </a:r>
            <a:br>
              <a:rPr lang="fr-FR" b="1" dirty="0">
                <a:solidFill>
                  <a:schemeClr val="bg1"/>
                </a:solidFill>
              </a:rPr>
            </a:br>
            <a:r>
              <a:rPr lang="fr-FR" b="1" dirty="0">
                <a:solidFill>
                  <a:schemeClr val="bg1"/>
                </a:solidFill>
              </a:rPr>
              <a:t/>
            </a:r>
            <a:br>
              <a:rPr lang="fr-FR" b="1" dirty="0">
                <a:solidFill>
                  <a:schemeClr val="bg1"/>
                </a:solidFill>
              </a:rPr>
            </a:br>
            <a:r>
              <a:rPr lang="fr-FR" b="1" dirty="0">
                <a:solidFill>
                  <a:schemeClr val="bg1"/>
                </a:solidFill>
              </a:rPr>
              <a:t>5)   Comment l’appui que donne le Système d'indications relatives aux crues éclair (FFGS) aux prévisionnistes peut-il contribuer à protéger les personnes et les biens?</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6)  Selon vous, comment faudrait-il sensibiliser le public pour qu’il réagisse efficacement aux annonces?</a:t>
            </a:r>
            <a:endParaRPr lang="en-US" b="1" dirty="0">
              <a:solidFill>
                <a:schemeClr val="bg1"/>
              </a:solidFill>
            </a:endParaRPr>
          </a:p>
        </p:txBody>
      </p:sp>
    </p:spTree>
    <p:extLst>
      <p:ext uri="{BB962C8B-B14F-4D97-AF65-F5344CB8AC3E}">
        <p14:creationId xmlns:p14="http://schemas.microsoft.com/office/powerpoint/2010/main" val="4168128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23528" y="549000"/>
            <a:ext cx="8568000" cy="5760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endParaRPr>
          </a:p>
        </p:txBody>
      </p:sp>
      <p:pic>
        <p:nvPicPr>
          <p:cNvPr id="2054" name="Picture 6"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7935" y="1765359"/>
            <a:ext cx="4739186" cy="4507781"/>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2" descr="https://www.flaticon.com/premium-icon/icons/svg/491/491197.sv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p:nvSpPr>
        <p:spPr>
          <a:xfrm>
            <a:off x="278708" y="764704"/>
            <a:ext cx="8598379" cy="1015663"/>
          </a:xfrm>
          <a:prstGeom prst="rect">
            <a:avLst/>
          </a:prstGeom>
        </p:spPr>
        <p:txBody>
          <a:bodyPr wrap="none">
            <a:spAutoFit/>
          </a:bodyPr>
          <a:lstStyle/>
          <a:p>
            <a:pPr algn="ctr"/>
            <a:r>
              <a:rPr lang="fr-FR" sz="3000" b="1" dirty="0">
                <a:solidFill>
                  <a:schemeClr val="accent6">
                    <a:lumMod val="50000"/>
                  </a:schemeClr>
                </a:solidFill>
              </a:rPr>
              <a:t>PROPRIÉTAIRE D’UNE MAISON SITUÉE EN BAS </a:t>
            </a:r>
            <a:r>
              <a:rPr lang="fr-FR" sz="3000" b="1" dirty="0" smtClean="0">
                <a:solidFill>
                  <a:schemeClr val="accent6">
                    <a:lumMod val="50000"/>
                  </a:schemeClr>
                </a:solidFill>
              </a:rPr>
              <a:t>D’UNE</a:t>
            </a:r>
          </a:p>
          <a:p>
            <a:pPr algn="ctr"/>
            <a:r>
              <a:rPr lang="fr-FR" sz="3000" b="1" dirty="0" smtClean="0">
                <a:solidFill>
                  <a:schemeClr val="accent6">
                    <a:lumMod val="50000"/>
                  </a:schemeClr>
                </a:solidFill>
              </a:rPr>
              <a:t> </a:t>
            </a:r>
            <a:r>
              <a:rPr lang="fr-FR" sz="3000" b="1" dirty="0">
                <a:solidFill>
                  <a:schemeClr val="accent6">
                    <a:lumMod val="50000"/>
                  </a:schemeClr>
                </a:solidFill>
              </a:rPr>
              <a:t>COLLINE PROPICE AUX GLISSEMENTS DE TERRAIN</a:t>
            </a:r>
            <a:endParaRPr lang="en-US" sz="3000" b="1" dirty="0">
              <a:solidFill>
                <a:schemeClr val="accent6">
                  <a:lumMod val="50000"/>
                </a:schemeClr>
              </a:solidFill>
            </a:endParaRPr>
          </a:p>
        </p:txBody>
      </p:sp>
    </p:spTree>
    <p:extLst>
      <p:ext uri="{BB962C8B-B14F-4D97-AF65-F5344CB8AC3E}">
        <p14:creationId xmlns:p14="http://schemas.microsoft.com/office/powerpoint/2010/main" val="280669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3568" y="500479"/>
            <a:ext cx="7920880" cy="1200329"/>
          </a:xfrm>
          <a:prstGeom prst="rect">
            <a:avLst/>
          </a:prstGeom>
        </p:spPr>
        <p:txBody>
          <a:bodyPr wrap="square">
            <a:spAutoFit/>
          </a:bodyPr>
          <a:lstStyle/>
          <a:p>
            <a:pPr algn="ctr"/>
            <a:r>
              <a:rPr lang="fr-FR" sz="3600" b="1" dirty="0">
                <a:solidFill>
                  <a:schemeClr val="tx2">
                    <a:lumMod val="75000"/>
                  </a:schemeClr>
                </a:solidFill>
              </a:rPr>
              <a:t>SPÉCIALISTE DE LA PRÉVISION MÉTÉOROLOGIQUE</a:t>
            </a:r>
            <a:endParaRPr lang="fr-CH" sz="3600" b="1" dirty="0" smtClean="0">
              <a:solidFill>
                <a:schemeClr val="tx2">
                  <a:lumMod val="75000"/>
                </a:schemeClr>
              </a:solidFill>
            </a:endParaRPr>
          </a:p>
        </p:txBody>
      </p:sp>
      <p:pic>
        <p:nvPicPr>
          <p:cNvPr id="4098" name="Picture 2" descr="C:\Users\mdordevic\Downloads\kisspng-weather-forecasting-rain-weather-forecaster-5a7ab11957ef04.84802748151799016936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56193" y="1707108"/>
            <a:ext cx="4283968" cy="445819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23528" y="549000"/>
            <a:ext cx="8568000" cy="576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endParaRPr>
          </a:p>
        </p:txBody>
      </p:sp>
    </p:spTree>
    <p:extLst>
      <p:ext uri="{BB962C8B-B14F-4D97-AF65-F5344CB8AC3E}">
        <p14:creationId xmlns:p14="http://schemas.microsoft.com/office/powerpoint/2010/main" val="14476380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3007" y="474345"/>
            <a:ext cx="4572000" cy="5909310"/>
          </a:xfrm>
          <a:prstGeom prst="rect">
            <a:avLst/>
          </a:prstGeom>
        </p:spPr>
        <p:txBody>
          <a:bodyPr>
            <a:spAutoFit/>
          </a:bodyPr>
          <a:lstStyle/>
          <a:p>
            <a:pPr algn="ctr"/>
            <a:r>
              <a:rPr lang="en-US" b="1" dirty="0" smtClean="0">
                <a:solidFill>
                  <a:schemeClr val="bg1"/>
                </a:solidFill>
              </a:rPr>
              <a:t>1) How </a:t>
            </a:r>
            <a:r>
              <a:rPr lang="en-US" b="1" dirty="0">
                <a:solidFill>
                  <a:schemeClr val="bg1"/>
                </a:solidFill>
              </a:rPr>
              <a:t>should flash flood warnings be structured from your perspective?  </a:t>
            </a:r>
          </a:p>
          <a:p>
            <a:pPr algn="ctr"/>
            <a:r>
              <a:rPr lang="en-US" b="1" dirty="0">
                <a:solidFill>
                  <a:schemeClr val="bg1"/>
                </a:solidFill>
              </a:rPr>
              <a:t>   </a:t>
            </a:r>
          </a:p>
          <a:p>
            <a:pPr algn="ctr"/>
            <a:r>
              <a:rPr lang="en-US" b="1" dirty="0" smtClean="0">
                <a:solidFill>
                  <a:schemeClr val="bg1"/>
                </a:solidFill>
              </a:rPr>
              <a:t>2)</a:t>
            </a:r>
            <a:r>
              <a:rPr lang="en-US" b="1" dirty="0">
                <a:solidFill>
                  <a:schemeClr val="bg1"/>
                </a:solidFill>
              </a:rPr>
              <a:t> What information should be included </a:t>
            </a:r>
            <a:endParaRPr lang="en-US" b="1" dirty="0" smtClean="0">
              <a:solidFill>
                <a:schemeClr val="bg1"/>
              </a:solidFill>
            </a:endParaRPr>
          </a:p>
          <a:p>
            <a:pPr algn="ctr"/>
            <a:r>
              <a:rPr lang="en-US" b="1" dirty="0" smtClean="0">
                <a:solidFill>
                  <a:schemeClr val="bg1"/>
                </a:solidFill>
              </a:rPr>
              <a:t>in </a:t>
            </a:r>
            <a:r>
              <a:rPr lang="en-US" b="1" dirty="0">
                <a:solidFill>
                  <a:schemeClr val="bg1"/>
                </a:solidFill>
              </a:rPr>
              <a:t>the flash flood warning?</a:t>
            </a:r>
          </a:p>
          <a:p>
            <a:pPr algn="ctr"/>
            <a:r>
              <a:rPr lang="en-US" b="1" dirty="0">
                <a:solidFill>
                  <a:schemeClr val="bg1"/>
                </a:solidFill>
              </a:rPr>
              <a:t>      </a:t>
            </a:r>
          </a:p>
          <a:p>
            <a:pPr algn="ctr"/>
            <a:r>
              <a:rPr lang="en-US" b="1" dirty="0" smtClean="0">
                <a:solidFill>
                  <a:schemeClr val="bg1"/>
                </a:solidFill>
              </a:rPr>
              <a:t>3) What </a:t>
            </a:r>
            <a:r>
              <a:rPr lang="en-US" b="1" dirty="0">
                <a:solidFill>
                  <a:schemeClr val="bg1"/>
                </a:solidFill>
              </a:rPr>
              <a:t>is the minimum lead time that </a:t>
            </a:r>
            <a:endParaRPr lang="en-US" b="1" dirty="0" smtClean="0">
              <a:solidFill>
                <a:schemeClr val="bg1"/>
              </a:solidFill>
            </a:endParaRPr>
          </a:p>
          <a:p>
            <a:pPr algn="ctr"/>
            <a:r>
              <a:rPr lang="en-US" b="1" dirty="0" smtClean="0">
                <a:solidFill>
                  <a:schemeClr val="bg1"/>
                </a:solidFill>
              </a:rPr>
              <a:t>you </a:t>
            </a:r>
            <a:r>
              <a:rPr lang="en-US" b="1" dirty="0">
                <a:solidFill>
                  <a:schemeClr val="bg1"/>
                </a:solidFill>
              </a:rPr>
              <a:t>think is necessary to respond </a:t>
            </a:r>
            <a:endParaRPr lang="en-US" b="1" dirty="0" smtClean="0">
              <a:solidFill>
                <a:schemeClr val="bg1"/>
              </a:solidFill>
            </a:endParaRPr>
          </a:p>
          <a:p>
            <a:pPr algn="ctr"/>
            <a:r>
              <a:rPr lang="en-US" b="1" dirty="0" smtClean="0">
                <a:solidFill>
                  <a:schemeClr val="bg1"/>
                </a:solidFill>
              </a:rPr>
              <a:t>effectively </a:t>
            </a:r>
            <a:r>
              <a:rPr lang="en-US" b="1" dirty="0">
                <a:solidFill>
                  <a:schemeClr val="bg1"/>
                </a:solidFill>
              </a:rPr>
              <a:t>to flash flood hazards?</a:t>
            </a:r>
          </a:p>
          <a:p>
            <a:pPr algn="ctr"/>
            <a:r>
              <a:rPr lang="en-US" b="1" dirty="0">
                <a:solidFill>
                  <a:schemeClr val="bg1"/>
                </a:solidFill>
              </a:rPr>
              <a:t>    </a:t>
            </a:r>
          </a:p>
          <a:p>
            <a:pPr algn="ctr"/>
            <a:r>
              <a:rPr lang="en-US" b="1" dirty="0" smtClean="0">
                <a:solidFill>
                  <a:schemeClr val="bg1"/>
                </a:solidFill>
              </a:rPr>
              <a:t>4) Which </a:t>
            </a:r>
            <a:r>
              <a:rPr lang="en-US" b="1" dirty="0">
                <a:solidFill>
                  <a:schemeClr val="bg1"/>
                </a:solidFill>
              </a:rPr>
              <a:t>dissemination channels do you prefer to use for dissemination </a:t>
            </a:r>
            <a:endParaRPr lang="en-US" b="1" dirty="0" smtClean="0">
              <a:solidFill>
                <a:schemeClr val="bg1"/>
              </a:solidFill>
            </a:endParaRPr>
          </a:p>
          <a:p>
            <a:pPr algn="ctr"/>
            <a:r>
              <a:rPr lang="en-US" b="1" dirty="0" smtClean="0">
                <a:solidFill>
                  <a:schemeClr val="bg1"/>
                </a:solidFill>
              </a:rPr>
              <a:t>of</a:t>
            </a:r>
            <a:r>
              <a:rPr lang="en-US" b="1" dirty="0">
                <a:solidFill>
                  <a:schemeClr val="bg1"/>
                </a:solidFill>
              </a:rPr>
              <a:t>  flash flood warnings?</a:t>
            </a:r>
          </a:p>
          <a:p>
            <a:pPr algn="ctr"/>
            <a:endParaRPr lang="en-US" b="1" dirty="0">
              <a:solidFill>
                <a:schemeClr val="bg1"/>
              </a:solidFill>
            </a:endParaRPr>
          </a:p>
          <a:p>
            <a:pPr algn="ctr"/>
            <a:r>
              <a:rPr lang="en-US" b="1" dirty="0" smtClean="0">
                <a:solidFill>
                  <a:schemeClr val="bg1"/>
                </a:solidFill>
              </a:rPr>
              <a:t>5)</a:t>
            </a:r>
            <a:r>
              <a:rPr lang="en-US" b="1" dirty="0">
                <a:solidFill>
                  <a:schemeClr val="bg1"/>
                </a:solidFill>
              </a:rPr>
              <a:t>   How FFGS forecaster-support can contribute to saving lives and property?</a:t>
            </a:r>
          </a:p>
          <a:p>
            <a:pPr algn="ctr"/>
            <a:r>
              <a:rPr lang="en-US" b="1" dirty="0">
                <a:solidFill>
                  <a:schemeClr val="bg1"/>
                </a:solidFill>
              </a:rPr>
              <a:t>    </a:t>
            </a:r>
          </a:p>
          <a:p>
            <a:pPr algn="ctr"/>
            <a:r>
              <a:rPr lang="en-US" b="1" dirty="0" smtClean="0">
                <a:solidFill>
                  <a:schemeClr val="bg1"/>
                </a:solidFill>
              </a:rPr>
              <a:t>6)</a:t>
            </a:r>
            <a:r>
              <a:rPr lang="en-US" b="1" dirty="0">
                <a:solidFill>
                  <a:schemeClr val="bg1"/>
                </a:solidFill>
              </a:rPr>
              <a:t>  From your perspective what type of </a:t>
            </a:r>
            <a:endParaRPr lang="en-US" b="1" dirty="0" smtClean="0">
              <a:solidFill>
                <a:schemeClr val="bg1"/>
              </a:solidFill>
            </a:endParaRPr>
          </a:p>
          <a:p>
            <a:pPr algn="ctr"/>
            <a:r>
              <a:rPr lang="en-US" b="1" dirty="0" smtClean="0">
                <a:solidFill>
                  <a:schemeClr val="bg1"/>
                </a:solidFill>
              </a:rPr>
              <a:t>public </a:t>
            </a:r>
            <a:r>
              <a:rPr lang="en-US" b="1" dirty="0">
                <a:solidFill>
                  <a:schemeClr val="bg1"/>
                </a:solidFill>
              </a:rPr>
              <a:t>education would be needed for the public to effectively respond to warnings?</a:t>
            </a:r>
          </a:p>
          <a:p>
            <a:r>
              <a:rPr lang="en-US" dirty="0"/>
              <a:t> </a:t>
            </a:r>
          </a:p>
        </p:txBody>
      </p:sp>
      <p:sp>
        <p:nvSpPr>
          <p:cNvPr id="3" name="Rectangle 2"/>
          <p:cNvSpPr/>
          <p:nvPr/>
        </p:nvSpPr>
        <p:spPr>
          <a:xfrm>
            <a:off x="323528" y="549000"/>
            <a:ext cx="8568000" cy="57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1) Selon vous, comment les annonces de crues éclair devraient-elles être structurées? </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2) Quelles informations devraient figurer dans les annonces de crues éclair?</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3) Selon vous, quel est le délai minimum requis pour intervenir efficacement en cas de risque de crue éclair?</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4) Quels canaux préférez-vous utiliser pour diffuser des annonces de crues éclair?</a:t>
            </a:r>
            <a:br>
              <a:rPr lang="fr-FR" b="1" dirty="0">
                <a:solidFill>
                  <a:schemeClr val="bg1"/>
                </a:solidFill>
              </a:rPr>
            </a:br>
            <a:r>
              <a:rPr lang="fr-FR" b="1" dirty="0">
                <a:solidFill>
                  <a:schemeClr val="bg1"/>
                </a:solidFill>
              </a:rPr>
              <a:t/>
            </a:r>
            <a:br>
              <a:rPr lang="fr-FR" b="1" dirty="0">
                <a:solidFill>
                  <a:schemeClr val="bg1"/>
                </a:solidFill>
              </a:rPr>
            </a:br>
            <a:r>
              <a:rPr lang="fr-FR" b="1" dirty="0">
                <a:solidFill>
                  <a:schemeClr val="bg1"/>
                </a:solidFill>
              </a:rPr>
              <a:t>5)   Comment l’appui que donne le Système d'indications relatives aux crues éclair (FFGS) aux prévisionnistes peut-il contribuer à protéger les personnes et les biens?</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6)  Selon vous, comment faudrait-il sensibiliser le public pour qu’il réagisse efficacement aux annonces?</a:t>
            </a:r>
            <a:endParaRPr lang="en-US" b="1" dirty="0">
              <a:solidFill>
                <a:schemeClr val="bg1"/>
              </a:solidFill>
            </a:endParaRPr>
          </a:p>
        </p:txBody>
      </p:sp>
    </p:spTree>
    <p:extLst>
      <p:ext uri="{BB962C8B-B14F-4D97-AF65-F5344CB8AC3E}">
        <p14:creationId xmlns:p14="http://schemas.microsoft.com/office/powerpoint/2010/main" val="4168128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403007" y="544026"/>
            <a:ext cx="4572000" cy="5909310"/>
          </a:xfrm>
          <a:prstGeom prst="rect">
            <a:avLst/>
          </a:prstGeom>
        </p:spPr>
        <p:txBody>
          <a:bodyPr>
            <a:spAutoFit/>
          </a:bodyPr>
          <a:lstStyle/>
          <a:p>
            <a:pPr algn="ctr"/>
            <a:r>
              <a:rPr lang="en-US" b="1" dirty="0" smtClean="0">
                <a:solidFill>
                  <a:schemeClr val="bg1"/>
                </a:solidFill>
              </a:rPr>
              <a:t>1) How </a:t>
            </a:r>
            <a:r>
              <a:rPr lang="en-US" b="1" dirty="0">
                <a:solidFill>
                  <a:schemeClr val="bg1"/>
                </a:solidFill>
              </a:rPr>
              <a:t>should flash flood warnings be structured from your perspective?  </a:t>
            </a:r>
          </a:p>
          <a:p>
            <a:pPr algn="ctr"/>
            <a:r>
              <a:rPr lang="en-US" b="1" dirty="0">
                <a:solidFill>
                  <a:schemeClr val="bg1"/>
                </a:solidFill>
              </a:rPr>
              <a:t>   </a:t>
            </a:r>
          </a:p>
          <a:p>
            <a:pPr algn="ctr"/>
            <a:r>
              <a:rPr lang="en-US" b="1" dirty="0" smtClean="0">
                <a:solidFill>
                  <a:schemeClr val="bg1"/>
                </a:solidFill>
              </a:rPr>
              <a:t>2)</a:t>
            </a:r>
            <a:r>
              <a:rPr lang="en-US" b="1" dirty="0">
                <a:solidFill>
                  <a:schemeClr val="bg1"/>
                </a:solidFill>
              </a:rPr>
              <a:t> What information should be included </a:t>
            </a:r>
            <a:endParaRPr lang="en-US" b="1" dirty="0" smtClean="0">
              <a:solidFill>
                <a:schemeClr val="bg1"/>
              </a:solidFill>
            </a:endParaRPr>
          </a:p>
          <a:p>
            <a:pPr algn="ctr"/>
            <a:r>
              <a:rPr lang="en-US" b="1" dirty="0" smtClean="0">
                <a:solidFill>
                  <a:schemeClr val="bg1"/>
                </a:solidFill>
              </a:rPr>
              <a:t>in </a:t>
            </a:r>
            <a:r>
              <a:rPr lang="en-US" b="1" dirty="0">
                <a:solidFill>
                  <a:schemeClr val="bg1"/>
                </a:solidFill>
              </a:rPr>
              <a:t>the flash flood warning?</a:t>
            </a:r>
          </a:p>
          <a:p>
            <a:pPr algn="ctr"/>
            <a:r>
              <a:rPr lang="en-US" b="1" dirty="0">
                <a:solidFill>
                  <a:schemeClr val="bg1"/>
                </a:solidFill>
              </a:rPr>
              <a:t>      </a:t>
            </a:r>
          </a:p>
          <a:p>
            <a:pPr algn="ctr"/>
            <a:r>
              <a:rPr lang="en-US" b="1" dirty="0" smtClean="0">
                <a:solidFill>
                  <a:schemeClr val="bg1"/>
                </a:solidFill>
              </a:rPr>
              <a:t>3) What </a:t>
            </a:r>
            <a:r>
              <a:rPr lang="en-US" b="1" dirty="0">
                <a:solidFill>
                  <a:schemeClr val="bg1"/>
                </a:solidFill>
              </a:rPr>
              <a:t>is the minimum lead time that </a:t>
            </a:r>
            <a:endParaRPr lang="en-US" b="1" dirty="0" smtClean="0">
              <a:solidFill>
                <a:schemeClr val="bg1"/>
              </a:solidFill>
            </a:endParaRPr>
          </a:p>
          <a:p>
            <a:pPr algn="ctr"/>
            <a:r>
              <a:rPr lang="en-US" b="1" dirty="0" smtClean="0">
                <a:solidFill>
                  <a:schemeClr val="bg1"/>
                </a:solidFill>
              </a:rPr>
              <a:t>you </a:t>
            </a:r>
            <a:r>
              <a:rPr lang="en-US" b="1" dirty="0">
                <a:solidFill>
                  <a:schemeClr val="bg1"/>
                </a:solidFill>
              </a:rPr>
              <a:t>think is necessary to respond </a:t>
            </a:r>
            <a:endParaRPr lang="en-US" b="1" dirty="0" smtClean="0">
              <a:solidFill>
                <a:schemeClr val="bg1"/>
              </a:solidFill>
            </a:endParaRPr>
          </a:p>
          <a:p>
            <a:pPr algn="ctr"/>
            <a:r>
              <a:rPr lang="en-US" b="1" dirty="0" smtClean="0">
                <a:solidFill>
                  <a:schemeClr val="bg1"/>
                </a:solidFill>
              </a:rPr>
              <a:t>effectively </a:t>
            </a:r>
            <a:r>
              <a:rPr lang="en-US" b="1" dirty="0">
                <a:solidFill>
                  <a:schemeClr val="bg1"/>
                </a:solidFill>
              </a:rPr>
              <a:t>to flash flood hazards?</a:t>
            </a:r>
          </a:p>
          <a:p>
            <a:pPr algn="ctr"/>
            <a:r>
              <a:rPr lang="en-US" b="1" dirty="0">
                <a:solidFill>
                  <a:schemeClr val="bg1"/>
                </a:solidFill>
              </a:rPr>
              <a:t>    </a:t>
            </a:r>
          </a:p>
          <a:p>
            <a:pPr algn="ctr"/>
            <a:r>
              <a:rPr lang="en-US" b="1" dirty="0" smtClean="0">
                <a:solidFill>
                  <a:schemeClr val="bg1"/>
                </a:solidFill>
              </a:rPr>
              <a:t>4) Which </a:t>
            </a:r>
            <a:r>
              <a:rPr lang="en-US" b="1" dirty="0">
                <a:solidFill>
                  <a:schemeClr val="bg1"/>
                </a:solidFill>
              </a:rPr>
              <a:t>dissemination channels do you prefer to use for dissemination </a:t>
            </a:r>
            <a:endParaRPr lang="en-US" b="1" dirty="0" smtClean="0">
              <a:solidFill>
                <a:schemeClr val="bg1"/>
              </a:solidFill>
            </a:endParaRPr>
          </a:p>
          <a:p>
            <a:pPr algn="ctr"/>
            <a:r>
              <a:rPr lang="en-US" b="1" dirty="0" smtClean="0">
                <a:solidFill>
                  <a:schemeClr val="bg1"/>
                </a:solidFill>
              </a:rPr>
              <a:t>of</a:t>
            </a:r>
            <a:r>
              <a:rPr lang="en-US" b="1" dirty="0">
                <a:solidFill>
                  <a:schemeClr val="bg1"/>
                </a:solidFill>
              </a:rPr>
              <a:t>  flash flood warnings?</a:t>
            </a:r>
          </a:p>
          <a:p>
            <a:pPr algn="ctr"/>
            <a:endParaRPr lang="en-US" b="1" dirty="0">
              <a:solidFill>
                <a:schemeClr val="bg1"/>
              </a:solidFill>
            </a:endParaRPr>
          </a:p>
          <a:p>
            <a:pPr algn="ctr"/>
            <a:r>
              <a:rPr lang="en-US" b="1" dirty="0" smtClean="0">
                <a:solidFill>
                  <a:schemeClr val="bg1"/>
                </a:solidFill>
              </a:rPr>
              <a:t>5)</a:t>
            </a:r>
            <a:r>
              <a:rPr lang="en-US" b="1" dirty="0">
                <a:solidFill>
                  <a:schemeClr val="bg1"/>
                </a:solidFill>
              </a:rPr>
              <a:t>   How FFGS forecaster-support can contribute to saving lives and property?</a:t>
            </a:r>
          </a:p>
          <a:p>
            <a:pPr algn="ctr"/>
            <a:r>
              <a:rPr lang="en-US" b="1" dirty="0">
                <a:solidFill>
                  <a:schemeClr val="bg1"/>
                </a:solidFill>
              </a:rPr>
              <a:t>    </a:t>
            </a:r>
          </a:p>
          <a:p>
            <a:pPr algn="ctr"/>
            <a:r>
              <a:rPr lang="en-US" b="1" dirty="0" smtClean="0">
                <a:solidFill>
                  <a:schemeClr val="bg1"/>
                </a:solidFill>
              </a:rPr>
              <a:t>6)</a:t>
            </a:r>
            <a:r>
              <a:rPr lang="en-US" b="1" dirty="0">
                <a:solidFill>
                  <a:schemeClr val="bg1"/>
                </a:solidFill>
              </a:rPr>
              <a:t>  From your perspective what type of </a:t>
            </a:r>
            <a:endParaRPr lang="en-US" b="1" dirty="0" smtClean="0">
              <a:solidFill>
                <a:schemeClr val="bg1"/>
              </a:solidFill>
            </a:endParaRPr>
          </a:p>
          <a:p>
            <a:pPr algn="ctr"/>
            <a:r>
              <a:rPr lang="en-US" b="1" dirty="0" smtClean="0">
                <a:solidFill>
                  <a:schemeClr val="bg1"/>
                </a:solidFill>
              </a:rPr>
              <a:t>public </a:t>
            </a:r>
            <a:r>
              <a:rPr lang="en-US" b="1" dirty="0">
                <a:solidFill>
                  <a:schemeClr val="bg1"/>
                </a:solidFill>
              </a:rPr>
              <a:t>education would be needed for the public to effectively respond to warnings?</a:t>
            </a:r>
          </a:p>
          <a:p>
            <a:r>
              <a:rPr lang="en-US" dirty="0"/>
              <a:t> </a:t>
            </a:r>
          </a:p>
        </p:txBody>
      </p:sp>
      <p:sp>
        <p:nvSpPr>
          <p:cNvPr id="7" name="Rectangle 6"/>
          <p:cNvSpPr/>
          <p:nvPr/>
        </p:nvSpPr>
        <p:spPr>
          <a:xfrm>
            <a:off x="323528" y="549000"/>
            <a:ext cx="8568000" cy="576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endParaRPr>
          </a:p>
        </p:txBody>
      </p:sp>
      <p:pic>
        <p:nvPicPr>
          <p:cNvPr id="8" name="Picture 2" descr="\\internal.wmo.int\UserData\redirected\pmutic\Downloads\22-223968_transparent-older-adults-clipart-old-people-clipart-p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2852" y="2564904"/>
            <a:ext cx="4309350" cy="364379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627784" y="978690"/>
            <a:ext cx="3843777" cy="646331"/>
          </a:xfrm>
          <a:prstGeom prst="rect">
            <a:avLst/>
          </a:prstGeom>
        </p:spPr>
        <p:txBody>
          <a:bodyPr wrap="square">
            <a:spAutoFit/>
          </a:bodyPr>
          <a:lstStyle/>
          <a:p>
            <a:pPr lvl="0"/>
            <a:r>
              <a:rPr lang="en-US" sz="3600" b="1" dirty="0">
                <a:solidFill>
                  <a:srgbClr val="1F497D">
                    <a:lumMod val="75000"/>
                  </a:srgbClr>
                </a:solidFill>
              </a:rPr>
              <a:t>PERSONNE ÂGÉE</a:t>
            </a:r>
          </a:p>
        </p:txBody>
      </p:sp>
    </p:spTree>
    <p:extLst>
      <p:ext uri="{BB962C8B-B14F-4D97-AF65-F5344CB8AC3E}">
        <p14:creationId xmlns:p14="http://schemas.microsoft.com/office/powerpoint/2010/main" val="2806695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3007" y="474345"/>
            <a:ext cx="4572000" cy="5909310"/>
          </a:xfrm>
          <a:prstGeom prst="rect">
            <a:avLst/>
          </a:prstGeom>
        </p:spPr>
        <p:txBody>
          <a:bodyPr>
            <a:spAutoFit/>
          </a:bodyPr>
          <a:lstStyle/>
          <a:p>
            <a:pPr algn="ctr"/>
            <a:r>
              <a:rPr lang="en-US" b="1" dirty="0" smtClean="0">
                <a:solidFill>
                  <a:schemeClr val="bg1"/>
                </a:solidFill>
              </a:rPr>
              <a:t>1) How </a:t>
            </a:r>
            <a:r>
              <a:rPr lang="en-US" b="1" dirty="0">
                <a:solidFill>
                  <a:schemeClr val="bg1"/>
                </a:solidFill>
              </a:rPr>
              <a:t>should flash flood warnings be structured from your perspective?  </a:t>
            </a:r>
          </a:p>
          <a:p>
            <a:pPr algn="ctr"/>
            <a:r>
              <a:rPr lang="en-US" b="1" dirty="0">
                <a:solidFill>
                  <a:schemeClr val="bg1"/>
                </a:solidFill>
              </a:rPr>
              <a:t>   </a:t>
            </a:r>
          </a:p>
          <a:p>
            <a:pPr algn="ctr"/>
            <a:r>
              <a:rPr lang="en-US" b="1" dirty="0" smtClean="0">
                <a:solidFill>
                  <a:schemeClr val="bg1"/>
                </a:solidFill>
              </a:rPr>
              <a:t>2)</a:t>
            </a:r>
            <a:r>
              <a:rPr lang="en-US" b="1" dirty="0">
                <a:solidFill>
                  <a:schemeClr val="bg1"/>
                </a:solidFill>
              </a:rPr>
              <a:t> What information should be included </a:t>
            </a:r>
            <a:endParaRPr lang="en-US" b="1" dirty="0" smtClean="0">
              <a:solidFill>
                <a:schemeClr val="bg1"/>
              </a:solidFill>
            </a:endParaRPr>
          </a:p>
          <a:p>
            <a:pPr algn="ctr"/>
            <a:r>
              <a:rPr lang="en-US" b="1" dirty="0" smtClean="0">
                <a:solidFill>
                  <a:schemeClr val="bg1"/>
                </a:solidFill>
              </a:rPr>
              <a:t>in </a:t>
            </a:r>
            <a:r>
              <a:rPr lang="en-US" b="1" dirty="0">
                <a:solidFill>
                  <a:schemeClr val="bg1"/>
                </a:solidFill>
              </a:rPr>
              <a:t>the flash flood warning?</a:t>
            </a:r>
          </a:p>
          <a:p>
            <a:pPr algn="ctr"/>
            <a:r>
              <a:rPr lang="en-US" b="1" dirty="0">
                <a:solidFill>
                  <a:schemeClr val="bg1"/>
                </a:solidFill>
              </a:rPr>
              <a:t>      </a:t>
            </a:r>
          </a:p>
          <a:p>
            <a:pPr algn="ctr"/>
            <a:r>
              <a:rPr lang="en-US" b="1" dirty="0" smtClean="0">
                <a:solidFill>
                  <a:schemeClr val="bg1"/>
                </a:solidFill>
              </a:rPr>
              <a:t>3) What </a:t>
            </a:r>
            <a:r>
              <a:rPr lang="en-US" b="1" dirty="0">
                <a:solidFill>
                  <a:schemeClr val="bg1"/>
                </a:solidFill>
              </a:rPr>
              <a:t>is the minimum lead time that </a:t>
            </a:r>
            <a:endParaRPr lang="en-US" b="1" dirty="0" smtClean="0">
              <a:solidFill>
                <a:schemeClr val="bg1"/>
              </a:solidFill>
            </a:endParaRPr>
          </a:p>
          <a:p>
            <a:pPr algn="ctr"/>
            <a:r>
              <a:rPr lang="en-US" b="1" dirty="0" smtClean="0">
                <a:solidFill>
                  <a:schemeClr val="bg1"/>
                </a:solidFill>
              </a:rPr>
              <a:t>you </a:t>
            </a:r>
            <a:r>
              <a:rPr lang="en-US" b="1" dirty="0">
                <a:solidFill>
                  <a:schemeClr val="bg1"/>
                </a:solidFill>
              </a:rPr>
              <a:t>think is necessary to respond </a:t>
            </a:r>
            <a:endParaRPr lang="en-US" b="1" dirty="0" smtClean="0">
              <a:solidFill>
                <a:schemeClr val="bg1"/>
              </a:solidFill>
            </a:endParaRPr>
          </a:p>
          <a:p>
            <a:pPr algn="ctr"/>
            <a:r>
              <a:rPr lang="en-US" b="1" dirty="0" smtClean="0">
                <a:solidFill>
                  <a:schemeClr val="bg1"/>
                </a:solidFill>
              </a:rPr>
              <a:t>effectively </a:t>
            </a:r>
            <a:r>
              <a:rPr lang="en-US" b="1" dirty="0">
                <a:solidFill>
                  <a:schemeClr val="bg1"/>
                </a:solidFill>
              </a:rPr>
              <a:t>to flash flood hazards?</a:t>
            </a:r>
          </a:p>
          <a:p>
            <a:pPr algn="ctr"/>
            <a:r>
              <a:rPr lang="en-US" b="1" dirty="0">
                <a:solidFill>
                  <a:schemeClr val="bg1"/>
                </a:solidFill>
              </a:rPr>
              <a:t>    </a:t>
            </a:r>
          </a:p>
          <a:p>
            <a:pPr algn="ctr"/>
            <a:r>
              <a:rPr lang="en-US" b="1" dirty="0" smtClean="0">
                <a:solidFill>
                  <a:schemeClr val="bg1"/>
                </a:solidFill>
              </a:rPr>
              <a:t>4) Which </a:t>
            </a:r>
            <a:r>
              <a:rPr lang="en-US" b="1" dirty="0">
                <a:solidFill>
                  <a:schemeClr val="bg1"/>
                </a:solidFill>
              </a:rPr>
              <a:t>dissemination channels do you prefer to use for dissemination </a:t>
            </a:r>
            <a:endParaRPr lang="en-US" b="1" dirty="0" smtClean="0">
              <a:solidFill>
                <a:schemeClr val="bg1"/>
              </a:solidFill>
            </a:endParaRPr>
          </a:p>
          <a:p>
            <a:pPr algn="ctr"/>
            <a:r>
              <a:rPr lang="en-US" b="1" dirty="0" smtClean="0">
                <a:solidFill>
                  <a:schemeClr val="bg1"/>
                </a:solidFill>
              </a:rPr>
              <a:t>of</a:t>
            </a:r>
            <a:r>
              <a:rPr lang="en-US" b="1" dirty="0">
                <a:solidFill>
                  <a:schemeClr val="bg1"/>
                </a:solidFill>
              </a:rPr>
              <a:t>  flash flood warnings?</a:t>
            </a:r>
          </a:p>
          <a:p>
            <a:pPr algn="ctr"/>
            <a:endParaRPr lang="en-US" b="1" dirty="0">
              <a:solidFill>
                <a:schemeClr val="bg1"/>
              </a:solidFill>
            </a:endParaRPr>
          </a:p>
          <a:p>
            <a:pPr algn="ctr"/>
            <a:r>
              <a:rPr lang="en-US" b="1" dirty="0" smtClean="0">
                <a:solidFill>
                  <a:schemeClr val="bg1"/>
                </a:solidFill>
              </a:rPr>
              <a:t>5)</a:t>
            </a:r>
            <a:r>
              <a:rPr lang="en-US" b="1" dirty="0">
                <a:solidFill>
                  <a:schemeClr val="bg1"/>
                </a:solidFill>
              </a:rPr>
              <a:t>   How FFGS forecaster-support can contribute to saving lives and property?</a:t>
            </a:r>
          </a:p>
          <a:p>
            <a:pPr algn="ctr"/>
            <a:r>
              <a:rPr lang="en-US" b="1" dirty="0">
                <a:solidFill>
                  <a:schemeClr val="bg1"/>
                </a:solidFill>
              </a:rPr>
              <a:t>    </a:t>
            </a:r>
          </a:p>
          <a:p>
            <a:pPr algn="ctr"/>
            <a:r>
              <a:rPr lang="en-US" b="1" dirty="0" smtClean="0">
                <a:solidFill>
                  <a:schemeClr val="bg1"/>
                </a:solidFill>
              </a:rPr>
              <a:t>6)</a:t>
            </a:r>
            <a:r>
              <a:rPr lang="en-US" b="1" dirty="0">
                <a:solidFill>
                  <a:schemeClr val="bg1"/>
                </a:solidFill>
              </a:rPr>
              <a:t>  From your perspective what type of </a:t>
            </a:r>
            <a:endParaRPr lang="en-US" b="1" dirty="0" smtClean="0">
              <a:solidFill>
                <a:schemeClr val="bg1"/>
              </a:solidFill>
            </a:endParaRPr>
          </a:p>
          <a:p>
            <a:pPr algn="ctr"/>
            <a:r>
              <a:rPr lang="en-US" b="1" dirty="0" smtClean="0">
                <a:solidFill>
                  <a:schemeClr val="bg1"/>
                </a:solidFill>
              </a:rPr>
              <a:t>public </a:t>
            </a:r>
            <a:r>
              <a:rPr lang="en-US" b="1" dirty="0">
                <a:solidFill>
                  <a:schemeClr val="bg1"/>
                </a:solidFill>
              </a:rPr>
              <a:t>education would be needed for the public to effectively respond to warnings?</a:t>
            </a:r>
          </a:p>
          <a:p>
            <a:r>
              <a:rPr lang="en-US" dirty="0"/>
              <a:t> </a:t>
            </a:r>
          </a:p>
        </p:txBody>
      </p:sp>
      <p:sp>
        <p:nvSpPr>
          <p:cNvPr id="3" name="Rectangle 2"/>
          <p:cNvSpPr/>
          <p:nvPr/>
        </p:nvSpPr>
        <p:spPr>
          <a:xfrm>
            <a:off x="323528" y="549000"/>
            <a:ext cx="8568000" cy="57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1) Selon vous, comment les annonces de crues éclair devraient-elles être structurées? </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2) Quelles informations devraient figurer dans les annonces de crues éclair?</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3) Selon vous, quel est le délai minimum requis pour intervenir efficacement en cas de risque de crue éclair?</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4) Quels canaux préférez-vous utiliser pour diffuser des annonces de crues éclair?</a:t>
            </a:r>
            <a:br>
              <a:rPr lang="fr-FR" b="1" dirty="0">
                <a:solidFill>
                  <a:schemeClr val="bg1"/>
                </a:solidFill>
              </a:rPr>
            </a:br>
            <a:r>
              <a:rPr lang="fr-FR" b="1" dirty="0">
                <a:solidFill>
                  <a:schemeClr val="bg1"/>
                </a:solidFill>
              </a:rPr>
              <a:t/>
            </a:r>
            <a:br>
              <a:rPr lang="fr-FR" b="1" dirty="0">
                <a:solidFill>
                  <a:schemeClr val="bg1"/>
                </a:solidFill>
              </a:rPr>
            </a:br>
            <a:r>
              <a:rPr lang="fr-FR" b="1" dirty="0">
                <a:solidFill>
                  <a:schemeClr val="bg1"/>
                </a:solidFill>
              </a:rPr>
              <a:t>5)   Comment l’appui que donne le Système d'indications relatives aux crues éclair (FFGS) aux prévisionnistes peut-il contribuer à protéger les personnes et les biens?</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6)  Selon vous, comment faudrait-il sensibiliser le public pour qu’il réagisse efficacement aux annonces?</a:t>
            </a:r>
            <a:endParaRPr lang="en-US" b="1" dirty="0">
              <a:solidFill>
                <a:schemeClr val="bg1"/>
              </a:solidFill>
            </a:endParaRPr>
          </a:p>
        </p:txBody>
      </p:sp>
    </p:spTree>
    <p:extLst>
      <p:ext uri="{BB962C8B-B14F-4D97-AF65-F5344CB8AC3E}">
        <p14:creationId xmlns:p14="http://schemas.microsoft.com/office/powerpoint/2010/main" val="4168128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nternal.wmo.int\UserData\redirected\pmutic\Downloads\images.png"/>
          <p:cNvPicPr>
            <a:picLocks noChangeAspect="1" noChangeArrowheads="1"/>
          </p:cNvPicPr>
          <p:nvPr/>
        </p:nvPicPr>
        <p:blipFill rotWithShape="1">
          <a:blip r:embed="rId2">
            <a:extLst>
              <a:ext uri="{28A0092B-C50C-407E-A947-70E740481C1C}">
                <a14:useLocalDpi xmlns:a14="http://schemas.microsoft.com/office/drawing/2010/main" val="0"/>
              </a:ext>
            </a:extLst>
          </a:blip>
          <a:srcRect b="8587"/>
          <a:stretch/>
        </p:blipFill>
        <p:spPr bwMode="auto">
          <a:xfrm>
            <a:off x="2818163" y="2332713"/>
            <a:ext cx="3816424" cy="376325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11560" y="900009"/>
            <a:ext cx="8064896" cy="584775"/>
          </a:xfrm>
          <a:prstGeom prst="rect">
            <a:avLst/>
          </a:prstGeom>
        </p:spPr>
        <p:txBody>
          <a:bodyPr wrap="square">
            <a:spAutoFit/>
          </a:bodyPr>
          <a:lstStyle/>
          <a:p>
            <a:pPr algn="ctr"/>
            <a:r>
              <a:rPr lang="fr-FR" sz="3200" b="1" dirty="0">
                <a:solidFill>
                  <a:schemeClr val="tx2">
                    <a:lumMod val="75000"/>
                  </a:schemeClr>
                </a:solidFill>
              </a:rPr>
              <a:t>PERSONNE AYANT UNE DÉFICIENCE VISUELLE</a:t>
            </a:r>
            <a:endParaRPr lang="en-US" sz="3200" b="1" dirty="0">
              <a:solidFill>
                <a:schemeClr val="tx2">
                  <a:lumMod val="75000"/>
                </a:schemeClr>
              </a:solidFill>
            </a:endParaRPr>
          </a:p>
        </p:txBody>
      </p:sp>
      <p:sp>
        <p:nvSpPr>
          <p:cNvPr id="7" name="Rectangle 6"/>
          <p:cNvSpPr/>
          <p:nvPr/>
        </p:nvSpPr>
        <p:spPr>
          <a:xfrm>
            <a:off x="323528" y="549000"/>
            <a:ext cx="8568000" cy="576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endParaRPr>
          </a:p>
        </p:txBody>
      </p:sp>
    </p:spTree>
    <p:extLst>
      <p:ext uri="{BB962C8B-B14F-4D97-AF65-F5344CB8AC3E}">
        <p14:creationId xmlns:p14="http://schemas.microsoft.com/office/powerpoint/2010/main" val="9605273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3007" y="474345"/>
            <a:ext cx="4572000" cy="5909310"/>
          </a:xfrm>
          <a:prstGeom prst="rect">
            <a:avLst/>
          </a:prstGeom>
        </p:spPr>
        <p:txBody>
          <a:bodyPr>
            <a:spAutoFit/>
          </a:bodyPr>
          <a:lstStyle/>
          <a:p>
            <a:pPr algn="ctr"/>
            <a:r>
              <a:rPr lang="en-US" b="1" dirty="0" smtClean="0">
                <a:solidFill>
                  <a:schemeClr val="bg1"/>
                </a:solidFill>
              </a:rPr>
              <a:t>1) How </a:t>
            </a:r>
            <a:r>
              <a:rPr lang="en-US" b="1" dirty="0">
                <a:solidFill>
                  <a:schemeClr val="bg1"/>
                </a:solidFill>
              </a:rPr>
              <a:t>should flash flood warnings be structured from your perspective?  </a:t>
            </a:r>
          </a:p>
          <a:p>
            <a:pPr algn="ctr"/>
            <a:r>
              <a:rPr lang="en-US" b="1" dirty="0">
                <a:solidFill>
                  <a:schemeClr val="bg1"/>
                </a:solidFill>
              </a:rPr>
              <a:t>   </a:t>
            </a:r>
          </a:p>
          <a:p>
            <a:pPr algn="ctr"/>
            <a:r>
              <a:rPr lang="en-US" b="1" dirty="0" smtClean="0">
                <a:solidFill>
                  <a:schemeClr val="bg1"/>
                </a:solidFill>
              </a:rPr>
              <a:t>2)</a:t>
            </a:r>
            <a:r>
              <a:rPr lang="en-US" b="1" dirty="0">
                <a:solidFill>
                  <a:schemeClr val="bg1"/>
                </a:solidFill>
              </a:rPr>
              <a:t> What information should be included </a:t>
            </a:r>
            <a:endParaRPr lang="en-US" b="1" dirty="0" smtClean="0">
              <a:solidFill>
                <a:schemeClr val="bg1"/>
              </a:solidFill>
            </a:endParaRPr>
          </a:p>
          <a:p>
            <a:pPr algn="ctr"/>
            <a:r>
              <a:rPr lang="en-US" b="1" dirty="0" smtClean="0">
                <a:solidFill>
                  <a:schemeClr val="bg1"/>
                </a:solidFill>
              </a:rPr>
              <a:t>in </a:t>
            </a:r>
            <a:r>
              <a:rPr lang="en-US" b="1" dirty="0">
                <a:solidFill>
                  <a:schemeClr val="bg1"/>
                </a:solidFill>
              </a:rPr>
              <a:t>the flash flood warning?</a:t>
            </a:r>
          </a:p>
          <a:p>
            <a:pPr algn="ctr"/>
            <a:r>
              <a:rPr lang="en-US" b="1" dirty="0">
                <a:solidFill>
                  <a:schemeClr val="bg1"/>
                </a:solidFill>
              </a:rPr>
              <a:t>      </a:t>
            </a:r>
          </a:p>
          <a:p>
            <a:pPr algn="ctr"/>
            <a:r>
              <a:rPr lang="en-US" b="1" dirty="0" smtClean="0">
                <a:solidFill>
                  <a:schemeClr val="bg1"/>
                </a:solidFill>
              </a:rPr>
              <a:t>3) What </a:t>
            </a:r>
            <a:r>
              <a:rPr lang="en-US" b="1" dirty="0">
                <a:solidFill>
                  <a:schemeClr val="bg1"/>
                </a:solidFill>
              </a:rPr>
              <a:t>is the minimum lead time that </a:t>
            </a:r>
            <a:endParaRPr lang="en-US" b="1" dirty="0" smtClean="0">
              <a:solidFill>
                <a:schemeClr val="bg1"/>
              </a:solidFill>
            </a:endParaRPr>
          </a:p>
          <a:p>
            <a:pPr algn="ctr"/>
            <a:r>
              <a:rPr lang="en-US" b="1" dirty="0" smtClean="0">
                <a:solidFill>
                  <a:schemeClr val="bg1"/>
                </a:solidFill>
              </a:rPr>
              <a:t>you </a:t>
            </a:r>
            <a:r>
              <a:rPr lang="en-US" b="1" dirty="0">
                <a:solidFill>
                  <a:schemeClr val="bg1"/>
                </a:solidFill>
              </a:rPr>
              <a:t>think is necessary to respond </a:t>
            </a:r>
            <a:endParaRPr lang="en-US" b="1" dirty="0" smtClean="0">
              <a:solidFill>
                <a:schemeClr val="bg1"/>
              </a:solidFill>
            </a:endParaRPr>
          </a:p>
          <a:p>
            <a:pPr algn="ctr"/>
            <a:r>
              <a:rPr lang="en-US" b="1" dirty="0" smtClean="0">
                <a:solidFill>
                  <a:schemeClr val="bg1"/>
                </a:solidFill>
              </a:rPr>
              <a:t>effectively </a:t>
            </a:r>
            <a:r>
              <a:rPr lang="en-US" b="1" dirty="0">
                <a:solidFill>
                  <a:schemeClr val="bg1"/>
                </a:solidFill>
              </a:rPr>
              <a:t>to flash flood hazards?</a:t>
            </a:r>
          </a:p>
          <a:p>
            <a:pPr algn="ctr"/>
            <a:r>
              <a:rPr lang="en-US" b="1" dirty="0">
                <a:solidFill>
                  <a:schemeClr val="bg1"/>
                </a:solidFill>
              </a:rPr>
              <a:t>    </a:t>
            </a:r>
          </a:p>
          <a:p>
            <a:pPr algn="ctr"/>
            <a:r>
              <a:rPr lang="en-US" b="1" dirty="0" smtClean="0">
                <a:solidFill>
                  <a:schemeClr val="bg1"/>
                </a:solidFill>
              </a:rPr>
              <a:t>4) Which </a:t>
            </a:r>
            <a:r>
              <a:rPr lang="en-US" b="1" dirty="0">
                <a:solidFill>
                  <a:schemeClr val="bg1"/>
                </a:solidFill>
              </a:rPr>
              <a:t>dissemination channels do you prefer to use for dissemination </a:t>
            </a:r>
            <a:endParaRPr lang="en-US" b="1" dirty="0" smtClean="0">
              <a:solidFill>
                <a:schemeClr val="bg1"/>
              </a:solidFill>
            </a:endParaRPr>
          </a:p>
          <a:p>
            <a:pPr algn="ctr"/>
            <a:r>
              <a:rPr lang="en-US" b="1" dirty="0" smtClean="0">
                <a:solidFill>
                  <a:schemeClr val="bg1"/>
                </a:solidFill>
              </a:rPr>
              <a:t>of</a:t>
            </a:r>
            <a:r>
              <a:rPr lang="en-US" b="1" dirty="0">
                <a:solidFill>
                  <a:schemeClr val="bg1"/>
                </a:solidFill>
              </a:rPr>
              <a:t>  flash flood warnings?</a:t>
            </a:r>
          </a:p>
          <a:p>
            <a:pPr algn="ctr"/>
            <a:endParaRPr lang="en-US" b="1" dirty="0">
              <a:solidFill>
                <a:schemeClr val="bg1"/>
              </a:solidFill>
            </a:endParaRPr>
          </a:p>
          <a:p>
            <a:pPr algn="ctr"/>
            <a:r>
              <a:rPr lang="en-US" b="1" dirty="0" smtClean="0">
                <a:solidFill>
                  <a:schemeClr val="bg1"/>
                </a:solidFill>
              </a:rPr>
              <a:t>5)</a:t>
            </a:r>
            <a:r>
              <a:rPr lang="en-US" b="1" dirty="0">
                <a:solidFill>
                  <a:schemeClr val="bg1"/>
                </a:solidFill>
              </a:rPr>
              <a:t>   How FFGS forecaster-support can contribute to saving lives and property?</a:t>
            </a:r>
          </a:p>
          <a:p>
            <a:pPr algn="ctr"/>
            <a:r>
              <a:rPr lang="en-US" b="1" dirty="0">
                <a:solidFill>
                  <a:schemeClr val="bg1"/>
                </a:solidFill>
              </a:rPr>
              <a:t>    </a:t>
            </a:r>
          </a:p>
          <a:p>
            <a:pPr algn="ctr"/>
            <a:r>
              <a:rPr lang="en-US" b="1" dirty="0" smtClean="0">
                <a:solidFill>
                  <a:schemeClr val="bg1"/>
                </a:solidFill>
              </a:rPr>
              <a:t>6)</a:t>
            </a:r>
            <a:r>
              <a:rPr lang="en-US" b="1" dirty="0">
                <a:solidFill>
                  <a:schemeClr val="bg1"/>
                </a:solidFill>
              </a:rPr>
              <a:t>  From your perspective what type of </a:t>
            </a:r>
            <a:endParaRPr lang="en-US" b="1" dirty="0" smtClean="0">
              <a:solidFill>
                <a:schemeClr val="bg1"/>
              </a:solidFill>
            </a:endParaRPr>
          </a:p>
          <a:p>
            <a:pPr algn="ctr"/>
            <a:r>
              <a:rPr lang="en-US" b="1" dirty="0" smtClean="0">
                <a:solidFill>
                  <a:schemeClr val="bg1"/>
                </a:solidFill>
              </a:rPr>
              <a:t>public </a:t>
            </a:r>
            <a:r>
              <a:rPr lang="en-US" b="1" dirty="0">
                <a:solidFill>
                  <a:schemeClr val="bg1"/>
                </a:solidFill>
              </a:rPr>
              <a:t>education would be needed for the public to effectively respond to warnings?</a:t>
            </a:r>
          </a:p>
          <a:p>
            <a:r>
              <a:rPr lang="en-US" dirty="0"/>
              <a:t> </a:t>
            </a:r>
          </a:p>
        </p:txBody>
      </p:sp>
      <p:sp>
        <p:nvSpPr>
          <p:cNvPr id="3" name="Rectangle 2"/>
          <p:cNvSpPr/>
          <p:nvPr/>
        </p:nvSpPr>
        <p:spPr>
          <a:xfrm>
            <a:off x="323528" y="549000"/>
            <a:ext cx="8568000" cy="57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1) Selon vous, comment les annonces de crues éclair devraient-elles être structurées? </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2) Quelles informations devraient figurer dans les annonces de crues éclair?</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3) Selon vous, quel est le délai minimum requis pour intervenir efficacement en cas de risque de crue éclair?</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4) Quels canaux préférez-vous utiliser pour diffuser des annonces de crues éclair?</a:t>
            </a:r>
            <a:br>
              <a:rPr lang="fr-FR" b="1" dirty="0">
                <a:solidFill>
                  <a:schemeClr val="bg1"/>
                </a:solidFill>
              </a:rPr>
            </a:br>
            <a:r>
              <a:rPr lang="fr-FR" b="1" dirty="0">
                <a:solidFill>
                  <a:schemeClr val="bg1"/>
                </a:solidFill>
              </a:rPr>
              <a:t/>
            </a:r>
            <a:br>
              <a:rPr lang="fr-FR" b="1" dirty="0">
                <a:solidFill>
                  <a:schemeClr val="bg1"/>
                </a:solidFill>
              </a:rPr>
            </a:br>
            <a:r>
              <a:rPr lang="fr-FR" b="1" dirty="0">
                <a:solidFill>
                  <a:schemeClr val="bg1"/>
                </a:solidFill>
              </a:rPr>
              <a:t>5)   Comment l’appui que donne le Système d'indications relatives aux crues éclair (FFGS) aux prévisionnistes peut-il contribuer à protéger les personnes et les biens?</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6)  Selon vous, comment faudrait-il sensibiliser le public pour qu’il réagisse efficacement aux annonces?</a:t>
            </a:r>
            <a:endParaRPr lang="en-US" b="1" dirty="0">
              <a:solidFill>
                <a:schemeClr val="bg1"/>
              </a:solidFill>
            </a:endParaRPr>
          </a:p>
        </p:txBody>
      </p:sp>
    </p:spTree>
    <p:extLst>
      <p:ext uri="{BB962C8B-B14F-4D97-AF65-F5344CB8AC3E}">
        <p14:creationId xmlns:p14="http://schemas.microsoft.com/office/powerpoint/2010/main" val="4168128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04588" y="533338"/>
            <a:ext cx="8568000" cy="576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endParaRPr>
          </a:p>
        </p:txBody>
      </p:sp>
      <p:pic>
        <p:nvPicPr>
          <p:cNvPr id="8" name="Picture 2" descr="\\internal.wmo.int\UserData\redirected\pmutic\Downloads\deaf-icon-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2996952"/>
            <a:ext cx="2900040" cy="290004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711595" y="836712"/>
            <a:ext cx="7874848" cy="584775"/>
          </a:xfrm>
          <a:prstGeom prst="rect">
            <a:avLst/>
          </a:prstGeom>
        </p:spPr>
        <p:txBody>
          <a:bodyPr wrap="none">
            <a:spAutoFit/>
          </a:bodyPr>
          <a:lstStyle/>
          <a:p>
            <a:pPr algn="ctr"/>
            <a:r>
              <a:rPr lang="fr-FR" sz="3200" b="1" dirty="0">
                <a:solidFill>
                  <a:schemeClr val="tx2">
                    <a:lumMod val="75000"/>
                  </a:schemeClr>
                </a:solidFill>
              </a:rPr>
              <a:t>PERSONNE AYANT UNE DÉFICIENCE AUDITIVE</a:t>
            </a:r>
            <a:endParaRPr lang="en-US" sz="3200" b="1" dirty="0">
              <a:solidFill>
                <a:schemeClr val="tx2">
                  <a:lumMod val="75000"/>
                </a:schemeClr>
              </a:solidFill>
            </a:endParaRPr>
          </a:p>
        </p:txBody>
      </p:sp>
    </p:spTree>
    <p:extLst>
      <p:ext uri="{BB962C8B-B14F-4D97-AF65-F5344CB8AC3E}">
        <p14:creationId xmlns:p14="http://schemas.microsoft.com/office/powerpoint/2010/main" val="27794862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3007" y="474345"/>
            <a:ext cx="4572000" cy="5909310"/>
          </a:xfrm>
          <a:prstGeom prst="rect">
            <a:avLst/>
          </a:prstGeom>
        </p:spPr>
        <p:txBody>
          <a:bodyPr>
            <a:spAutoFit/>
          </a:bodyPr>
          <a:lstStyle/>
          <a:p>
            <a:pPr algn="ctr"/>
            <a:r>
              <a:rPr lang="en-US" b="1" dirty="0" smtClean="0">
                <a:solidFill>
                  <a:schemeClr val="bg1"/>
                </a:solidFill>
              </a:rPr>
              <a:t>1) How </a:t>
            </a:r>
            <a:r>
              <a:rPr lang="en-US" b="1" dirty="0">
                <a:solidFill>
                  <a:schemeClr val="bg1"/>
                </a:solidFill>
              </a:rPr>
              <a:t>should flash flood warnings be structured from your perspective?  </a:t>
            </a:r>
          </a:p>
          <a:p>
            <a:pPr algn="ctr"/>
            <a:r>
              <a:rPr lang="en-US" b="1" dirty="0">
                <a:solidFill>
                  <a:schemeClr val="bg1"/>
                </a:solidFill>
              </a:rPr>
              <a:t>   </a:t>
            </a:r>
          </a:p>
          <a:p>
            <a:pPr algn="ctr"/>
            <a:r>
              <a:rPr lang="en-US" b="1" dirty="0" smtClean="0">
                <a:solidFill>
                  <a:schemeClr val="bg1"/>
                </a:solidFill>
              </a:rPr>
              <a:t>2)</a:t>
            </a:r>
            <a:r>
              <a:rPr lang="en-US" b="1" dirty="0">
                <a:solidFill>
                  <a:schemeClr val="bg1"/>
                </a:solidFill>
              </a:rPr>
              <a:t> What information should be included </a:t>
            </a:r>
            <a:endParaRPr lang="en-US" b="1" dirty="0" smtClean="0">
              <a:solidFill>
                <a:schemeClr val="bg1"/>
              </a:solidFill>
            </a:endParaRPr>
          </a:p>
          <a:p>
            <a:pPr algn="ctr"/>
            <a:r>
              <a:rPr lang="en-US" b="1" dirty="0" smtClean="0">
                <a:solidFill>
                  <a:schemeClr val="bg1"/>
                </a:solidFill>
              </a:rPr>
              <a:t>in </a:t>
            </a:r>
            <a:r>
              <a:rPr lang="en-US" b="1" dirty="0">
                <a:solidFill>
                  <a:schemeClr val="bg1"/>
                </a:solidFill>
              </a:rPr>
              <a:t>the flash flood warning?</a:t>
            </a:r>
          </a:p>
          <a:p>
            <a:pPr algn="ctr"/>
            <a:r>
              <a:rPr lang="en-US" b="1" dirty="0">
                <a:solidFill>
                  <a:schemeClr val="bg1"/>
                </a:solidFill>
              </a:rPr>
              <a:t>      </a:t>
            </a:r>
          </a:p>
          <a:p>
            <a:pPr algn="ctr"/>
            <a:r>
              <a:rPr lang="en-US" b="1" dirty="0" smtClean="0">
                <a:solidFill>
                  <a:schemeClr val="bg1"/>
                </a:solidFill>
              </a:rPr>
              <a:t>3) What </a:t>
            </a:r>
            <a:r>
              <a:rPr lang="en-US" b="1" dirty="0">
                <a:solidFill>
                  <a:schemeClr val="bg1"/>
                </a:solidFill>
              </a:rPr>
              <a:t>is the minimum lead time that </a:t>
            </a:r>
            <a:endParaRPr lang="en-US" b="1" dirty="0" smtClean="0">
              <a:solidFill>
                <a:schemeClr val="bg1"/>
              </a:solidFill>
            </a:endParaRPr>
          </a:p>
          <a:p>
            <a:pPr algn="ctr"/>
            <a:r>
              <a:rPr lang="en-US" b="1" dirty="0" smtClean="0">
                <a:solidFill>
                  <a:schemeClr val="bg1"/>
                </a:solidFill>
              </a:rPr>
              <a:t>you </a:t>
            </a:r>
            <a:r>
              <a:rPr lang="en-US" b="1" dirty="0">
                <a:solidFill>
                  <a:schemeClr val="bg1"/>
                </a:solidFill>
              </a:rPr>
              <a:t>think is necessary to respond </a:t>
            </a:r>
            <a:endParaRPr lang="en-US" b="1" dirty="0" smtClean="0">
              <a:solidFill>
                <a:schemeClr val="bg1"/>
              </a:solidFill>
            </a:endParaRPr>
          </a:p>
          <a:p>
            <a:pPr algn="ctr"/>
            <a:r>
              <a:rPr lang="en-US" b="1" dirty="0" smtClean="0">
                <a:solidFill>
                  <a:schemeClr val="bg1"/>
                </a:solidFill>
              </a:rPr>
              <a:t>effectively </a:t>
            </a:r>
            <a:r>
              <a:rPr lang="en-US" b="1" dirty="0">
                <a:solidFill>
                  <a:schemeClr val="bg1"/>
                </a:solidFill>
              </a:rPr>
              <a:t>to flash flood hazards?</a:t>
            </a:r>
          </a:p>
          <a:p>
            <a:pPr algn="ctr"/>
            <a:r>
              <a:rPr lang="en-US" b="1" dirty="0">
                <a:solidFill>
                  <a:schemeClr val="bg1"/>
                </a:solidFill>
              </a:rPr>
              <a:t>    </a:t>
            </a:r>
          </a:p>
          <a:p>
            <a:pPr algn="ctr"/>
            <a:r>
              <a:rPr lang="en-US" b="1" dirty="0" smtClean="0">
                <a:solidFill>
                  <a:schemeClr val="bg1"/>
                </a:solidFill>
              </a:rPr>
              <a:t>4) Which </a:t>
            </a:r>
            <a:r>
              <a:rPr lang="en-US" b="1" dirty="0">
                <a:solidFill>
                  <a:schemeClr val="bg1"/>
                </a:solidFill>
              </a:rPr>
              <a:t>dissemination channels do you prefer to use for dissemination </a:t>
            </a:r>
            <a:endParaRPr lang="en-US" b="1" dirty="0" smtClean="0">
              <a:solidFill>
                <a:schemeClr val="bg1"/>
              </a:solidFill>
            </a:endParaRPr>
          </a:p>
          <a:p>
            <a:pPr algn="ctr"/>
            <a:r>
              <a:rPr lang="en-US" b="1" dirty="0" smtClean="0">
                <a:solidFill>
                  <a:schemeClr val="bg1"/>
                </a:solidFill>
              </a:rPr>
              <a:t>of</a:t>
            </a:r>
            <a:r>
              <a:rPr lang="en-US" b="1" dirty="0">
                <a:solidFill>
                  <a:schemeClr val="bg1"/>
                </a:solidFill>
              </a:rPr>
              <a:t>  flash flood warnings?</a:t>
            </a:r>
          </a:p>
          <a:p>
            <a:pPr algn="ctr"/>
            <a:endParaRPr lang="en-US" b="1" dirty="0">
              <a:solidFill>
                <a:schemeClr val="bg1"/>
              </a:solidFill>
            </a:endParaRPr>
          </a:p>
          <a:p>
            <a:pPr algn="ctr"/>
            <a:r>
              <a:rPr lang="en-US" b="1" dirty="0" smtClean="0">
                <a:solidFill>
                  <a:schemeClr val="bg1"/>
                </a:solidFill>
              </a:rPr>
              <a:t>5)</a:t>
            </a:r>
            <a:r>
              <a:rPr lang="en-US" b="1" dirty="0">
                <a:solidFill>
                  <a:schemeClr val="bg1"/>
                </a:solidFill>
              </a:rPr>
              <a:t>   How FFGS forecaster-support can contribute to saving lives and property?</a:t>
            </a:r>
          </a:p>
          <a:p>
            <a:pPr algn="ctr"/>
            <a:r>
              <a:rPr lang="en-US" b="1" dirty="0">
                <a:solidFill>
                  <a:schemeClr val="bg1"/>
                </a:solidFill>
              </a:rPr>
              <a:t>    </a:t>
            </a:r>
          </a:p>
          <a:p>
            <a:pPr algn="ctr"/>
            <a:r>
              <a:rPr lang="en-US" b="1" dirty="0" smtClean="0">
                <a:solidFill>
                  <a:schemeClr val="bg1"/>
                </a:solidFill>
              </a:rPr>
              <a:t>6)</a:t>
            </a:r>
            <a:r>
              <a:rPr lang="en-US" b="1" dirty="0">
                <a:solidFill>
                  <a:schemeClr val="bg1"/>
                </a:solidFill>
              </a:rPr>
              <a:t>  From your perspective what type of </a:t>
            </a:r>
            <a:endParaRPr lang="en-US" b="1" dirty="0" smtClean="0">
              <a:solidFill>
                <a:schemeClr val="bg1"/>
              </a:solidFill>
            </a:endParaRPr>
          </a:p>
          <a:p>
            <a:pPr algn="ctr"/>
            <a:r>
              <a:rPr lang="en-US" b="1" dirty="0" smtClean="0">
                <a:solidFill>
                  <a:schemeClr val="bg1"/>
                </a:solidFill>
              </a:rPr>
              <a:t>public </a:t>
            </a:r>
            <a:r>
              <a:rPr lang="en-US" b="1" dirty="0">
                <a:solidFill>
                  <a:schemeClr val="bg1"/>
                </a:solidFill>
              </a:rPr>
              <a:t>education would be needed for the public to effectively respond to warnings?</a:t>
            </a:r>
          </a:p>
          <a:p>
            <a:r>
              <a:rPr lang="en-US" dirty="0"/>
              <a:t> </a:t>
            </a:r>
          </a:p>
        </p:txBody>
      </p:sp>
      <p:sp>
        <p:nvSpPr>
          <p:cNvPr id="3" name="Rectangle 2"/>
          <p:cNvSpPr/>
          <p:nvPr/>
        </p:nvSpPr>
        <p:spPr>
          <a:xfrm>
            <a:off x="323528" y="549000"/>
            <a:ext cx="8568000" cy="57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1) Selon vous, comment les annonces de crues éclair devraient-elles être structurées? </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2) Quelles informations devraient figurer dans les annonces de crues éclair?</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3) Selon vous, quel est le délai minimum requis pour intervenir efficacement en cas de risque de crue éclair?</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4) Quels canaux préférez-vous utiliser pour diffuser des annonces de crues éclair?</a:t>
            </a:r>
            <a:br>
              <a:rPr lang="fr-FR" b="1" dirty="0">
                <a:solidFill>
                  <a:schemeClr val="bg1"/>
                </a:solidFill>
              </a:rPr>
            </a:br>
            <a:r>
              <a:rPr lang="fr-FR" b="1" dirty="0">
                <a:solidFill>
                  <a:schemeClr val="bg1"/>
                </a:solidFill>
              </a:rPr>
              <a:t/>
            </a:r>
            <a:br>
              <a:rPr lang="fr-FR" b="1" dirty="0">
                <a:solidFill>
                  <a:schemeClr val="bg1"/>
                </a:solidFill>
              </a:rPr>
            </a:br>
            <a:r>
              <a:rPr lang="fr-FR" b="1" dirty="0">
                <a:solidFill>
                  <a:schemeClr val="bg1"/>
                </a:solidFill>
              </a:rPr>
              <a:t>5)   Comment l’appui que donne le Système d'indications relatives aux crues éclair (FFGS) aux prévisionnistes peut-il contribuer à protéger les personnes et les biens?</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6)  Selon vous, comment faudrait-il sensibiliser le public pour qu’il réagisse efficacement aux annonces?</a:t>
            </a:r>
            <a:endParaRPr lang="en-US" b="1" dirty="0">
              <a:solidFill>
                <a:schemeClr val="bg1"/>
              </a:solidFill>
            </a:endParaRPr>
          </a:p>
        </p:txBody>
      </p:sp>
    </p:spTree>
    <p:extLst>
      <p:ext uri="{BB962C8B-B14F-4D97-AF65-F5344CB8AC3E}">
        <p14:creationId xmlns:p14="http://schemas.microsoft.com/office/powerpoint/2010/main" val="4168128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internal.wmo.int\UserData\redirected\pmutic\Downloads\hot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7966" y="2139508"/>
            <a:ext cx="4219123" cy="372483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771800" y="894494"/>
            <a:ext cx="3849259" cy="584775"/>
          </a:xfrm>
          <a:prstGeom prst="rect">
            <a:avLst/>
          </a:prstGeom>
          <a:noFill/>
        </p:spPr>
        <p:txBody>
          <a:bodyPr wrap="none" rtlCol="0">
            <a:spAutoFit/>
          </a:bodyPr>
          <a:lstStyle/>
          <a:p>
            <a:r>
              <a:rPr lang="fr-CH" sz="3200" b="1" dirty="0" smtClean="0"/>
              <a:t>  </a:t>
            </a:r>
            <a:r>
              <a:rPr lang="fr-CH" sz="3200" b="1" dirty="0">
                <a:solidFill>
                  <a:schemeClr val="tx2">
                    <a:lumMod val="75000"/>
                  </a:schemeClr>
                </a:solidFill>
              </a:rPr>
              <a:t>DIRECTEUR D’HÔTEL</a:t>
            </a:r>
            <a:endParaRPr lang="en-US" sz="3200" b="1" dirty="0">
              <a:solidFill>
                <a:schemeClr val="tx2">
                  <a:lumMod val="75000"/>
                </a:schemeClr>
              </a:solidFill>
            </a:endParaRPr>
          </a:p>
        </p:txBody>
      </p:sp>
      <p:sp>
        <p:nvSpPr>
          <p:cNvPr id="6" name="Rectangle 5"/>
          <p:cNvSpPr/>
          <p:nvPr/>
        </p:nvSpPr>
        <p:spPr>
          <a:xfrm>
            <a:off x="323528" y="549000"/>
            <a:ext cx="8568000" cy="576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endParaRPr>
          </a:p>
        </p:txBody>
      </p:sp>
    </p:spTree>
    <p:extLst>
      <p:ext uri="{BB962C8B-B14F-4D97-AF65-F5344CB8AC3E}">
        <p14:creationId xmlns:p14="http://schemas.microsoft.com/office/powerpoint/2010/main" val="15469082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3007" y="474345"/>
            <a:ext cx="4572000" cy="5909310"/>
          </a:xfrm>
          <a:prstGeom prst="rect">
            <a:avLst/>
          </a:prstGeom>
        </p:spPr>
        <p:txBody>
          <a:bodyPr>
            <a:spAutoFit/>
          </a:bodyPr>
          <a:lstStyle/>
          <a:p>
            <a:pPr algn="ctr"/>
            <a:r>
              <a:rPr lang="en-US" b="1" dirty="0" smtClean="0">
                <a:solidFill>
                  <a:schemeClr val="bg1"/>
                </a:solidFill>
              </a:rPr>
              <a:t>1) How </a:t>
            </a:r>
            <a:r>
              <a:rPr lang="en-US" b="1" dirty="0">
                <a:solidFill>
                  <a:schemeClr val="bg1"/>
                </a:solidFill>
              </a:rPr>
              <a:t>should flash flood warnings be structured from your perspective?  </a:t>
            </a:r>
          </a:p>
          <a:p>
            <a:pPr algn="ctr"/>
            <a:r>
              <a:rPr lang="en-US" b="1" dirty="0">
                <a:solidFill>
                  <a:schemeClr val="bg1"/>
                </a:solidFill>
              </a:rPr>
              <a:t>   </a:t>
            </a:r>
          </a:p>
          <a:p>
            <a:pPr algn="ctr"/>
            <a:r>
              <a:rPr lang="en-US" b="1" dirty="0" smtClean="0">
                <a:solidFill>
                  <a:schemeClr val="bg1"/>
                </a:solidFill>
              </a:rPr>
              <a:t>2)</a:t>
            </a:r>
            <a:r>
              <a:rPr lang="en-US" b="1" dirty="0">
                <a:solidFill>
                  <a:schemeClr val="bg1"/>
                </a:solidFill>
              </a:rPr>
              <a:t> What information should be included </a:t>
            </a:r>
            <a:endParaRPr lang="en-US" b="1" dirty="0" smtClean="0">
              <a:solidFill>
                <a:schemeClr val="bg1"/>
              </a:solidFill>
            </a:endParaRPr>
          </a:p>
          <a:p>
            <a:pPr algn="ctr"/>
            <a:r>
              <a:rPr lang="en-US" b="1" dirty="0" smtClean="0">
                <a:solidFill>
                  <a:schemeClr val="bg1"/>
                </a:solidFill>
              </a:rPr>
              <a:t>in </a:t>
            </a:r>
            <a:r>
              <a:rPr lang="en-US" b="1" dirty="0">
                <a:solidFill>
                  <a:schemeClr val="bg1"/>
                </a:solidFill>
              </a:rPr>
              <a:t>the flash flood warning?</a:t>
            </a:r>
          </a:p>
          <a:p>
            <a:pPr algn="ctr"/>
            <a:r>
              <a:rPr lang="en-US" b="1" dirty="0">
                <a:solidFill>
                  <a:schemeClr val="bg1"/>
                </a:solidFill>
              </a:rPr>
              <a:t>      </a:t>
            </a:r>
          </a:p>
          <a:p>
            <a:pPr algn="ctr"/>
            <a:r>
              <a:rPr lang="en-US" b="1" dirty="0" smtClean="0">
                <a:solidFill>
                  <a:schemeClr val="bg1"/>
                </a:solidFill>
              </a:rPr>
              <a:t>3) What </a:t>
            </a:r>
            <a:r>
              <a:rPr lang="en-US" b="1" dirty="0">
                <a:solidFill>
                  <a:schemeClr val="bg1"/>
                </a:solidFill>
              </a:rPr>
              <a:t>is the minimum lead time that </a:t>
            </a:r>
            <a:endParaRPr lang="en-US" b="1" dirty="0" smtClean="0">
              <a:solidFill>
                <a:schemeClr val="bg1"/>
              </a:solidFill>
            </a:endParaRPr>
          </a:p>
          <a:p>
            <a:pPr algn="ctr"/>
            <a:r>
              <a:rPr lang="en-US" b="1" dirty="0" smtClean="0">
                <a:solidFill>
                  <a:schemeClr val="bg1"/>
                </a:solidFill>
              </a:rPr>
              <a:t>you </a:t>
            </a:r>
            <a:r>
              <a:rPr lang="en-US" b="1" dirty="0">
                <a:solidFill>
                  <a:schemeClr val="bg1"/>
                </a:solidFill>
              </a:rPr>
              <a:t>think is necessary to respond </a:t>
            </a:r>
            <a:endParaRPr lang="en-US" b="1" dirty="0" smtClean="0">
              <a:solidFill>
                <a:schemeClr val="bg1"/>
              </a:solidFill>
            </a:endParaRPr>
          </a:p>
          <a:p>
            <a:pPr algn="ctr"/>
            <a:r>
              <a:rPr lang="en-US" b="1" dirty="0" smtClean="0">
                <a:solidFill>
                  <a:schemeClr val="bg1"/>
                </a:solidFill>
              </a:rPr>
              <a:t>effectively </a:t>
            </a:r>
            <a:r>
              <a:rPr lang="en-US" b="1" dirty="0">
                <a:solidFill>
                  <a:schemeClr val="bg1"/>
                </a:solidFill>
              </a:rPr>
              <a:t>to flash flood hazards?</a:t>
            </a:r>
          </a:p>
          <a:p>
            <a:pPr algn="ctr"/>
            <a:r>
              <a:rPr lang="en-US" b="1" dirty="0">
                <a:solidFill>
                  <a:schemeClr val="bg1"/>
                </a:solidFill>
              </a:rPr>
              <a:t>    </a:t>
            </a:r>
          </a:p>
          <a:p>
            <a:pPr algn="ctr"/>
            <a:r>
              <a:rPr lang="en-US" b="1" dirty="0" smtClean="0">
                <a:solidFill>
                  <a:schemeClr val="bg1"/>
                </a:solidFill>
              </a:rPr>
              <a:t>4) Which </a:t>
            </a:r>
            <a:r>
              <a:rPr lang="en-US" b="1" dirty="0">
                <a:solidFill>
                  <a:schemeClr val="bg1"/>
                </a:solidFill>
              </a:rPr>
              <a:t>dissemination channels do you prefer to use for dissemination </a:t>
            </a:r>
            <a:endParaRPr lang="en-US" b="1" dirty="0" smtClean="0">
              <a:solidFill>
                <a:schemeClr val="bg1"/>
              </a:solidFill>
            </a:endParaRPr>
          </a:p>
          <a:p>
            <a:pPr algn="ctr"/>
            <a:r>
              <a:rPr lang="en-US" b="1" dirty="0" smtClean="0">
                <a:solidFill>
                  <a:schemeClr val="bg1"/>
                </a:solidFill>
              </a:rPr>
              <a:t>of</a:t>
            </a:r>
            <a:r>
              <a:rPr lang="en-US" b="1" dirty="0">
                <a:solidFill>
                  <a:schemeClr val="bg1"/>
                </a:solidFill>
              </a:rPr>
              <a:t>  flash flood warnings?</a:t>
            </a:r>
          </a:p>
          <a:p>
            <a:pPr algn="ctr"/>
            <a:endParaRPr lang="en-US" b="1" dirty="0">
              <a:solidFill>
                <a:schemeClr val="bg1"/>
              </a:solidFill>
            </a:endParaRPr>
          </a:p>
          <a:p>
            <a:pPr algn="ctr"/>
            <a:r>
              <a:rPr lang="en-US" b="1" dirty="0" smtClean="0">
                <a:solidFill>
                  <a:schemeClr val="bg1"/>
                </a:solidFill>
              </a:rPr>
              <a:t>5)</a:t>
            </a:r>
            <a:r>
              <a:rPr lang="en-US" b="1" dirty="0">
                <a:solidFill>
                  <a:schemeClr val="bg1"/>
                </a:solidFill>
              </a:rPr>
              <a:t>   How FFGS forecaster-support can contribute to saving lives and property?</a:t>
            </a:r>
          </a:p>
          <a:p>
            <a:pPr algn="ctr"/>
            <a:r>
              <a:rPr lang="en-US" b="1" dirty="0">
                <a:solidFill>
                  <a:schemeClr val="bg1"/>
                </a:solidFill>
              </a:rPr>
              <a:t>    </a:t>
            </a:r>
          </a:p>
          <a:p>
            <a:pPr algn="ctr"/>
            <a:r>
              <a:rPr lang="en-US" b="1" dirty="0" smtClean="0">
                <a:solidFill>
                  <a:schemeClr val="bg1"/>
                </a:solidFill>
              </a:rPr>
              <a:t>6)</a:t>
            </a:r>
            <a:r>
              <a:rPr lang="en-US" b="1" dirty="0">
                <a:solidFill>
                  <a:schemeClr val="bg1"/>
                </a:solidFill>
              </a:rPr>
              <a:t>  From your perspective what type of </a:t>
            </a:r>
            <a:endParaRPr lang="en-US" b="1" dirty="0" smtClean="0">
              <a:solidFill>
                <a:schemeClr val="bg1"/>
              </a:solidFill>
            </a:endParaRPr>
          </a:p>
          <a:p>
            <a:pPr algn="ctr"/>
            <a:r>
              <a:rPr lang="en-US" b="1" dirty="0" smtClean="0">
                <a:solidFill>
                  <a:schemeClr val="bg1"/>
                </a:solidFill>
              </a:rPr>
              <a:t>public </a:t>
            </a:r>
            <a:r>
              <a:rPr lang="en-US" b="1" dirty="0">
                <a:solidFill>
                  <a:schemeClr val="bg1"/>
                </a:solidFill>
              </a:rPr>
              <a:t>education would be needed for the public to effectively respond to warnings?</a:t>
            </a:r>
          </a:p>
          <a:p>
            <a:r>
              <a:rPr lang="en-US" dirty="0"/>
              <a:t> </a:t>
            </a:r>
          </a:p>
        </p:txBody>
      </p:sp>
      <p:sp>
        <p:nvSpPr>
          <p:cNvPr id="3" name="Rectangle 2"/>
          <p:cNvSpPr/>
          <p:nvPr/>
        </p:nvSpPr>
        <p:spPr>
          <a:xfrm>
            <a:off x="323528" y="549000"/>
            <a:ext cx="8568000" cy="57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1) Selon vous, comment les annonces de crues éclair devraient-elles être structurées? </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2) Quelles informations devraient figurer dans les annonces de crues éclair?</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3) Selon vous, quel est le délai minimum requis pour intervenir efficacement en cas de risque de crue éclair?</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4) Quels canaux préférez-vous utiliser pour diffuser des annonces de crues éclair?</a:t>
            </a:r>
            <a:br>
              <a:rPr lang="fr-FR" b="1" dirty="0">
                <a:solidFill>
                  <a:schemeClr val="bg1"/>
                </a:solidFill>
              </a:rPr>
            </a:br>
            <a:r>
              <a:rPr lang="fr-FR" b="1" dirty="0">
                <a:solidFill>
                  <a:schemeClr val="bg1"/>
                </a:solidFill>
              </a:rPr>
              <a:t/>
            </a:r>
            <a:br>
              <a:rPr lang="fr-FR" b="1" dirty="0">
                <a:solidFill>
                  <a:schemeClr val="bg1"/>
                </a:solidFill>
              </a:rPr>
            </a:br>
            <a:r>
              <a:rPr lang="fr-FR" b="1" dirty="0">
                <a:solidFill>
                  <a:schemeClr val="bg1"/>
                </a:solidFill>
              </a:rPr>
              <a:t>5)   Comment l’appui que donne le Système d'indications relatives aux crues éclair (FFGS) aux prévisionnistes peut-il contribuer à protéger les personnes et les biens?</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6)  Selon vous, comment faudrait-il sensibiliser le public pour qu’il réagisse efficacement aux annonces?</a:t>
            </a:r>
            <a:endParaRPr lang="en-US" b="1" dirty="0">
              <a:solidFill>
                <a:schemeClr val="bg1"/>
              </a:solidFill>
            </a:endParaRPr>
          </a:p>
        </p:txBody>
      </p:sp>
    </p:spTree>
    <p:extLst>
      <p:ext uri="{BB962C8B-B14F-4D97-AF65-F5344CB8AC3E}">
        <p14:creationId xmlns:p14="http://schemas.microsoft.com/office/powerpoint/2010/main" val="4168128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39752" y="980728"/>
            <a:ext cx="4582152" cy="707886"/>
          </a:xfrm>
          <a:prstGeom prst="rect">
            <a:avLst/>
          </a:prstGeom>
          <a:noFill/>
        </p:spPr>
        <p:txBody>
          <a:bodyPr wrap="none" rtlCol="0">
            <a:spAutoFit/>
          </a:bodyPr>
          <a:lstStyle/>
          <a:p>
            <a:r>
              <a:rPr lang="fr-CH" sz="4000" b="1" dirty="0">
                <a:solidFill>
                  <a:schemeClr val="tx2">
                    <a:lumMod val="75000"/>
                  </a:schemeClr>
                </a:solidFill>
              </a:rPr>
              <a:t>GUIDE TOURISTIQUE</a:t>
            </a:r>
            <a:endParaRPr lang="en-US" sz="4000" b="1" dirty="0">
              <a:solidFill>
                <a:schemeClr val="tx2">
                  <a:lumMod val="75000"/>
                </a:schemeClr>
              </a:solidFill>
            </a:endParaRPr>
          </a:p>
        </p:txBody>
      </p:sp>
      <p:pic>
        <p:nvPicPr>
          <p:cNvPr id="13314" name="Picture 2" descr="\\internal.wmo.int\UserData\redirected\pmutic\Downloads\istockphoto-857684810-612x6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5432" y="2060848"/>
            <a:ext cx="3884191" cy="388419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23528" y="549000"/>
            <a:ext cx="8568000" cy="576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endParaRPr>
          </a:p>
        </p:txBody>
      </p:sp>
    </p:spTree>
    <p:extLst>
      <p:ext uri="{BB962C8B-B14F-4D97-AF65-F5344CB8AC3E}">
        <p14:creationId xmlns:p14="http://schemas.microsoft.com/office/powerpoint/2010/main" val="1856545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3007" y="474345"/>
            <a:ext cx="4572000" cy="5909310"/>
          </a:xfrm>
          <a:prstGeom prst="rect">
            <a:avLst/>
          </a:prstGeom>
        </p:spPr>
        <p:txBody>
          <a:bodyPr>
            <a:spAutoFit/>
          </a:bodyPr>
          <a:lstStyle/>
          <a:p>
            <a:pPr algn="ctr"/>
            <a:r>
              <a:rPr lang="en-US" b="1" dirty="0" smtClean="0">
                <a:solidFill>
                  <a:schemeClr val="bg1"/>
                </a:solidFill>
              </a:rPr>
              <a:t>1) How </a:t>
            </a:r>
            <a:r>
              <a:rPr lang="en-US" b="1" dirty="0">
                <a:solidFill>
                  <a:schemeClr val="bg1"/>
                </a:solidFill>
              </a:rPr>
              <a:t>should flash flood warnings be structured from your perspective?  </a:t>
            </a:r>
          </a:p>
          <a:p>
            <a:pPr algn="ctr"/>
            <a:r>
              <a:rPr lang="en-US" b="1" dirty="0">
                <a:solidFill>
                  <a:schemeClr val="bg1"/>
                </a:solidFill>
              </a:rPr>
              <a:t>   </a:t>
            </a:r>
          </a:p>
          <a:p>
            <a:pPr algn="ctr"/>
            <a:r>
              <a:rPr lang="en-US" b="1" dirty="0" smtClean="0">
                <a:solidFill>
                  <a:schemeClr val="bg1"/>
                </a:solidFill>
              </a:rPr>
              <a:t>2)</a:t>
            </a:r>
            <a:r>
              <a:rPr lang="en-US" b="1" dirty="0">
                <a:solidFill>
                  <a:schemeClr val="bg1"/>
                </a:solidFill>
              </a:rPr>
              <a:t> What information should be included </a:t>
            </a:r>
            <a:endParaRPr lang="en-US" b="1" dirty="0" smtClean="0">
              <a:solidFill>
                <a:schemeClr val="bg1"/>
              </a:solidFill>
            </a:endParaRPr>
          </a:p>
          <a:p>
            <a:pPr algn="ctr"/>
            <a:r>
              <a:rPr lang="en-US" b="1" dirty="0" smtClean="0">
                <a:solidFill>
                  <a:schemeClr val="bg1"/>
                </a:solidFill>
              </a:rPr>
              <a:t>in </a:t>
            </a:r>
            <a:r>
              <a:rPr lang="en-US" b="1" dirty="0">
                <a:solidFill>
                  <a:schemeClr val="bg1"/>
                </a:solidFill>
              </a:rPr>
              <a:t>the flash flood warning?</a:t>
            </a:r>
          </a:p>
          <a:p>
            <a:pPr algn="ctr"/>
            <a:r>
              <a:rPr lang="en-US" b="1" dirty="0">
                <a:solidFill>
                  <a:schemeClr val="bg1"/>
                </a:solidFill>
              </a:rPr>
              <a:t>      </a:t>
            </a:r>
          </a:p>
          <a:p>
            <a:pPr algn="ctr"/>
            <a:r>
              <a:rPr lang="en-US" b="1" dirty="0" smtClean="0">
                <a:solidFill>
                  <a:schemeClr val="bg1"/>
                </a:solidFill>
              </a:rPr>
              <a:t>3) What </a:t>
            </a:r>
            <a:r>
              <a:rPr lang="en-US" b="1" dirty="0">
                <a:solidFill>
                  <a:schemeClr val="bg1"/>
                </a:solidFill>
              </a:rPr>
              <a:t>is the minimum lead time that </a:t>
            </a:r>
            <a:endParaRPr lang="en-US" b="1" dirty="0" smtClean="0">
              <a:solidFill>
                <a:schemeClr val="bg1"/>
              </a:solidFill>
            </a:endParaRPr>
          </a:p>
          <a:p>
            <a:pPr algn="ctr"/>
            <a:r>
              <a:rPr lang="en-US" b="1" dirty="0" smtClean="0">
                <a:solidFill>
                  <a:schemeClr val="bg1"/>
                </a:solidFill>
              </a:rPr>
              <a:t>you </a:t>
            </a:r>
            <a:r>
              <a:rPr lang="en-US" b="1" dirty="0">
                <a:solidFill>
                  <a:schemeClr val="bg1"/>
                </a:solidFill>
              </a:rPr>
              <a:t>think is necessary to respond </a:t>
            </a:r>
            <a:endParaRPr lang="en-US" b="1" dirty="0" smtClean="0">
              <a:solidFill>
                <a:schemeClr val="bg1"/>
              </a:solidFill>
            </a:endParaRPr>
          </a:p>
          <a:p>
            <a:pPr algn="ctr"/>
            <a:r>
              <a:rPr lang="en-US" b="1" dirty="0" smtClean="0">
                <a:solidFill>
                  <a:schemeClr val="bg1"/>
                </a:solidFill>
              </a:rPr>
              <a:t>effectively </a:t>
            </a:r>
            <a:r>
              <a:rPr lang="en-US" b="1" dirty="0">
                <a:solidFill>
                  <a:schemeClr val="bg1"/>
                </a:solidFill>
              </a:rPr>
              <a:t>to flash flood hazards?</a:t>
            </a:r>
          </a:p>
          <a:p>
            <a:pPr algn="ctr"/>
            <a:r>
              <a:rPr lang="en-US" b="1" dirty="0">
                <a:solidFill>
                  <a:schemeClr val="bg1"/>
                </a:solidFill>
              </a:rPr>
              <a:t>    </a:t>
            </a:r>
          </a:p>
          <a:p>
            <a:pPr algn="ctr"/>
            <a:r>
              <a:rPr lang="en-US" b="1" dirty="0" smtClean="0">
                <a:solidFill>
                  <a:schemeClr val="bg1"/>
                </a:solidFill>
              </a:rPr>
              <a:t>4) Which </a:t>
            </a:r>
            <a:r>
              <a:rPr lang="en-US" b="1" dirty="0">
                <a:solidFill>
                  <a:schemeClr val="bg1"/>
                </a:solidFill>
              </a:rPr>
              <a:t>dissemination channels do you prefer to use for dissemination </a:t>
            </a:r>
            <a:endParaRPr lang="en-US" b="1" dirty="0" smtClean="0">
              <a:solidFill>
                <a:schemeClr val="bg1"/>
              </a:solidFill>
            </a:endParaRPr>
          </a:p>
          <a:p>
            <a:pPr algn="ctr"/>
            <a:r>
              <a:rPr lang="en-US" b="1" dirty="0" smtClean="0">
                <a:solidFill>
                  <a:schemeClr val="bg1"/>
                </a:solidFill>
              </a:rPr>
              <a:t>of</a:t>
            </a:r>
            <a:r>
              <a:rPr lang="en-US" b="1" dirty="0">
                <a:solidFill>
                  <a:schemeClr val="bg1"/>
                </a:solidFill>
              </a:rPr>
              <a:t>  flash flood warnings?</a:t>
            </a:r>
          </a:p>
          <a:p>
            <a:pPr algn="ctr"/>
            <a:endParaRPr lang="en-US" b="1" dirty="0">
              <a:solidFill>
                <a:schemeClr val="bg1"/>
              </a:solidFill>
            </a:endParaRPr>
          </a:p>
          <a:p>
            <a:pPr algn="ctr"/>
            <a:r>
              <a:rPr lang="en-US" b="1" dirty="0" smtClean="0">
                <a:solidFill>
                  <a:schemeClr val="bg1"/>
                </a:solidFill>
              </a:rPr>
              <a:t>5)</a:t>
            </a:r>
            <a:r>
              <a:rPr lang="en-US" b="1" dirty="0">
                <a:solidFill>
                  <a:schemeClr val="bg1"/>
                </a:solidFill>
              </a:rPr>
              <a:t>   How FFGS forecaster-support can contribute to saving lives and property?</a:t>
            </a:r>
          </a:p>
          <a:p>
            <a:pPr algn="ctr"/>
            <a:r>
              <a:rPr lang="en-US" b="1" dirty="0">
                <a:solidFill>
                  <a:schemeClr val="bg1"/>
                </a:solidFill>
              </a:rPr>
              <a:t>    </a:t>
            </a:r>
          </a:p>
          <a:p>
            <a:pPr algn="ctr"/>
            <a:r>
              <a:rPr lang="en-US" b="1" dirty="0" smtClean="0">
                <a:solidFill>
                  <a:schemeClr val="bg1"/>
                </a:solidFill>
              </a:rPr>
              <a:t>6)</a:t>
            </a:r>
            <a:r>
              <a:rPr lang="en-US" b="1" dirty="0">
                <a:solidFill>
                  <a:schemeClr val="bg1"/>
                </a:solidFill>
              </a:rPr>
              <a:t>  From your perspective what type of </a:t>
            </a:r>
            <a:endParaRPr lang="en-US" b="1" dirty="0" smtClean="0">
              <a:solidFill>
                <a:schemeClr val="bg1"/>
              </a:solidFill>
            </a:endParaRPr>
          </a:p>
          <a:p>
            <a:pPr algn="ctr"/>
            <a:r>
              <a:rPr lang="en-US" b="1" dirty="0" smtClean="0">
                <a:solidFill>
                  <a:schemeClr val="bg1"/>
                </a:solidFill>
              </a:rPr>
              <a:t>public </a:t>
            </a:r>
            <a:r>
              <a:rPr lang="en-US" b="1" dirty="0">
                <a:solidFill>
                  <a:schemeClr val="bg1"/>
                </a:solidFill>
              </a:rPr>
              <a:t>education would be needed for the public to effectively respond to warnings?</a:t>
            </a:r>
          </a:p>
          <a:p>
            <a:r>
              <a:rPr lang="en-US" dirty="0"/>
              <a:t> </a:t>
            </a:r>
          </a:p>
        </p:txBody>
      </p:sp>
      <p:sp>
        <p:nvSpPr>
          <p:cNvPr id="3" name="Rectangle 2"/>
          <p:cNvSpPr/>
          <p:nvPr/>
        </p:nvSpPr>
        <p:spPr>
          <a:xfrm>
            <a:off x="323528" y="549000"/>
            <a:ext cx="8568000" cy="57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1) Selon vous, comment les annonces de crues éclair devraient-elles être structurées? </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2) Quelles informations devraient figurer dans les annonces de crues éclair?</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3) Selon vous, quel est le délai minimum requis pour intervenir efficacement en cas de risque de crue éclair?</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4) Quels canaux préférez-vous utiliser pour diffuser des annonces de crues éclair?</a:t>
            </a:r>
            <a:br>
              <a:rPr lang="fr-FR" b="1" dirty="0">
                <a:solidFill>
                  <a:schemeClr val="bg1"/>
                </a:solidFill>
              </a:rPr>
            </a:br>
            <a:r>
              <a:rPr lang="fr-FR" b="1" dirty="0">
                <a:solidFill>
                  <a:schemeClr val="bg1"/>
                </a:solidFill>
              </a:rPr>
              <a:t/>
            </a:r>
            <a:br>
              <a:rPr lang="fr-FR" b="1" dirty="0">
                <a:solidFill>
                  <a:schemeClr val="bg1"/>
                </a:solidFill>
              </a:rPr>
            </a:br>
            <a:r>
              <a:rPr lang="fr-FR" b="1" dirty="0">
                <a:solidFill>
                  <a:schemeClr val="bg1"/>
                </a:solidFill>
              </a:rPr>
              <a:t>5)   Comment l’appui que donne le Système d'indications relatives aux crues éclair (FFGS) aux prévisionnistes peut-il contribuer à protéger les personnes et les biens?</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6)  Selon vous, comment faudrait-il sensibiliser le public pour qu’il réagisse efficacement aux annonces?</a:t>
            </a:r>
            <a:endParaRPr lang="en-US" b="1" dirty="0">
              <a:solidFill>
                <a:schemeClr val="bg1"/>
              </a:solidFill>
            </a:endParaRPr>
          </a:p>
        </p:txBody>
      </p:sp>
    </p:spTree>
    <p:extLst>
      <p:ext uri="{BB962C8B-B14F-4D97-AF65-F5344CB8AC3E}">
        <p14:creationId xmlns:p14="http://schemas.microsoft.com/office/powerpoint/2010/main" val="28085261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3007" y="474345"/>
            <a:ext cx="4572000" cy="5909310"/>
          </a:xfrm>
          <a:prstGeom prst="rect">
            <a:avLst/>
          </a:prstGeom>
        </p:spPr>
        <p:txBody>
          <a:bodyPr>
            <a:spAutoFit/>
          </a:bodyPr>
          <a:lstStyle/>
          <a:p>
            <a:pPr algn="ctr"/>
            <a:r>
              <a:rPr lang="en-US" b="1" dirty="0" smtClean="0">
                <a:solidFill>
                  <a:schemeClr val="bg1"/>
                </a:solidFill>
              </a:rPr>
              <a:t>1) How </a:t>
            </a:r>
            <a:r>
              <a:rPr lang="en-US" b="1" dirty="0">
                <a:solidFill>
                  <a:schemeClr val="bg1"/>
                </a:solidFill>
              </a:rPr>
              <a:t>should flash flood warnings be structured from your perspective?  </a:t>
            </a:r>
          </a:p>
          <a:p>
            <a:pPr algn="ctr"/>
            <a:r>
              <a:rPr lang="en-US" b="1" dirty="0">
                <a:solidFill>
                  <a:schemeClr val="bg1"/>
                </a:solidFill>
              </a:rPr>
              <a:t>   </a:t>
            </a:r>
          </a:p>
          <a:p>
            <a:pPr algn="ctr"/>
            <a:r>
              <a:rPr lang="en-US" b="1" dirty="0" smtClean="0">
                <a:solidFill>
                  <a:schemeClr val="bg1"/>
                </a:solidFill>
              </a:rPr>
              <a:t>2)</a:t>
            </a:r>
            <a:r>
              <a:rPr lang="en-US" b="1" dirty="0">
                <a:solidFill>
                  <a:schemeClr val="bg1"/>
                </a:solidFill>
              </a:rPr>
              <a:t> What information should be included </a:t>
            </a:r>
            <a:endParaRPr lang="en-US" b="1" dirty="0" smtClean="0">
              <a:solidFill>
                <a:schemeClr val="bg1"/>
              </a:solidFill>
            </a:endParaRPr>
          </a:p>
          <a:p>
            <a:pPr algn="ctr"/>
            <a:r>
              <a:rPr lang="en-US" b="1" dirty="0" smtClean="0">
                <a:solidFill>
                  <a:schemeClr val="bg1"/>
                </a:solidFill>
              </a:rPr>
              <a:t>in </a:t>
            </a:r>
            <a:r>
              <a:rPr lang="en-US" b="1" dirty="0">
                <a:solidFill>
                  <a:schemeClr val="bg1"/>
                </a:solidFill>
              </a:rPr>
              <a:t>the flash flood warning?</a:t>
            </a:r>
          </a:p>
          <a:p>
            <a:pPr algn="ctr"/>
            <a:r>
              <a:rPr lang="en-US" b="1" dirty="0">
                <a:solidFill>
                  <a:schemeClr val="bg1"/>
                </a:solidFill>
              </a:rPr>
              <a:t>      </a:t>
            </a:r>
          </a:p>
          <a:p>
            <a:pPr algn="ctr"/>
            <a:r>
              <a:rPr lang="en-US" b="1" dirty="0" smtClean="0">
                <a:solidFill>
                  <a:schemeClr val="bg1"/>
                </a:solidFill>
              </a:rPr>
              <a:t>3) What </a:t>
            </a:r>
            <a:r>
              <a:rPr lang="en-US" b="1" dirty="0">
                <a:solidFill>
                  <a:schemeClr val="bg1"/>
                </a:solidFill>
              </a:rPr>
              <a:t>is the minimum lead time that </a:t>
            </a:r>
            <a:endParaRPr lang="en-US" b="1" dirty="0" smtClean="0">
              <a:solidFill>
                <a:schemeClr val="bg1"/>
              </a:solidFill>
            </a:endParaRPr>
          </a:p>
          <a:p>
            <a:pPr algn="ctr"/>
            <a:r>
              <a:rPr lang="en-US" b="1" dirty="0" smtClean="0">
                <a:solidFill>
                  <a:schemeClr val="bg1"/>
                </a:solidFill>
              </a:rPr>
              <a:t>you </a:t>
            </a:r>
            <a:r>
              <a:rPr lang="en-US" b="1" dirty="0">
                <a:solidFill>
                  <a:schemeClr val="bg1"/>
                </a:solidFill>
              </a:rPr>
              <a:t>think is necessary to respond </a:t>
            </a:r>
            <a:endParaRPr lang="en-US" b="1" dirty="0" smtClean="0">
              <a:solidFill>
                <a:schemeClr val="bg1"/>
              </a:solidFill>
            </a:endParaRPr>
          </a:p>
          <a:p>
            <a:pPr algn="ctr"/>
            <a:r>
              <a:rPr lang="en-US" b="1" dirty="0" smtClean="0">
                <a:solidFill>
                  <a:schemeClr val="bg1"/>
                </a:solidFill>
              </a:rPr>
              <a:t>effectively </a:t>
            </a:r>
            <a:r>
              <a:rPr lang="en-US" b="1" dirty="0">
                <a:solidFill>
                  <a:schemeClr val="bg1"/>
                </a:solidFill>
              </a:rPr>
              <a:t>to flash flood hazards?</a:t>
            </a:r>
          </a:p>
          <a:p>
            <a:pPr algn="ctr"/>
            <a:r>
              <a:rPr lang="en-US" b="1" dirty="0">
                <a:solidFill>
                  <a:schemeClr val="bg1"/>
                </a:solidFill>
              </a:rPr>
              <a:t>    </a:t>
            </a:r>
          </a:p>
          <a:p>
            <a:pPr algn="ctr"/>
            <a:r>
              <a:rPr lang="en-US" b="1" dirty="0" smtClean="0">
                <a:solidFill>
                  <a:schemeClr val="bg1"/>
                </a:solidFill>
              </a:rPr>
              <a:t>4) Which </a:t>
            </a:r>
            <a:r>
              <a:rPr lang="en-US" b="1" dirty="0">
                <a:solidFill>
                  <a:schemeClr val="bg1"/>
                </a:solidFill>
              </a:rPr>
              <a:t>dissemination channels do you prefer to use for dissemination </a:t>
            </a:r>
            <a:endParaRPr lang="en-US" b="1" dirty="0" smtClean="0">
              <a:solidFill>
                <a:schemeClr val="bg1"/>
              </a:solidFill>
            </a:endParaRPr>
          </a:p>
          <a:p>
            <a:pPr algn="ctr"/>
            <a:r>
              <a:rPr lang="en-US" b="1" dirty="0" smtClean="0">
                <a:solidFill>
                  <a:schemeClr val="bg1"/>
                </a:solidFill>
              </a:rPr>
              <a:t>of</a:t>
            </a:r>
            <a:r>
              <a:rPr lang="en-US" b="1" dirty="0">
                <a:solidFill>
                  <a:schemeClr val="bg1"/>
                </a:solidFill>
              </a:rPr>
              <a:t>  flash flood warnings?</a:t>
            </a:r>
          </a:p>
          <a:p>
            <a:pPr algn="ctr"/>
            <a:endParaRPr lang="en-US" b="1" dirty="0">
              <a:solidFill>
                <a:schemeClr val="bg1"/>
              </a:solidFill>
            </a:endParaRPr>
          </a:p>
          <a:p>
            <a:pPr algn="ctr"/>
            <a:r>
              <a:rPr lang="en-US" b="1" dirty="0" smtClean="0">
                <a:solidFill>
                  <a:schemeClr val="bg1"/>
                </a:solidFill>
              </a:rPr>
              <a:t>5)</a:t>
            </a:r>
            <a:r>
              <a:rPr lang="en-US" b="1" dirty="0">
                <a:solidFill>
                  <a:schemeClr val="bg1"/>
                </a:solidFill>
              </a:rPr>
              <a:t>   How FFGS forecaster-support can contribute to saving lives and property?</a:t>
            </a:r>
          </a:p>
          <a:p>
            <a:pPr algn="ctr"/>
            <a:r>
              <a:rPr lang="en-US" b="1" dirty="0">
                <a:solidFill>
                  <a:schemeClr val="bg1"/>
                </a:solidFill>
              </a:rPr>
              <a:t>    </a:t>
            </a:r>
          </a:p>
          <a:p>
            <a:pPr algn="ctr"/>
            <a:r>
              <a:rPr lang="en-US" b="1" dirty="0" smtClean="0">
                <a:solidFill>
                  <a:schemeClr val="bg1"/>
                </a:solidFill>
              </a:rPr>
              <a:t>6)</a:t>
            </a:r>
            <a:r>
              <a:rPr lang="en-US" b="1" dirty="0">
                <a:solidFill>
                  <a:schemeClr val="bg1"/>
                </a:solidFill>
              </a:rPr>
              <a:t>  From your perspective what type of </a:t>
            </a:r>
            <a:endParaRPr lang="en-US" b="1" dirty="0" smtClean="0">
              <a:solidFill>
                <a:schemeClr val="bg1"/>
              </a:solidFill>
            </a:endParaRPr>
          </a:p>
          <a:p>
            <a:pPr algn="ctr"/>
            <a:r>
              <a:rPr lang="en-US" b="1" dirty="0" smtClean="0">
                <a:solidFill>
                  <a:schemeClr val="bg1"/>
                </a:solidFill>
              </a:rPr>
              <a:t>public </a:t>
            </a:r>
            <a:r>
              <a:rPr lang="en-US" b="1" dirty="0">
                <a:solidFill>
                  <a:schemeClr val="bg1"/>
                </a:solidFill>
              </a:rPr>
              <a:t>education would be needed for the public to effectively respond to warnings?</a:t>
            </a:r>
          </a:p>
          <a:p>
            <a:r>
              <a:rPr lang="en-US" dirty="0"/>
              <a:t> </a:t>
            </a:r>
          </a:p>
        </p:txBody>
      </p:sp>
      <p:sp>
        <p:nvSpPr>
          <p:cNvPr id="3" name="Rectangle 2"/>
          <p:cNvSpPr/>
          <p:nvPr/>
        </p:nvSpPr>
        <p:spPr>
          <a:xfrm>
            <a:off x="323528" y="549000"/>
            <a:ext cx="8568000" cy="57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1) Selon vous, comment les annonces de crues éclair devraient-elles être structurées? </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2) Quelles informations devraient figurer dans les annonces de crues éclair?</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3) Selon vous, quel est le délai minimum requis pour intervenir efficacement en cas de risque de crue éclair?</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4) Quels canaux préférez-vous utiliser pour diffuser des annonces de crues éclair?</a:t>
            </a:r>
            <a:br>
              <a:rPr lang="fr-FR" b="1" dirty="0">
                <a:solidFill>
                  <a:schemeClr val="bg1"/>
                </a:solidFill>
              </a:rPr>
            </a:br>
            <a:r>
              <a:rPr lang="fr-FR" b="1" dirty="0">
                <a:solidFill>
                  <a:schemeClr val="bg1"/>
                </a:solidFill>
              </a:rPr>
              <a:t/>
            </a:r>
            <a:br>
              <a:rPr lang="fr-FR" b="1" dirty="0">
                <a:solidFill>
                  <a:schemeClr val="bg1"/>
                </a:solidFill>
              </a:rPr>
            </a:br>
            <a:r>
              <a:rPr lang="fr-FR" b="1" dirty="0">
                <a:solidFill>
                  <a:schemeClr val="bg1"/>
                </a:solidFill>
              </a:rPr>
              <a:t>5)   Comment l’appui que donne le Système d'indications relatives aux crues éclair (FFGS) aux prévisionnistes peut-il contribuer à protéger les personnes et les biens?</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6)  Selon vous, comment faudrait-il sensibiliser le public pour qu’il réagisse efficacement aux annonces?</a:t>
            </a:r>
            <a:endParaRPr lang="en-US" b="1" dirty="0">
              <a:solidFill>
                <a:schemeClr val="bg1"/>
              </a:solidFill>
            </a:endParaRPr>
          </a:p>
        </p:txBody>
      </p:sp>
    </p:spTree>
    <p:extLst>
      <p:ext uri="{BB962C8B-B14F-4D97-AF65-F5344CB8AC3E}">
        <p14:creationId xmlns:p14="http://schemas.microsoft.com/office/powerpoint/2010/main" val="4168128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35896" y="1124744"/>
            <a:ext cx="1855957" cy="584775"/>
          </a:xfrm>
          <a:prstGeom prst="rect">
            <a:avLst/>
          </a:prstGeom>
          <a:noFill/>
        </p:spPr>
        <p:txBody>
          <a:bodyPr wrap="none" rtlCol="0">
            <a:spAutoFit/>
          </a:bodyPr>
          <a:lstStyle/>
          <a:p>
            <a:r>
              <a:rPr lang="fr-CH" sz="3200" b="1" dirty="0">
                <a:solidFill>
                  <a:schemeClr val="tx2">
                    <a:lumMod val="75000"/>
                  </a:schemeClr>
                </a:solidFill>
              </a:rPr>
              <a:t>TOURISTE</a:t>
            </a:r>
            <a:endParaRPr lang="en-US" sz="3200" b="1" dirty="0">
              <a:solidFill>
                <a:schemeClr val="tx2">
                  <a:lumMod val="75000"/>
                </a:schemeClr>
              </a:solidFill>
            </a:endParaRPr>
          </a:p>
        </p:txBody>
      </p:sp>
      <p:pic>
        <p:nvPicPr>
          <p:cNvPr id="3074" name="Picture 2" descr="\\internal.wmo.int\UserData\redirected\pmutic\Downloads\210-2101676_tourist-clipart-travel-service-world-map.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795" y="1988840"/>
            <a:ext cx="4099779" cy="398837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23528" y="549000"/>
            <a:ext cx="8568000" cy="576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endParaRPr>
          </a:p>
        </p:txBody>
      </p:sp>
    </p:spTree>
    <p:extLst>
      <p:ext uri="{BB962C8B-B14F-4D97-AF65-F5344CB8AC3E}">
        <p14:creationId xmlns:p14="http://schemas.microsoft.com/office/powerpoint/2010/main" val="9605273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3007" y="474345"/>
            <a:ext cx="4572000" cy="5909310"/>
          </a:xfrm>
          <a:prstGeom prst="rect">
            <a:avLst/>
          </a:prstGeom>
        </p:spPr>
        <p:txBody>
          <a:bodyPr>
            <a:spAutoFit/>
          </a:bodyPr>
          <a:lstStyle/>
          <a:p>
            <a:pPr algn="ctr"/>
            <a:r>
              <a:rPr lang="en-US" b="1" dirty="0" smtClean="0">
                <a:solidFill>
                  <a:schemeClr val="bg1"/>
                </a:solidFill>
              </a:rPr>
              <a:t>1) How </a:t>
            </a:r>
            <a:r>
              <a:rPr lang="en-US" b="1" dirty="0">
                <a:solidFill>
                  <a:schemeClr val="bg1"/>
                </a:solidFill>
              </a:rPr>
              <a:t>should flash flood warnings be structured from your perspective?  </a:t>
            </a:r>
          </a:p>
          <a:p>
            <a:pPr algn="ctr"/>
            <a:r>
              <a:rPr lang="en-US" b="1" dirty="0">
                <a:solidFill>
                  <a:schemeClr val="bg1"/>
                </a:solidFill>
              </a:rPr>
              <a:t>   </a:t>
            </a:r>
          </a:p>
          <a:p>
            <a:pPr algn="ctr"/>
            <a:r>
              <a:rPr lang="en-US" b="1" dirty="0" smtClean="0">
                <a:solidFill>
                  <a:schemeClr val="bg1"/>
                </a:solidFill>
              </a:rPr>
              <a:t>2)</a:t>
            </a:r>
            <a:r>
              <a:rPr lang="en-US" b="1" dirty="0">
                <a:solidFill>
                  <a:schemeClr val="bg1"/>
                </a:solidFill>
              </a:rPr>
              <a:t> What information should be included </a:t>
            </a:r>
            <a:endParaRPr lang="en-US" b="1" dirty="0" smtClean="0">
              <a:solidFill>
                <a:schemeClr val="bg1"/>
              </a:solidFill>
            </a:endParaRPr>
          </a:p>
          <a:p>
            <a:pPr algn="ctr"/>
            <a:r>
              <a:rPr lang="en-US" b="1" dirty="0" smtClean="0">
                <a:solidFill>
                  <a:schemeClr val="bg1"/>
                </a:solidFill>
              </a:rPr>
              <a:t>in </a:t>
            </a:r>
            <a:r>
              <a:rPr lang="en-US" b="1" dirty="0">
                <a:solidFill>
                  <a:schemeClr val="bg1"/>
                </a:solidFill>
              </a:rPr>
              <a:t>the flash flood warning?</a:t>
            </a:r>
          </a:p>
          <a:p>
            <a:pPr algn="ctr"/>
            <a:r>
              <a:rPr lang="en-US" b="1" dirty="0">
                <a:solidFill>
                  <a:schemeClr val="bg1"/>
                </a:solidFill>
              </a:rPr>
              <a:t>      </a:t>
            </a:r>
          </a:p>
          <a:p>
            <a:pPr algn="ctr"/>
            <a:r>
              <a:rPr lang="en-US" b="1" dirty="0" smtClean="0">
                <a:solidFill>
                  <a:schemeClr val="bg1"/>
                </a:solidFill>
              </a:rPr>
              <a:t>3) What </a:t>
            </a:r>
            <a:r>
              <a:rPr lang="en-US" b="1" dirty="0">
                <a:solidFill>
                  <a:schemeClr val="bg1"/>
                </a:solidFill>
              </a:rPr>
              <a:t>is the minimum lead time that </a:t>
            </a:r>
            <a:endParaRPr lang="en-US" b="1" dirty="0" smtClean="0">
              <a:solidFill>
                <a:schemeClr val="bg1"/>
              </a:solidFill>
            </a:endParaRPr>
          </a:p>
          <a:p>
            <a:pPr algn="ctr"/>
            <a:r>
              <a:rPr lang="en-US" b="1" dirty="0" smtClean="0">
                <a:solidFill>
                  <a:schemeClr val="bg1"/>
                </a:solidFill>
              </a:rPr>
              <a:t>you </a:t>
            </a:r>
            <a:r>
              <a:rPr lang="en-US" b="1" dirty="0">
                <a:solidFill>
                  <a:schemeClr val="bg1"/>
                </a:solidFill>
              </a:rPr>
              <a:t>think is necessary to respond </a:t>
            </a:r>
            <a:endParaRPr lang="en-US" b="1" dirty="0" smtClean="0">
              <a:solidFill>
                <a:schemeClr val="bg1"/>
              </a:solidFill>
            </a:endParaRPr>
          </a:p>
          <a:p>
            <a:pPr algn="ctr"/>
            <a:r>
              <a:rPr lang="en-US" b="1" dirty="0" smtClean="0">
                <a:solidFill>
                  <a:schemeClr val="bg1"/>
                </a:solidFill>
              </a:rPr>
              <a:t>effectively </a:t>
            </a:r>
            <a:r>
              <a:rPr lang="en-US" b="1" dirty="0">
                <a:solidFill>
                  <a:schemeClr val="bg1"/>
                </a:solidFill>
              </a:rPr>
              <a:t>to flash flood hazards?</a:t>
            </a:r>
          </a:p>
          <a:p>
            <a:pPr algn="ctr"/>
            <a:r>
              <a:rPr lang="en-US" b="1" dirty="0">
                <a:solidFill>
                  <a:schemeClr val="bg1"/>
                </a:solidFill>
              </a:rPr>
              <a:t>    </a:t>
            </a:r>
          </a:p>
          <a:p>
            <a:pPr algn="ctr"/>
            <a:r>
              <a:rPr lang="en-US" b="1" dirty="0" smtClean="0">
                <a:solidFill>
                  <a:schemeClr val="bg1"/>
                </a:solidFill>
              </a:rPr>
              <a:t>4) Which </a:t>
            </a:r>
            <a:r>
              <a:rPr lang="en-US" b="1" dirty="0">
                <a:solidFill>
                  <a:schemeClr val="bg1"/>
                </a:solidFill>
              </a:rPr>
              <a:t>dissemination channels do you prefer to use for dissemination </a:t>
            </a:r>
            <a:endParaRPr lang="en-US" b="1" dirty="0" smtClean="0">
              <a:solidFill>
                <a:schemeClr val="bg1"/>
              </a:solidFill>
            </a:endParaRPr>
          </a:p>
          <a:p>
            <a:pPr algn="ctr"/>
            <a:r>
              <a:rPr lang="en-US" b="1" dirty="0" smtClean="0">
                <a:solidFill>
                  <a:schemeClr val="bg1"/>
                </a:solidFill>
              </a:rPr>
              <a:t>of</a:t>
            </a:r>
            <a:r>
              <a:rPr lang="en-US" b="1" dirty="0">
                <a:solidFill>
                  <a:schemeClr val="bg1"/>
                </a:solidFill>
              </a:rPr>
              <a:t>  flash flood warnings?</a:t>
            </a:r>
          </a:p>
          <a:p>
            <a:pPr algn="ctr"/>
            <a:endParaRPr lang="en-US" b="1" dirty="0">
              <a:solidFill>
                <a:schemeClr val="bg1"/>
              </a:solidFill>
            </a:endParaRPr>
          </a:p>
          <a:p>
            <a:pPr algn="ctr"/>
            <a:r>
              <a:rPr lang="en-US" b="1" dirty="0" smtClean="0">
                <a:solidFill>
                  <a:schemeClr val="bg1"/>
                </a:solidFill>
              </a:rPr>
              <a:t>5)</a:t>
            </a:r>
            <a:r>
              <a:rPr lang="en-US" b="1" dirty="0">
                <a:solidFill>
                  <a:schemeClr val="bg1"/>
                </a:solidFill>
              </a:rPr>
              <a:t>   How FFGS forecaster-support can contribute to saving lives and property?</a:t>
            </a:r>
          </a:p>
          <a:p>
            <a:pPr algn="ctr"/>
            <a:r>
              <a:rPr lang="en-US" b="1" dirty="0">
                <a:solidFill>
                  <a:schemeClr val="bg1"/>
                </a:solidFill>
              </a:rPr>
              <a:t>    </a:t>
            </a:r>
          </a:p>
          <a:p>
            <a:pPr algn="ctr"/>
            <a:r>
              <a:rPr lang="en-US" b="1" dirty="0" smtClean="0">
                <a:solidFill>
                  <a:schemeClr val="bg1"/>
                </a:solidFill>
              </a:rPr>
              <a:t>6)</a:t>
            </a:r>
            <a:r>
              <a:rPr lang="en-US" b="1" dirty="0">
                <a:solidFill>
                  <a:schemeClr val="bg1"/>
                </a:solidFill>
              </a:rPr>
              <a:t>  From your perspective what type of </a:t>
            </a:r>
            <a:endParaRPr lang="en-US" b="1" dirty="0" smtClean="0">
              <a:solidFill>
                <a:schemeClr val="bg1"/>
              </a:solidFill>
            </a:endParaRPr>
          </a:p>
          <a:p>
            <a:pPr algn="ctr"/>
            <a:r>
              <a:rPr lang="en-US" b="1" dirty="0" smtClean="0">
                <a:solidFill>
                  <a:schemeClr val="bg1"/>
                </a:solidFill>
              </a:rPr>
              <a:t>public </a:t>
            </a:r>
            <a:r>
              <a:rPr lang="en-US" b="1" dirty="0">
                <a:solidFill>
                  <a:schemeClr val="bg1"/>
                </a:solidFill>
              </a:rPr>
              <a:t>education would be needed for the public to effectively respond to warnings?</a:t>
            </a:r>
          </a:p>
          <a:p>
            <a:r>
              <a:rPr lang="en-US" dirty="0"/>
              <a:t> </a:t>
            </a:r>
          </a:p>
        </p:txBody>
      </p:sp>
      <p:sp>
        <p:nvSpPr>
          <p:cNvPr id="3" name="Rectangle 2"/>
          <p:cNvSpPr/>
          <p:nvPr/>
        </p:nvSpPr>
        <p:spPr>
          <a:xfrm>
            <a:off x="323528" y="549000"/>
            <a:ext cx="8568000" cy="57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1) Selon vous, comment les annonces de crues éclair devraient-elles être structurées? </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2) Quelles informations devraient figurer dans les annonces de crues éclair?</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3) Selon vous, quel est le délai minimum requis pour intervenir efficacement en cas de risque de crue éclair?</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4) Quels canaux préférez-vous utiliser pour diffuser des annonces de crues éclair?</a:t>
            </a:r>
            <a:br>
              <a:rPr lang="fr-FR" b="1" dirty="0">
                <a:solidFill>
                  <a:schemeClr val="bg1"/>
                </a:solidFill>
              </a:rPr>
            </a:br>
            <a:r>
              <a:rPr lang="fr-FR" b="1" dirty="0">
                <a:solidFill>
                  <a:schemeClr val="bg1"/>
                </a:solidFill>
              </a:rPr>
              <a:t/>
            </a:r>
            <a:br>
              <a:rPr lang="fr-FR" b="1" dirty="0">
                <a:solidFill>
                  <a:schemeClr val="bg1"/>
                </a:solidFill>
              </a:rPr>
            </a:br>
            <a:r>
              <a:rPr lang="fr-FR" b="1" dirty="0">
                <a:solidFill>
                  <a:schemeClr val="bg1"/>
                </a:solidFill>
              </a:rPr>
              <a:t>5)   Comment l’appui que donne le Système d'indications relatives aux crues éclair (FFGS) aux prévisionnistes peut-il contribuer à protéger les personnes et les biens?</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6)  Selon vous, comment faudrait-il sensibiliser le public pour qu’il réagisse efficacement aux annonces?</a:t>
            </a:r>
            <a:endParaRPr lang="en-US" b="1" dirty="0">
              <a:solidFill>
                <a:schemeClr val="bg1"/>
              </a:solidFill>
            </a:endParaRPr>
          </a:p>
        </p:txBody>
      </p:sp>
    </p:spTree>
    <p:extLst>
      <p:ext uri="{BB962C8B-B14F-4D97-AF65-F5344CB8AC3E}">
        <p14:creationId xmlns:p14="http://schemas.microsoft.com/office/powerpoint/2010/main" val="4168128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nternal.wmo.int\UserData\redirected\pmutic\Downloads\farmer_icons_collection_colored_cartoon_design_327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6943" y="2348880"/>
            <a:ext cx="4061169" cy="361860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931317" y="908719"/>
            <a:ext cx="3152851" cy="707886"/>
          </a:xfrm>
          <a:prstGeom prst="rect">
            <a:avLst/>
          </a:prstGeom>
          <a:noFill/>
        </p:spPr>
        <p:txBody>
          <a:bodyPr wrap="none" rtlCol="0">
            <a:spAutoFit/>
          </a:bodyPr>
          <a:lstStyle/>
          <a:p>
            <a:r>
              <a:rPr lang="fr-CH" sz="4000" b="1" dirty="0">
                <a:solidFill>
                  <a:schemeClr val="tx2">
                    <a:lumMod val="75000"/>
                  </a:schemeClr>
                </a:solidFill>
              </a:rPr>
              <a:t>AGRICULTEUR</a:t>
            </a:r>
            <a:endParaRPr lang="en-US" sz="4000" b="1" dirty="0">
              <a:solidFill>
                <a:schemeClr val="tx2">
                  <a:lumMod val="75000"/>
                </a:schemeClr>
              </a:solidFill>
            </a:endParaRPr>
          </a:p>
        </p:txBody>
      </p:sp>
      <p:sp>
        <p:nvSpPr>
          <p:cNvPr id="6" name="Rectangle 5"/>
          <p:cNvSpPr/>
          <p:nvPr/>
        </p:nvSpPr>
        <p:spPr>
          <a:xfrm>
            <a:off x="323528" y="549000"/>
            <a:ext cx="8568000" cy="576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endParaRPr>
          </a:p>
        </p:txBody>
      </p:sp>
    </p:spTree>
    <p:extLst>
      <p:ext uri="{BB962C8B-B14F-4D97-AF65-F5344CB8AC3E}">
        <p14:creationId xmlns:p14="http://schemas.microsoft.com/office/powerpoint/2010/main" val="96052739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3007" y="474345"/>
            <a:ext cx="4572000" cy="5909310"/>
          </a:xfrm>
          <a:prstGeom prst="rect">
            <a:avLst/>
          </a:prstGeom>
        </p:spPr>
        <p:txBody>
          <a:bodyPr>
            <a:spAutoFit/>
          </a:bodyPr>
          <a:lstStyle/>
          <a:p>
            <a:pPr algn="ctr"/>
            <a:r>
              <a:rPr lang="en-US" b="1" dirty="0" smtClean="0">
                <a:solidFill>
                  <a:schemeClr val="bg1"/>
                </a:solidFill>
              </a:rPr>
              <a:t>1) How </a:t>
            </a:r>
            <a:r>
              <a:rPr lang="en-US" b="1" dirty="0">
                <a:solidFill>
                  <a:schemeClr val="bg1"/>
                </a:solidFill>
              </a:rPr>
              <a:t>should flash flood warnings be structured from your perspective?  </a:t>
            </a:r>
          </a:p>
          <a:p>
            <a:pPr algn="ctr"/>
            <a:r>
              <a:rPr lang="en-US" b="1" dirty="0">
                <a:solidFill>
                  <a:schemeClr val="bg1"/>
                </a:solidFill>
              </a:rPr>
              <a:t>   </a:t>
            </a:r>
          </a:p>
          <a:p>
            <a:pPr algn="ctr"/>
            <a:r>
              <a:rPr lang="en-US" b="1" dirty="0" smtClean="0">
                <a:solidFill>
                  <a:schemeClr val="bg1"/>
                </a:solidFill>
              </a:rPr>
              <a:t>2)</a:t>
            </a:r>
            <a:r>
              <a:rPr lang="en-US" b="1" dirty="0">
                <a:solidFill>
                  <a:schemeClr val="bg1"/>
                </a:solidFill>
              </a:rPr>
              <a:t> What information should be included </a:t>
            </a:r>
            <a:endParaRPr lang="en-US" b="1" dirty="0" smtClean="0">
              <a:solidFill>
                <a:schemeClr val="bg1"/>
              </a:solidFill>
            </a:endParaRPr>
          </a:p>
          <a:p>
            <a:pPr algn="ctr"/>
            <a:r>
              <a:rPr lang="en-US" b="1" dirty="0" smtClean="0">
                <a:solidFill>
                  <a:schemeClr val="bg1"/>
                </a:solidFill>
              </a:rPr>
              <a:t>in </a:t>
            </a:r>
            <a:r>
              <a:rPr lang="en-US" b="1" dirty="0">
                <a:solidFill>
                  <a:schemeClr val="bg1"/>
                </a:solidFill>
              </a:rPr>
              <a:t>the flash flood warning?</a:t>
            </a:r>
          </a:p>
          <a:p>
            <a:pPr algn="ctr"/>
            <a:r>
              <a:rPr lang="en-US" b="1" dirty="0">
                <a:solidFill>
                  <a:schemeClr val="bg1"/>
                </a:solidFill>
              </a:rPr>
              <a:t>      </a:t>
            </a:r>
          </a:p>
          <a:p>
            <a:pPr algn="ctr"/>
            <a:r>
              <a:rPr lang="en-US" b="1" dirty="0" smtClean="0">
                <a:solidFill>
                  <a:schemeClr val="bg1"/>
                </a:solidFill>
              </a:rPr>
              <a:t>3) What </a:t>
            </a:r>
            <a:r>
              <a:rPr lang="en-US" b="1" dirty="0">
                <a:solidFill>
                  <a:schemeClr val="bg1"/>
                </a:solidFill>
              </a:rPr>
              <a:t>is the minimum lead time that </a:t>
            </a:r>
            <a:endParaRPr lang="en-US" b="1" dirty="0" smtClean="0">
              <a:solidFill>
                <a:schemeClr val="bg1"/>
              </a:solidFill>
            </a:endParaRPr>
          </a:p>
          <a:p>
            <a:pPr algn="ctr"/>
            <a:r>
              <a:rPr lang="en-US" b="1" dirty="0" smtClean="0">
                <a:solidFill>
                  <a:schemeClr val="bg1"/>
                </a:solidFill>
              </a:rPr>
              <a:t>you </a:t>
            </a:r>
            <a:r>
              <a:rPr lang="en-US" b="1" dirty="0">
                <a:solidFill>
                  <a:schemeClr val="bg1"/>
                </a:solidFill>
              </a:rPr>
              <a:t>think is necessary to respond </a:t>
            </a:r>
            <a:endParaRPr lang="en-US" b="1" dirty="0" smtClean="0">
              <a:solidFill>
                <a:schemeClr val="bg1"/>
              </a:solidFill>
            </a:endParaRPr>
          </a:p>
          <a:p>
            <a:pPr algn="ctr"/>
            <a:r>
              <a:rPr lang="en-US" b="1" dirty="0" smtClean="0">
                <a:solidFill>
                  <a:schemeClr val="bg1"/>
                </a:solidFill>
              </a:rPr>
              <a:t>effectively </a:t>
            </a:r>
            <a:r>
              <a:rPr lang="en-US" b="1" dirty="0">
                <a:solidFill>
                  <a:schemeClr val="bg1"/>
                </a:solidFill>
              </a:rPr>
              <a:t>to flash flood hazards?</a:t>
            </a:r>
          </a:p>
          <a:p>
            <a:pPr algn="ctr"/>
            <a:r>
              <a:rPr lang="en-US" b="1" dirty="0">
                <a:solidFill>
                  <a:schemeClr val="bg1"/>
                </a:solidFill>
              </a:rPr>
              <a:t>    </a:t>
            </a:r>
          </a:p>
          <a:p>
            <a:pPr algn="ctr"/>
            <a:r>
              <a:rPr lang="en-US" b="1" dirty="0" smtClean="0">
                <a:solidFill>
                  <a:schemeClr val="bg1"/>
                </a:solidFill>
              </a:rPr>
              <a:t>4) Which </a:t>
            </a:r>
            <a:r>
              <a:rPr lang="en-US" b="1" dirty="0">
                <a:solidFill>
                  <a:schemeClr val="bg1"/>
                </a:solidFill>
              </a:rPr>
              <a:t>dissemination channels do you prefer to use for dissemination </a:t>
            </a:r>
            <a:endParaRPr lang="en-US" b="1" dirty="0" smtClean="0">
              <a:solidFill>
                <a:schemeClr val="bg1"/>
              </a:solidFill>
            </a:endParaRPr>
          </a:p>
          <a:p>
            <a:pPr algn="ctr"/>
            <a:r>
              <a:rPr lang="en-US" b="1" dirty="0" smtClean="0">
                <a:solidFill>
                  <a:schemeClr val="bg1"/>
                </a:solidFill>
              </a:rPr>
              <a:t>of</a:t>
            </a:r>
            <a:r>
              <a:rPr lang="en-US" b="1" dirty="0">
                <a:solidFill>
                  <a:schemeClr val="bg1"/>
                </a:solidFill>
              </a:rPr>
              <a:t>  flash flood warnings?</a:t>
            </a:r>
          </a:p>
          <a:p>
            <a:pPr algn="ctr"/>
            <a:endParaRPr lang="en-US" b="1" dirty="0">
              <a:solidFill>
                <a:schemeClr val="bg1"/>
              </a:solidFill>
            </a:endParaRPr>
          </a:p>
          <a:p>
            <a:pPr algn="ctr"/>
            <a:r>
              <a:rPr lang="en-US" b="1" dirty="0" smtClean="0">
                <a:solidFill>
                  <a:schemeClr val="bg1"/>
                </a:solidFill>
              </a:rPr>
              <a:t>5)</a:t>
            </a:r>
            <a:r>
              <a:rPr lang="en-US" b="1" dirty="0">
                <a:solidFill>
                  <a:schemeClr val="bg1"/>
                </a:solidFill>
              </a:rPr>
              <a:t>   How FFGS forecaster-support can contribute to saving lives and property?</a:t>
            </a:r>
          </a:p>
          <a:p>
            <a:pPr algn="ctr"/>
            <a:r>
              <a:rPr lang="en-US" b="1" dirty="0">
                <a:solidFill>
                  <a:schemeClr val="bg1"/>
                </a:solidFill>
              </a:rPr>
              <a:t>    </a:t>
            </a:r>
          </a:p>
          <a:p>
            <a:pPr algn="ctr"/>
            <a:r>
              <a:rPr lang="en-US" b="1" dirty="0" smtClean="0">
                <a:solidFill>
                  <a:schemeClr val="bg1"/>
                </a:solidFill>
              </a:rPr>
              <a:t>6)</a:t>
            </a:r>
            <a:r>
              <a:rPr lang="en-US" b="1" dirty="0">
                <a:solidFill>
                  <a:schemeClr val="bg1"/>
                </a:solidFill>
              </a:rPr>
              <a:t>  From your perspective what type of </a:t>
            </a:r>
            <a:endParaRPr lang="en-US" b="1" dirty="0" smtClean="0">
              <a:solidFill>
                <a:schemeClr val="bg1"/>
              </a:solidFill>
            </a:endParaRPr>
          </a:p>
          <a:p>
            <a:pPr algn="ctr"/>
            <a:r>
              <a:rPr lang="en-US" b="1" dirty="0" smtClean="0">
                <a:solidFill>
                  <a:schemeClr val="bg1"/>
                </a:solidFill>
              </a:rPr>
              <a:t>public </a:t>
            </a:r>
            <a:r>
              <a:rPr lang="en-US" b="1" dirty="0">
                <a:solidFill>
                  <a:schemeClr val="bg1"/>
                </a:solidFill>
              </a:rPr>
              <a:t>education would be needed for the public to effectively respond to warnings?</a:t>
            </a:r>
          </a:p>
          <a:p>
            <a:r>
              <a:rPr lang="en-US" dirty="0"/>
              <a:t> </a:t>
            </a:r>
          </a:p>
        </p:txBody>
      </p:sp>
      <p:sp>
        <p:nvSpPr>
          <p:cNvPr id="3" name="Rectangle 2"/>
          <p:cNvSpPr/>
          <p:nvPr/>
        </p:nvSpPr>
        <p:spPr>
          <a:xfrm>
            <a:off x="323528" y="549000"/>
            <a:ext cx="8568000" cy="57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1) Selon vous, comment les annonces de crues éclair devraient-elles être structurées? </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2) Quelles informations devraient figurer dans les annonces de crues éclair?</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3) Selon vous, quel est le délai minimum requis pour intervenir efficacement en cas de risque de crue éclair?</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4) Quels canaux préférez-vous utiliser pour diffuser des annonces de crues éclair?</a:t>
            </a:r>
            <a:br>
              <a:rPr lang="fr-FR" b="1" dirty="0">
                <a:solidFill>
                  <a:schemeClr val="bg1"/>
                </a:solidFill>
              </a:rPr>
            </a:br>
            <a:r>
              <a:rPr lang="fr-FR" b="1" dirty="0">
                <a:solidFill>
                  <a:schemeClr val="bg1"/>
                </a:solidFill>
              </a:rPr>
              <a:t/>
            </a:r>
            <a:br>
              <a:rPr lang="fr-FR" b="1" dirty="0">
                <a:solidFill>
                  <a:schemeClr val="bg1"/>
                </a:solidFill>
              </a:rPr>
            </a:br>
            <a:r>
              <a:rPr lang="fr-FR" b="1" dirty="0">
                <a:solidFill>
                  <a:schemeClr val="bg1"/>
                </a:solidFill>
              </a:rPr>
              <a:t>5)   Comment l’appui que donne le Système d'indications relatives aux crues éclair (FFGS) aux prévisionnistes peut-il contribuer à protéger les personnes et les biens?</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6)  Selon vous, comment faudrait-il sensibiliser le public pour qu’il réagisse efficacement aux annonces?</a:t>
            </a:r>
            <a:endParaRPr lang="en-US" b="1" dirty="0">
              <a:solidFill>
                <a:schemeClr val="bg1"/>
              </a:solidFill>
            </a:endParaRPr>
          </a:p>
        </p:txBody>
      </p:sp>
    </p:spTree>
    <p:extLst>
      <p:ext uri="{BB962C8B-B14F-4D97-AF65-F5344CB8AC3E}">
        <p14:creationId xmlns:p14="http://schemas.microsoft.com/office/powerpoint/2010/main" val="4168128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23528" y="549000"/>
            <a:ext cx="8568000" cy="5760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endParaRPr>
          </a:p>
        </p:txBody>
      </p:sp>
      <p:pic>
        <p:nvPicPr>
          <p:cNvPr id="10" name="Picture 2" descr="\\internal.wmo.int\UserData\redirected\pmutic\Downloads\Friend-PNG-Pi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0529" y="4531448"/>
            <a:ext cx="4233997" cy="175710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INTERNAL.WMO.INT\UserData\Redirected\pmutic\Desktop\icons, maps, logos\Slicice\flash-flood-be-alert-sign-k2-002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8693" y="1932644"/>
            <a:ext cx="1775153" cy="261924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837066" y="910461"/>
            <a:ext cx="5141087" cy="646331"/>
          </a:xfrm>
          <a:prstGeom prst="rect">
            <a:avLst/>
          </a:prstGeom>
        </p:spPr>
        <p:txBody>
          <a:bodyPr wrap="none">
            <a:spAutoFit/>
          </a:bodyPr>
          <a:lstStyle/>
          <a:p>
            <a:pPr algn="ctr"/>
            <a:r>
              <a:rPr lang="fr-FR" sz="3600" b="1" dirty="0">
                <a:solidFill>
                  <a:schemeClr val="tx2">
                    <a:lumMod val="75000"/>
                  </a:schemeClr>
                </a:solidFill>
              </a:rPr>
              <a:t>ENFANTS ÂGÉS DE 10 ANS</a:t>
            </a:r>
            <a:endParaRPr lang="en-US" sz="3600" b="1" dirty="0">
              <a:solidFill>
                <a:schemeClr val="tx2">
                  <a:lumMod val="75000"/>
                </a:schemeClr>
              </a:solidFill>
            </a:endParaRPr>
          </a:p>
        </p:txBody>
      </p:sp>
    </p:spTree>
    <p:extLst>
      <p:ext uri="{BB962C8B-B14F-4D97-AF65-F5344CB8AC3E}">
        <p14:creationId xmlns:p14="http://schemas.microsoft.com/office/powerpoint/2010/main" val="9605273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3007" y="474345"/>
            <a:ext cx="4572000" cy="5909310"/>
          </a:xfrm>
          <a:prstGeom prst="rect">
            <a:avLst/>
          </a:prstGeom>
        </p:spPr>
        <p:txBody>
          <a:bodyPr>
            <a:spAutoFit/>
          </a:bodyPr>
          <a:lstStyle/>
          <a:p>
            <a:pPr algn="ctr"/>
            <a:r>
              <a:rPr lang="en-US" b="1" dirty="0" smtClean="0">
                <a:solidFill>
                  <a:schemeClr val="bg1"/>
                </a:solidFill>
              </a:rPr>
              <a:t>1) How </a:t>
            </a:r>
            <a:r>
              <a:rPr lang="en-US" b="1" dirty="0">
                <a:solidFill>
                  <a:schemeClr val="bg1"/>
                </a:solidFill>
              </a:rPr>
              <a:t>should flash flood warnings be structured from your perspective?  </a:t>
            </a:r>
          </a:p>
          <a:p>
            <a:pPr algn="ctr"/>
            <a:r>
              <a:rPr lang="en-US" b="1" dirty="0">
                <a:solidFill>
                  <a:schemeClr val="bg1"/>
                </a:solidFill>
              </a:rPr>
              <a:t>   </a:t>
            </a:r>
          </a:p>
          <a:p>
            <a:pPr algn="ctr"/>
            <a:r>
              <a:rPr lang="en-US" b="1" dirty="0" smtClean="0">
                <a:solidFill>
                  <a:schemeClr val="bg1"/>
                </a:solidFill>
              </a:rPr>
              <a:t>2)</a:t>
            </a:r>
            <a:r>
              <a:rPr lang="en-US" b="1" dirty="0">
                <a:solidFill>
                  <a:schemeClr val="bg1"/>
                </a:solidFill>
              </a:rPr>
              <a:t> What information should be included </a:t>
            </a:r>
            <a:endParaRPr lang="en-US" b="1" dirty="0" smtClean="0">
              <a:solidFill>
                <a:schemeClr val="bg1"/>
              </a:solidFill>
            </a:endParaRPr>
          </a:p>
          <a:p>
            <a:pPr algn="ctr"/>
            <a:r>
              <a:rPr lang="en-US" b="1" dirty="0" smtClean="0">
                <a:solidFill>
                  <a:schemeClr val="bg1"/>
                </a:solidFill>
              </a:rPr>
              <a:t>in </a:t>
            </a:r>
            <a:r>
              <a:rPr lang="en-US" b="1" dirty="0">
                <a:solidFill>
                  <a:schemeClr val="bg1"/>
                </a:solidFill>
              </a:rPr>
              <a:t>the flash flood warning?</a:t>
            </a:r>
          </a:p>
          <a:p>
            <a:pPr algn="ctr"/>
            <a:r>
              <a:rPr lang="en-US" b="1" dirty="0">
                <a:solidFill>
                  <a:schemeClr val="bg1"/>
                </a:solidFill>
              </a:rPr>
              <a:t>      </a:t>
            </a:r>
          </a:p>
          <a:p>
            <a:pPr algn="ctr"/>
            <a:r>
              <a:rPr lang="en-US" b="1" dirty="0" smtClean="0">
                <a:solidFill>
                  <a:schemeClr val="bg1"/>
                </a:solidFill>
              </a:rPr>
              <a:t>3) What </a:t>
            </a:r>
            <a:r>
              <a:rPr lang="en-US" b="1" dirty="0">
                <a:solidFill>
                  <a:schemeClr val="bg1"/>
                </a:solidFill>
              </a:rPr>
              <a:t>is the minimum lead time that </a:t>
            </a:r>
            <a:endParaRPr lang="en-US" b="1" dirty="0" smtClean="0">
              <a:solidFill>
                <a:schemeClr val="bg1"/>
              </a:solidFill>
            </a:endParaRPr>
          </a:p>
          <a:p>
            <a:pPr algn="ctr"/>
            <a:r>
              <a:rPr lang="en-US" b="1" dirty="0" smtClean="0">
                <a:solidFill>
                  <a:schemeClr val="bg1"/>
                </a:solidFill>
              </a:rPr>
              <a:t>you </a:t>
            </a:r>
            <a:r>
              <a:rPr lang="en-US" b="1" dirty="0">
                <a:solidFill>
                  <a:schemeClr val="bg1"/>
                </a:solidFill>
              </a:rPr>
              <a:t>think is necessary to respond </a:t>
            </a:r>
            <a:endParaRPr lang="en-US" b="1" dirty="0" smtClean="0">
              <a:solidFill>
                <a:schemeClr val="bg1"/>
              </a:solidFill>
            </a:endParaRPr>
          </a:p>
          <a:p>
            <a:pPr algn="ctr"/>
            <a:r>
              <a:rPr lang="en-US" b="1" dirty="0" smtClean="0">
                <a:solidFill>
                  <a:schemeClr val="bg1"/>
                </a:solidFill>
              </a:rPr>
              <a:t>effectively </a:t>
            </a:r>
            <a:r>
              <a:rPr lang="en-US" b="1" dirty="0">
                <a:solidFill>
                  <a:schemeClr val="bg1"/>
                </a:solidFill>
              </a:rPr>
              <a:t>to flash flood hazards?</a:t>
            </a:r>
          </a:p>
          <a:p>
            <a:pPr algn="ctr"/>
            <a:r>
              <a:rPr lang="en-US" b="1" dirty="0">
                <a:solidFill>
                  <a:schemeClr val="bg1"/>
                </a:solidFill>
              </a:rPr>
              <a:t>    </a:t>
            </a:r>
          </a:p>
          <a:p>
            <a:pPr algn="ctr"/>
            <a:r>
              <a:rPr lang="en-US" b="1" dirty="0" smtClean="0">
                <a:solidFill>
                  <a:schemeClr val="bg1"/>
                </a:solidFill>
              </a:rPr>
              <a:t>4) Which </a:t>
            </a:r>
            <a:r>
              <a:rPr lang="en-US" b="1" dirty="0">
                <a:solidFill>
                  <a:schemeClr val="bg1"/>
                </a:solidFill>
              </a:rPr>
              <a:t>dissemination channels do you prefer to use for dissemination </a:t>
            </a:r>
            <a:endParaRPr lang="en-US" b="1" dirty="0" smtClean="0">
              <a:solidFill>
                <a:schemeClr val="bg1"/>
              </a:solidFill>
            </a:endParaRPr>
          </a:p>
          <a:p>
            <a:pPr algn="ctr"/>
            <a:r>
              <a:rPr lang="en-US" b="1" dirty="0" smtClean="0">
                <a:solidFill>
                  <a:schemeClr val="bg1"/>
                </a:solidFill>
              </a:rPr>
              <a:t>of</a:t>
            </a:r>
            <a:r>
              <a:rPr lang="en-US" b="1" dirty="0">
                <a:solidFill>
                  <a:schemeClr val="bg1"/>
                </a:solidFill>
              </a:rPr>
              <a:t>  flash flood warnings?</a:t>
            </a:r>
          </a:p>
          <a:p>
            <a:pPr algn="ctr"/>
            <a:endParaRPr lang="en-US" b="1" dirty="0">
              <a:solidFill>
                <a:schemeClr val="bg1"/>
              </a:solidFill>
            </a:endParaRPr>
          </a:p>
          <a:p>
            <a:pPr algn="ctr"/>
            <a:r>
              <a:rPr lang="en-US" b="1" dirty="0" smtClean="0">
                <a:solidFill>
                  <a:schemeClr val="bg1"/>
                </a:solidFill>
              </a:rPr>
              <a:t>5)</a:t>
            </a:r>
            <a:r>
              <a:rPr lang="en-US" b="1" dirty="0">
                <a:solidFill>
                  <a:schemeClr val="bg1"/>
                </a:solidFill>
              </a:rPr>
              <a:t>   How FFGS forecaster-support can contribute to saving lives and property?</a:t>
            </a:r>
          </a:p>
          <a:p>
            <a:pPr algn="ctr"/>
            <a:r>
              <a:rPr lang="en-US" b="1" dirty="0">
                <a:solidFill>
                  <a:schemeClr val="bg1"/>
                </a:solidFill>
              </a:rPr>
              <a:t>    </a:t>
            </a:r>
          </a:p>
          <a:p>
            <a:pPr algn="ctr"/>
            <a:r>
              <a:rPr lang="en-US" b="1" dirty="0" smtClean="0">
                <a:solidFill>
                  <a:schemeClr val="bg1"/>
                </a:solidFill>
              </a:rPr>
              <a:t>6)</a:t>
            </a:r>
            <a:r>
              <a:rPr lang="en-US" b="1" dirty="0">
                <a:solidFill>
                  <a:schemeClr val="bg1"/>
                </a:solidFill>
              </a:rPr>
              <a:t>  From your perspective what type of </a:t>
            </a:r>
            <a:endParaRPr lang="en-US" b="1" dirty="0" smtClean="0">
              <a:solidFill>
                <a:schemeClr val="bg1"/>
              </a:solidFill>
            </a:endParaRPr>
          </a:p>
          <a:p>
            <a:pPr algn="ctr"/>
            <a:r>
              <a:rPr lang="en-US" b="1" dirty="0" smtClean="0">
                <a:solidFill>
                  <a:schemeClr val="bg1"/>
                </a:solidFill>
              </a:rPr>
              <a:t>public </a:t>
            </a:r>
            <a:r>
              <a:rPr lang="en-US" b="1" dirty="0">
                <a:solidFill>
                  <a:schemeClr val="bg1"/>
                </a:solidFill>
              </a:rPr>
              <a:t>education would be needed for the public to effectively respond to warnings?</a:t>
            </a:r>
          </a:p>
          <a:p>
            <a:r>
              <a:rPr lang="en-US" dirty="0"/>
              <a:t> </a:t>
            </a:r>
          </a:p>
        </p:txBody>
      </p:sp>
      <p:sp>
        <p:nvSpPr>
          <p:cNvPr id="3" name="Rectangle 2"/>
          <p:cNvSpPr/>
          <p:nvPr/>
        </p:nvSpPr>
        <p:spPr>
          <a:xfrm>
            <a:off x="323528" y="549000"/>
            <a:ext cx="8568000" cy="57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1) Selon vous, comment les annonces de crues éclair devraient-elles être structurées? </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2) Quelles informations devraient figurer dans les annonces de crues éclair?</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3) Selon vous, quel est le délai minimum requis pour intervenir efficacement en cas de risque de crue éclair?</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4) Quels canaux préférez-vous utiliser pour diffuser des annonces de crues éclair?</a:t>
            </a:r>
            <a:br>
              <a:rPr lang="fr-FR" b="1" dirty="0">
                <a:solidFill>
                  <a:schemeClr val="bg1"/>
                </a:solidFill>
              </a:rPr>
            </a:br>
            <a:r>
              <a:rPr lang="fr-FR" b="1" dirty="0">
                <a:solidFill>
                  <a:schemeClr val="bg1"/>
                </a:solidFill>
              </a:rPr>
              <a:t/>
            </a:r>
            <a:br>
              <a:rPr lang="fr-FR" b="1" dirty="0">
                <a:solidFill>
                  <a:schemeClr val="bg1"/>
                </a:solidFill>
              </a:rPr>
            </a:br>
            <a:r>
              <a:rPr lang="fr-FR" b="1" dirty="0">
                <a:solidFill>
                  <a:schemeClr val="bg1"/>
                </a:solidFill>
              </a:rPr>
              <a:t>5)   Comment l’appui que donne le Système d'indications relatives aux crues éclair (FFGS) aux prévisionnistes peut-il contribuer à protéger les personnes et les biens?</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6)  Selon vous, comment faudrait-il sensibiliser le public pour qu’il réagisse efficacement aux annonces?</a:t>
            </a:r>
            <a:endParaRPr lang="en-US" b="1" dirty="0">
              <a:solidFill>
                <a:schemeClr val="bg1"/>
              </a:solidFill>
            </a:endParaRPr>
          </a:p>
        </p:txBody>
      </p:sp>
    </p:spTree>
    <p:extLst>
      <p:ext uri="{BB962C8B-B14F-4D97-AF65-F5344CB8AC3E}">
        <p14:creationId xmlns:p14="http://schemas.microsoft.com/office/powerpoint/2010/main" val="41681283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23528" y="549000"/>
            <a:ext cx="8568000" cy="57600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endParaRPr>
          </a:p>
        </p:txBody>
      </p:sp>
      <p:pic>
        <p:nvPicPr>
          <p:cNvPr id="8" name="Picture 2" descr="\\internal.wmo.int\UserData\redirected\pmutic\Downloads\fores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4563" y="2492896"/>
            <a:ext cx="3545929" cy="354592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827584" y="836712"/>
            <a:ext cx="7704856" cy="1200329"/>
          </a:xfrm>
          <a:prstGeom prst="rect">
            <a:avLst/>
          </a:prstGeom>
        </p:spPr>
        <p:txBody>
          <a:bodyPr wrap="square">
            <a:spAutoFit/>
          </a:bodyPr>
          <a:lstStyle/>
          <a:p>
            <a:pPr algn="ctr"/>
            <a:r>
              <a:rPr lang="fr-FR" sz="3600" b="1" dirty="0">
                <a:solidFill>
                  <a:schemeClr val="bg1"/>
                </a:solidFill>
              </a:rPr>
              <a:t>REPRÉSENTANT DU MINISTÈRE DES FORÊTS</a:t>
            </a:r>
            <a:endParaRPr lang="en-US" sz="3600" b="1" dirty="0">
              <a:solidFill>
                <a:schemeClr val="bg1"/>
              </a:solidFill>
            </a:endParaRPr>
          </a:p>
        </p:txBody>
      </p:sp>
    </p:spTree>
    <p:extLst>
      <p:ext uri="{BB962C8B-B14F-4D97-AF65-F5344CB8AC3E}">
        <p14:creationId xmlns:p14="http://schemas.microsoft.com/office/powerpoint/2010/main" val="39788372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3007" y="474345"/>
            <a:ext cx="4572000" cy="5909310"/>
          </a:xfrm>
          <a:prstGeom prst="rect">
            <a:avLst/>
          </a:prstGeom>
        </p:spPr>
        <p:txBody>
          <a:bodyPr>
            <a:spAutoFit/>
          </a:bodyPr>
          <a:lstStyle/>
          <a:p>
            <a:pPr algn="ctr"/>
            <a:r>
              <a:rPr lang="en-US" b="1" dirty="0" smtClean="0">
                <a:solidFill>
                  <a:schemeClr val="bg1"/>
                </a:solidFill>
              </a:rPr>
              <a:t>1) How </a:t>
            </a:r>
            <a:r>
              <a:rPr lang="en-US" b="1" dirty="0">
                <a:solidFill>
                  <a:schemeClr val="bg1"/>
                </a:solidFill>
              </a:rPr>
              <a:t>should flash flood warnings be structured from your perspective?  </a:t>
            </a:r>
          </a:p>
          <a:p>
            <a:pPr algn="ctr"/>
            <a:r>
              <a:rPr lang="en-US" b="1" dirty="0">
                <a:solidFill>
                  <a:schemeClr val="bg1"/>
                </a:solidFill>
              </a:rPr>
              <a:t>   </a:t>
            </a:r>
          </a:p>
          <a:p>
            <a:pPr algn="ctr"/>
            <a:r>
              <a:rPr lang="en-US" b="1" dirty="0" smtClean="0">
                <a:solidFill>
                  <a:schemeClr val="bg1"/>
                </a:solidFill>
              </a:rPr>
              <a:t>2)</a:t>
            </a:r>
            <a:r>
              <a:rPr lang="en-US" b="1" dirty="0">
                <a:solidFill>
                  <a:schemeClr val="bg1"/>
                </a:solidFill>
              </a:rPr>
              <a:t> What information should be included </a:t>
            </a:r>
            <a:endParaRPr lang="en-US" b="1" dirty="0" smtClean="0">
              <a:solidFill>
                <a:schemeClr val="bg1"/>
              </a:solidFill>
            </a:endParaRPr>
          </a:p>
          <a:p>
            <a:pPr algn="ctr"/>
            <a:r>
              <a:rPr lang="en-US" b="1" dirty="0" smtClean="0">
                <a:solidFill>
                  <a:schemeClr val="bg1"/>
                </a:solidFill>
              </a:rPr>
              <a:t>in </a:t>
            </a:r>
            <a:r>
              <a:rPr lang="en-US" b="1" dirty="0">
                <a:solidFill>
                  <a:schemeClr val="bg1"/>
                </a:solidFill>
              </a:rPr>
              <a:t>the flash flood warning?</a:t>
            </a:r>
          </a:p>
          <a:p>
            <a:pPr algn="ctr"/>
            <a:r>
              <a:rPr lang="en-US" b="1" dirty="0">
                <a:solidFill>
                  <a:schemeClr val="bg1"/>
                </a:solidFill>
              </a:rPr>
              <a:t>      </a:t>
            </a:r>
          </a:p>
          <a:p>
            <a:pPr algn="ctr"/>
            <a:r>
              <a:rPr lang="en-US" b="1" dirty="0" smtClean="0">
                <a:solidFill>
                  <a:schemeClr val="bg1"/>
                </a:solidFill>
              </a:rPr>
              <a:t>3) What </a:t>
            </a:r>
            <a:r>
              <a:rPr lang="en-US" b="1" dirty="0">
                <a:solidFill>
                  <a:schemeClr val="bg1"/>
                </a:solidFill>
              </a:rPr>
              <a:t>is the minimum lead time that </a:t>
            </a:r>
            <a:endParaRPr lang="en-US" b="1" dirty="0" smtClean="0">
              <a:solidFill>
                <a:schemeClr val="bg1"/>
              </a:solidFill>
            </a:endParaRPr>
          </a:p>
          <a:p>
            <a:pPr algn="ctr"/>
            <a:r>
              <a:rPr lang="en-US" b="1" dirty="0" smtClean="0">
                <a:solidFill>
                  <a:schemeClr val="bg1"/>
                </a:solidFill>
              </a:rPr>
              <a:t>you </a:t>
            </a:r>
            <a:r>
              <a:rPr lang="en-US" b="1" dirty="0">
                <a:solidFill>
                  <a:schemeClr val="bg1"/>
                </a:solidFill>
              </a:rPr>
              <a:t>think is necessary to respond </a:t>
            </a:r>
            <a:endParaRPr lang="en-US" b="1" dirty="0" smtClean="0">
              <a:solidFill>
                <a:schemeClr val="bg1"/>
              </a:solidFill>
            </a:endParaRPr>
          </a:p>
          <a:p>
            <a:pPr algn="ctr"/>
            <a:r>
              <a:rPr lang="en-US" b="1" dirty="0" smtClean="0">
                <a:solidFill>
                  <a:schemeClr val="bg1"/>
                </a:solidFill>
              </a:rPr>
              <a:t>effectively </a:t>
            </a:r>
            <a:r>
              <a:rPr lang="en-US" b="1" dirty="0">
                <a:solidFill>
                  <a:schemeClr val="bg1"/>
                </a:solidFill>
              </a:rPr>
              <a:t>to flash flood hazards?</a:t>
            </a:r>
          </a:p>
          <a:p>
            <a:pPr algn="ctr"/>
            <a:r>
              <a:rPr lang="en-US" b="1" dirty="0">
                <a:solidFill>
                  <a:schemeClr val="bg1"/>
                </a:solidFill>
              </a:rPr>
              <a:t>    </a:t>
            </a:r>
          </a:p>
          <a:p>
            <a:pPr algn="ctr"/>
            <a:r>
              <a:rPr lang="en-US" b="1" dirty="0" smtClean="0">
                <a:solidFill>
                  <a:schemeClr val="bg1"/>
                </a:solidFill>
              </a:rPr>
              <a:t>4) Which </a:t>
            </a:r>
            <a:r>
              <a:rPr lang="en-US" b="1" dirty="0">
                <a:solidFill>
                  <a:schemeClr val="bg1"/>
                </a:solidFill>
              </a:rPr>
              <a:t>dissemination channels do you prefer to use for dissemination </a:t>
            </a:r>
            <a:endParaRPr lang="en-US" b="1" dirty="0" smtClean="0">
              <a:solidFill>
                <a:schemeClr val="bg1"/>
              </a:solidFill>
            </a:endParaRPr>
          </a:p>
          <a:p>
            <a:pPr algn="ctr"/>
            <a:r>
              <a:rPr lang="en-US" b="1" dirty="0" smtClean="0">
                <a:solidFill>
                  <a:schemeClr val="bg1"/>
                </a:solidFill>
              </a:rPr>
              <a:t>of</a:t>
            </a:r>
            <a:r>
              <a:rPr lang="en-US" b="1" dirty="0">
                <a:solidFill>
                  <a:schemeClr val="bg1"/>
                </a:solidFill>
              </a:rPr>
              <a:t>  flash flood warnings?</a:t>
            </a:r>
          </a:p>
          <a:p>
            <a:pPr algn="ctr"/>
            <a:endParaRPr lang="en-US" b="1" dirty="0">
              <a:solidFill>
                <a:schemeClr val="bg1"/>
              </a:solidFill>
            </a:endParaRPr>
          </a:p>
          <a:p>
            <a:pPr algn="ctr"/>
            <a:r>
              <a:rPr lang="en-US" b="1" dirty="0" smtClean="0">
                <a:solidFill>
                  <a:schemeClr val="bg1"/>
                </a:solidFill>
              </a:rPr>
              <a:t>5)</a:t>
            </a:r>
            <a:r>
              <a:rPr lang="en-US" b="1" dirty="0">
                <a:solidFill>
                  <a:schemeClr val="bg1"/>
                </a:solidFill>
              </a:rPr>
              <a:t>   How FFGS forecaster-support can contribute to saving lives and property?</a:t>
            </a:r>
          </a:p>
          <a:p>
            <a:pPr algn="ctr"/>
            <a:r>
              <a:rPr lang="en-US" b="1" dirty="0">
                <a:solidFill>
                  <a:schemeClr val="bg1"/>
                </a:solidFill>
              </a:rPr>
              <a:t>    </a:t>
            </a:r>
          </a:p>
          <a:p>
            <a:pPr algn="ctr"/>
            <a:r>
              <a:rPr lang="en-US" b="1" dirty="0" smtClean="0">
                <a:solidFill>
                  <a:schemeClr val="bg1"/>
                </a:solidFill>
              </a:rPr>
              <a:t>6)</a:t>
            </a:r>
            <a:r>
              <a:rPr lang="en-US" b="1" dirty="0">
                <a:solidFill>
                  <a:schemeClr val="bg1"/>
                </a:solidFill>
              </a:rPr>
              <a:t>  From your perspective what type of </a:t>
            </a:r>
            <a:endParaRPr lang="en-US" b="1" dirty="0" smtClean="0">
              <a:solidFill>
                <a:schemeClr val="bg1"/>
              </a:solidFill>
            </a:endParaRPr>
          </a:p>
          <a:p>
            <a:pPr algn="ctr"/>
            <a:r>
              <a:rPr lang="en-US" b="1" dirty="0" smtClean="0">
                <a:solidFill>
                  <a:schemeClr val="bg1"/>
                </a:solidFill>
              </a:rPr>
              <a:t>public </a:t>
            </a:r>
            <a:r>
              <a:rPr lang="en-US" b="1" dirty="0">
                <a:solidFill>
                  <a:schemeClr val="bg1"/>
                </a:solidFill>
              </a:rPr>
              <a:t>education would be needed for the public to effectively respond to warnings?</a:t>
            </a:r>
          </a:p>
          <a:p>
            <a:r>
              <a:rPr lang="en-US" dirty="0"/>
              <a:t> </a:t>
            </a:r>
          </a:p>
        </p:txBody>
      </p:sp>
      <p:sp>
        <p:nvSpPr>
          <p:cNvPr id="3" name="Rectangle 2"/>
          <p:cNvSpPr/>
          <p:nvPr/>
        </p:nvSpPr>
        <p:spPr>
          <a:xfrm>
            <a:off x="323528" y="549000"/>
            <a:ext cx="8568000" cy="57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1) Selon vous, comment les annonces de crues éclair devraient-elles être structurées? </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2) Quelles informations devraient figurer dans les annonces de crues éclair?</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3) Selon vous, quel est le délai minimum requis pour intervenir efficacement en cas de risque de crue éclair?</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4) Quels canaux préférez-vous utiliser pour diffuser des annonces de crues éclair?</a:t>
            </a:r>
            <a:br>
              <a:rPr lang="fr-FR" b="1" dirty="0">
                <a:solidFill>
                  <a:schemeClr val="bg1"/>
                </a:solidFill>
              </a:rPr>
            </a:br>
            <a:r>
              <a:rPr lang="fr-FR" b="1" dirty="0">
                <a:solidFill>
                  <a:schemeClr val="bg1"/>
                </a:solidFill>
              </a:rPr>
              <a:t/>
            </a:r>
            <a:br>
              <a:rPr lang="fr-FR" b="1" dirty="0">
                <a:solidFill>
                  <a:schemeClr val="bg1"/>
                </a:solidFill>
              </a:rPr>
            </a:br>
            <a:r>
              <a:rPr lang="fr-FR" b="1" dirty="0">
                <a:solidFill>
                  <a:schemeClr val="bg1"/>
                </a:solidFill>
              </a:rPr>
              <a:t>5)   Comment l’appui que donne le Système d'indications relatives aux crues éclair (FFGS) aux prévisionnistes peut-il contribuer à protéger les personnes et les biens?</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6)  Selon vous, comment faudrait-il sensibiliser le public pour qu’il réagisse efficacement aux annonces?</a:t>
            </a:r>
            <a:endParaRPr lang="en-US" b="1" dirty="0">
              <a:solidFill>
                <a:schemeClr val="bg1"/>
              </a:solidFill>
            </a:endParaRPr>
          </a:p>
        </p:txBody>
      </p:sp>
    </p:spTree>
    <p:extLst>
      <p:ext uri="{BB962C8B-B14F-4D97-AF65-F5344CB8AC3E}">
        <p14:creationId xmlns:p14="http://schemas.microsoft.com/office/powerpoint/2010/main" val="4168128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4480" y="549000"/>
            <a:ext cx="8568000" cy="5760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endParaRPr>
          </a:p>
        </p:txBody>
      </p:sp>
      <p:pic>
        <p:nvPicPr>
          <p:cNvPr id="8" name="Picture 2" descr="\\internal.wmo.int\UserData\redirected\pmutic\Downloads\LIMA-ICONS-CROPS-MRT2017_120x120_sugarcane_g-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7056" y="188640"/>
            <a:ext cx="5373216" cy="537321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35696" y="3212976"/>
            <a:ext cx="5184576" cy="1853129"/>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68003" y="4296664"/>
            <a:ext cx="8115170" cy="769441"/>
          </a:xfrm>
          <a:prstGeom prst="rect">
            <a:avLst/>
          </a:prstGeom>
          <a:noFill/>
        </p:spPr>
        <p:txBody>
          <a:bodyPr wrap="none" rtlCol="0">
            <a:spAutoFit/>
          </a:bodyPr>
          <a:lstStyle/>
          <a:p>
            <a:r>
              <a:rPr lang="fr-FR" sz="4400" b="1" dirty="0">
                <a:solidFill>
                  <a:srgbClr val="00A84C"/>
                </a:solidFill>
              </a:rPr>
              <a:t>PRODUCTEUR DE CANNE À SUCRE</a:t>
            </a:r>
            <a:endParaRPr lang="en-US" sz="4400" b="1" dirty="0">
              <a:solidFill>
                <a:srgbClr val="00A84C"/>
              </a:solidFill>
            </a:endParaRPr>
          </a:p>
        </p:txBody>
      </p:sp>
    </p:spTree>
    <p:extLst>
      <p:ext uri="{BB962C8B-B14F-4D97-AF65-F5344CB8AC3E}">
        <p14:creationId xmlns:p14="http://schemas.microsoft.com/office/powerpoint/2010/main" val="3156927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4588" y="533338"/>
            <a:ext cx="8568000" cy="576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endParaRPr>
          </a:p>
        </p:txBody>
      </p:sp>
      <p:pic>
        <p:nvPicPr>
          <p:cNvPr id="19458" name="Picture 2" descr="\\INTERNAL.WMO.INT\UserData\Redirected\pmutic\Desktop\icons, maps, logos\Slicice\ff warn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2564904"/>
            <a:ext cx="5098407" cy="288032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302588" y="1052736"/>
            <a:ext cx="4572000" cy="646331"/>
          </a:xfrm>
          <a:prstGeom prst="rect">
            <a:avLst/>
          </a:prstGeom>
        </p:spPr>
        <p:txBody>
          <a:bodyPr>
            <a:spAutoFit/>
          </a:bodyPr>
          <a:lstStyle/>
          <a:p>
            <a:pPr algn="ctr"/>
            <a:r>
              <a:rPr lang="fr-CH" sz="3600" b="1" dirty="0">
                <a:solidFill>
                  <a:schemeClr val="tx2">
                    <a:lumMod val="75000"/>
                  </a:schemeClr>
                </a:solidFill>
              </a:rPr>
              <a:t>REPRÉSENTANT TÉLÉ</a:t>
            </a:r>
            <a:endParaRPr lang="fr-CH" sz="3600" b="1" dirty="0" smtClean="0">
              <a:solidFill>
                <a:schemeClr val="tx2">
                  <a:lumMod val="75000"/>
                </a:schemeClr>
              </a:solidFill>
            </a:endParaRPr>
          </a:p>
        </p:txBody>
      </p:sp>
    </p:spTree>
    <p:extLst>
      <p:ext uri="{BB962C8B-B14F-4D97-AF65-F5344CB8AC3E}">
        <p14:creationId xmlns:p14="http://schemas.microsoft.com/office/powerpoint/2010/main" val="22712912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3007" y="474345"/>
            <a:ext cx="4572000" cy="5909310"/>
          </a:xfrm>
          <a:prstGeom prst="rect">
            <a:avLst/>
          </a:prstGeom>
        </p:spPr>
        <p:txBody>
          <a:bodyPr>
            <a:spAutoFit/>
          </a:bodyPr>
          <a:lstStyle/>
          <a:p>
            <a:pPr algn="ctr"/>
            <a:r>
              <a:rPr lang="en-US" b="1" dirty="0" smtClean="0">
                <a:solidFill>
                  <a:schemeClr val="bg1"/>
                </a:solidFill>
              </a:rPr>
              <a:t>1) How </a:t>
            </a:r>
            <a:r>
              <a:rPr lang="en-US" b="1" dirty="0">
                <a:solidFill>
                  <a:schemeClr val="bg1"/>
                </a:solidFill>
              </a:rPr>
              <a:t>should flash flood warnings be structured from your perspective?  </a:t>
            </a:r>
          </a:p>
          <a:p>
            <a:pPr algn="ctr"/>
            <a:r>
              <a:rPr lang="en-US" b="1" dirty="0">
                <a:solidFill>
                  <a:schemeClr val="bg1"/>
                </a:solidFill>
              </a:rPr>
              <a:t>   </a:t>
            </a:r>
          </a:p>
          <a:p>
            <a:pPr algn="ctr"/>
            <a:r>
              <a:rPr lang="en-US" b="1" dirty="0" smtClean="0">
                <a:solidFill>
                  <a:schemeClr val="bg1"/>
                </a:solidFill>
              </a:rPr>
              <a:t>2)</a:t>
            </a:r>
            <a:r>
              <a:rPr lang="en-US" b="1" dirty="0">
                <a:solidFill>
                  <a:schemeClr val="bg1"/>
                </a:solidFill>
              </a:rPr>
              <a:t> What information should be included </a:t>
            </a:r>
            <a:endParaRPr lang="en-US" b="1" dirty="0" smtClean="0">
              <a:solidFill>
                <a:schemeClr val="bg1"/>
              </a:solidFill>
            </a:endParaRPr>
          </a:p>
          <a:p>
            <a:pPr algn="ctr"/>
            <a:r>
              <a:rPr lang="en-US" b="1" dirty="0" smtClean="0">
                <a:solidFill>
                  <a:schemeClr val="bg1"/>
                </a:solidFill>
              </a:rPr>
              <a:t>in </a:t>
            </a:r>
            <a:r>
              <a:rPr lang="en-US" b="1" dirty="0">
                <a:solidFill>
                  <a:schemeClr val="bg1"/>
                </a:solidFill>
              </a:rPr>
              <a:t>the flash flood warning?</a:t>
            </a:r>
          </a:p>
          <a:p>
            <a:pPr algn="ctr"/>
            <a:r>
              <a:rPr lang="en-US" b="1" dirty="0">
                <a:solidFill>
                  <a:schemeClr val="bg1"/>
                </a:solidFill>
              </a:rPr>
              <a:t>      </a:t>
            </a:r>
          </a:p>
          <a:p>
            <a:pPr algn="ctr"/>
            <a:r>
              <a:rPr lang="en-US" b="1" dirty="0" smtClean="0">
                <a:solidFill>
                  <a:schemeClr val="bg1"/>
                </a:solidFill>
              </a:rPr>
              <a:t>3) What </a:t>
            </a:r>
            <a:r>
              <a:rPr lang="en-US" b="1" dirty="0">
                <a:solidFill>
                  <a:schemeClr val="bg1"/>
                </a:solidFill>
              </a:rPr>
              <a:t>is the minimum lead time that </a:t>
            </a:r>
            <a:endParaRPr lang="en-US" b="1" dirty="0" smtClean="0">
              <a:solidFill>
                <a:schemeClr val="bg1"/>
              </a:solidFill>
            </a:endParaRPr>
          </a:p>
          <a:p>
            <a:pPr algn="ctr"/>
            <a:r>
              <a:rPr lang="en-US" b="1" dirty="0" smtClean="0">
                <a:solidFill>
                  <a:schemeClr val="bg1"/>
                </a:solidFill>
              </a:rPr>
              <a:t>you </a:t>
            </a:r>
            <a:r>
              <a:rPr lang="en-US" b="1" dirty="0">
                <a:solidFill>
                  <a:schemeClr val="bg1"/>
                </a:solidFill>
              </a:rPr>
              <a:t>think is necessary to respond </a:t>
            </a:r>
            <a:endParaRPr lang="en-US" b="1" dirty="0" smtClean="0">
              <a:solidFill>
                <a:schemeClr val="bg1"/>
              </a:solidFill>
            </a:endParaRPr>
          </a:p>
          <a:p>
            <a:pPr algn="ctr"/>
            <a:r>
              <a:rPr lang="en-US" b="1" dirty="0" smtClean="0">
                <a:solidFill>
                  <a:schemeClr val="bg1"/>
                </a:solidFill>
              </a:rPr>
              <a:t>effectively </a:t>
            </a:r>
            <a:r>
              <a:rPr lang="en-US" b="1" dirty="0">
                <a:solidFill>
                  <a:schemeClr val="bg1"/>
                </a:solidFill>
              </a:rPr>
              <a:t>to flash flood hazards?</a:t>
            </a:r>
          </a:p>
          <a:p>
            <a:pPr algn="ctr"/>
            <a:r>
              <a:rPr lang="en-US" b="1" dirty="0">
                <a:solidFill>
                  <a:schemeClr val="bg1"/>
                </a:solidFill>
              </a:rPr>
              <a:t>    </a:t>
            </a:r>
          </a:p>
          <a:p>
            <a:pPr algn="ctr"/>
            <a:r>
              <a:rPr lang="en-US" b="1" dirty="0" smtClean="0">
                <a:solidFill>
                  <a:schemeClr val="bg1"/>
                </a:solidFill>
              </a:rPr>
              <a:t>4) Which </a:t>
            </a:r>
            <a:r>
              <a:rPr lang="en-US" b="1" dirty="0">
                <a:solidFill>
                  <a:schemeClr val="bg1"/>
                </a:solidFill>
              </a:rPr>
              <a:t>dissemination channels do you prefer to use for dissemination </a:t>
            </a:r>
            <a:endParaRPr lang="en-US" b="1" dirty="0" smtClean="0">
              <a:solidFill>
                <a:schemeClr val="bg1"/>
              </a:solidFill>
            </a:endParaRPr>
          </a:p>
          <a:p>
            <a:pPr algn="ctr"/>
            <a:r>
              <a:rPr lang="en-US" b="1" dirty="0" smtClean="0">
                <a:solidFill>
                  <a:schemeClr val="bg1"/>
                </a:solidFill>
              </a:rPr>
              <a:t>of</a:t>
            </a:r>
            <a:r>
              <a:rPr lang="en-US" b="1" dirty="0">
                <a:solidFill>
                  <a:schemeClr val="bg1"/>
                </a:solidFill>
              </a:rPr>
              <a:t>  flash flood warnings?</a:t>
            </a:r>
          </a:p>
          <a:p>
            <a:pPr algn="ctr"/>
            <a:endParaRPr lang="en-US" b="1" dirty="0">
              <a:solidFill>
                <a:schemeClr val="bg1"/>
              </a:solidFill>
            </a:endParaRPr>
          </a:p>
          <a:p>
            <a:pPr algn="ctr"/>
            <a:r>
              <a:rPr lang="en-US" b="1" dirty="0" smtClean="0">
                <a:solidFill>
                  <a:schemeClr val="bg1"/>
                </a:solidFill>
              </a:rPr>
              <a:t>5)</a:t>
            </a:r>
            <a:r>
              <a:rPr lang="en-US" b="1" dirty="0">
                <a:solidFill>
                  <a:schemeClr val="bg1"/>
                </a:solidFill>
              </a:rPr>
              <a:t>   How FFGS forecaster-support can contribute to saving lives and property?</a:t>
            </a:r>
          </a:p>
          <a:p>
            <a:pPr algn="ctr"/>
            <a:r>
              <a:rPr lang="en-US" b="1" dirty="0">
                <a:solidFill>
                  <a:schemeClr val="bg1"/>
                </a:solidFill>
              </a:rPr>
              <a:t>    </a:t>
            </a:r>
          </a:p>
          <a:p>
            <a:pPr algn="ctr"/>
            <a:r>
              <a:rPr lang="en-US" b="1" dirty="0" smtClean="0">
                <a:solidFill>
                  <a:schemeClr val="bg1"/>
                </a:solidFill>
              </a:rPr>
              <a:t>6)</a:t>
            </a:r>
            <a:r>
              <a:rPr lang="en-US" b="1" dirty="0">
                <a:solidFill>
                  <a:schemeClr val="bg1"/>
                </a:solidFill>
              </a:rPr>
              <a:t>  From your perspective what type of </a:t>
            </a:r>
            <a:endParaRPr lang="en-US" b="1" dirty="0" smtClean="0">
              <a:solidFill>
                <a:schemeClr val="bg1"/>
              </a:solidFill>
            </a:endParaRPr>
          </a:p>
          <a:p>
            <a:pPr algn="ctr"/>
            <a:r>
              <a:rPr lang="en-US" b="1" dirty="0" smtClean="0">
                <a:solidFill>
                  <a:schemeClr val="bg1"/>
                </a:solidFill>
              </a:rPr>
              <a:t>public </a:t>
            </a:r>
            <a:r>
              <a:rPr lang="en-US" b="1" dirty="0">
                <a:solidFill>
                  <a:schemeClr val="bg1"/>
                </a:solidFill>
              </a:rPr>
              <a:t>education would be needed for the public to effectively respond to warnings?</a:t>
            </a:r>
          </a:p>
          <a:p>
            <a:r>
              <a:rPr lang="en-US" dirty="0"/>
              <a:t> </a:t>
            </a:r>
          </a:p>
        </p:txBody>
      </p:sp>
      <p:sp>
        <p:nvSpPr>
          <p:cNvPr id="3" name="Rectangle 2"/>
          <p:cNvSpPr/>
          <p:nvPr/>
        </p:nvSpPr>
        <p:spPr>
          <a:xfrm>
            <a:off x="323528" y="549000"/>
            <a:ext cx="8568000" cy="57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1) Selon vous, comment les annonces de crues éclair devraient-elles être structurées? </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2) Quelles informations devraient figurer dans les annonces de crues éclair?</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3) Selon vous, quel est le délai minimum requis pour intervenir efficacement en cas de risque de crue éclair?</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4) Quels canaux préférez-vous utiliser pour diffuser des annonces de crues éclair?</a:t>
            </a:r>
            <a:br>
              <a:rPr lang="fr-FR" b="1" dirty="0">
                <a:solidFill>
                  <a:schemeClr val="bg1"/>
                </a:solidFill>
              </a:rPr>
            </a:br>
            <a:r>
              <a:rPr lang="fr-FR" b="1" dirty="0">
                <a:solidFill>
                  <a:schemeClr val="bg1"/>
                </a:solidFill>
              </a:rPr>
              <a:t/>
            </a:r>
            <a:br>
              <a:rPr lang="fr-FR" b="1" dirty="0">
                <a:solidFill>
                  <a:schemeClr val="bg1"/>
                </a:solidFill>
              </a:rPr>
            </a:br>
            <a:r>
              <a:rPr lang="fr-FR" b="1" dirty="0">
                <a:solidFill>
                  <a:schemeClr val="bg1"/>
                </a:solidFill>
              </a:rPr>
              <a:t>5)   Comment l’appui que donne le Système d'indications relatives aux crues éclair (FFGS) aux prévisionnistes peut-il contribuer à protéger les personnes et les biens?</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6)  Selon vous, comment faudrait-il sensibiliser le public pour qu’il réagisse efficacement aux annonces?</a:t>
            </a:r>
            <a:endParaRPr lang="en-US" b="1" dirty="0">
              <a:solidFill>
                <a:schemeClr val="bg1"/>
              </a:solidFill>
            </a:endParaRPr>
          </a:p>
        </p:txBody>
      </p:sp>
    </p:spTree>
    <p:extLst>
      <p:ext uri="{BB962C8B-B14F-4D97-AF65-F5344CB8AC3E}">
        <p14:creationId xmlns:p14="http://schemas.microsoft.com/office/powerpoint/2010/main" val="4168128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mo2016_powerpoint_standard_v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txBox="1">
            <a:spLocks/>
          </p:cNvSpPr>
          <p:nvPr/>
        </p:nvSpPr>
        <p:spPr>
          <a:xfrm>
            <a:off x="457200" y="306500"/>
            <a:ext cx="8229600" cy="18408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4800" b="1" dirty="0">
              <a:solidFill>
                <a:srgbClr val="0070C0"/>
              </a:solidFill>
            </a:endParaRPr>
          </a:p>
        </p:txBody>
      </p:sp>
      <p:sp>
        <p:nvSpPr>
          <p:cNvPr id="2" name="Slide Number Placeholder 1"/>
          <p:cNvSpPr>
            <a:spLocks noGrp="1"/>
          </p:cNvSpPr>
          <p:nvPr>
            <p:ph type="sldNum" sz="quarter" idx="12"/>
          </p:nvPr>
        </p:nvSpPr>
        <p:spPr/>
        <p:txBody>
          <a:bodyPr/>
          <a:lstStyle/>
          <a:p>
            <a:fld id="{9259AF2F-52C6-9B46-B8B2-0579234AE62E}" type="slidenum">
              <a:rPr lang="en-US" smtClean="0"/>
              <a:pPr/>
              <a:t>51</a:t>
            </a:fld>
            <a:endParaRPr lang="en-US"/>
          </a:p>
        </p:txBody>
      </p:sp>
      <p:sp>
        <p:nvSpPr>
          <p:cNvPr id="8" name="Rectangle 3"/>
          <p:cNvSpPr txBox="1">
            <a:spLocks noChangeArrowheads="1"/>
          </p:cNvSpPr>
          <p:nvPr/>
        </p:nvSpPr>
        <p:spPr>
          <a:xfrm>
            <a:off x="3208207" y="2429896"/>
            <a:ext cx="2727587" cy="2292824"/>
          </a:xfrm>
          <a:prstGeom prst="rect">
            <a:avLst/>
          </a:prstGeom>
        </p:spPr>
        <p:txBody>
          <a:bodyPr vert="horz" lIns="91440" tIns="45720" rIns="91440" bIns="45720" rtlCol="0">
            <a:noAutofit/>
          </a:bodyPr>
          <a:lstStyle/>
          <a:p>
            <a:pPr marR="0" lvl="0" algn="ctr" defTabSz="457200" rtl="0" eaLnBrk="1" fontAlgn="auto" latinLnBrk="0" hangingPunct="1">
              <a:lnSpc>
                <a:spcPct val="100000"/>
              </a:lnSpc>
              <a:spcBef>
                <a:spcPct val="20000"/>
              </a:spcBef>
              <a:spcAft>
                <a:spcPts val="0"/>
              </a:spcAft>
              <a:buClrTx/>
              <a:buSzTx/>
              <a:tabLst/>
              <a:defRPr/>
            </a:pPr>
            <a:endParaRPr kumimoji="0" lang="en-US" altLang="en-US" sz="2800" b="0" i="0" u="none" strike="noStrike" kern="1200" cap="none" spc="0" normalizeH="0" baseline="0" noProof="0" dirty="0">
              <a:ln>
                <a:noFill/>
              </a:ln>
              <a:solidFill>
                <a:schemeClr val="tx1"/>
              </a:solidFill>
              <a:effectLst/>
              <a:uLnTx/>
              <a:uFillTx/>
            </a:endParaRPr>
          </a:p>
        </p:txBody>
      </p:sp>
      <p:graphicFrame>
        <p:nvGraphicFramePr>
          <p:cNvPr id="9" name="Table 8"/>
          <p:cNvGraphicFramePr>
            <a:graphicFrameLocks noGrp="1"/>
          </p:cNvGraphicFramePr>
          <p:nvPr>
            <p:extLst>
              <p:ext uri="{D42A27DB-BD31-4B8C-83A1-F6EECF244321}">
                <p14:modId xmlns:p14="http://schemas.microsoft.com/office/powerpoint/2010/main" val="1070191810"/>
              </p:ext>
            </p:extLst>
          </p:nvPr>
        </p:nvGraphicFramePr>
        <p:xfrm>
          <a:off x="2971887" y="4686597"/>
          <a:ext cx="5927812" cy="1280160"/>
        </p:xfrm>
        <a:graphic>
          <a:graphicData uri="http://schemas.openxmlformats.org/drawingml/2006/table">
            <a:tbl>
              <a:tblPr firstRow="1" bandRow="1">
                <a:tableStyleId>{5C22544A-7EE6-4342-B048-85BDC9FD1C3A}</a:tableStyleId>
              </a:tblPr>
              <a:tblGrid>
                <a:gridCol w="2739485">
                  <a:extLst>
                    <a:ext uri="{9D8B030D-6E8A-4147-A177-3AD203B41FA5}">
                      <a16:colId xmlns="" xmlns:a16="http://schemas.microsoft.com/office/drawing/2014/main" val="20000"/>
                    </a:ext>
                  </a:extLst>
                </a:gridCol>
                <a:gridCol w="3188327">
                  <a:extLst>
                    <a:ext uri="{9D8B030D-6E8A-4147-A177-3AD203B41FA5}">
                      <a16:colId xmlns="" xmlns:a16="http://schemas.microsoft.com/office/drawing/2014/main" val="20001"/>
                    </a:ext>
                  </a:extLst>
                </a:gridCol>
              </a:tblGrid>
              <a:tr h="640080">
                <a:tc rowSpan="2">
                  <a:txBody>
                    <a:bodyPr/>
                    <a:lstStyle/>
                    <a:p>
                      <a:pPr algn="ctr"/>
                      <a:endParaRPr lang="fr-CH" sz="1400" dirty="0">
                        <a:solidFill>
                          <a:schemeClr val="tx1"/>
                        </a:solidFill>
                      </a:endParaRPr>
                    </a:p>
                    <a:p>
                      <a:pPr algn="ctr"/>
                      <a:r>
                        <a:rPr lang="fr-CH" sz="1400" dirty="0">
                          <a:solidFill>
                            <a:schemeClr val="tx1"/>
                          </a:solidFill>
                        </a:rPr>
                        <a:t>For more</a:t>
                      </a:r>
                      <a:r>
                        <a:rPr lang="fr-CH" sz="1400" baseline="0" dirty="0">
                          <a:solidFill>
                            <a:schemeClr val="tx1"/>
                          </a:solidFill>
                        </a:rPr>
                        <a:t> information </a:t>
                      </a:r>
                      <a:r>
                        <a:rPr lang="en-US" sz="1400" baseline="0" noProof="0" dirty="0">
                          <a:solidFill>
                            <a:schemeClr val="tx1"/>
                          </a:solidFill>
                        </a:rPr>
                        <a:t>please visit:</a:t>
                      </a:r>
                      <a:endParaRPr lang="en-US" sz="1400" noProof="0" dirty="0">
                        <a:solidFill>
                          <a:schemeClr val="tx1"/>
                        </a:solidFill>
                      </a:endParaRPr>
                    </a:p>
                  </a:txBody>
                  <a:tcPr>
                    <a:solidFill>
                      <a:schemeClr val="tx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dirty="0">
                          <a:hlinkClick r:id="rId3"/>
                        </a:rPr>
                        <a:t>http://www.wmo.int/ffgs</a:t>
                      </a:r>
                      <a:r>
                        <a:rPr lang="en-US" sz="1800" dirty="0"/>
                        <a:t> </a:t>
                      </a:r>
                    </a:p>
                  </a:txBody>
                  <a:tcPr>
                    <a:solidFill>
                      <a:schemeClr val="tx2">
                        <a:lumMod val="20000"/>
                        <a:lumOff val="80000"/>
                      </a:schemeClr>
                    </a:solidFill>
                  </a:tcPr>
                </a:tc>
                <a:extLst>
                  <a:ext uri="{0D108BD9-81ED-4DB2-BD59-A6C34878D82A}">
                    <a16:rowId xmlns="" xmlns:a16="http://schemas.microsoft.com/office/drawing/2014/main" val="10000"/>
                  </a:ext>
                </a:extLst>
              </a:tr>
              <a:tr h="640080">
                <a:tc vMerge="1">
                  <a:txBody>
                    <a:bodyPr/>
                    <a:lstStyle/>
                    <a:p>
                      <a:endParaRPr lang="en-US" dirty="0"/>
                    </a:p>
                  </a:txBody>
                  <a:tcPr>
                    <a:solidFill>
                      <a:schemeClr val="tx2">
                        <a:lumMod val="20000"/>
                        <a:lumOff val="8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CH" sz="1800" b="1" dirty="0">
                          <a:hlinkClick r:id="rId4"/>
                        </a:rPr>
                        <a:t>http://www.hrcwater.org</a:t>
                      </a:r>
                      <a:r>
                        <a:rPr lang="fr-CH" sz="1800" b="1" dirty="0"/>
                        <a:t> </a:t>
                      </a:r>
                      <a:endParaRPr lang="en-US" sz="1800" b="1" dirty="0"/>
                    </a:p>
                  </a:txBody>
                  <a:tcPr>
                    <a:solidFill>
                      <a:schemeClr val="tx2">
                        <a:lumMod val="20000"/>
                        <a:lumOff val="80000"/>
                      </a:schemeClr>
                    </a:solidFill>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0174409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3007" y="474345"/>
            <a:ext cx="4572000" cy="5909310"/>
          </a:xfrm>
          <a:prstGeom prst="rect">
            <a:avLst/>
          </a:prstGeom>
        </p:spPr>
        <p:txBody>
          <a:bodyPr>
            <a:spAutoFit/>
          </a:bodyPr>
          <a:lstStyle/>
          <a:p>
            <a:pPr algn="ctr"/>
            <a:r>
              <a:rPr lang="en-US" b="1" dirty="0" smtClean="0">
                <a:solidFill>
                  <a:schemeClr val="bg1"/>
                </a:solidFill>
              </a:rPr>
              <a:t>1) How </a:t>
            </a:r>
            <a:r>
              <a:rPr lang="en-US" b="1" dirty="0">
                <a:solidFill>
                  <a:schemeClr val="bg1"/>
                </a:solidFill>
              </a:rPr>
              <a:t>should flash flood warnings be structured from your perspective?  </a:t>
            </a:r>
          </a:p>
          <a:p>
            <a:pPr algn="ctr"/>
            <a:r>
              <a:rPr lang="en-US" b="1" dirty="0">
                <a:solidFill>
                  <a:schemeClr val="bg1"/>
                </a:solidFill>
              </a:rPr>
              <a:t>   </a:t>
            </a:r>
          </a:p>
          <a:p>
            <a:pPr algn="ctr"/>
            <a:r>
              <a:rPr lang="en-US" b="1" dirty="0" smtClean="0">
                <a:solidFill>
                  <a:schemeClr val="bg1"/>
                </a:solidFill>
              </a:rPr>
              <a:t>2)</a:t>
            </a:r>
            <a:r>
              <a:rPr lang="en-US" b="1" dirty="0">
                <a:solidFill>
                  <a:schemeClr val="bg1"/>
                </a:solidFill>
              </a:rPr>
              <a:t> What information should be included </a:t>
            </a:r>
            <a:endParaRPr lang="en-US" b="1" dirty="0" smtClean="0">
              <a:solidFill>
                <a:schemeClr val="bg1"/>
              </a:solidFill>
            </a:endParaRPr>
          </a:p>
          <a:p>
            <a:pPr algn="ctr"/>
            <a:r>
              <a:rPr lang="en-US" b="1" dirty="0" smtClean="0">
                <a:solidFill>
                  <a:schemeClr val="bg1"/>
                </a:solidFill>
              </a:rPr>
              <a:t>in </a:t>
            </a:r>
            <a:r>
              <a:rPr lang="en-US" b="1" dirty="0">
                <a:solidFill>
                  <a:schemeClr val="bg1"/>
                </a:solidFill>
              </a:rPr>
              <a:t>the flash flood warning?</a:t>
            </a:r>
          </a:p>
          <a:p>
            <a:pPr algn="ctr"/>
            <a:r>
              <a:rPr lang="en-US" b="1" dirty="0">
                <a:solidFill>
                  <a:schemeClr val="bg1"/>
                </a:solidFill>
              </a:rPr>
              <a:t>      </a:t>
            </a:r>
          </a:p>
          <a:p>
            <a:pPr algn="ctr"/>
            <a:r>
              <a:rPr lang="en-US" b="1" dirty="0" smtClean="0">
                <a:solidFill>
                  <a:schemeClr val="bg1"/>
                </a:solidFill>
              </a:rPr>
              <a:t>3) What </a:t>
            </a:r>
            <a:r>
              <a:rPr lang="en-US" b="1" dirty="0">
                <a:solidFill>
                  <a:schemeClr val="bg1"/>
                </a:solidFill>
              </a:rPr>
              <a:t>is the minimum lead time that </a:t>
            </a:r>
            <a:endParaRPr lang="en-US" b="1" dirty="0" smtClean="0">
              <a:solidFill>
                <a:schemeClr val="bg1"/>
              </a:solidFill>
            </a:endParaRPr>
          </a:p>
          <a:p>
            <a:pPr algn="ctr"/>
            <a:r>
              <a:rPr lang="en-US" b="1" dirty="0" smtClean="0">
                <a:solidFill>
                  <a:schemeClr val="bg1"/>
                </a:solidFill>
              </a:rPr>
              <a:t>you </a:t>
            </a:r>
            <a:r>
              <a:rPr lang="en-US" b="1" dirty="0">
                <a:solidFill>
                  <a:schemeClr val="bg1"/>
                </a:solidFill>
              </a:rPr>
              <a:t>think is necessary to respond </a:t>
            </a:r>
            <a:endParaRPr lang="en-US" b="1" dirty="0" smtClean="0">
              <a:solidFill>
                <a:schemeClr val="bg1"/>
              </a:solidFill>
            </a:endParaRPr>
          </a:p>
          <a:p>
            <a:pPr algn="ctr"/>
            <a:r>
              <a:rPr lang="en-US" b="1" dirty="0" smtClean="0">
                <a:solidFill>
                  <a:schemeClr val="bg1"/>
                </a:solidFill>
              </a:rPr>
              <a:t>effectively </a:t>
            </a:r>
            <a:r>
              <a:rPr lang="en-US" b="1" dirty="0">
                <a:solidFill>
                  <a:schemeClr val="bg1"/>
                </a:solidFill>
              </a:rPr>
              <a:t>to flash flood hazards?</a:t>
            </a:r>
          </a:p>
          <a:p>
            <a:pPr algn="ctr"/>
            <a:r>
              <a:rPr lang="en-US" b="1" dirty="0">
                <a:solidFill>
                  <a:schemeClr val="bg1"/>
                </a:solidFill>
              </a:rPr>
              <a:t>    </a:t>
            </a:r>
          </a:p>
          <a:p>
            <a:pPr algn="ctr"/>
            <a:r>
              <a:rPr lang="en-US" b="1" dirty="0" smtClean="0">
                <a:solidFill>
                  <a:schemeClr val="bg1"/>
                </a:solidFill>
              </a:rPr>
              <a:t>4) Which </a:t>
            </a:r>
            <a:r>
              <a:rPr lang="en-US" b="1" dirty="0">
                <a:solidFill>
                  <a:schemeClr val="bg1"/>
                </a:solidFill>
              </a:rPr>
              <a:t>dissemination channels do you prefer to use for dissemination </a:t>
            </a:r>
            <a:endParaRPr lang="en-US" b="1" dirty="0" smtClean="0">
              <a:solidFill>
                <a:schemeClr val="bg1"/>
              </a:solidFill>
            </a:endParaRPr>
          </a:p>
          <a:p>
            <a:pPr algn="ctr"/>
            <a:r>
              <a:rPr lang="en-US" b="1" dirty="0" smtClean="0">
                <a:solidFill>
                  <a:schemeClr val="bg1"/>
                </a:solidFill>
              </a:rPr>
              <a:t>of</a:t>
            </a:r>
            <a:r>
              <a:rPr lang="en-US" b="1" dirty="0">
                <a:solidFill>
                  <a:schemeClr val="bg1"/>
                </a:solidFill>
              </a:rPr>
              <a:t>  flash flood warnings?</a:t>
            </a:r>
          </a:p>
          <a:p>
            <a:pPr algn="ctr"/>
            <a:endParaRPr lang="en-US" b="1" dirty="0">
              <a:solidFill>
                <a:schemeClr val="bg1"/>
              </a:solidFill>
            </a:endParaRPr>
          </a:p>
          <a:p>
            <a:pPr algn="ctr"/>
            <a:r>
              <a:rPr lang="en-US" b="1" dirty="0" smtClean="0">
                <a:solidFill>
                  <a:schemeClr val="bg1"/>
                </a:solidFill>
              </a:rPr>
              <a:t>5)</a:t>
            </a:r>
            <a:r>
              <a:rPr lang="en-US" b="1" dirty="0">
                <a:solidFill>
                  <a:schemeClr val="bg1"/>
                </a:solidFill>
              </a:rPr>
              <a:t>   How FFGS forecaster-support can contribute to saving lives and property?</a:t>
            </a:r>
          </a:p>
          <a:p>
            <a:pPr algn="ctr"/>
            <a:r>
              <a:rPr lang="en-US" b="1" dirty="0">
                <a:solidFill>
                  <a:schemeClr val="bg1"/>
                </a:solidFill>
              </a:rPr>
              <a:t>    </a:t>
            </a:r>
          </a:p>
          <a:p>
            <a:pPr algn="ctr"/>
            <a:r>
              <a:rPr lang="en-US" b="1" dirty="0" smtClean="0">
                <a:solidFill>
                  <a:schemeClr val="bg1"/>
                </a:solidFill>
              </a:rPr>
              <a:t>6)</a:t>
            </a:r>
            <a:r>
              <a:rPr lang="en-US" b="1" dirty="0">
                <a:solidFill>
                  <a:schemeClr val="bg1"/>
                </a:solidFill>
              </a:rPr>
              <a:t>  From your perspective what type of </a:t>
            </a:r>
            <a:endParaRPr lang="en-US" b="1" dirty="0" smtClean="0">
              <a:solidFill>
                <a:schemeClr val="bg1"/>
              </a:solidFill>
            </a:endParaRPr>
          </a:p>
          <a:p>
            <a:pPr algn="ctr"/>
            <a:r>
              <a:rPr lang="en-US" b="1" dirty="0" smtClean="0">
                <a:solidFill>
                  <a:schemeClr val="bg1"/>
                </a:solidFill>
              </a:rPr>
              <a:t>public </a:t>
            </a:r>
            <a:r>
              <a:rPr lang="en-US" b="1" dirty="0">
                <a:solidFill>
                  <a:schemeClr val="bg1"/>
                </a:solidFill>
              </a:rPr>
              <a:t>education would be needed for the public to effectively respond to warnings?</a:t>
            </a:r>
          </a:p>
          <a:p>
            <a:r>
              <a:rPr lang="en-US" dirty="0"/>
              <a:t> </a:t>
            </a:r>
          </a:p>
        </p:txBody>
      </p:sp>
      <p:sp>
        <p:nvSpPr>
          <p:cNvPr id="3" name="Rectangle 2"/>
          <p:cNvSpPr/>
          <p:nvPr/>
        </p:nvSpPr>
        <p:spPr>
          <a:xfrm>
            <a:off x="323528" y="549000"/>
            <a:ext cx="8568000" cy="57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1) Selon vous, comment les annonces de crues éclair devraient-elles être structurées? </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2) Quelles informations devraient figurer dans les annonces de crues éclair?</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3) Selon vous, quel est le délai minimum requis pour intervenir efficacement en cas de risque de crue éclair?</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4) Quels canaux préférez-vous utiliser pour diffuser des annonces de crues éclair?</a:t>
            </a:r>
            <a:br>
              <a:rPr lang="fr-FR" b="1" dirty="0">
                <a:solidFill>
                  <a:schemeClr val="bg1"/>
                </a:solidFill>
              </a:rPr>
            </a:br>
            <a:r>
              <a:rPr lang="fr-FR" b="1" dirty="0">
                <a:solidFill>
                  <a:schemeClr val="bg1"/>
                </a:solidFill>
              </a:rPr>
              <a:t/>
            </a:r>
            <a:br>
              <a:rPr lang="fr-FR" b="1" dirty="0">
                <a:solidFill>
                  <a:schemeClr val="bg1"/>
                </a:solidFill>
              </a:rPr>
            </a:br>
            <a:r>
              <a:rPr lang="fr-FR" b="1" dirty="0">
                <a:solidFill>
                  <a:schemeClr val="bg1"/>
                </a:solidFill>
              </a:rPr>
              <a:t>5)   Comment l’appui que donne le Système d'indications relatives aux crues éclair (FFGS) aux prévisionnistes peut-il contribuer à protéger les personnes et les biens?</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6)  Selon vous, comment faudrait-il sensibiliser le public pour qu’il réagisse efficacement aux annonces?</a:t>
            </a:r>
            <a:endParaRPr lang="en-US" b="1" dirty="0">
              <a:solidFill>
                <a:schemeClr val="bg1"/>
              </a:solidFill>
            </a:endParaRPr>
          </a:p>
        </p:txBody>
      </p:sp>
    </p:spTree>
    <p:extLst>
      <p:ext uri="{BB962C8B-B14F-4D97-AF65-F5344CB8AC3E}">
        <p14:creationId xmlns:p14="http://schemas.microsoft.com/office/powerpoint/2010/main" val="4168128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3528" y="836712"/>
            <a:ext cx="8480720" cy="707886"/>
          </a:xfrm>
          <a:prstGeom prst="rect">
            <a:avLst/>
          </a:prstGeom>
          <a:noFill/>
        </p:spPr>
        <p:txBody>
          <a:bodyPr wrap="none" rtlCol="0">
            <a:spAutoFit/>
          </a:bodyPr>
          <a:lstStyle/>
          <a:p>
            <a:r>
              <a:rPr lang="fr-FR" sz="4000" b="1" dirty="0">
                <a:solidFill>
                  <a:schemeClr val="tx2">
                    <a:lumMod val="75000"/>
                  </a:schemeClr>
                </a:solidFill>
              </a:rPr>
              <a:t>REPRÉSENTANT DU BUREAU DU MAIRE</a:t>
            </a:r>
            <a:endParaRPr lang="en-US" sz="4000" b="1" dirty="0">
              <a:solidFill>
                <a:schemeClr val="tx2">
                  <a:lumMod val="75000"/>
                </a:schemeClr>
              </a:solidFill>
            </a:endParaRPr>
          </a:p>
        </p:txBody>
      </p:sp>
      <p:pic>
        <p:nvPicPr>
          <p:cNvPr id="9" name="Picture 2"/>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71571" y="1916832"/>
            <a:ext cx="3871913" cy="387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23528" y="549000"/>
            <a:ext cx="8568000" cy="576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endParaRPr>
          </a:p>
        </p:txBody>
      </p:sp>
    </p:spTree>
    <p:extLst>
      <p:ext uri="{BB962C8B-B14F-4D97-AF65-F5344CB8AC3E}">
        <p14:creationId xmlns:p14="http://schemas.microsoft.com/office/powerpoint/2010/main" val="24785785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03007" y="474345"/>
            <a:ext cx="4572000" cy="5909310"/>
          </a:xfrm>
          <a:prstGeom prst="rect">
            <a:avLst/>
          </a:prstGeom>
        </p:spPr>
        <p:txBody>
          <a:bodyPr>
            <a:spAutoFit/>
          </a:bodyPr>
          <a:lstStyle/>
          <a:p>
            <a:pPr algn="ctr"/>
            <a:r>
              <a:rPr lang="en-US" b="1" dirty="0" smtClean="0">
                <a:solidFill>
                  <a:schemeClr val="bg1"/>
                </a:solidFill>
              </a:rPr>
              <a:t>1) How </a:t>
            </a:r>
            <a:r>
              <a:rPr lang="en-US" b="1" dirty="0">
                <a:solidFill>
                  <a:schemeClr val="bg1"/>
                </a:solidFill>
              </a:rPr>
              <a:t>should flash flood warnings be structured from your perspective?  </a:t>
            </a:r>
          </a:p>
          <a:p>
            <a:pPr algn="ctr"/>
            <a:r>
              <a:rPr lang="en-US" b="1" dirty="0">
                <a:solidFill>
                  <a:schemeClr val="bg1"/>
                </a:solidFill>
              </a:rPr>
              <a:t>   </a:t>
            </a:r>
          </a:p>
          <a:p>
            <a:pPr algn="ctr"/>
            <a:r>
              <a:rPr lang="en-US" b="1" dirty="0" smtClean="0">
                <a:solidFill>
                  <a:schemeClr val="bg1"/>
                </a:solidFill>
              </a:rPr>
              <a:t>2)</a:t>
            </a:r>
            <a:r>
              <a:rPr lang="en-US" b="1" dirty="0">
                <a:solidFill>
                  <a:schemeClr val="bg1"/>
                </a:solidFill>
              </a:rPr>
              <a:t> What information should be included </a:t>
            </a:r>
            <a:endParaRPr lang="en-US" b="1" dirty="0" smtClean="0">
              <a:solidFill>
                <a:schemeClr val="bg1"/>
              </a:solidFill>
            </a:endParaRPr>
          </a:p>
          <a:p>
            <a:pPr algn="ctr"/>
            <a:r>
              <a:rPr lang="en-US" b="1" dirty="0" smtClean="0">
                <a:solidFill>
                  <a:schemeClr val="bg1"/>
                </a:solidFill>
              </a:rPr>
              <a:t>in </a:t>
            </a:r>
            <a:r>
              <a:rPr lang="en-US" b="1" dirty="0">
                <a:solidFill>
                  <a:schemeClr val="bg1"/>
                </a:solidFill>
              </a:rPr>
              <a:t>the flash flood warning?</a:t>
            </a:r>
          </a:p>
          <a:p>
            <a:pPr algn="ctr"/>
            <a:r>
              <a:rPr lang="en-US" b="1" dirty="0">
                <a:solidFill>
                  <a:schemeClr val="bg1"/>
                </a:solidFill>
              </a:rPr>
              <a:t>      </a:t>
            </a:r>
          </a:p>
          <a:p>
            <a:pPr algn="ctr"/>
            <a:r>
              <a:rPr lang="en-US" b="1" dirty="0" smtClean="0">
                <a:solidFill>
                  <a:schemeClr val="bg1"/>
                </a:solidFill>
              </a:rPr>
              <a:t>3) What </a:t>
            </a:r>
            <a:r>
              <a:rPr lang="en-US" b="1" dirty="0">
                <a:solidFill>
                  <a:schemeClr val="bg1"/>
                </a:solidFill>
              </a:rPr>
              <a:t>is the minimum lead time that </a:t>
            </a:r>
            <a:endParaRPr lang="en-US" b="1" dirty="0" smtClean="0">
              <a:solidFill>
                <a:schemeClr val="bg1"/>
              </a:solidFill>
            </a:endParaRPr>
          </a:p>
          <a:p>
            <a:pPr algn="ctr"/>
            <a:r>
              <a:rPr lang="en-US" b="1" dirty="0" smtClean="0">
                <a:solidFill>
                  <a:schemeClr val="bg1"/>
                </a:solidFill>
              </a:rPr>
              <a:t>you </a:t>
            </a:r>
            <a:r>
              <a:rPr lang="en-US" b="1" dirty="0">
                <a:solidFill>
                  <a:schemeClr val="bg1"/>
                </a:solidFill>
              </a:rPr>
              <a:t>think is necessary to respond </a:t>
            </a:r>
            <a:endParaRPr lang="en-US" b="1" dirty="0" smtClean="0">
              <a:solidFill>
                <a:schemeClr val="bg1"/>
              </a:solidFill>
            </a:endParaRPr>
          </a:p>
          <a:p>
            <a:pPr algn="ctr"/>
            <a:r>
              <a:rPr lang="en-US" b="1" dirty="0" smtClean="0">
                <a:solidFill>
                  <a:schemeClr val="bg1"/>
                </a:solidFill>
              </a:rPr>
              <a:t>effectively </a:t>
            </a:r>
            <a:r>
              <a:rPr lang="en-US" b="1" dirty="0">
                <a:solidFill>
                  <a:schemeClr val="bg1"/>
                </a:solidFill>
              </a:rPr>
              <a:t>to flash flood hazards?</a:t>
            </a:r>
          </a:p>
          <a:p>
            <a:pPr algn="ctr"/>
            <a:r>
              <a:rPr lang="en-US" b="1" dirty="0">
                <a:solidFill>
                  <a:schemeClr val="bg1"/>
                </a:solidFill>
              </a:rPr>
              <a:t>    </a:t>
            </a:r>
          </a:p>
          <a:p>
            <a:pPr algn="ctr"/>
            <a:r>
              <a:rPr lang="en-US" b="1" dirty="0" smtClean="0">
                <a:solidFill>
                  <a:schemeClr val="bg1"/>
                </a:solidFill>
              </a:rPr>
              <a:t>4) Which </a:t>
            </a:r>
            <a:r>
              <a:rPr lang="en-US" b="1" dirty="0">
                <a:solidFill>
                  <a:schemeClr val="bg1"/>
                </a:solidFill>
              </a:rPr>
              <a:t>dissemination channels do you prefer to use for dissemination </a:t>
            </a:r>
            <a:endParaRPr lang="en-US" b="1" dirty="0" smtClean="0">
              <a:solidFill>
                <a:schemeClr val="bg1"/>
              </a:solidFill>
            </a:endParaRPr>
          </a:p>
          <a:p>
            <a:pPr algn="ctr"/>
            <a:r>
              <a:rPr lang="en-US" b="1" dirty="0" smtClean="0">
                <a:solidFill>
                  <a:schemeClr val="bg1"/>
                </a:solidFill>
              </a:rPr>
              <a:t>of</a:t>
            </a:r>
            <a:r>
              <a:rPr lang="en-US" b="1" dirty="0">
                <a:solidFill>
                  <a:schemeClr val="bg1"/>
                </a:solidFill>
              </a:rPr>
              <a:t>  flash flood warnings?</a:t>
            </a:r>
          </a:p>
          <a:p>
            <a:pPr algn="ctr"/>
            <a:endParaRPr lang="en-US" b="1" dirty="0">
              <a:solidFill>
                <a:schemeClr val="bg1"/>
              </a:solidFill>
            </a:endParaRPr>
          </a:p>
          <a:p>
            <a:pPr algn="ctr"/>
            <a:r>
              <a:rPr lang="en-US" b="1" dirty="0" smtClean="0">
                <a:solidFill>
                  <a:schemeClr val="bg1"/>
                </a:solidFill>
              </a:rPr>
              <a:t>5)</a:t>
            </a:r>
            <a:r>
              <a:rPr lang="en-US" b="1" dirty="0">
                <a:solidFill>
                  <a:schemeClr val="bg1"/>
                </a:solidFill>
              </a:rPr>
              <a:t>   How FFGS forecaster-support can contribute to saving lives and property?</a:t>
            </a:r>
          </a:p>
          <a:p>
            <a:pPr algn="ctr"/>
            <a:r>
              <a:rPr lang="en-US" b="1" dirty="0">
                <a:solidFill>
                  <a:schemeClr val="bg1"/>
                </a:solidFill>
              </a:rPr>
              <a:t>    </a:t>
            </a:r>
          </a:p>
          <a:p>
            <a:pPr algn="ctr"/>
            <a:r>
              <a:rPr lang="en-US" b="1" dirty="0" smtClean="0">
                <a:solidFill>
                  <a:schemeClr val="bg1"/>
                </a:solidFill>
              </a:rPr>
              <a:t>6)</a:t>
            </a:r>
            <a:r>
              <a:rPr lang="en-US" b="1" dirty="0">
                <a:solidFill>
                  <a:schemeClr val="bg1"/>
                </a:solidFill>
              </a:rPr>
              <a:t>  From your perspective what type of </a:t>
            </a:r>
            <a:endParaRPr lang="en-US" b="1" dirty="0" smtClean="0">
              <a:solidFill>
                <a:schemeClr val="bg1"/>
              </a:solidFill>
            </a:endParaRPr>
          </a:p>
          <a:p>
            <a:pPr algn="ctr"/>
            <a:r>
              <a:rPr lang="en-US" b="1" dirty="0" smtClean="0">
                <a:solidFill>
                  <a:schemeClr val="bg1"/>
                </a:solidFill>
              </a:rPr>
              <a:t>public </a:t>
            </a:r>
            <a:r>
              <a:rPr lang="en-US" b="1" dirty="0">
                <a:solidFill>
                  <a:schemeClr val="bg1"/>
                </a:solidFill>
              </a:rPr>
              <a:t>education would be needed for the public to effectively respond to warnings?</a:t>
            </a:r>
          </a:p>
          <a:p>
            <a:r>
              <a:rPr lang="en-US" dirty="0"/>
              <a:t> </a:t>
            </a:r>
          </a:p>
        </p:txBody>
      </p:sp>
      <p:sp>
        <p:nvSpPr>
          <p:cNvPr id="3" name="Rectangle 2"/>
          <p:cNvSpPr/>
          <p:nvPr/>
        </p:nvSpPr>
        <p:spPr>
          <a:xfrm>
            <a:off x="323528" y="549000"/>
            <a:ext cx="8568000" cy="576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1) Selon vous, comment les annonces de crues éclair devraient-elles être structurées? </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2) Quelles informations devraient figurer dans les annonces de crues éclair?</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3) Selon vous, quel est le délai minimum requis pour intervenir efficacement en cas de risque de crue éclair?</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4) Quels canaux préférez-vous utiliser pour diffuser des annonces de crues éclair?</a:t>
            </a:r>
            <a:br>
              <a:rPr lang="fr-FR" b="1" dirty="0">
                <a:solidFill>
                  <a:schemeClr val="bg1"/>
                </a:solidFill>
              </a:rPr>
            </a:br>
            <a:r>
              <a:rPr lang="fr-FR" b="1" dirty="0">
                <a:solidFill>
                  <a:schemeClr val="bg1"/>
                </a:solidFill>
              </a:rPr>
              <a:t/>
            </a:r>
            <a:br>
              <a:rPr lang="fr-FR" b="1" dirty="0">
                <a:solidFill>
                  <a:schemeClr val="bg1"/>
                </a:solidFill>
              </a:rPr>
            </a:br>
            <a:r>
              <a:rPr lang="fr-FR" b="1" dirty="0">
                <a:solidFill>
                  <a:schemeClr val="bg1"/>
                </a:solidFill>
              </a:rPr>
              <a:t>5)   Comment l’appui que donne le Système d'indications relatives aux crues éclair (FFGS) aux prévisionnistes peut-il contribuer à protéger les personnes et les biens?</a:t>
            </a:r>
            <a:br>
              <a:rPr lang="fr-FR" b="1" dirty="0">
                <a:solidFill>
                  <a:schemeClr val="bg1"/>
                </a:solidFill>
              </a:rPr>
            </a:br>
            <a:r>
              <a:rPr lang="fr-FR" b="1" dirty="0">
                <a:solidFill>
                  <a:schemeClr val="bg1"/>
                </a:solidFill>
              </a:rPr>
              <a:t>    </a:t>
            </a:r>
            <a:br>
              <a:rPr lang="fr-FR" b="1" dirty="0">
                <a:solidFill>
                  <a:schemeClr val="bg1"/>
                </a:solidFill>
              </a:rPr>
            </a:br>
            <a:r>
              <a:rPr lang="fr-FR" b="1" dirty="0">
                <a:solidFill>
                  <a:schemeClr val="bg1"/>
                </a:solidFill>
              </a:rPr>
              <a:t>6)  Selon vous, comment faudrait-il sensibiliser le public pour qu’il réagisse efficacement aux annonces?</a:t>
            </a:r>
            <a:endParaRPr lang="en-US" b="1" dirty="0">
              <a:solidFill>
                <a:schemeClr val="bg1"/>
              </a:solidFill>
            </a:endParaRPr>
          </a:p>
        </p:txBody>
      </p:sp>
    </p:spTree>
    <p:extLst>
      <p:ext uri="{BB962C8B-B14F-4D97-AF65-F5344CB8AC3E}">
        <p14:creationId xmlns:p14="http://schemas.microsoft.com/office/powerpoint/2010/main" val="4168128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nternal.wmo.int\UserData\redirected\pmutic\Downloads\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772816"/>
            <a:ext cx="3839565" cy="413347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1520" y="651595"/>
            <a:ext cx="8735276" cy="584775"/>
          </a:xfrm>
          <a:prstGeom prst="rect">
            <a:avLst/>
          </a:prstGeom>
          <a:noFill/>
        </p:spPr>
        <p:txBody>
          <a:bodyPr wrap="none" rtlCol="0">
            <a:spAutoFit/>
          </a:bodyPr>
          <a:lstStyle/>
          <a:p>
            <a:r>
              <a:rPr lang="fr-FR" sz="3200" b="1" dirty="0">
                <a:solidFill>
                  <a:schemeClr val="tx2">
                    <a:lumMod val="75000"/>
                  </a:schemeClr>
                </a:solidFill>
              </a:rPr>
              <a:t>RESPONSABLE DE LA GESTION DES CATASTROPHES</a:t>
            </a:r>
            <a:endParaRPr lang="en-US" sz="3200" b="1" dirty="0">
              <a:solidFill>
                <a:schemeClr val="tx2">
                  <a:lumMod val="75000"/>
                </a:schemeClr>
              </a:solidFill>
            </a:endParaRPr>
          </a:p>
        </p:txBody>
      </p:sp>
      <p:sp>
        <p:nvSpPr>
          <p:cNvPr id="6" name="Rectangle 5"/>
          <p:cNvSpPr/>
          <p:nvPr/>
        </p:nvSpPr>
        <p:spPr>
          <a:xfrm>
            <a:off x="323528" y="549000"/>
            <a:ext cx="8568000" cy="576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endParaRPr>
          </a:p>
        </p:txBody>
      </p:sp>
    </p:spTree>
    <p:extLst>
      <p:ext uri="{BB962C8B-B14F-4D97-AF65-F5344CB8AC3E}">
        <p14:creationId xmlns:p14="http://schemas.microsoft.com/office/powerpoint/2010/main" val="10855111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318</TotalTime>
  <Words>893</Words>
  <Application>Microsoft Office PowerPoint</Application>
  <PresentationFormat>On-screen Show (4:3)</PresentationFormat>
  <Paragraphs>541</Paragraphs>
  <Slides>51</Slides>
  <Notes>2</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    Exercice pratique  Les alertes en cas de crue éclair et leur diffusion, ainsi que la façon dont l’appui apporté par le système d’indications relatives aux crues éclair (FFGS) aux prévisionnistes peut contribuer à sauver des vies et des biens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World Meteorological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Petra Mutic</dc:creator>
  <cp:lastModifiedBy>Milica Dordevic</cp:lastModifiedBy>
  <cp:revision>50</cp:revision>
  <cp:lastPrinted>2020-02-21T13:42:53Z</cp:lastPrinted>
  <dcterms:created xsi:type="dcterms:W3CDTF">2019-11-20T08:39:34Z</dcterms:created>
  <dcterms:modified xsi:type="dcterms:W3CDTF">2020-04-17T12:21:07Z</dcterms:modified>
</cp:coreProperties>
</file>