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73" r:id="rId4"/>
    <p:sldId id="276" r:id="rId5"/>
    <p:sldId id="277" r:id="rId6"/>
    <p:sldId id="278" r:id="rId7"/>
    <p:sldId id="274" r:id="rId8"/>
    <p:sldId id="292" r:id="rId9"/>
    <p:sldId id="293" r:id="rId10"/>
    <p:sldId id="294" r:id="rId11"/>
    <p:sldId id="295" r:id="rId12"/>
    <p:sldId id="296" r:id="rId13"/>
    <p:sldId id="297" r:id="rId14"/>
    <p:sldId id="275" r:id="rId15"/>
    <p:sldId id="279" r:id="rId16"/>
    <p:sldId id="287" r:id="rId17"/>
    <p:sldId id="288" r:id="rId18"/>
    <p:sldId id="266" r:id="rId19"/>
    <p:sldId id="267" r:id="rId20"/>
    <p:sldId id="268" r:id="rId21"/>
    <p:sldId id="280" r:id="rId22"/>
    <p:sldId id="289" r:id="rId23"/>
    <p:sldId id="290" r:id="rId24"/>
    <p:sldId id="291" r:id="rId25"/>
    <p:sldId id="282" r:id="rId26"/>
    <p:sldId id="283" r:id="rId27"/>
    <p:sldId id="284" r:id="rId28"/>
    <p:sldId id="299" r:id="rId29"/>
    <p:sldId id="286" r:id="rId30"/>
    <p:sldId id="270" r:id="rId31"/>
    <p:sldId id="300" r:id="rId32"/>
    <p:sldId id="301" r:id="rId33"/>
    <p:sldId id="302" r:id="rId34"/>
    <p:sldId id="271" r:id="rId35"/>
    <p:sldId id="264" r:id="rId36"/>
    <p:sldId id="298" r:id="rId37"/>
    <p:sldId id="30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81" autoAdjust="0"/>
    <p:restoredTop sz="94660"/>
  </p:normalViewPr>
  <p:slideViewPr>
    <p:cSldViewPr>
      <p:cViewPr varScale="1">
        <p:scale>
          <a:sx n="88" d="100"/>
          <a:sy n="88" d="100"/>
        </p:scale>
        <p:origin x="-121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52D278-43F4-4F3C-B572-3B4FA6221A5C}" type="doc">
      <dgm:prSet loTypeId="urn:microsoft.com/office/officeart/2005/8/layout/chevron2" loCatId="list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C30023DF-DC7B-4C1A-8C0D-9EEF645D7454}">
      <dgm:prSet phldrT="[Texte]"/>
      <dgm:spPr/>
      <dgm:t>
        <a:bodyPr/>
        <a:lstStyle/>
        <a:p>
          <a:r>
            <a:rPr lang="fr-FR" dirty="0" smtClean="0"/>
            <a:t>1</a:t>
          </a:r>
          <a:endParaRPr lang="fr-FR" dirty="0"/>
        </a:p>
      </dgm:t>
    </dgm:pt>
    <dgm:pt modelId="{32997371-C213-4220-9CC3-006286D1812C}" type="parTrans" cxnId="{6BABE622-FAB6-4D40-A64D-C34E5ED64C0E}">
      <dgm:prSet/>
      <dgm:spPr/>
      <dgm:t>
        <a:bodyPr/>
        <a:lstStyle/>
        <a:p>
          <a:endParaRPr lang="fr-FR"/>
        </a:p>
      </dgm:t>
    </dgm:pt>
    <dgm:pt modelId="{E2DE8904-03DB-4E2E-976C-586A1E9B2580}" type="sibTrans" cxnId="{6BABE622-FAB6-4D40-A64D-C34E5ED64C0E}">
      <dgm:prSet/>
      <dgm:spPr/>
      <dgm:t>
        <a:bodyPr/>
        <a:lstStyle/>
        <a:p>
          <a:endParaRPr lang="fr-FR"/>
        </a:p>
      </dgm:t>
    </dgm:pt>
    <dgm:pt modelId="{6E258B9B-F326-46A3-B4C8-D04F9899B2CC}">
      <dgm:prSet phldrT="[Texte]" custT="1"/>
      <dgm:spPr/>
      <dgm:t>
        <a:bodyPr/>
        <a:lstStyle/>
        <a:p>
          <a:r>
            <a:rPr lang="fr-FR" sz="2600" dirty="0" smtClean="0"/>
            <a:t>la Direction  de la  Climatologie </a:t>
          </a:r>
          <a:r>
            <a:rPr lang="fr-FR" sz="2600" dirty="0" smtClean="0"/>
            <a:t>Changement Climatologique et </a:t>
          </a:r>
          <a:r>
            <a:rPr lang="fr-FR" sz="2600" dirty="0" smtClean="0"/>
            <a:t>du Réseau Météorologique (</a:t>
          </a:r>
          <a:r>
            <a:rPr lang="fr-FR" sz="2600" dirty="0" err="1" smtClean="0"/>
            <a:t>DCCCRM</a:t>
          </a:r>
          <a:r>
            <a:rPr lang="fr-FR" sz="2600" dirty="0" smtClean="0"/>
            <a:t>) </a:t>
          </a:r>
          <a:endParaRPr lang="fr-FR" sz="2000" dirty="0"/>
        </a:p>
      </dgm:t>
    </dgm:pt>
    <dgm:pt modelId="{98C0C705-EDE2-4D9F-8F89-1900373E1C20}" type="parTrans" cxnId="{8C5B9057-E073-46A4-B822-D4C4BCE32B93}">
      <dgm:prSet/>
      <dgm:spPr/>
      <dgm:t>
        <a:bodyPr/>
        <a:lstStyle/>
        <a:p>
          <a:endParaRPr lang="fr-FR"/>
        </a:p>
      </dgm:t>
    </dgm:pt>
    <dgm:pt modelId="{D8254CD1-B2E3-40AC-9C5C-1C979FD5916C}" type="sibTrans" cxnId="{8C5B9057-E073-46A4-B822-D4C4BCE32B93}">
      <dgm:prSet/>
      <dgm:spPr/>
      <dgm:t>
        <a:bodyPr/>
        <a:lstStyle/>
        <a:p>
          <a:endParaRPr lang="fr-FR"/>
        </a:p>
      </dgm:t>
    </dgm:pt>
    <dgm:pt modelId="{09E4883F-4730-4F9E-9DAD-5A0B55322570}">
      <dgm:prSet phldrT="[Texte]"/>
      <dgm:spPr/>
      <dgm:t>
        <a:bodyPr/>
        <a:lstStyle/>
        <a:p>
          <a:r>
            <a:rPr lang="fr-FR" dirty="0" smtClean="0"/>
            <a:t>2</a:t>
          </a:r>
          <a:endParaRPr lang="fr-FR" dirty="0"/>
        </a:p>
      </dgm:t>
    </dgm:pt>
    <dgm:pt modelId="{6618B5DA-D6E2-4C6E-AEDF-01B4E6628649}" type="parTrans" cxnId="{C5F62186-FD7B-492A-9ADA-CA56FA4564D3}">
      <dgm:prSet/>
      <dgm:spPr/>
      <dgm:t>
        <a:bodyPr/>
        <a:lstStyle/>
        <a:p>
          <a:endParaRPr lang="fr-FR"/>
        </a:p>
      </dgm:t>
    </dgm:pt>
    <dgm:pt modelId="{EDB454CF-91D2-4A92-BD6B-AD5FACBD1795}" type="sibTrans" cxnId="{C5F62186-FD7B-492A-9ADA-CA56FA4564D3}">
      <dgm:prSet/>
      <dgm:spPr/>
      <dgm:t>
        <a:bodyPr/>
        <a:lstStyle/>
        <a:p>
          <a:endParaRPr lang="fr-FR"/>
        </a:p>
      </dgm:t>
    </dgm:pt>
    <dgm:pt modelId="{2BF0C5A9-CB01-4FEB-A537-C3239BB2A6DE}">
      <dgm:prSet phldrT="[Texte]" custT="1"/>
      <dgm:spPr/>
      <dgm:t>
        <a:bodyPr/>
        <a:lstStyle/>
        <a:p>
          <a:r>
            <a:rPr lang="fr-FR" sz="2600" dirty="0" smtClean="0"/>
            <a:t>la Direction des Applications et de la Prévision des Risques Météorologiques (DAPRM)</a:t>
          </a:r>
          <a:endParaRPr lang="fr-FR" sz="1800" dirty="0"/>
        </a:p>
      </dgm:t>
    </dgm:pt>
    <dgm:pt modelId="{61561E0D-2C24-4BC1-9ACE-EADAB6ECE99C}" type="parTrans" cxnId="{8FBAB84F-9D96-4FB3-AFC6-F2BDEE6BBA9B}">
      <dgm:prSet/>
      <dgm:spPr/>
      <dgm:t>
        <a:bodyPr/>
        <a:lstStyle/>
        <a:p>
          <a:endParaRPr lang="fr-FR"/>
        </a:p>
      </dgm:t>
    </dgm:pt>
    <dgm:pt modelId="{08902880-B4BC-4C95-AE82-2225D391ED76}" type="sibTrans" cxnId="{8FBAB84F-9D96-4FB3-AFC6-F2BDEE6BBA9B}">
      <dgm:prSet/>
      <dgm:spPr/>
      <dgm:t>
        <a:bodyPr/>
        <a:lstStyle/>
        <a:p>
          <a:endParaRPr lang="fr-FR"/>
        </a:p>
      </dgm:t>
    </dgm:pt>
    <dgm:pt modelId="{F84FE6DF-2C5C-463B-A45A-BECA8E9E44A0}">
      <dgm:prSet phldrT="[Texte]"/>
      <dgm:spPr/>
      <dgm:t>
        <a:bodyPr/>
        <a:lstStyle/>
        <a:p>
          <a:r>
            <a:rPr lang="fr-FR" dirty="0" smtClean="0"/>
            <a:t>3</a:t>
          </a:r>
          <a:endParaRPr lang="fr-FR" dirty="0"/>
        </a:p>
      </dgm:t>
    </dgm:pt>
    <dgm:pt modelId="{13F09226-20B7-433F-8E04-E4BD85245438}" type="sibTrans" cxnId="{763BBBF1-9133-4AFB-A981-2AAC3C63B466}">
      <dgm:prSet/>
      <dgm:spPr/>
      <dgm:t>
        <a:bodyPr/>
        <a:lstStyle/>
        <a:p>
          <a:endParaRPr lang="fr-FR"/>
        </a:p>
      </dgm:t>
    </dgm:pt>
    <dgm:pt modelId="{1A815E8E-6E2B-410C-AA8A-F6255AB4655F}" type="parTrans" cxnId="{763BBBF1-9133-4AFB-A981-2AAC3C63B466}">
      <dgm:prSet/>
      <dgm:spPr/>
      <dgm:t>
        <a:bodyPr/>
        <a:lstStyle/>
        <a:p>
          <a:endParaRPr lang="fr-FR"/>
        </a:p>
      </dgm:t>
    </dgm:pt>
    <dgm:pt modelId="{11F40AA7-6863-4B32-82FA-EADE345787D8}">
      <dgm:prSet custT="1"/>
      <dgm:spPr/>
      <dgm:t>
        <a:bodyPr/>
        <a:lstStyle/>
        <a:p>
          <a:r>
            <a:rPr lang="fr-FR" sz="2600" dirty="0" smtClean="0"/>
            <a:t>La Direction des Infrastructures et des Equipements (DIE) </a:t>
          </a:r>
          <a:endParaRPr lang="fr-FR" sz="2600" dirty="0"/>
        </a:p>
      </dgm:t>
    </dgm:pt>
    <dgm:pt modelId="{D8511DD5-6E79-4D90-AAED-5B104B489E8C}" type="sibTrans" cxnId="{A5E00424-95DE-441A-B3D3-00FD4BEEB7F4}">
      <dgm:prSet/>
      <dgm:spPr/>
      <dgm:t>
        <a:bodyPr/>
        <a:lstStyle/>
        <a:p>
          <a:endParaRPr lang="fr-FR"/>
        </a:p>
      </dgm:t>
    </dgm:pt>
    <dgm:pt modelId="{3B11191B-E967-4C20-BC20-663855C17E14}" type="parTrans" cxnId="{A5E00424-95DE-441A-B3D3-00FD4BEEB7F4}">
      <dgm:prSet/>
      <dgm:spPr/>
      <dgm:t>
        <a:bodyPr/>
        <a:lstStyle/>
        <a:p>
          <a:endParaRPr lang="fr-FR"/>
        </a:p>
      </dgm:t>
    </dgm:pt>
    <dgm:pt modelId="{D7137E7E-8B30-4E9E-91C3-E9C9FA8D2E7F}" type="pres">
      <dgm:prSet presAssocID="{2052D278-43F4-4F3C-B572-3B4FA6221A5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E8FACF8-32E0-4BA1-AFAB-71EAA339DBED}" type="pres">
      <dgm:prSet presAssocID="{C30023DF-DC7B-4C1A-8C0D-9EEF645D7454}" presName="composite" presStyleCnt="0"/>
      <dgm:spPr/>
    </dgm:pt>
    <dgm:pt modelId="{EE5F4BC8-98A2-4BF4-8364-404A74290ABB}" type="pres">
      <dgm:prSet presAssocID="{C30023DF-DC7B-4C1A-8C0D-9EEF645D745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67F20E0-591E-44AD-BE39-0E85958C4258}" type="pres">
      <dgm:prSet presAssocID="{C30023DF-DC7B-4C1A-8C0D-9EEF645D7454}" presName="descendantText" presStyleLbl="alignAcc1" presStyleIdx="0" presStyleCnt="3" custScaleY="1062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B325BEF-F76F-45BE-8B5D-3D3AFC7E751C}" type="pres">
      <dgm:prSet presAssocID="{E2DE8904-03DB-4E2E-976C-586A1E9B2580}" presName="sp" presStyleCnt="0"/>
      <dgm:spPr/>
    </dgm:pt>
    <dgm:pt modelId="{F6F05C4A-3008-43EA-9A0A-0FDB50361B60}" type="pres">
      <dgm:prSet presAssocID="{09E4883F-4730-4F9E-9DAD-5A0B55322570}" presName="composite" presStyleCnt="0"/>
      <dgm:spPr/>
    </dgm:pt>
    <dgm:pt modelId="{010166F3-0187-4126-8B06-2530A78A08DA}" type="pres">
      <dgm:prSet presAssocID="{09E4883F-4730-4F9E-9DAD-5A0B5532257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E6DB9C9-3DDB-410E-859C-FFCACCEDF879}" type="pres">
      <dgm:prSet presAssocID="{09E4883F-4730-4F9E-9DAD-5A0B5532257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5A28CCA-C89A-4E2B-BBB3-1178DAF9B390}" type="pres">
      <dgm:prSet presAssocID="{EDB454CF-91D2-4A92-BD6B-AD5FACBD1795}" presName="sp" presStyleCnt="0"/>
      <dgm:spPr/>
    </dgm:pt>
    <dgm:pt modelId="{B4DB083D-B3E7-4E55-8445-BF377E9803EF}" type="pres">
      <dgm:prSet presAssocID="{F84FE6DF-2C5C-463B-A45A-BECA8E9E44A0}" presName="composite" presStyleCnt="0"/>
      <dgm:spPr/>
    </dgm:pt>
    <dgm:pt modelId="{E86AD79A-3D61-4641-90AE-C4CD957F2377}" type="pres">
      <dgm:prSet presAssocID="{F84FE6DF-2C5C-463B-A45A-BECA8E9E44A0}" presName="parentText" presStyleLbl="alignNode1" presStyleIdx="2" presStyleCnt="3" custLinFactY="98174" custLinFactNeighborX="-3738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4026B58-2D08-457B-BD74-E34969965DDF}" type="pres">
      <dgm:prSet presAssocID="{F84FE6DF-2C5C-463B-A45A-BECA8E9E44A0}" presName="descendantText" presStyleLbl="alignAcc1" presStyleIdx="2" presStyleCnt="3" custLinFactNeighborX="36" custLinFactNeighborY="72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BABE622-FAB6-4D40-A64D-C34E5ED64C0E}" srcId="{2052D278-43F4-4F3C-B572-3B4FA6221A5C}" destId="{C30023DF-DC7B-4C1A-8C0D-9EEF645D7454}" srcOrd="0" destOrd="0" parTransId="{32997371-C213-4220-9CC3-006286D1812C}" sibTransId="{E2DE8904-03DB-4E2E-976C-586A1E9B2580}"/>
    <dgm:cxn modelId="{8FBAB84F-9D96-4FB3-AFC6-F2BDEE6BBA9B}" srcId="{09E4883F-4730-4F9E-9DAD-5A0B55322570}" destId="{2BF0C5A9-CB01-4FEB-A537-C3239BB2A6DE}" srcOrd="0" destOrd="0" parTransId="{61561E0D-2C24-4BC1-9ACE-EADAB6ECE99C}" sibTransId="{08902880-B4BC-4C95-AE82-2225D391ED76}"/>
    <dgm:cxn modelId="{91A88C02-150D-42D6-A1D0-39CD431C258D}" type="presOf" srcId="{11F40AA7-6863-4B32-82FA-EADE345787D8}" destId="{54026B58-2D08-457B-BD74-E34969965DDF}" srcOrd="0" destOrd="0" presId="urn:microsoft.com/office/officeart/2005/8/layout/chevron2"/>
    <dgm:cxn modelId="{F67273CD-AED4-4673-9782-F344F4B70A84}" type="presOf" srcId="{6E258B9B-F326-46A3-B4C8-D04F9899B2CC}" destId="{067F20E0-591E-44AD-BE39-0E85958C4258}" srcOrd="0" destOrd="0" presId="urn:microsoft.com/office/officeart/2005/8/layout/chevron2"/>
    <dgm:cxn modelId="{A5E00424-95DE-441A-B3D3-00FD4BEEB7F4}" srcId="{F84FE6DF-2C5C-463B-A45A-BECA8E9E44A0}" destId="{11F40AA7-6863-4B32-82FA-EADE345787D8}" srcOrd="0" destOrd="0" parTransId="{3B11191B-E967-4C20-BC20-663855C17E14}" sibTransId="{D8511DD5-6E79-4D90-AAED-5B104B489E8C}"/>
    <dgm:cxn modelId="{51D2A862-05A2-4937-9686-D1697CAD87BD}" type="presOf" srcId="{2052D278-43F4-4F3C-B572-3B4FA6221A5C}" destId="{D7137E7E-8B30-4E9E-91C3-E9C9FA8D2E7F}" srcOrd="0" destOrd="0" presId="urn:microsoft.com/office/officeart/2005/8/layout/chevron2"/>
    <dgm:cxn modelId="{763BBBF1-9133-4AFB-A981-2AAC3C63B466}" srcId="{2052D278-43F4-4F3C-B572-3B4FA6221A5C}" destId="{F84FE6DF-2C5C-463B-A45A-BECA8E9E44A0}" srcOrd="2" destOrd="0" parTransId="{1A815E8E-6E2B-410C-AA8A-F6255AB4655F}" sibTransId="{13F09226-20B7-433F-8E04-E4BD85245438}"/>
    <dgm:cxn modelId="{E8E03427-4B8B-4E85-A0BB-A03573B4C7BF}" type="presOf" srcId="{2BF0C5A9-CB01-4FEB-A537-C3239BB2A6DE}" destId="{3E6DB9C9-3DDB-410E-859C-FFCACCEDF879}" srcOrd="0" destOrd="0" presId="urn:microsoft.com/office/officeart/2005/8/layout/chevron2"/>
    <dgm:cxn modelId="{8C5B9057-E073-46A4-B822-D4C4BCE32B93}" srcId="{C30023DF-DC7B-4C1A-8C0D-9EEF645D7454}" destId="{6E258B9B-F326-46A3-B4C8-D04F9899B2CC}" srcOrd="0" destOrd="0" parTransId="{98C0C705-EDE2-4D9F-8F89-1900373E1C20}" sibTransId="{D8254CD1-B2E3-40AC-9C5C-1C979FD5916C}"/>
    <dgm:cxn modelId="{9D3054DA-4AF6-44DE-8EF1-1596332C0B11}" type="presOf" srcId="{09E4883F-4730-4F9E-9DAD-5A0B55322570}" destId="{010166F3-0187-4126-8B06-2530A78A08DA}" srcOrd="0" destOrd="0" presId="urn:microsoft.com/office/officeart/2005/8/layout/chevron2"/>
    <dgm:cxn modelId="{C6A92D5F-368A-405F-BACE-94AA415FCB6C}" type="presOf" srcId="{F84FE6DF-2C5C-463B-A45A-BECA8E9E44A0}" destId="{E86AD79A-3D61-4641-90AE-C4CD957F2377}" srcOrd="0" destOrd="0" presId="urn:microsoft.com/office/officeart/2005/8/layout/chevron2"/>
    <dgm:cxn modelId="{C5F62186-FD7B-492A-9ADA-CA56FA4564D3}" srcId="{2052D278-43F4-4F3C-B572-3B4FA6221A5C}" destId="{09E4883F-4730-4F9E-9DAD-5A0B55322570}" srcOrd="1" destOrd="0" parTransId="{6618B5DA-D6E2-4C6E-AEDF-01B4E6628649}" sibTransId="{EDB454CF-91D2-4A92-BD6B-AD5FACBD1795}"/>
    <dgm:cxn modelId="{4278CEF0-7BC8-455F-8453-21311BF35598}" type="presOf" srcId="{C30023DF-DC7B-4C1A-8C0D-9EEF645D7454}" destId="{EE5F4BC8-98A2-4BF4-8364-404A74290ABB}" srcOrd="0" destOrd="0" presId="urn:microsoft.com/office/officeart/2005/8/layout/chevron2"/>
    <dgm:cxn modelId="{D3E5F16B-97C5-4D9D-BCF8-B392A6CF1F7A}" type="presParOf" srcId="{D7137E7E-8B30-4E9E-91C3-E9C9FA8D2E7F}" destId="{CE8FACF8-32E0-4BA1-AFAB-71EAA339DBED}" srcOrd="0" destOrd="0" presId="urn:microsoft.com/office/officeart/2005/8/layout/chevron2"/>
    <dgm:cxn modelId="{02878244-1118-4E5C-A425-BE881DDF61A3}" type="presParOf" srcId="{CE8FACF8-32E0-4BA1-AFAB-71EAA339DBED}" destId="{EE5F4BC8-98A2-4BF4-8364-404A74290ABB}" srcOrd="0" destOrd="0" presId="urn:microsoft.com/office/officeart/2005/8/layout/chevron2"/>
    <dgm:cxn modelId="{98D97CE1-58BB-4F2B-8523-4FE3982ED57C}" type="presParOf" srcId="{CE8FACF8-32E0-4BA1-AFAB-71EAA339DBED}" destId="{067F20E0-591E-44AD-BE39-0E85958C4258}" srcOrd="1" destOrd="0" presId="urn:microsoft.com/office/officeart/2005/8/layout/chevron2"/>
    <dgm:cxn modelId="{54ED13AA-B269-4F2D-8DDE-B56D884F7066}" type="presParOf" srcId="{D7137E7E-8B30-4E9E-91C3-E9C9FA8D2E7F}" destId="{6B325BEF-F76F-45BE-8B5D-3D3AFC7E751C}" srcOrd="1" destOrd="0" presId="urn:microsoft.com/office/officeart/2005/8/layout/chevron2"/>
    <dgm:cxn modelId="{CCC1E567-5D91-47C9-9282-4B266502D65F}" type="presParOf" srcId="{D7137E7E-8B30-4E9E-91C3-E9C9FA8D2E7F}" destId="{F6F05C4A-3008-43EA-9A0A-0FDB50361B60}" srcOrd="2" destOrd="0" presId="urn:microsoft.com/office/officeart/2005/8/layout/chevron2"/>
    <dgm:cxn modelId="{FC03A93A-99C0-462D-8AD2-C7236D40944E}" type="presParOf" srcId="{F6F05C4A-3008-43EA-9A0A-0FDB50361B60}" destId="{010166F3-0187-4126-8B06-2530A78A08DA}" srcOrd="0" destOrd="0" presId="urn:microsoft.com/office/officeart/2005/8/layout/chevron2"/>
    <dgm:cxn modelId="{796DAF31-4D67-492A-AC33-2445B7277A9F}" type="presParOf" srcId="{F6F05C4A-3008-43EA-9A0A-0FDB50361B60}" destId="{3E6DB9C9-3DDB-410E-859C-FFCACCEDF879}" srcOrd="1" destOrd="0" presId="urn:microsoft.com/office/officeart/2005/8/layout/chevron2"/>
    <dgm:cxn modelId="{36096D9F-84AE-4C75-9CEA-CBD2FFD7A458}" type="presParOf" srcId="{D7137E7E-8B30-4E9E-91C3-E9C9FA8D2E7F}" destId="{45A28CCA-C89A-4E2B-BBB3-1178DAF9B390}" srcOrd="3" destOrd="0" presId="urn:microsoft.com/office/officeart/2005/8/layout/chevron2"/>
    <dgm:cxn modelId="{12F11227-0622-4B94-956D-5A4D913252FE}" type="presParOf" srcId="{D7137E7E-8B30-4E9E-91C3-E9C9FA8D2E7F}" destId="{B4DB083D-B3E7-4E55-8445-BF377E9803EF}" srcOrd="4" destOrd="0" presId="urn:microsoft.com/office/officeart/2005/8/layout/chevron2"/>
    <dgm:cxn modelId="{F392DF08-01CC-4FA5-A405-75080B4A4190}" type="presParOf" srcId="{B4DB083D-B3E7-4E55-8445-BF377E9803EF}" destId="{E86AD79A-3D61-4641-90AE-C4CD957F2377}" srcOrd="0" destOrd="0" presId="urn:microsoft.com/office/officeart/2005/8/layout/chevron2"/>
    <dgm:cxn modelId="{9FD3977B-5AD2-47FB-B8A0-7B2DB8CFFB1B}" type="presParOf" srcId="{B4DB083D-B3E7-4E55-8445-BF377E9803EF}" destId="{54026B58-2D08-457B-BD74-E34969965DDF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6309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101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358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0627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3577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9572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3371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8839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0126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069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1238" y="5898887"/>
            <a:ext cx="417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de-DE" sz="2000" dirty="0">
                <a:solidFill>
                  <a:srgbClr val="000090"/>
                </a:solidFill>
              </a:rPr>
              <a:t>Highway Gap Analysis Workshop</a:t>
            </a:r>
          </a:p>
          <a:p>
            <a:pPr algn="ctr" defTabSz="457200"/>
            <a:r>
              <a:rPr lang="de-DE" sz="2000" dirty="0" smtClean="0">
                <a:solidFill>
                  <a:srgbClr val="000090"/>
                </a:solidFill>
              </a:rPr>
              <a:t>09-11 Avril 2019, Dakar, Senegal</a:t>
            </a:r>
            <a:endParaRPr lang="de-DE" sz="2000" dirty="0">
              <a:solidFill>
                <a:srgbClr val="000090"/>
              </a:solidFill>
            </a:endParaRPr>
          </a:p>
        </p:txBody>
      </p:sp>
      <p:sp>
        <p:nvSpPr>
          <p:cNvPr id="7" name="Shape 231"/>
          <p:cNvSpPr txBox="1">
            <a:spLocks/>
          </p:cNvSpPr>
          <p:nvPr/>
        </p:nvSpPr>
        <p:spPr>
          <a:xfrm>
            <a:off x="120649" y="1002683"/>
            <a:ext cx="8865446" cy="1108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000090"/>
                </a:solidFill>
              </a:rPr>
              <a:t>BURKINA FASO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2857496"/>
            <a:ext cx="5097036" cy="643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b="1" dirty="0" smtClean="0">
                <a:solidFill>
                  <a:srgbClr val="000090"/>
                </a:solidFill>
              </a:rPr>
              <a:t>OUEDRAOGO </a:t>
            </a:r>
            <a:r>
              <a:rPr lang="en-US" sz="3200" b="1" dirty="0" err="1" smtClean="0">
                <a:solidFill>
                  <a:srgbClr val="000090"/>
                </a:solidFill>
              </a:rPr>
              <a:t>MAHAMADOU</a:t>
            </a:r>
            <a:endParaRPr lang="en-US" sz="3200" b="1" dirty="0">
              <a:solidFill>
                <a:srgbClr val="00009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00298" y="4000504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Chef de Service Réseau Météorologique du Burkina Faso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074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31368"/>
            <a:ext cx="885698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fr-FR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d’assurer la gestion des activités météorologiques dans les domaines publics aéroportuaires non concédés et de fournir les données et informations météorologiques nécessaires à la sécurité de la navigation </a:t>
            </a:r>
            <a:r>
              <a:rPr lang="fr-FR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aérienne;</a:t>
            </a:r>
            <a:r>
              <a:rPr lang="fr-FR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</a:t>
            </a:r>
            <a:r>
              <a:rPr lang="fr-FR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(art 5 du décret ANAM);</a:t>
            </a:r>
            <a:endParaRPr lang="fr-FR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fr-FR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fr-FR" sz="26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veiller à la vulgarisation et à l’application des directives de l’OMM et de l’OACI aussi bien en matière d’observations météorologiques </a:t>
            </a:r>
            <a:r>
              <a:rPr lang="fr-FR" sz="26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</a:t>
            </a:r>
          </a:p>
          <a:p>
            <a:pPr algn="just"/>
            <a:r>
              <a:rPr lang="fr-FR" sz="26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6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d</a:t>
            </a:r>
            <a:r>
              <a:rPr lang="fr-FR" sz="26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</a:t>
            </a:r>
            <a:r>
              <a:rPr lang="fr-FR" sz="26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instruments </a:t>
            </a:r>
            <a:r>
              <a:rPr lang="fr-FR" sz="26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mesures (art 5 </a:t>
            </a:r>
            <a:r>
              <a:rPr lang="fr-FR" sz="26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décret </a:t>
            </a:r>
            <a:r>
              <a:rPr lang="fr-FR" sz="26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ANAM);  </a:t>
            </a:r>
          </a:p>
          <a:p>
            <a:pPr algn="just"/>
            <a:endParaRPr lang="fr-FR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fr-FR" sz="2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2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délivrer, de suspendre, ou d’annuler toute licence, autorisation ou agrément dans le domaine de l’exploitation et de la conformité en matière </a:t>
            </a:r>
            <a:r>
              <a:rPr lang="fr-FR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d’</a:t>
            </a:r>
            <a:r>
              <a:rPr lang="fr-FR" sz="26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</a:t>
            </a:r>
            <a:r>
              <a:rPr lang="fr-FR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météorologiques </a:t>
            </a:r>
            <a:r>
              <a:rPr lang="fr-FR" sz="2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  climatiques  (art 5 </a:t>
            </a:r>
            <a:r>
              <a:rPr lang="fr-FR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</a:t>
            </a:r>
            <a:endParaRPr lang="fr-FR" sz="2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3470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64473"/>
            <a:ext cx="8496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8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toutes les plateformes des aéroports et aérodromes civiles situés au Burkina Faso, le Directeur Général est chargé de veiller à l’application de la règlementation en matière de météorologie </a:t>
            </a:r>
            <a:r>
              <a:rPr lang="fr-FR" sz="28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aéronautique </a:t>
            </a:r>
            <a:r>
              <a:rPr lang="fr-FR" sz="2800" b="1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(art </a:t>
            </a:r>
            <a:r>
              <a:rPr lang="fr-FR" sz="28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du décret de création de l’ANAM)</a:t>
            </a:r>
            <a:endParaRPr lang="fr-FR" sz="2800" b="1" dirty="0"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522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684213" y="2924175"/>
            <a:ext cx="7599362" cy="500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156B13"/>
                    </a:gs>
                  </a:gsLst>
                  <a:lin ang="5400000" scaled="1"/>
                </a:gradFill>
                <a:latin typeface="Arial Black"/>
              </a:rPr>
              <a:t>ORGANISATION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59530501"/>
      </p:ext>
    </p:extLst>
  </p:cSld>
  <p:clrMapOvr>
    <a:masterClrMapping/>
  </p:clrMapOvr>
  <p:transition advTm="439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850112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1253806" y="246215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Organigramme de l’Agence Nationale de la Météorologie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xmlns="" val="2910958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/>
          <p:cNvSpPr txBox="1">
            <a:spLocks noChangeArrowheads="1"/>
          </p:cNvSpPr>
          <p:nvPr/>
        </p:nvSpPr>
        <p:spPr bwMode="auto">
          <a:xfrm>
            <a:off x="2590800" y="0"/>
            <a:ext cx="52149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 algn="ctr" defTabSz="912813"/>
            <a:r>
              <a:rPr lang="fr-CA" sz="3200" b="1" dirty="0">
                <a:solidFill>
                  <a:srgbClr val="FF3300"/>
                </a:solidFill>
                <a:latin typeface="Berlin Sans FB Demi" pitchFamily="34" charset="0"/>
              </a:rPr>
              <a:t>Missions de </a:t>
            </a:r>
            <a:r>
              <a:rPr lang="fr-CA" sz="3200" b="1" dirty="0" smtClean="0">
                <a:solidFill>
                  <a:srgbClr val="FF3300"/>
                </a:solidFill>
                <a:latin typeface="Berlin Sans FB Demi" pitchFamily="34" charset="0"/>
              </a:rPr>
              <a:t>l’</a:t>
            </a:r>
            <a:r>
              <a:rPr lang="fr-CA" sz="3200" b="1" dirty="0" err="1" smtClean="0">
                <a:solidFill>
                  <a:srgbClr val="FF3300"/>
                </a:solidFill>
                <a:latin typeface="Berlin Sans FB Demi" pitchFamily="34" charset="0"/>
              </a:rPr>
              <a:t>ANAM</a:t>
            </a:r>
            <a:endParaRPr lang="fr-CA" sz="3200" b="1" dirty="0">
              <a:solidFill>
                <a:srgbClr val="FF3300"/>
              </a:solidFill>
              <a:latin typeface="Berlin Sans FB Demi" pitchFamily="34" charset="0"/>
            </a:endParaRPr>
          </a:p>
          <a:p>
            <a:pPr defTabSz="912813">
              <a:spcBef>
                <a:spcPct val="50000"/>
              </a:spcBef>
            </a:pPr>
            <a:endParaRPr lang="en-US" sz="800" dirty="0"/>
          </a:p>
        </p:txBody>
      </p: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304800" y="685800"/>
            <a:ext cx="8610600" cy="594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 algn="just" defTabSz="912813"/>
            <a:r>
              <a:rPr lang="fr-CA" sz="2700" b="1">
                <a:latin typeface="Berlin Sans FB Demi" pitchFamily="34" charset="0"/>
              </a:rPr>
              <a:t> Elle est chargée de:</a:t>
            </a:r>
          </a:p>
          <a:p>
            <a:pPr algn="just" defTabSz="912813"/>
            <a:endParaRPr lang="fr-CA" sz="2700" b="1">
              <a:latin typeface="Berlin Sans FB Demi" pitchFamily="34" charset="0"/>
            </a:endParaRPr>
          </a:p>
          <a:p>
            <a:pPr algn="just" defTabSz="912813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700" b="1">
                <a:latin typeface="Berlin Sans FB Demi" pitchFamily="34" charset="0"/>
              </a:rPr>
              <a:t>la </a:t>
            </a:r>
            <a:r>
              <a:rPr lang="fr-FR" sz="2700" b="1">
                <a:solidFill>
                  <a:srgbClr val="FF0000"/>
                </a:solidFill>
                <a:latin typeface="Berlin Sans FB Demi" pitchFamily="34" charset="0"/>
              </a:rPr>
              <a:t>gestion du réseau d'observation</a:t>
            </a:r>
            <a:r>
              <a:rPr lang="fr-FR" sz="2700" b="1">
                <a:latin typeface="Berlin Sans FB Demi" pitchFamily="34" charset="0"/>
              </a:rPr>
              <a:t> météorologique (renforcement, suivi, entretien, …)</a:t>
            </a:r>
          </a:p>
          <a:p>
            <a:pPr algn="just" defTabSz="912813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700" b="1">
                <a:latin typeface="Berlin Sans FB Demi" pitchFamily="34" charset="0"/>
              </a:rPr>
              <a:t>la </a:t>
            </a:r>
            <a:r>
              <a:rPr lang="fr-FR" sz="2700" b="1">
                <a:solidFill>
                  <a:srgbClr val="FF0000"/>
                </a:solidFill>
                <a:latin typeface="Berlin Sans FB Demi" pitchFamily="34" charset="0"/>
              </a:rPr>
              <a:t>collecte, le traitement et l'archivage</a:t>
            </a:r>
            <a:r>
              <a:rPr lang="fr-FR" sz="2700" b="1">
                <a:latin typeface="Berlin Sans FB Demi" pitchFamily="34" charset="0"/>
              </a:rPr>
              <a:t> des données météorologiques et climatologiques ;</a:t>
            </a:r>
          </a:p>
          <a:p>
            <a:pPr algn="just" defTabSz="912813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700" b="1">
                <a:solidFill>
                  <a:srgbClr val="FF0000"/>
                </a:solidFill>
                <a:latin typeface="Berlin Sans FB Demi" pitchFamily="34" charset="0"/>
              </a:rPr>
              <a:t>l'élaboration et la diffusion des produits et informations météorologiques, agro météorologiques  et climatologiques</a:t>
            </a:r>
            <a:r>
              <a:rPr lang="fr-FR" sz="2700" b="1">
                <a:latin typeface="Berlin Sans FB Demi" pitchFamily="34" charset="0"/>
              </a:rPr>
              <a:t> pour l'assistance aux différents secteurs  d’activités socio-économiques du pays (</a:t>
            </a:r>
            <a:r>
              <a:rPr lang="fr-FR" sz="2700" b="1">
                <a:solidFill>
                  <a:srgbClr val="FF0000"/>
                </a:solidFill>
                <a:latin typeface="Berlin Sans FB Demi" pitchFamily="34" charset="0"/>
              </a:rPr>
              <a:t>aviation civile, agriculture, ressources en eau, élevage, foresterie, santé, gestion des catastrophes, éducation, environnement, énergie, bâtiments et travaux publics</a:t>
            </a:r>
            <a:r>
              <a:rPr lang="fr-FR" sz="2700" b="1">
                <a:latin typeface="Berlin Sans FB Demi" pitchFamily="34" charset="0"/>
              </a:rPr>
              <a:t>, etc.)</a:t>
            </a:r>
            <a:r>
              <a:rPr lang="fr-FR" sz="2700">
                <a:latin typeface="Berlin Sans FB Demi" pitchFamily="34" charset="0"/>
              </a:rPr>
              <a:t> </a:t>
            </a:r>
            <a:endParaRPr lang="en-US" sz="2700">
              <a:latin typeface="Berlin Sans FB Dem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8"/>
          <p:cNvSpPr txBox="1">
            <a:spLocks noChangeArrowheads="1"/>
          </p:cNvSpPr>
          <p:nvPr/>
        </p:nvSpPr>
        <p:spPr bwMode="auto">
          <a:xfrm>
            <a:off x="152400" y="609600"/>
            <a:ext cx="8686800" cy="56938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 defTabSz="912813"/>
            <a:r>
              <a:rPr lang="fr-FR" sz="2600" b="1" dirty="0">
                <a:latin typeface="Berlin Sans FB Demi" pitchFamily="34" charset="0"/>
              </a:rPr>
              <a:t>Pour accomplir ses missions </a:t>
            </a:r>
            <a:r>
              <a:rPr lang="fr-FR" sz="2600" b="1" dirty="0" smtClean="0">
                <a:latin typeface="Berlin Sans FB Demi" pitchFamily="34" charset="0"/>
              </a:rPr>
              <a:t>l’</a:t>
            </a:r>
            <a:r>
              <a:rPr lang="fr-FR" sz="2600" b="1" dirty="0" err="1" smtClean="0">
                <a:latin typeface="Berlin Sans FB Demi" pitchFamily="34" charset="0"/>
              </a:rPr>
              <a:t>ANAM</a:t>
            </a:r>
            <a:r>
              <a:rPr lang="fr-FR" sz="2600" b="1" dirty="0" smtClean="0">
                <a:latin typeface="Berlin Sans FB Demi" pitchFamily="34" charset="0"/>
              </a:rPr>
              <a:t> s’appuie </a:t>
            </a:r>
            <a:r>
              <a:rPr lang="fr-FR" sz="2600" b="1" dirty="0">
                <a:latin typeface="Berlin Sans FB Demi" pitchFamily="34" charset="0"/>
              </a:rPr>
              <a:t>sur un réseau de stations d’observation et de mesure  comprenant :</a:t>
            </a:r>
          </a:p>
          <a:p>
            <a:pPr defTabSz="912813"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b="1" dirty="0">
                <a:latin typeface="Berlin Sans FB Demi" pitchFamily="34" charset="0"/>
              </a:rPr>
              <a:t>Dix (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10) Stations synoptiques</a:t>
            </a:r>
            <a:r>
              <a:rPr lang="fr-FR" sz="2600" b="1" dirty="0">
                <a:latin typeface="Berlin Sans FB Demi" pitchFamily="34" charset="0"/>
              </a:rPr>
              <a:t>;  </a:t>
            </a:r>
          </a:p>
          <a:p>
            <a:pPr defTabSz="912813"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b="1" dirty="0">
                <a:latin typeface="Berlin Sans FB Demi" pitchFamily="34" charset="0"/>
              </a:rPr>
              <a:t>Neuf 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(09) Stations climatologiques</a:t>
            </a:r>
            <a:r>
              <a:rPr lang="fr-FR" sz="2600" b="1" dirty="0">
                <a:latin typeface="Berlin Sans FB Demi" pitchFamily="34" charset="0"/>
              </a:rPr>
              <a:t> </a:t>
            </a:r>
          </a:p>
          <a:p>
            <a:pPr defTabSz="912813"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b="1" dirty="0">
                <a:latin typeface="Berlin Sans FB Demi" pitchFamily="34" charset="0"/>
              </a:rPr>
              <a:t>vingt 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(20) Stations </a:t>
            </a:r>
            <a:r>
              <a:rPr lang="fr-FR" sz="2600" b="1" dirty="0" err="1">
                <a:solidFill>
                  <a:srgbClr val="FF0000"/>
                </a:solidFill>
                <a:latin typeface="Berlin Sans FB Demi" pitchFamily="34" charset="0"/>
              </a:rPr>
              <a:t>agrométéorologiques</a:t>
            </a:r>
            <a:r>
              <a:rPr lang="fr-FR" sz="2600" b="1" dirty="0">
                <a:latin typeface="Berlin Sans FB Demi" pitchFamily="34" charset="0"/>
              </a:rPr>
              <a:t> ( pas toutes opérationnelles);</a:t>
            </a:r>
          </a:p>
          <a:p>
            <a:pPr defTabSz="912813"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b="1" dirty="0">
                <a:latin typeface="Berlin Sans FB Demi" pitchFamily="34" charset="0"/>
              </a:rPr>
              <a:t>quelques cent trente 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(130) Postes pluviométriques</a:t>
            </a:r>
            <a:r>
              <a:rPr lang="fr-FR" sz="2600" b="1" dirty="0">
                <a:latin typeface="Berlin Sans FB Demi" pitchFamily="34" charset="0"/>
              </a:rPr>
              <a:t>;</a:t>
            </a:r>
          </a:p>
          <a:p>
            <a:pPr defTabSz="912813"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b="1" dirty="0" smtClean="0">
                <a:solidFill>
                  <a:srgbClr val="FF0000"/>
                </a:solidFill>
                <a:latin typeface="Berlin Sans FB Demi" pitchFamily="34" charset="0"/>
              </a:rPr>
              <a:t>232 Stations météorologiques automatiques</a:t>
            </a:r>
            <a:r>
              <a:rPr lang="fr-FR" sz="2600" b="1" dirty="0" smtClean="0">
                <a:latin typeface="Berlin Sans FB Demi" pitchFamily="34" charset="0"/>
              </a:rPr>
              <a:t>;</a:t>
            </a:r>
          </a:p>
          <a:p>
            <a:pPr defTabSz="912813"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b="1" dirty="0" smtClean="0">
                <a:latin typeface="Berlin Sans FB Demi" pitchFamily="34" charset="0"/>
              </a:rPr>
              <a:t>une 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Station de radiosondage</a:t>
            </a:r>
            <a:r>
              <a:rPr lang="fr-FR" sz="2600" b="1" dirty="0">
                <a:latin typeface="Berlin Sans FB Demi" pitchFamily="34" charset="0"/>
              </a:rPr>
              <a:t> à </a:t>
            </a:r>
            <a:r>
              <a:rPr lang="fr-FR" sz="2600" b="1" dirty="0" err="1">
                <a:latin typeface="Berlin Sans FB Demi" pitchFamily="34" charset="0"/>
              </a:rPr>
              <a:t>ASECNA</a:t>
            </a:r>
            <a:r>
              <a:rPr lang="fr-FR" sz="2600" b="1" dirty="0">
                <a:latin typeface="Berlin Sans FB Demi" pitchFamily="34" charset="0"/>
              </a:rPr>
              <a:t>; </a:t>
            </a:r>
          </a:p>
          <a:p>
            <a:pPr defTabSz="912813"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b="1" dirty="0">
                <a:latin typeface="Berlin Sans FB Demi" pitchFamily="34" charset="0"/>
              </a:rPr>
              <a:t>deux 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Radars  météorologiques</a:t>
            </a:r>
            <a:r>
              <a:rPr lang="fr-FR" sz="2600" b="1" dirty="0">
                <a:latin typeface="Berlin Sans FB Demi" pitchFamily="34" charset="0"/>
              </a:rPr>
              <a:t> acquis par </a:t>
            </a:r>
            <a:r>
              <a:rPr lang="fr-FR" sz="2600" b="1" dirty="0" err="1">
                <a:latin typeface="Berlin Sans FB Demi" pitchFamily="34" charset="0"/>
              </a:rPr>
              <a:t>SAAGA</a:t>
            </a:r>
            <a:r>
              <a:rPr lang="fr-FR" sz="2600" b="1" dirty="0">
                <a:latin typeface="Berlin Sans FB Demi" pitchFamily="34" charset="0"/>
              </a:rPr>
              <a:t> </a:t>
            </a:r>
          </a:p>
          <a:p>
            <a:pPr defTabSz="912813"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b="1" dirty="0">
                <a:latin typeface="Berlin Sans FB Demi" pitchFamily="34" charset="0"/>
              </a:rPr>
              <a:t>deux 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Stations de réception d’images </a:t>
            </a:r>
            <a:r>
              <a:rPr lang="fr-FR" sz="2600" b="1" dirty="0" err="1">
                <a:solidFill>
                  <a:srgbClr val="FF0000"/>
                </a:solidFill>
                <a:latin typeface="Berlin Sans FB Demi" pitchFamily="34" charset="0"/>
              </a:rPr>
              <a:t>satellitales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fr-FR" sz="2600" b="1" dirty="0">
                <a:latin typeface="Berlin Sans FB Demi" pitchFamily="34" charset="0"/>
              </a:rPr>
              <a:t>( </a:t>
            </a:r>
            <a:r>
              <a:rPr lang="fr-FR" sz="2600" b="1" dirty="0" err="1">
                <a:solidFill>
                  <a:srgbClr val="FF0000"/>
                </a:solidFill>
                <a:latin typeface="Berlin Sans FB Demi" pitchFamily="34" charset="0"/>
              </a:rPr>
              <a:t>MSG,SADIS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, PUMA2010</a:t>
            </a:r>
            <a:r>
              <a:rPr lang="fr-FR" sz="2600" b="1" dirty="0">
                <a:latin typeface="Berlin Sans FB Demi" pitchFamily="34" charset="0"/>
              </a:rPr>
              <a:t>) une à l’</a:t>
            </a:r>
            <a:r>
              <a:rPr lang="fr-FR" sz="2600" b="1" dirty="0" err="1">
                <a:latin typeface="Berlin Sans FB Demi" pitchFamily="34" charset="0"/>
              </a:rPr>
              <a:t>ASECNA</a:t>
            </a:r>
            <a:r>
              <a:rPr lang="fr-FR" sz="2600" b="1" dirty="0">
                <a:latin typeface="Berlin Sans FB Demi" pitchFamily="34" charset="0"/>
              </a:rPr>
              <a:t> et une à </a:t>
            </a:r>
            <a:r>
              <a:rPr lang="fr-FR" sz="2600" b="1" dirty="0" smtClean="0">
                <a:latin typeface="Berlin Sans FB Demi" pitchFamily="34" charset="0"/>
              </a:rPr>
              <a:t>l’</a:t>
            </a:r>
            <a:r>
              <a:rPr lang="fr-FR" sz="2600" b="1" dirty="0" err="1" smtClean="0">
                <a:latin typeface="Berlin Sans FB Demi" pitchFamily="34" charset="0"/>
              </a:rPr>
              <a:t>ANAM</a:t>
            </a:r>
            <a:endParaRPr lang="fr-FR" sz="2600" b="1" dirty="0">
              <a:latin typeface="Berlin Sans FB Demi" pitchFamily="34" charset="0"/>
            </a:endParaRPr>
          </a:p>
          <a:p>
            <a:pPr defTabSz="912813"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b="1" dirty="0">
                <a:latin typeface="Berlin Sans FB Demi" pitchFamily="34" charset="0"/>
              </a:rPr>
              <a:t>Une 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station de réception </a:t>
            </a:r>
            <a:r>
              <a:rPr lang="fr-FR" sz="2600" b="1" dirty="0" err="1">
                <a:solidFill>
                  <a:srgbClr val="FF0000"/>
                </a:solidFill>
                <a:latin typeface="Berlin Sans FB Demi" pitchFamily="34" charset="0"/>
              </a:rPr>
              <a:t>satellitale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fr-FR" sz="2600" b="1" dirty="0" err="1">
                <a:solidFill>
                  <a:srgbClr val="FF0000"/>
                </a:solidFill>
                <a:latin typeface="Berlin Sans FB Demi" pitchFamily="34" charset="0"/>
              </a:rPr>
              <a:t>AMESD</a:t>
            </a:r>
            <a:r>
              <a:rPr lang="fr-FR" sz="2600" b="1" dirty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fr-FR" sz="2600" b="1" dirty="0">
                <a:latin typeface="Berlin Sans FB Demi" pitchFamily="34" charset="0"/>
              </a:rPr>
              <a:t>au </a:t>
            </a:r>
            <a:r>
              <a:rPr lang="fr-FR" sz="2600" b="1" dirty="0" err="1">
                <a:latin typeface="Berlin Sans FB Demi" pitchFamily="34" charset="0"/>
              </a:rPr>
              <a:t>CONEDD</a:t>
            </a:r>
            <a:endParaRPr lang="en-US" sz="2600" dirty="0">
              <a:latin typeface="Berlin Sans FB Demi" pitchFamily="34" charset="0"/>
            </a:endParaRPr>
          </a:p>
        </p:txBody>
      </p:sp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1219200" y="152400"/>
            <a:ext cx="68199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 algn="ctr" defTabSz="912813"/>
            <a:r>
              <a:rPr lang="fr-FR" sz="2400" b="1">
                <a:solidFill>
                  <a:srgbClr val="FF3300"/>
                </a:solidFill>
              </a:rPr>
              <a:t>Le </a:t>
            </a:r>
            <a:r>
              <a:rPr lang="fr-CA" sz="2400" b="1">
                <a:solidFill>
                  <a:srgbClr val="FF3300"/>
                </a:solidFill>
              </a:rPr>
              <a:t>réseau d'observation et de mesure</a:t>
            </a:r>
          </a:p>
          <a:p>
            <a:pPr algn="ctr" defTabSz="912813">
              <a:spcBef>
                <a:spcPct val="50000"/>
              </a:spcBef>
            </a:pPr>
            <a:endParaRPr lang="en-US" sz="80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381000" y="3124200"/>
            <a:ext cx="81534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sz="6600">
                <a:solidFill>
                  <a:srgbClr val="FF3399"/>
                </a:solidFill>
                <a:latin typeface="Calibri" pitchFamily="34" charset="0"/>
              </a:rPr>
              <a:t> </a:t>
            </a:r>
            <a:r>
              <a:rPr lang="fr-FR" sz="6600" b="1">
                <a:solidFill>
                  <a:srgbClr val="FF3399"/>
                </a:solidFill>
                <a:latin typeface="Calibri" pitchFamily="34" charset="0"/>
              </a:rPr>
              <a:t>PRODUITS ELABORES</a:t>
            </a:r>
            <a:endParaRPr lang="fr-FR" sz="66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14313"/>
            <a:ext cx="7772400" cy="776287"/>
          </a:xfrm>
        </p:spPr>
        <p:txBody>
          <a:bodyPr/>
          <a:lstStyle/>
          <a:p>
            <a:r>
              <a:rPr lang="fr-FR" sz="3600" smtClean="0"/>
              <a:t>Produits / Informations météorologiques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95400"/>
            <a:ext cx="7772400" cy="495300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fr-FR" sz="3000" b="1" dirty="0" smtClean="0"/>
              <a:t>Bulletin Prévision Météorologique télévisé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3000" b="1" dirty="0" smtClean="0"/>
              <a:t>Bulletin météorologique quotidien (temps passé, temps observé et temps prévu; échéance 24h00)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3000" b="1" dirty="0" smtClean="0"/>
              <a:t>Bulletin climatologique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3000" b="1" dirty="0" smtClean="0"/>
              <a:t>Annuaire climatologique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3000" b="1" dirty="0" smtClean="0"/>
              <a:t>Bulletins spéciaux (risques météorologiques, décideurs)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3000" b="1" dirty="0" smtClean="0"/>
              <a:t>Prévision saisonnière de pluie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3000" b="1" dirty="0" smtClean="0"/>
              <a:t>Bulletins agro-météorologique Décadaire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3000" b="1" dirty="0" smtClean="0"/>
              <a:t>Assistance météorologique diverses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3000" b="1" dirty="0" smtClean="0"/>
              <a:t>Prestations de services</a:t>
            </a:r>
          </a:p>
          <a:p>
            <a:pPr algn="just">
              <a:buFontTx/>
              <a:buNone/>
              <a:defRPr/>
            </a:pPr>
            <a:r>
              <a:rPr lang="fr-FR" sz="2800" dirty="0" smtClean="0"/>
              <a:t>  </a:t>
            </a:r>
          </a:p>
          <a:p>
            <a:pPr algn="just">
              <a:buFont typeface="Arial" pitchFamily="34" charset="0"/>
              <a:buChar char="•"/>
              <a:defRPr/>
            </a:pPr>
            <a:endParaRPr lang="fr-F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 txBox="1">
            <a:spLocks noChangeArrowheads="1"/>
          </p:cNvSpPr>
          <p:nvPr/>
        </p:nvSpPr>
        <p:spPr bwMode="auto">
          <a:xfrm>
            <a:off x="285750" y="1066800"/>
            <a:ext cx="8501063" cy="502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91440" rIns="88925" bIns="44463"/>
          <a:lstStyle/>
          <a:p>
            <a:pPr marL="547688" lvl="1" indent="-200025" algn="just">
              <a:lnSpc>
                <a:spcPct val="90000"/>
              </a:lnSpc>
              <a:spcBef>
                <a:spcPts val="250"/>
              </a:spcBef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fr-FR" sz="2700" b="1" dirty="0">
                <a:latin typeface="Berlin Sans FB Demi" pitchFamily="34" charset="0"/>
              </a:rPr>
              <a:t>Insuffisance de ressources humaines qualifiées en quantité;</a:t>
            </a:r>
            <a:endParaRPr lang="en-US" sz="2700" dirty="0">
              <a:latin typeface="Berlin Sans FB Demi" pitchFamily="34" charset="0"/>
            </a:endParaRPr>
          </a:p>
          <a:p>
            <a:pPr marL="547688" lvl="1" indent="-200025" algn="just">
              <a:lnSpc>
                <a:spcPct val="90000"/>
              </a:lnSpc>
              <a:spcBef>
                <a:spcPts val="250"/>
              </a:spcBef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fr-FR" sz="2700" b="1" dirty="0">
                <a:latin typeface="Berlin Sans FB Demi" pitchFamily="34" charset="0"/>
              </a:rPr>
              <a:t>Qualification non diversifiée du personnel;</a:t>
            </a:r>
            <a:endParaRPr lang="en-US" sz="2700" dirty="0">
              <a:latin typeface="Berlin Sans FB Demi" pitchFamily="34" charset="0"/>
            </a:endParaRPr>
          </a:p>
          <a:p>
            <a:pPr marL="547688" lvl="1" indent="-200025" algn="just">
              <a:lnSpc>
                <a:spcPct val="90000"/>
              </a:lnSpc>
              <a:spcBef>
                <a:spcPts val="250"/>
              </a:spcBef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fr-FR" sz="2700" b="1" dirty="0">
                <a:latin typeface="Berlin Sans FB Demi" pitchFamily="34" charset="0"/>
              </a:rPr>
              <a:t>Faible densité du réseau de mesure notamment pluviométrique ;</a:t>
            </a:r>
          </a:p>
          <a:p>
            <a:pPr marL="547688" lvl="1" indent="-200025" algn="just">
              <a:lnSpc>
                <a:spcPct val="90000"/>
              </a:lnSpc>
              <a:spcBef>
                <a:spcPts val="250"/>
              </a:spcBef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fr-FR" sz="2700" b="1" dirty="0">
                <a:latin typeface="Berlin Sans FB Demi" pitchFamily="34" charset="0"/>
              </a:rPr>
              <a:t>Faible remontée des données en temps réel;</a:t>
            </a:r>
            <a:endParaRPr lang="en-US" sz="2700" dirty="0">
              <a:latin typeface="Berlin Sans FB Demi" pitchFamily="34" charset="0"/>
            </a:endParaRPr>
          </a:p>
          <a:p>
            <a:pPr marL="547688" lvl="1" indent="-200025" algn="just">
              <a:lnSpc>
                <a:spcPct val="90000"/>
              </a:lnSpc>
              <a:spcBef>
                <a:spcPts val="250"/>
              </a:spcBef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fr-FR" sz="2700" b="1" dirty="0">
                <a:latin typeface="Berlin Sans FB Demi" pitchFamily="34" charset="0"/>
              </a:rPr>
              <a:t>Faible moyen de traitement et de diffusion des données et produits ;</a:t>
            </a:r>
            <a:endParaRPr lang="en-US" sz="2700" dirty="0">
              <a:latin typeface="Berlin Sans FB Demi" pitchFamily="34" charset="0"/>
            </a:endParaRPr>
          </a:p>
          <a:p>
            <a:pPr marL="547688" lvl="1" indent="-200025" algn="just">
              <a:lnSpc>
                <a:spcPct val="90000"/>
              </a:lnSpc>
              <a:spcBef>
                <a:spcPts val="250"/>
              </a:spcBef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fr-FR" sz="2700" b="1" dirty="0">
                <a:latin typeface="Berlin Sans FB Demi" pitchFamily="34" charset="0"/>
              </a:rPr>
              <a:t>Difficulté de fonctionnement du Service (insuffisance de ressources financières) ;</a:t>
            </a:r>
          </a:p>
          <a:p>
            <a:pPr marL="547688" lvl="1" indent="-200025" algn="just">
              <a:lnSpc>
                <a:spcPct val="90000"/>
              </a:lnSpc>
              <a:spcBef>
                <a:spcPts val="250"/>
              </a:spcBef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fr-FR" sz="2700" b="1" dirty="0">
                <a:latin typeface="Berlin Sans FB Demi" pitchFamily="34" charset="0"/>
              </a:rPr>
              <a:t>Accès payant aux medias publiques pour la diffusion des produits</a:t>
            </a:r>
            <a:endParaRPr lang="en-US" sz="2700" dirty="0">
              <a:latin typeface="Berlin Sans FB Demi" pitchFamily="34" charset="0"/>
            </a:endParaRPr>
          </a:p>
          <a:p>
            <a:pPr marL="547688" lvl="1" indent="-200025" algn="just">
              <a:lnSpc>
                <a:spcPct val="90000"/>
              </a:lnSpc>
              <a:spcBef>
                <a:spcPts val="250"/>
              </a:spcBef>
              <a:buClr>
                <a:srgbClr val="FF0000"/>
              </a:buClr>
              <a:buSzPct val="100000"/>
              <a:buFont typeface="Wingdings" pitchFamily="2" charset="2"/>
              <a:buNone/>
            </a:pPr>
            <a:endParaRPr lang="en-US" sz="2700" b="1" dirty="0">
              <a:latin typeface="Comic Sans MS" pitchFamily="66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785813"/>
          </a:xfrm>
        </p:spPr>
        <p:txBody>
          <a:bodyPr lIns="88925" tIns="44463" rIns="88925" bIns="44463"/>
          <a:lstStyle/>
          <a:p>
            <a:r>
              <a:rPr lang="en-GB" sz="2800" dirty="0" smtClean="0">
                <a:latin typeface="Berlin Sans FB Demi" pitchFamily="34" charset="0"/>
              </a:rPr>
              <a:t>LES </a:t>
            </a:r>
            <a:r>
              <a:rPr lang="en-GB" sz="2800" dirty="0" err="1" smtClean="0">
                <a:latin typeface="Berlin Sans FB Demi" pitchFamily="34" charset="0"/>
              </a:rPr>
              <a:t>FAIBLESSES</a:t>
            </a:r>
            <a:r>
              <a:rPr lang="en-GB" sz="2800" dirty="0" smtClean="0">
                <a:latin typeface="Berlin Sans FB Demi" pitchFamily="34" charset="0"/>
              </a:rPr>
              <a:t> de </a:t>
            </a:r>
            <a:r>
              <a:rPr lang="en-GB" sz="2800" dirty="0" err="1" smtClean="0">
                <a:latin typeface="Berlin Sans FB Demi" pitchFamily="34" charset="0"/>
              </a:rPr>
              <a:t>l’A.N.A.M</a:t>
            </a:r>
            <a:endParaRPr lang="en-US" sz="2800" dirty="0" smtClean="0">
              <a:latin typeface="Berlin Sans FB Dem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04800" y="1066800"/>
            <a:ext cx="8320088" cy="5410200"/>
          </a:xfrm>
          <a:prstGeom prst="rect">
            <a:avLst/>
          </a:prstGeom>
        </p:spPr>
        <p:txBody>
          <a:bodyPr lIns="182880" tIns="91440" rIns="88925" bIns="44463"/>
          <a:lstStyle/>
          <a:p>
            <a:pPr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GB" sz="2700" b="1" dirty="0" err="1">
                <a:solidFill>
                  <a:srgbClr val="FF0000"/>
                </a:solidFill>
                <a:latin typeface="Comic Sans MS" pitchFamily="66" charset="0"/>
              </a:rPr>
              <a:t>Aller</a:t>
            </a:r>
            <a:r>
              <a:rPr lang="en-GB" sz="27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GB" sz="2700" b="1" dirty="0" err="1">
                <a:solidFill>
                  <a:srgbClr val="FF0000"/>
                </a:solidFill>
                <a:latin typeface="Comic Sans MS" pitchFamily="66" charset="0"/>
              </a:rPr>
              <a:t>vers</a:t>
            </a:r>
            <a:r>
              <a:rPr lang="en-GB" sz="2700" b="1" dirty="0">
                <a:solidFill>
                  <a:srgbClr val="FF0000"/>
                </a:solidFill>
                <a:latin typeface="Comic Sans MS" pitchFamily="66" charset="0"/>
              </a:rPr>
              <a:t> un service </a:t>
            </a:r>
            <a:r>
              <a:rPr lang="en-GB" sz="2700" b="1" dirty="0" err="1">
                <a:solidFill>
                  <a:srgbClr val="FF0000"/>
                </a:solidFill>
                <a:latin typeface="Comic Sans MS" pitchFamily="66" charset="0"/>
              </a:rPr>
              <a:t>météorologique</a:t>
            </a:r>
            <a:r>
              <a:rPr lang="en-GB" sz="2700" b="1" dirty="0">
                <a:solidFill>
                  <a:srgbClr val="FF0000"/>
                </a:solidFill>
                <a:latin typeface="Comic Sans MS" pitchFamily="66" charset="0"/>
              </a:rPr>
              <a:t> de</a:t>
            </a:r>
          </a:p>
          <a:p>
            <a:pPr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en-GB" sz="2700" b="1" dirty="0" err="1">
                <a:solidFill>
                  <a:srgbClr val="FF0000"/>
                </a:solidFill>
                <a:latin typeface="Comic Sans MS" pitchFamily="66" charset="0"/>
              </a:rPr>
              <a:t>Développement</a:t>
            </a:r>
            <a:r>
              <a:rPr lang="en-GB" sz="2700" b="1" dirty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en-GB" sz="2700" b="1" dirty="0" err="1">
                <a:solidFill>
                  <a:srgbClr val="FF0000"/>
                </a:solidFill>
                <a:latin typeface="Comic Sans MS" pitchFamily="66" charset="0"/>
              </a:rPr>
              <a:t>moderne</a:t>
            </a:r>
            <a:r>
              <a:rPr lang="en-GB" sz="2700" b="1" dirty="0">
                <a:solidFill>
                  <a:srgbClr val="FF0000"/>
                </a:solidFill>
                <a:latin typeface="Comic Sans MS" pitchFamily="66" charset="0"/>
              </a:rPr>
              <a:t>, par le </a:t>
            </a:r>
            <a:r>
              <a:rPr lang="en-GB" sz="2700" b="1" dirty="0" err="1">
                <a:solidFill>
                  <a:srgbClr val="FF0000"/>
                </a:solidFill>
                <a:latin typeface="Comic Sans MS" pitchFamily="66" charset="0"/>
              </a:rPr>
              <a:t>renforcement</a:t>
            </a:r>
            <a:r>
              <a:rPr lang="en-GB" sz="2700" b="1" dirty="0">
                <a:solidFill>
                  <a:srgbClr val="FF0000"/>
                </a:solidFill>
                <a:latin typeface="Comic Sans MS" pitchFamily="66" charset="0"/>
              </a:rPr>
              <a:t> des </a:t>
            </a:r>
            <a:r>
              <a:rPr lang="en-GB" sz="2700" b="1" dirty="0" err="1">
                <a:solidFill>
                  <a:srgbClr val="FF0000"/>
                </a:solidFill>
                <a:latin typeface="Comic Sans MS" pitchFamily="66" charset="0"/>
              </a:rPr>
              <a:t>capacités</a:t>
            </a:r>
            <a:r>
              <a:rPr lang="en-GB" sz="27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GB" sz="2700" b="1" dirty="0" err="1">
                <a:solidFill>
                  <a:srgbClr val="FF0000"/>
                </a:solidFill>
                <a:latin typeface="Comic Sans MS" pitchFamily="66" charset="0"/>
              </a:rPr>
              <a:t>opérationnelles</a:t>
            </a:r>
            <a:r>
              <a:rPr lang="en-GB" sz="2700" b="1" dirty="0">
                <a:solidFill>
                  <a:srgbClr val="FF0000"/>
                </a:solidFill>
                <a:latin typeface="Comic Sans MS" pitchFamily="66" charset="0"/>
              </a:rPr>
              <a:t> de </a:t>
            </a:r>
            <a:r>
              <a:rPr lang="en-GB" sz="2700" b="1" dirty="0" err="1" smtClean="0">
                <a:solidFill>
                  <a:srgbClr val="FF0000"/>
                </a:solidFill>
                <a:latin typeface="Comic Sans MS" pitchFamily="66" charset="0"/>
              </a:rPr>
              <a:t>l’ANAM</a:t>
            </a:r>
            <a:r>
              <a:rPr lang="en-GB" sz="27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GB" sz="2700" b="1" dirty="0">
                <a:solidFill>
                  <a:srgbClr val="FF0000"/>
                </a:solidFill>
                <a:latin typeface="Comic Sans MS" pitchFamily="66" charset="0"/>
              </a:rPr>
              <a:t>par :</a:t>
            </a:r>
          </a:p>
          <a:p>
            <a:pPr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None/>
              <a:defRPr/>
            </a:pPr>
            <a:endParaRPr lang="en-US" sz="2700" dirty="0">
              <a:solidFill>
                <a:srgbClr val="FF0000"/>
              </a:solidFill>
              <a:latin typeface="Comic Sans MS" pitchFamily="66" charset="0"/>
            </a:endParaRPr>
          </a:p>
          <a:p>
            <a:pPr marL="265176" indent="-265176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700" b="1" dirty="0">
                <a:latin typeface="Berlin Sans FB Demi" pitchFamily="34" charset="0"/>
              </a:rPr>
              <a:t>Le </a:t>
            </a:r>
            <a:r>
              <a:rPr lang="en-GB" sz="2700" b="1" dirty="0" err="1">
                <a:latin typeface="Berlin Sans FB Demi" pitchFamily="34" charset="0"/>
              </a:rPr>
              <a:t>développement</a:t>
            </a:r>
            <a:r>
              <a:rPr lang="en-GB" sz="2700" b="1" dirty="0">
                <a:latin typeface="Berlin Sans FB Demi" pitchFamily="34" charset="0"/>
              </a:rPr>
              <a:t> des </a:t>
            </a:r>
            <a:r>
              <a:rPr lang="en-GB" sz="2700" b="1" dirty="0" err="1">
                <a:latin typeface="Berlin Sans FB Demi" pitchFamily="34" charset="0"/>
              </a:rPr>
              <a:t>ressources</a:t>
            </a:r>
            <a:r>
              <a:rPr lang="en-GB" sz="2700" b="1" dirty="0">
                <a:latin typeface="Berlin Sans FB Demi" pitchFamily="34" charset="0"/>
              </a:rPr>
              <a:t> </a:t>
            </a:r>
            <a:r>
              <a:rPr lang="en-GB" sz="2700" b="1" dirty="0" err="1">
                <a:latin typeface="Berlin Sans FB Demi" pitchFamily="34" charset="0"/>
              </a:rPr>
              <a:t>humaines</a:t>
            </a:r>
            <a:r>
              <a:rPr lang="en-GB" sz="2700" b="1" dirty="0">
                <a:latin typeface="Berlin Sans FB Demi" pitchFamily="34" charset="0"/>
              </a:rPr>
              <a:t>;</a:t>
            </a:r>
          </a:p>
          <a:p>
            <a:pPr marL="265176" indent="-265176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Wingdings" pitchFamily="2" charset="2"/>
              <a:buChar char="q"/>
              <a:defRPr/>
            </a:pPr>
            <a:r>
              <a:rPr lang="fr-FR" sz="2700" b="1" dirty="0">
                <a:latin typeface="Berlin Sans FB Demi" pitchFamily="34" charset="0"/>
              </a:rPr>
              <a:t>Le développement des réseaux d’observation et de mesure;</a:t>
            </a:r>
            <a:endParaRPr lang="en-US" sz="2700" dirty="0">
              <a:latin typeface="Berlin Sans FB Demi" pitchFamily="34" charset="0"/>
            </a:endParaRPr>
          </a:p>
          <a:p>
            <a:pPr marL="265176" indent="-265176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Wingdings" pitchFamily="2" charset="2"/>
              <a:buChar char="q"/>
              <a:defRPr/>
            </a:pPr>
            <a:r>
              <a:rPr lang="fr-FR" sz="2700" b="1" dirty="0">
                <a:latin typeface="Berlin Sans FB Demi" pitchFamily="34" charset="0"/>
              </a:rPr>
              <a:t>La modernisation du réseau d'observations et de mesure; </a:t>
            </a:r>
            <a:endParaRPr lang="en-US" sz="2700" dirty="0">
              <a:latin typeface="Berlin Sans FB Demi" pitchFamily="34" charset="0"/>
            </a:endParaRPr>
          </a:p>
          <a:p>
            <a:pPr marL="265176" indent="-265176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700" b="1" dirty="0">
                <a:latin typeface="Berlin Sans FB Demi" pitchFamily="34" charset="0"/>
              </a:rPr>
              <a:t>Le </a:t>
            </a:r>
            <a:r>
              <a:rPr lang="en-GB" sz="2700" b="1" dirty="0" err="1">
                <a:latin typeface="Berlin Sans FB Demi" pitchFamily="34" charset="0"/>
              </a:rPr>
              <a:t>Renforcement</a:t>
            </a:r>
            <a:r>
              <a:rPr lang="en-GB" sz="2700" b="1" dirty="0">
                <a:latin typeface="Berlin Sans FB Demi" pitchFamily="34" charset="0"/>
              </a:rPr>
              <a:t> des </a:t>
            </a:r>
            <a:r>
              <a:rPr lang="en-GB" sz="2700" b="1" dirty="0" err="1">
                <a:latin typeface="Berlin Sans FB Demi" pitchFamily="34" charset="0"/>
              </a:rPr>
              <a:t>équipements</a:t>
            </a:r>
            <a:r>
              <a:rPr lang="en-GB" sz="2700" b="1" dirty="0">
                <a:latin typeface="Berlin Sans FB Demi" pitchFamily="34" charset="0"/>
              </a:rPr>
              <a:t> de </a:t>
            </a:r>
            <a:r>
              <a:rPr lang="en-GB" sz="2700" b="1" dirty="0" err="1">
                <a:latin typeface="Berlin Sans FB Demi" pitchFamily="34" charset="0"/>
              </a:rPr>
              <a:t>traitement</a:t>
            </a:r>
            <a:r>
              <a:rPr lang="en-GB" sz="2700" b="1" dirty="0">
                <a:latin typeface="Berlin Sans FB Demi" pitchFamily="34" charset="0"/>
              </a:rPr>
              <a:t> et de diffusion des </a:t>
            </a:r>
            <a:r>
              <a:rPr lang="en-GB" sz="2700" b="1" dirty="0" err="1">
                <a:latin typeface="Berlin Sans FB Demi" pitchFamily="34" charset="0"/>
              </a:rPr>
              <a:t>données</a:t>
            </a:r>
            <a:r>
              <a:rPr lang="en-GB" sz="2700" b="1" dirty="0">
                <a:latin typeface="Berlin Sans FB Demi" pitchFamily="34" charset="0"/>
              </a:rPr>
              <a:t> et </a:t>
            </a:r>
            <a:r>
              <a:rPr lang="en-GB" sz="2700" b="1" dirty="0" err="1">
                <a:latin typeface="Berlin Sans FB Demi" pitchFamily="34" charset="0"/>
              </a:rPr>
              <a:t>produits</a:t>
            </a:r>
            <a:r>
              <a:rPr lang="en-GB" sz="2700" b="1" dirty="0">
                <a:latin typeface="Berlin Sans FB Demi" pitchFamily="34" charset="0"/>
              </a:rPr>
              <a:t> </a:t>
            </a:r>
            <a:r>
              <a:rPr lang="en-GB" sz="2700" b="1" dirty="0" err="1">
                <a:latin typeface="Berlin Sans FB Demi" pitchFamily="34" charset="0"/>
              </a:rPr>
              <a:t>météorologiques</a:t>
            </a:r>
            <a:r>
              <a:rPr lang="en-GB" sz="2700" b="1" dirty="0">
                <a:latin typeface="Berlin Sans FB Demi" pitchFamily="34" charset="0"/>
              </a:rPr>
              <a:t>.</a:t>
            </a:r>
          </a:p>
          <a:p>
            <a:pPr marL="265176" indent="-265176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700" b="1" dirty="0" err="1">
                <a:latin typeface="Berlin Sans FB Demi" pitchFamily="34" charset="0"/>
              </a:rPr>
              <a:t>L’amélioration</a:t>
            </a:r>
            <a:r>
              <a:rPr lang="en-GB" sz="2700" b="1" dirty="0">
                <a:latin typeface="Berlin Sans FB Demi" pitchFamily="34" charset="0"/>
              </a:rPr>
              <a:t> de la </a:t>
            </a:r>
            <a:r>
              <a:rPr lang="en-GB" sz="2700" b="1" dirty="0" err="1">
                <a:latin typeface="Berlin Sans FB Demi" pitchFamily="34" charset="0"/>
              </a:rPr>
              <a:t>remontée</a:t>
            </a:r>
            <a:r>
              <a:rPr lang="en-GB" sz="2700" b="1" dirty="0">
                <a:latin typeface="Berlin Sans FB Demi" pitchFamily="34" charset="0"/>
              </a:rPr>
              <a:t> des </a:t>
            </a:r>
            <a:r>
              <a:rPr lang="en-GB" sz="2700" b="1" dirty="0" err="1">
                <a:latin typeface="Berlin Sans FB Demi" pitchFamily="34" charset="0"/>
              </a:rPr>
              <a:t>données</a:t>
            </a:r>
            <a:endParaRPr lang="en-GB" sz="2700" b="1" dirty="0">
              <a:latin typeface="Berlin Sans FB Demi" pitchFamily="34" charset="0"/>
            </a:endParaRPr>
          </a:p>
          <a:p>
            <a:pPr marL="265176" indent="-265176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700" b="1" dirty="0" err="1">
                <a:latin typeface="Berlin Sans FB Demi" pitchFamily="34" charset="0"/>
              </a:rPr>
              <a:t>L’amélioration</a:t>
            </a:r>
            <a:r>
              <a:rPr lang="en-GB" sz="2700" b="1" dirty="0">
                <a:latin typeface="Berlin Sans FB Demi" pitchFamily="34" charset="0"/>
              </a:rPr>
              <a:t> des </a:t>
            </a:r>
            <a:r>
              <a:rPr lang="en-GB" sz="2700" b="1" dirty="0" err="1">
                <a:latin typeface="Berlin Sans FB Demi" pitchFamily="34" charset="0"/>
              </a:rPr>
              <a:t>produits</a:t>
            </a:r>
            <a:endParaRPr lang="en-GB" sz="2700" b="1" dirty="0">
              <a:latin typeface="Berlin Sans FB Demi" pitchFamily="34" charset="0"/>
            </a:endParaRPr>
          </a:p>
          <a:p>
            <a:pPr marL="265176" indent="-265176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Wingdings" pitchFamily="2" charset="2"/>
              <a:buNone/>
              <a:defRPr/>
            </a:pPr>
            <a:r>
              <a:rPr lang="fr-FR" sz="2700" b="1" dirty="0">
                <a:latin typeface="Berlin Sans FB Demi" pitchFamily="34" charset="0"/>
              </a:rPr>
              <a:t> </a:t>
            </a:r>
            <a:r>
              <a:rPr lang="fr-FR" sz="2700" dirty="0">
                <a:latin typeface="Berlin Sans FB Demi" pitchFamily="34" charset="0"/>
              </a:rPr>
              <a:t> </a:t>
            </a:r>
            <a:endParaRPr lang="en-US" sz="2700" dirty="0">
              <a:latin typeface="Berlin Sans FB Demi" pitchFamily="34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620000" cy="785813"/>
          </a:xfrm>
        </p:spPr>
        <p:txBody>
          <a:bodyPr lIns="88925" tIns="44463" rIns="88925" bIns="44463"/>
          <a:lstStyle/>
          <a:p>
            <a:r>
              <a:rPr lang="en-GB" sz="3200" dirty="0" smtClean="0">
                <a:latin typeface="Berlin Sans FB Demi" pitchFamily="34" charset="0"/>
              </a:rPr>
              <a:t>LES PERSPECTIVES de </a:t>
            </a:r>
            <a:r>
              <a:rPr lang="en-GB" sz="3200" dirty="0" err="1" smtClean="0">
                <a:latin typeface="Berlin Sans FB Demi" pitchFamily="34" charset="0"/>
              </a:rPr>
              <a:t>l’A.N.AM</a:t>
            </a:r>
            <a:endParaRPr lang="en-US" sz="3200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PAYS ET POPULATION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Pays sahélien  enclavé s’étendant sur une superficie de </a:t>
            </a:r>
            <a:r>
              <a:rPr lang="fr-FR" b="1" dirty="0" smtClean="0"/>
              <a:t>274000 </a:t>
            </a:r>
            <a:r>
              <a:rPr lang="fr-FR" b="1" dirty="0" smtClean="0"/>
              <a:t>km²</a:t>
            </a:r>
            <a:r>
              <a:rPr lang="fr-FR" dirty="0" smtClean="0"/>
              <a:t>,  </a:t>
            </a:r>
            <a:r>
              <a:rPr lang="fr-FR" dirty="0" smtClean="0"/>
              <a:t>le Burkina Faso offre un contexte de développement très vulnérable. La population est estimée à près de </a:t>
            </a:r>
            <a:r>
              <a:rPr lang="fr-FR" b="1" dirty="0" smtClean="0"/>
              <a:t>17 millions en 2013 </a:t>
            </a:r>
            <a:r>
              <a:rPr lang="fr-FR" dirty="0" smtClean="0"/>
              <a:t>et se caractérise par sa jeunesse (plus de 60 % de moins de 20 ans) et sa ruralité (76 % de cette population réside en milieu rural).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 txBox="1">
            <a:spLocks noChangeArrowheads="1"/>
          </p:cNvSpPr>
          <p:nvPr/>
        </p:nvSpPr>
        <p:spPr bwMode="auto">
          <a:xfrm>
            <a:off x="152400" y="838200"/>
            <a:ext cx="8763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91440" rIns="88925" bIns="44463"/>
          <a:lstStyle/>
          <a:p>
            <a:pPr marL="265113" indent="-265113"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</a:pPr>
            <a:r>
              <a:rPr lang="fr-FR" sz="2700" b="1">
                <a:latin typeface="Berlin Sans FB Demi" pitchFamily="34" charset="0"/>
              </a:rPr>
              <a:t>Le renforcement et la modernisation du réseau d’observation par: </a:t>
            </a:r>
          </a:p>
          <a:p>
            <a:pPr marL="265113" indent="-265113"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fr-FR" sz="2700" b="1">
                <a:latin typeface="Berlin Sans FB Demi" pitchFamily="34" charset="0"/>
              </a:rPr>
              <a:t>la création de </a:t>
            </a:r>
            <a:r>
              <a:rPr lang="fr-FR" sz="2700" b="1">
                <a:solidFill>
                  <a:srgbClr val="FF0000"/>
                </a:solidFill>
                <a:latin typeface="Berlin Sans FB Demi" pitchFamily="34" charset="0"/>
              </a:rPr>
              <a:t>quatre  (04) nouvelles stations synoptiques à Djibo, Diapaga, Léo et Niangoloko ;</a:t>
            </a:r>
          </a:p>
          <a:p>
            <a:pPr marL="265113" indent="-265113"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fr-FR" sz="2700" b="1">
                <a:latin typeface="Berlin Sans FB Demi" pitchFamily="34" charset="0"/>
              </a:rPr>
              <a:t>La dotation de chaque </a:t>
            </a:r>
            <a:r>
              <a:rPr lang="fr-FR" sz="2700" b="1">
                <a:solidFill>
                  <a:srgbClr val="FF0000"/>
                </a:solidFill>
                <a:latin typeface="Berlin Sans FB Demi" pitchFamily="34" charset="0"/>
              </a:rPr>
              <a:t>chef-lieu de Province d’une station climatologique dotée de moyen de communication;</a:t>
            </a:r>
          </a:p>
          <a:p>
            <a:pPr marL="265113" indent="-265113"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fr-FR" sz="2700" b="1">
                <a:latin typeface="Berlin Sans FB Demi" pitchFamily="34" charset="0"/>
              </a:rPr>
              <a:t>La dotation de </a:t>
            </a:r>
            <a:r>
              <a:rPr lang="fr-FR" sz="2700" b="1">
                <a:solidFill>
                  <a:srgbClr val="FF0000"/>
                </a:solidFill>
                <a:latin typeface="Berlin Sans FB Demi" pitchFamily="34" charset="0"/>
              </a:rPr>
              <a:t>chaque aménagement hydro agricole d’une station agro météorologique</a:t>
            </a:r>
            <a:r>
              <a:rPr lang="fr-FR" sz="2700" b="1">
                <a:latin typeface="Berlin Sans FB Demi" pitchFamily="34" charset="0"/>
              </a:rPr>
              <a:t> ;</a:t>
            </a:r>
          </a:p>
          <a:p>
            <a:pPr marL="265113" indent="-265113"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fr-FR" sz="2700" b="1">
                <a:latin typeface="Berlin Sans FB Demi" pitchFamily="34" charset="0"/>
              </a:rPr>
              <a:t>La dotation de chaque </a:t>
            </a:r>
            <a:r>
              <a:rPr lang="fr-FR" sz="2700" b="1">
                <a:solidFill>
                  <a:srgbClr val="FF0000"/>
                </a:solidFill>
                <a:latin typeface="Berlin Sans FB Demi" pitchFamily="34" charset="0"/>
              </a:rPr>
              <a:t>chef-lieu de Département d’un poste pluviométrique</a:t>
            </a:r>
            <a:r>
              <a:rPr lang="fr-FR" sz="2700" b="1">
                <a:latin typeface="Berlin Sans FB Demi" pitchFamily="34" charset="0"/>
              </a:rPr>
              <a:t> ;</a:t>
            </a:r>
          </a:p>
          <a:p>
            <a:pPr marL="265113" indent="-265113"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fr-FR" sz="2700" b="1">
                <a:latin typeface="Berlin Sans FB Demi" pitchFamily="34" charset="0"/>
              </a:rPr>
              <a:t>L’acquisition et la mise en réseau de stations météorologiques automatiques ;</a:t>
            </a:r>
          </a:p>
          <a:p>
            <a:pPr marL="265113" indent="-265113"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fr-FR" sz="2700" b="1">
                <a:latin typeface="Berlin Sans FB Demi" pitchFamily="34" charset="0"/>
              </a:rPr>
              <a:t>le renforcement des réseaux de mesure radiométrique et en altitude.</a:t>
            </a:r>
          </a:p>
          <a:p>
            <a:pPr marL="265113" indent="-265113"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fr-FR" sz="2700" b="1">
                <a:latin typeface="Berlin Sans FB Demi" pitchFamily="34" charset="0"/>
              </a:rPr>
              <a:t>La création de centres régionaux de prévision(Bobo Dioulasso, Fada Ngourma)</a:t>
            </a:r>
            <a:endParaRPr lang="en-US" sz="2700">
              <a:latin typeface="Berlin Sans FB Dem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5500688" cy="457200"/>
          </a:xfrm>
        </p:spPr>
        <p:txBody>
          <a:bodyPr lIns="88925" tIns="44463" rIns="88925" bIns="44463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latin typeface="Comic Sans MS" pitchFamily="66" charset="0"/>
              </a:rPr>
              <a:t>Perspectives (suite)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5000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2800" dirty="0" smtClean="0"/>
              <a:t>RESEAU CLASSIQUE</a:t>
            </a:r>
            <a:endParaRPr lang="fr-FR" sz="2800" dirty="0"/>
          </a:p>
        </p:txBody>
      </p:sp>
      <p:pic>
        <p:nvPicPr>
          <p:cNvPr id="7171" name="Imag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571500"/>
            <a:ext cx="7286625" cy="542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857224" y="2786058"/>
            <a:ext cx="7678761" cy="5746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95"/>
              </a:avLst>
            </a:prstTxWarp>
          </a:bodyPr>
          <a:lstStyle/>
          <a:p>
            <a:pPr algn="ctr"/>
            <a:r>
              <a:rPr lang="fr-FR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156B13"/>
                    </a:gs>
                  </a:gsLst>
                  <a:lin ang="5400000" scaled="1"/>
                </a:gradFill>
                <a:latin typeface="Arial Black"/>
              </a:rPr>
              <a:t>APPUIS INSTITUTIONNELS  </a:t>
            </a:r>
            <a:endParaRPr lang="fr-FR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9900"/>
                  </a:gs>
                  <a:gs pos="100000">
                    <a:srgbClr val="156B13"/>
                  </a:gs>
                </a:gsLst>
                <a:lin ang="5400000" scaled="1"/>
              </a:gradFill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9425994"/>
      </p:ext>
    </p:extLst>
  </p:cSld>
  <p:clrMapOvr>
    <a:masterClrMapping/>
  </p:clrMapOvr>
  <p:transition advTm="4391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ChangeArrowheads="1"/>
          </p:cNvSpPr>
          <p:nvPr/>
        </p:nvSpPr>
        <p:spPr bwMode="auto">
          <a:xfrm>
            <a:off x="179512" y="12536"/>
            <a:ext cx="8643998" cy="646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7472" lvl="1" algn="just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100000"/>
              <a:defRPr/>
            </a:pPr>
            <a:endParaRPr lang="fr-FR" sz="2600" b="1" dirty="0" smtClean="0">
              <a:solidFill>
                <a:srgbClr val="FF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  <a:p>
            <a:pPr marL="548640" lvl="1" indent="-201168" algn="just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100000"/>
              <a:buBlip>
                <a:blip r:embed="rId2"/>
              </a:buBlip>
              <a:defRPr/>
            </a:pPr>
            <a:r>
              <a:rPr lang="fr-FR" sz="2600" b="1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</a:t>
            </a:r>
            <a:r>
              <a:rPr lang="fr-FR" sz="2600" b="1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l’ANAM bénéficie de l’appui de la Communauté scientifique, de certaines institutions et l’Etat: OMM, BM, PNUD, NOAA, ACMAD, AGRHYMET, PAGIRE, WASCAL (équipements et format pers);</a:t>
            </a:r>
          </a:p>
          <a:p>
            <a:pPr marL="548640" lvl="1" indent="-201168" algn="just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100000"/>
              <a:defRPr/>
            </a:pPr>
            <a:endParaRPr lang="fr-FR" sz="2800" b="1" dirty="0" smtClean="0"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  <a:p>
            <a:pPr marL="548640" lvl="1" indent="-201168" algn="just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100000"/>
              <a:buBlip>
                <a:blip r:embed="rId2"/>
              </a:buBlip>
              <a:defRPr/>
            </a:pPr>
            <a:r>
              <a:rPr lang="fr-FR" sz="2600" b="1" dirty="0" smtClean="0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 </a:t>
            </a:r>
            <a:r>
              <a:rPr lang="fr-FR" sz="2600" b="1" dirty="0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des relations de </a:t>
            </a:r>
            <a:r>
              <a:rPr lang="fr-FR" sz="2600" b="1" dirty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partenariat </a:t>
            </a:r>
            <a:r>
              <a:rPr lang="fr-FR" sz="2600" b="1" dirty="0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avec plusieurs </a:t>
            </a:r>
            <a:r>
              <a:rPr lang="fr-FR" sz="2600" b="1" dirty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structures de mise en œuvre </a:t>
            </a:r>
            <a:r>
              <a:rPr lang="fr-FR" sz="2600" b="1" dirty="0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dans le cadre de la gestion des projets et programmes de développement et de renforcement des capacités (SAP-IC, BRACED, ONG, Financement Fonds Vert pour le climat);</a:t>
            </a:r>
          </a:p>
          <a:p>
            <a:pPr marL="347472" lvl="1" algn="just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100000"/>
              <a:defRPr/>
            </a:pPr>
            <a:endParaRPr lang="fr-FR" sz="2800" b="1" dirty="0" smtClean="0">
              <a:solidFill>
                <a:srgbClr val="0000CC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  <a:p>
            <a:pPr marL="548640" lvl="1" indent="-201168" algn="just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FF0000"/>
              </a:buClr>
              <a:buSzPct val="100000"/>
              <a:buBlip>
                <a:blip r:embed="rId2"/>
              </a:buBlip>
              <a:defRPr/>
            </a:pPr>
            <a:r>
              <a:rPr lang="fr-FR" sz="2600" b="1" dirty="0" smtClean="0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 acquisition et installation de 150 stations météorologiques automatiques la plus part dans les communes, d’une valeur de près d’un milliard de FCFA,</a:t>
            </a:r>
            <a:endParaRPr lang="fr-FR" sz="2600" b="1" dirty="0" smtClean="0">
              <a:solidFill>
                <a:srgbClr val="FF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58" y="357166"/>
            <a:ext cx="842493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3200" b="1" dirty="0" smtClean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 financement </a:t>
            </a:r>
            <a:r>
              <a:rPr lang="fr-FR" sz="3200" b="1" dirty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sur budget de l’Etat d’un montant de 400 millions 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et sur fonds propre de l’ANAM (200 millions) pour </a:t>
            </a:r>
            <a:r>
              <a:rPr lang="fr-FR" sz="3200" b="1" dirty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la construction d’un CNVPM dont le lancement des travaux est 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fait en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 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2017;</a:t>
            </a:r>
          </a:p>
          <a:p>
            <a:pPr algn="just"/>
            <a:endParaRPr lang="fr-FR" sz="4000" b="1" dirty="0" smtClean="0">
              <a:solidFill>
                <a:srgbClr val="C462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financement </a:t>
            </a:r>
            <a:r>
              <a:rPr lang="fr-FR" sz="3200" b="1" dirty="0" smtClean="0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USAID de 100 millions de FCFA pour l’acquisition d’équipements de prévision (HPC) en soutien aux efforts de l’Etat dans la construction du CNVPM</a:t>
            </a:r>
            <a:endParaRPr lang="fr-FR" sz="32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8929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Espace réservé du contenu 3" descr="STATION_AUTO_N_2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42875"/>
            <a:ext cx="8283575" cy="6400800"/>
          </a:xfrm>
        </p:spPr>
      </p:pic>
      <p:sp>
        <p:nvSpPr>
          <p:cNvPr id="9219" name="ZoneTexte 4"/>
          <p:cNvSpPr txBox="1">
            <a:spLocks noChangeArrowheads="1"/>
          </p:cNvSpPr>
          <p:nvPr/>
        </p:nvSpPr>
        <p:spPr bwMode="auto">
          <a:xfrm>
            <a:off x="6643688" y="2571750"/>
            <a:ext cx="1500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>
                <a:solidFill>
                  <a:srgbClr val="FF0000"/>
                </a:solidFill>
                <a:latin typeface="Calibri" pitchFamily="34" charset="0"/>
              </a:rPr>
              <a:t>ISOHYETE 600mm</a:t>
            </a:r>
          </a:p>
        </p:txBody>
      </p:sp>
      <p:sp>
        <p:nvSpPr>
          <p:cNvPr id="9220" name="ZoneTexte 5"/>
          <p:cNvSpPr txBox="1">
            <a:spLocks noChangeArrowheads="1"/>
          </p:cNvSpPr>
          <p:nvPr/>
        </p:nvSpPr>
        <p:spPr bwMode="auto">
          <a:xfrm>
            <a:off x="5214938" y="4357688"/>
            <a:ext cx="1500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>
                <a:solidFill>
                  <a:srgbClr val="FF0000"/>
                </a:solidFill>
                <a:latin typeface="Calibri" pitchFamily="34" charset="0"/>
              </a:rPr>
              <a:t>ISOHYETE 900 mm</a:t>
            </a:r>
          </a:p>
        </p:txBody>
      </p:sp>
      <p:sp>
        <p:nvSpPr>
          <p:cNvPr id="9221" name="ZoneTexte 6"/>
          <p:cNvSpPr txBox="1">
            <a:spLocks noChangeArrowheads="1"/>
          </p:cNvSpPr>
          <p:nvPr/>
        </p:nvSpPr>
        <p:spPr bwMode="auto">
          <a:xfrm>
            <a:off x="1500188" y="1857375"/>
            <a:ext cx="1500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>
                <a:solidFill>
                  <a:srgbClr val="FF0000"/>
                </a:solidFill>
                <a:latin typeface="Calibri" pitchFamily="34" charset="0"/>
              </a:rPr>
              <a:t>ISOHYETE 600mm</a:t>
            </a:r>
          </a:p>
        </p:txBody>
      </p:sp>
      <p:sp>
        <p:nvSpPr>
          <p:cNvPr id="9222" name="ZoneTexte 7"/>
          <p:cNvSpPr txBox="1">
            <a:spLocks noChangeArrowheads="1"/>
          </p:cNvSpPr>
          <p:nvPr/>
        </p:nvSpPr>
        <p:spPr bwMode="auto">
          <a:xfrm>
            <a:off x="142875" y="3286125"/>
            <a:ext cx="1500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>
                <a:solidFill>
                  <a:srgbClr val="FF0000"/>
                </a:solidFill>
                <a:latin typeface="Calibri" pitchFamily="34" charset="0"/>
              </a:rPr>
              <a:t>ISOHYETE 900 mm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RESEAU_METEO_AUTO\STATION_PULSONIC\STATION_PULSON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8"/>
            <a:ext cx="828357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r>
              <a:rPr lang="fr-FR" sz="2400" b="1" dirty="0" smtClean="0"/>
              <a:t>RECAPITULATIF DES </a:t>
            </a:r>
            <a:r>
              <a:rPr lang="fr-FR" sz="2400" b="1" dirty="0" err="1" smtClean="0"/>
              <a:t>AWS</a:t>
            </a:r>
            <a:r>
              <a:rPr lang="fr-FR" sz="2400" b="1" dirty="0" smtClean="0"/>
              <a:t> </a:t>
            </a:r>
            <a:r>
              <a:rPr lang="fr-FR" sz="2400" b="1" dirty="0" smtClean="0"/>
              <a:t>OPERATIONNELLES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mtClean="0"/>
              <a:t>100 POSTES PLUVIO DE TYPE ADCON</a:t>
            </a:r>
          </a:p>
          <a:p>
            <a:pPr>
              <a:lnSpc>
                <a:spcPct val="150000"/>
              </a:lnSpc>
            </a:pPr>
            <a:r>
              <a:rPr lang="fr-FR" smtClean="0"/>
              <a:t>61 POSTES AGROMETEO TYPE ADCON</a:t>
            </a:r>
          </a:p>
          <a:p>
            <a:pPr>
              <a:lnSpc>
                <a:spcPct val="150000"/>
              </a:lnSpc>
            </a:pPr>
            <a:r>
              <a:rPr lang="fr-FR" smtClean="0"/>
              <a:t>10 STATIONs SYNOPTIQUES DE TYPE ADCON</a:t>
            </a:r>
          </a:p>
          <a:p>
            <a:pPr>
              <a:lnSpc>
                <a:spcPct val="150000"/>
              </a:lnSpc>
            </a:pPr>
            <a:r>
              <a:rPr lang="fr-FR" smtClean="0"/>
              <a:t>10 STATIONS AERO DE TYPE ADCON</a:t>
            </a:r>
          </a:p>
          <a:p>
            <a:pPr>
              <a:lnSpc>
                <a:spcPct val="150000"/>
              </a:lnSpc>
            </a:pPr>
            <a:r>
              <a:rPr lang="fr-FR" smtClean="0"/>
              <a:t>52 POSTES AGROMETEO DE TYPE PULSONIC</a:t>
            </a:r>
          </a:p>
          <a:p>
            <a:pPr>
              <a:lnSpc>
                <a:spcPct val="150000"/>
              </a:lnSpc>
            </a:pPr>
            <a:endParaRPr lang="fr-FR" smtClean="0"/>
          </a:p>
          <a:p>
            <a:endParaRPr lang="fr-FR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571472" y="285728"/>
          <a:ext cx="8215370" cy="5597568"/>
        </p:xfrm>
        <a:graphic>
          <a:graphicData uri="http://schemas.openxmlformats.org/drawingml/2006/table">
            <a:tbl>
              <a:tblPr/>
              <a:tblGrid>
                <a:gridCol w="3156645"/>
                <a:gridCol w="1295033"/>
                <a:gridCol w="1436678"/>
                <a:gridCol w="1193860"/>
                <a:gridCol w="1133154"/>
              </a:tblGrid>
              <a:tr h="2931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74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Description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Number of stations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24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Actuel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Opérationnel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Needed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Shortage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16547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Stations Synoptiques Manuelles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547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Stations automatiques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547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Station </a:t>
                      </a:r>
                      <a:r>
                        <a:rPr lang="fr-FR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Agrometeo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547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Stations Climatologiques Manuelles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547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Pluviometres</a:t>
                      </a:r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Manuels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547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Pluviometres</a:t>
                      </a:r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Automatiques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547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Stations automatiques Marines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547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Stations Radiosondages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547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Stations Pilot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0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Radar </a:t>
                      </a:r>
                      <a:r>
                        <a:rPr lang="fr-FR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Météorologiqe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0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Détecteur d'Orage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?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0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Reception</a:t>
                      </a:r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images </a:t>
                      </a:r>
                      <a:r>
                        <a:rPr lang="fr-FR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Sat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75">
                <a:tc>
                  <a:txBody>
                    <a:bodyPr/>
                    <a:lstStyle/>
                    <a:p>
                      <a:pPr algn="just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RESEAU IDEAL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28925"/>
          </a:xfrm>
        </p:spPr>
        <p:txBody>
          <a:bodyPr/>
          <a:lstStyle/>
          <a:p>
            <a:r>
              <a:rPr lang="fr-FR" dirty="0" smtClean="0"/>
              <a:t>Choisir des stations dans </a:t>
            </a:r>
            <a:r>
              <a:rPr lang="fr-FR" dirty="0" smtClean="0"/>
              <a:t>le réseau </a:t>
            </a:r>
            <a:r>
              <a:rPr lang="fr-FR" dirty="0" smtClean="0"/>
              <a:t>qui doivent fonctionner de manière efficace et efficiente.</a:t>
            </a:r>
          </a:p>
          <a:p>
            <a:r>
              <a:rPr lang="fr-FR" dirty="0" smtClean="0"/>
              <a:t>Ces stations doivent couvrir le territoire en répondant aux normes définies par l’</a:t>
            </a:r>
            <a:r>
              <a:rPr lang="fr-FR" dirty="0" err="1" smtClean="0"/>
              <a:t>OMM</a:t>
            </a:r>
            <a:r>
              <a:rPr lang="fr-FR" dirty="0" smtClean="0"/>
              <a:t> et doivent fonctionner sans défaillance.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52578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Font typeface="Arial" pitchFamily="34" charset="0"/>
              <a:buNone/>
              <a:defRPr/>
            </a:pPr>
            <a:r>
              <a:rPr lang="fr-FR" sz="2800" dirty="0" smtClean="0"/>
              <a:t>Nos </a:t>
            </a:r>
            <a:r>
              <a:rPr lang="fr-FR" sz="2800" dirty="0"/>
              <a:t>systèmes de gestion et </a:t>
            </a:r>
            <a:r>
              <a:rPr lang="fr-FR" sz="2800" dirty="0" smtClean="0"/>
              <a:t>la </a:t>
            </a:r>
            <a:r>
              <a:rPr lang="fr-FR" sz="2800" dirty="0"/>
              <a:t>production de l’information climatiques ne sont toujours pas très </a:t>
            </a:r>
            <a:r>
              <a:rPr lang="fr-FR" sz="2800" dirty="0" smtClean="0"/>
              <a:t>opérationnels, aussi, l'amélioration </a:t>
            </a:r>
            <a:r>
              <a:rPr lang="fr-FR" sz="2800" dirty="0"/>
              <a:t>de l'information sur le climat et le développement d’un Système d’Alerte Précoce sont des moyens efficaces pour renforcer la prise de conscience des populations et des décideurs par rapport aux risques </a:t>
            </a:r>
            <a:r>
              <a:rPr lang="fr-FR" sz="2800" dirty="0" smtClean="0"/>
              <a:t>météorologiques/climatiques, qui de nos jours sont accentués par le phénomène des changements climatiques.</a:t>
            </a:r>
          </a:p>
          <a:p>
            <a:pPr marL="0" indent="0" algn="just">
              <a:buFont typeface="Arial" pitchFamily="34" charset="0"/>
              <a:buNone/>
              <a:defRPr/>
            </a:pPr>
            <a:r>
              <a:rPr lang="fr-FR" sz="2800" dirty="0" smtClean="0"/>
              <a:t>Aussi, nous devons renforcer </a:t>
            </a:r>
            <a:r>
              <a:rPr lang="fr-FR" sz="2800" dirty="0"/>
              <a:t>les services d'information sur les risques météorologiques ou de changement climatique pour améliorer les processus de prise de décision et la planification à long </a:t>
            </a:r>
            <a:r>
              <a:rPr lang="fr-FR" sz="2800" dirty="0" smtClean="0"/>
              <a:t>terme;</a:t>
            </a:r>
          </a:p>
          <a:p>
            <a:pPr marL="0" indent="0" algn="just">
              <a:buFont typeface="Arial" pitchFamily="34" charset="0"/>
              <a:buNone/>
              <a:defRPr/>
            </a:pPr>
            <a:r>
              <a:rPr lang="fr-FR" sz="2800" dirty="0" smtClean="0"/>
              <a:t>La modernisation du réseau météorologique du Burkina s’inscrit dans cette logique.</a:t>
            </a:r>
          </a:p>
          <a:p>
            <a:pPr marL="0" indent="0" algn="just">
              <a:buFont typeface="Arial" pitchFamily="34" charset="0"/>
              <a:buNone/>
              <a:defRPr/>
            </a:pPr>
            <a:r>
              <a:rPr lang="fr-FR" sz="2800" dirty="0"/>
              <a:t/>
            </a:r>
            <a:br>
              <a:rPr lang="fr-FR" sz="2800" dirty="0"/>
            </a:br>
            <a:endParaRPr lang="fr-FR" sz="2800" dirty="0" smtClean="0"/>
          </a:p>
          <a:p>
            <a:pPr marL="0" indent="0" algn="just">
              <a:buFont typeface="Arial" pitchFamily="34" charset="0"/>
              <a:buNone/>
              <a:defRPr/>
            </a:pPr>
            <a:endParaRPr lang="fr-FR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2100" y="-50800"/>
            <a:ext cx="9934575" cy="724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395288" y="-28575"/>
            <a:ext cx="8424862" cy="658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1554163" algn="l"/>
              </a:tabLst>
            </a:pPr>
            <a:r>
              <a:rPr lang="fr-FR" sz="2800" b="1" u="sng">
                <a:solidFill>
                  <a:srgbClr val="0000CC"/>
                </a:solidFill>
                <a:cs typeface="Times New Roman" pitchFamily="18" charset="0"/>
              </a:rPr>
              <a:t>Description Réseau d’Obs et de</a:t>
            </a:r>
            <a:r>
              <a:rPr lang="fr-FR" sz="2800" b="1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fr-FR" sz="2800" b="1" u="sng">
                <a:solidFill>
                  <a:srgbClr val="0000CC"/>
                </a:solidFill>
                <a:cs typeface="Times New Roman" pitchFamily="18" charset="0"/>
              </a:rPr>
              <a:t>Mesures Météo</a:t>
            </a:r>
            <a:r>
              <a:rPr lang="fr-FR" sz="2800" b="1">
                <a:solidFill>
                  <a:srgbClr val="0000CC"/>
                </a:solidFill>
                <a:cs typeface="Times New Roman" pitchFamily="18" charset="0"/>
              </a:rPr>
              <a:t>:</a:t>
            </a:r>
          </a:p>
          <a:p>
            <a:pPr eaLnBrk="0" hangingPunct="0">
              <a:tabLst>
                <a:tab pos="1554163" algn="l"/>
              </a:tabLst>
            </a:pPr>
            <a:endParaRPr lang="fr-FR" sz="1200" b="1">
              <a:solidFill>
                <a:srgbClr val="0000CC"/>
              </a:solidFill>
              <a:cs typeface="Times New Roman" pitchFamily="18" charset="0"/>
            </a:endParaRPr>
          </a:p>
          <a:p>
            <a:pPr eaLnBrk="0" hangingPunct="0"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fr-FR" sz="2800" b="1" i="1" u="sng">
                <a:solidFill>
                  <a:srgbClr val="FF0066"/>
                </a:solidFill>
                <a:cs typeface="Times New Roman" pitchFamily="18" charset="0"/>
              </a:rPr>
              <a:t>Stations Synoptiques </a:t>
            </a:r>
            <a:r>
              <a:rPr lang="fr-FR" sz="2800" b="1" i="1">
                <a:solidFill>
                  <a:srgbClr val="FF0066"/>
                </a:solidFill>
                <a:cs typeface="Times New Roman" pitchFamily="18" charset="0"/>
              </a:rPr>
              <a:t>:</a:t>
            </a:r>
            <a:endParaRPr lang="fr-FR" sz="2800">
              <a:solidFill>
                <a:srgbClr val="FF0066"/>
              </a:solidFill>
              <a:cs typeface="Times New Roman" pitchFamily="18" charset="0"/>
            </a:endParaRPr>
          </a:p>
          <a:p>
            <a:pPr eaLnBrk="0" hangingPunct="0">
              <a:tabLst>
                <a:tab pos="1554163" algn="l"/>
              </a:tabLst>
            </a:pPr>
            <a:r>
              <a:rPr lang="fr-FR" sz="2200" b="1">
                <a:solidFill>
                  <a:srgbClr val="006000"/>
                </a:solidFill>
                <a:cs typeface="Times New Roman" pitchFamily="18" charset="0"/>
              </a:rPr>
              <a:t> </a:t>
            </a:r>
            <a:r>
              <a:rPr lang="fr-FR" sz="2800" b="1">
                <a:solidFill>
                  <a:srgbClr val="006000"/>
                </a:solidFill>
                <a:cs typeface="Times New Roman" pitchFamily="18" charset="0"/>
              </a:rPr>
              <a:t>Paramètres observés et mesurés</a:t>
            </a: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Températures</a:t>
            </a:r>
            <a:r>
              <a:rPr lang="fr-FR" sz="22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fr-FR" sz="2200" i="1">
                <a:solidFill>
                  <a:srgbClr val="000000"/>
                </a:solidFill>
                <a:cs typeface="Times New Roman" pitchFamily="18" charset="0"/>
              </a:rPr>
              <a:t>(dans l’Abri météo, au sol et dans le sol)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Humidité Relative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Evaporation Piche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Evaporation Bac A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Pluviométrie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Durée de l’ensoleillement </a:t>
            </a:r>
            <a:r>
              <a:rPr lang="fr-FR" sz="2200" i="1">
                <a:solidFill>
                  <a:srgbClr val="000000"/>
                </a:solidFill>
                <a:cs typeface="Times New Roman" pitchFamily="18" charset="0"/>
              </a:rPr>
              <a:t>(Insolation)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Pression atmosphérique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Rayonnement Global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Tension de vapeur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Vent </a:t>
            </a:r>
            <a:r>
              <a:rPr lang="fr-FR" sz="2200" i="1">
                <a:solidFill>
                  <a:srgbClr val="000000"/>
                </a:solidFill>
                <a:cs typeface="Times New Roman" pitchFamily="18" charset="0"/>
              </a:rPr>
              <a:t>(Direction et vitesse)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Visibilité</a:t>
            </a:r>
            <a:r>
              <a:rPr lang="fr-FR" sz="2200" i="1">
                <a:solidFill>
                  <a:srgbClr val="000000"/>
                </a:solidFill>
                <a:cs typeface="Times New Roman" pitchFamily="18" charset="0"/>
              </a:rPr>
              <a:t> (à l’aide des repères), 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Nébulosité</a:t>
            </a:r>
            <a:r>
              <a:rPr lang="fr-FR" sz="2200" i="1">
                <a:solidFill>
                  <a:srgbClr val="000000"/>
                </a:solidFill>
                <a:cs typeface="Times New Roman" pitchFamily="18" charset="0"/>
              </a:rPr>
              <a:t> (Type, Couverture et Hauteur,)</a:t>
            </a:r>
            <a:endParaRPr lang="fr-FR" sz="22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1554163" algn="l"/>
              </a:tabLst>
            </a:pPr>
            <a:r>
              <a:rPr lang="fr-FR" sz="2200" b="1">
                <a:solidFill>
                  <a:srgbClr val="000000"/>
                </a:solidFill>
                <a:cs typeface="Times New Roman" pitchFamily="18" charset="0"/>
              </a:rPr>
              <a:t>  Temps présent et Passé</a:t>
            </a:r>
            <a:r>
              <a:rPr lang="fr-FR" sz="22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fr-FR" sz="2200" i="1">
                <a:solidFill>
                  <a:srgbClr val="000000"/>
                </a:solidFill>
                <a:cs typeface="Times New Roman" pitchFamily="18" charset="0"/>
              </a:rPr>
              <a:t>(Brouillard, Brume humide, Brume sèche ou brume de Poussière, Eclairs, Orage (Tonnerre), Pluie, Rosée, Halo, etc.)</a:t>
            </a:r>
            <a:endParaRPr lang="fr-FR" sz="2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250825" y="333375"/>
            <a:ext cx="8640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70000"/>
              </a:lnSpc>
              <a:spcBef>
                <a:spcPct val="50000"/>
              </a:spcBef>
              <a:buFont typeface="Wingdings" pitchFamily="2" charset="2"/>
              <a:buBlip>
                <a:blip r:embed="rId2"/>
              </a:buBlip>
            </a:pPr>
            <a:r>
              <a:rPr lang="fr-FR" sz="2600">
                <a:solidFill>
                  <a:srgbClr val="FF3399"/>
                </a:solidFill>
              </a:rPr>
              <a:t>  </a:t>
            </a:r>
            <a:r>
              <a:rPr lang="fr-FR" sz="2600" b="1">
                <a:solidFill>
                  <a:srgbClr val="FF3399"/>
                </a:solidFill>
              </a:rPr>
              <a:t>Utilisateurs et usagers de la Météorologie</a:t>
            </a:r>
            <a:endParaRPr lang="fr-FR" sz="2400" b="1">
              <a:latin typeface="Comic Sans MS" pitchFamily="66" charset="0"/>
            </a:endParaRP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395288" y="1125538"/>
            <a:ext cx="8748712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>
                <a:solidFill>
                  <a:srgbClr val="0000CC"/>
                </a:solidFill>
              </a:rPr>
              <a:t>   Institutions de recherche (CNRST, INERA, CIFOR, etc.);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1600" b="1">
              <a:solidFill>
                <a:srgbClr val="0000CC"/>
              </a:solidFill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>
                <a:solidFill>
                  <a:srgbClr val="0000CC"/>
                </a:solidFill>
              </a:rPr>
              <a:t>   Structures de l’état en charge de: Aviation civile, 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fr-FR" sz="2400" b="1">
                <a:solidFill>
                  <a:srgbClr val="0000CC"/>
                </a:solidFill>
              </a:rPr>
              <a:t>      Agriculture, Elevage, Ressources en eaux, Energie,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fr-FR" sz="2400" b="1">
                <a:solidFill>
                  <a:srgbClr val="0000CC"/>
                </a:solidFill>
              </a:rPr>
              <a:t>      Environnement etc.;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1600" b="1">
              <a:solidFill>
                <a:srgbClr val="0000CC"/>
              </a:solidFill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>
                <a:solidFill>
                  <a:srgbClr val="0000CC"/>
                </a:solidFill>
              </a:rPr>
              <a:t>   Bureaux d’études, ONG;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1600" b="1">
              <a:solidFill>
                <a:srgbClr val="0000CC"/>
              </a:solidFill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>
                <a:solidFill>
                  <a:srgbClr val="0000CC"/>
                </a:solidFill>
              </a:rPr>
              <a:t>   Consultants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None/>
            </a:pPr>
            <a:endParaRPr lang="fr-FR" sz="2400" b="1">
              <a:solidFill>
                <a:srgbClr val="0000CC"/>
              </a:solidFill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>
                <a:solidFill>
                  <a:srgbClr val="0000CC"/>
                </a:solidFill>
              </a:rPr>
              <a:t>   Universités (Enseignants et Etudiants);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1600" b="1">
              <a:solidFill>
                <a:srgbClr val="0000CC"/>
              </a:solidFill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>
                <a:solidFill>
                  <a:srgbClr val="0000CC"/>
                </a:solidFill>
              </a:rPr>
              <a:t>   Etablissements de formations professionnelles;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1600" b="1">
              <a:solidFill>
                <a:srgbClr val="0000CC"/>
              </a:solidFill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>
                <a:solidFill>
                  <a:srgbClr val="0000CC"/>
                </a:solidFill>
              </a:rPr>
              <a:t>   Les lycées et collèges etc.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2400" b="1">
              <a:solidFill>
                <a:srgbClr val="0000CC"/>
              </a:solidFill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>
                <a:solidFill>
                  <a:srgbClr val="0000CC"/>
                </a:solidFill>
              </a:rPr>
              <a:t>  SAAGA, Opérateurs de téléphonie.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None/>
            </a:pPr>
            <a:endParaRPr lang="fr-FR" sz="24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250825" y="549275"/>
            <a:ext cx="8893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 typeface="Wingdings" pitchFamily="2" charset="2"/>
              <a:buBlip>
                <a:blip r:embed="rId2"/>
              </a:buBlip>
            </a:pPr>
            <a:r>
              <a:rPr lang="fr-FR" sz="2600">
                <a:solidFill>
                  <a:srgbClr val="FF3399"/>
                </a:solidFill>
              </a:rPr>
              <a:t>  </a:t>
            </a:r>
            <a:r>
              <a:rPr lang="fr-FR" sz="2600" b="1">
                <a:solidFill>
                  <a:srgbClr val="FF3399"/>
                </a:solidFill>
              </a:rPr>
              <a:t>Buts de l’utilisation des Données et produits Météo</a:t>
            </a:r>
            <a:endParaRPr lang="fr-FR" sz="2400" b="1">
              <a:latin typeface="Comic Sans MS" pitchFamily="66" charset="0"/>
            </a:endParaRP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395288" y="1412875"/>
            <a:ext cx="8748712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/>
              <a:t>   Suivi des cultures, Gestion du cheftel;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1600" b="1"/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/>
              <a:t>   Prévisions du temps, Protection des Aéronefs; 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fr-FR" sz="2400" b="1"/>
              <a:t>      </a:t>
            </a:r>
            <a:endParaRPr lang="fr-FR" sz="1600" b="1"/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/>
              <a:t>   Dimensionnement des barrages, Modélisations;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1600" b="1"/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/>
              <a:t>   Construction de routes, Implantation de pylônes;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None/>
            </a:pPr>
            <a:endParaRPr lang="fr-FR" sz="1600" b="1"/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/>
              <a:t>   Mémoires de fin d’études; Activités didactiques;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1600" b="1"/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/>
              <a:t>   Etudes sur la variabilité du climat (CC);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1600" b="1"/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/>
              <a:t>   Information des populations; 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1600" b="1"/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/>
              <a:t>  Etudes dans le domaine Climat et Santé;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fr-FR" sz="2400" b="1"/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fr-FR" sz="2400" b="1"/>
              <a:t>  Besoins en eaux et en énergie des populations etc.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None/>
            </a:pPr>
            <a:endParaRPr lang="fr-FR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156B13"/>
                    </a:gs>
                  </a:gsLst>
                  <a:lin ang="5400000" scaled="1"/>
                </a:gradFill>
                <a:latin typeface="Arial Black"/>
                <a:ea typeface="+mn-ea"/>
                <a:cs typeface="+mn-cs"/>
              </a:rPr>
              <a:t>Conclusion</a:t>
            </a:r>
            <a:endParaRPr lang="fr-FR" sz="3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9900"/>
                  </a:gs>
                  <a:gs pos="100000">
                    <a:srgbClr val="156B13"/>
                  </a:gs>
                </a:gsLst>
                <a:lin ang="5400000" scaled="1"/>
              </a:gradFill>
              <a:latin typeface="Arial Black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  <a:ln>
            <a:solidFill>
              <a:schemeClr val="accent1"/>
            </a:solidFill>
          </a:ln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210000"/>
              </a:lnSpc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v"/>
              <a:defRPr/>
            </a:pPr>
            <a:r>
              <a:rPr lang="fr-FR" dirty="0" smtClean="0"/>
              <a:t>L’information et le service climatiques existent au Burkina Faso;</a:t>
            </a:r>
          </a:p>
          <a:p>
            <a:pPr eaLnBrk="1" fontAlgn="auto" hangingPunct="1">
              <a:lnSpc>
                <a:spcPct val="210000"/>
              </a:lnSpc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v"/>
              <a:defRPr/>
            </a:pPr>
            <a:r>
              <a:rPr lang="fr-FR" dirty="0" smtClean="0"/>
              <a:t>Ils sont très utiles et demandés pour la prise de décision;</a:t>
            </a:r>
          </a:p>
          <a:p>
            <a:pPr eaLnBrk="1" fontAlgn="auto" hangingPunct="1">
              <a:lnSpc>
                <a:spcPct val="210000"/>
              </a:lnSpc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v"/>
              <a:defRPr/>
            </a:pPr>
            <a:r>
              <a:rPr lang="fr-FR" dirty="0" smtClean="0"/>
              <a:t>Besoin de renforcement en personnel et en moyens s’imposent;</a:t>
            </a:r>
          </a:p>
          <a:p>
            <a:pPr eaLnBrk="1" fontAlgn="auto" hangingPunct="1">
              <a:lnSpc>
                <a:spcPct val="210000"/>
              </a:lnSpc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v"/>
              <a:defRPr/>
            </a:pPr>
            <a:r>
              <a:rPr lang="fr-FR" dirty="0" smtClean="0"/>
              <a:t>Besoin d’acc</a:t>
            </a:r>
            <a:r>
              <a:rPr lang="fr-FR" dirty="0"/>
              <a:t>è</a:t>
            </a:r>
            <a:r>
              <a:rPr lang="fr-FR" dirty="0" smtClean="0"/>
              <a:t>s aux medias nationaux et privés pour la diffusion.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Example</a:t>
            </a:r>
            <a:r>
              <a:rPr lang="fr-CH" dirty="0" smtClean="0"/>
              <a:t> d’un </a:t>
            </a:r>
            <a:r>
              <a:rPr lang="fr-CH" dirty="0" err="1" smtClean="0"/>
              <a:t>inventoire</a:t>
            </a:r>
            <a:r>
              <a:rPr lang="fr-CH" dirty="0" smtClean="0"/>
              <a:t> de stations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58018640"/>
              </p:ext>
            </p:extLst>
          </p:nvPr>
        </p:nvGraphicFramePr>
        <p:xfrm>
          <a:off x="614148" y="1397000"/>
          <a:ext cx="7861112" cy="5023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639"/>
                <a:gridCol w="982639"/>
                <a:gridCol w="982639"/>
                <a:gridCol w="982639"/>
                <a:gridCol w="982639"/>
                <a:gridCol w="982639"/>
                <a:gridCol w="982639"/>
                <a:gridCol w="982639"/>
              </a:tblGrid>
              <a:tr h="790695">
                <a:tc>
                  <a:txBody>
                    <a:bodyPr/>
                    <a:lstStyle/>
                    <a:p>
                      <a:r>
                        <a:rPr lang="fr-CH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Latitude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Longitude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Elevation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Station type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Variables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Schedule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Date established</a:t>
                      </a:r>
                      <a:endParaRPr lang="en-US"/>
                    </a:p>
                  </a:txBody>
                  <a:tcPr/>
                </a:tc>
              </a:tr>
              <a:tr h="1486177">
                <a:tc>
                  <a:txBody>
                    <a:bodyPr/>
                    <a:lstStyle/>
                    <a:p>
                      <a:r>
                        <a:rPr lang="fr-CH" smtClean="0"/>
                        <a:t>MyStation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66.123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56.78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SYNOP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Pressure, </a:t>
                      </a:r>
                      <a:r>
                        <a:rPr lang="fr-CH" dirty="0" err="1" smtClean="0"/>
                        <a:t>temperature</a:t>
                      </a:r>
                      <a:r>
                        <a:rPr lang="fr-CH" dirty="0" smtClean="0"/>
                        <a:t>, </a:t>
                      </a:r>
                      <a:r>
                        <a:rPr lang="fr-CH" dirty="0" err="1" smtClean="0"/>
                        <a:t>humidity</a:t>
                      </a:r>
                      <a:r>
                        <a:rPr lang="fr-CH" dirty="0" smtClean="0"/>
                        <a:t>, ..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Hourly</a:t>
                      </a:r>
                      <a:r>
                        <a:rPr lang="fr-CH" baseline="0" smtClean="0"/>
                        <a:t>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25-1-1981</a:t>
                      </a:r>
                      <a:endParaRPr lang="en-US"/>
                    </a:p>
                  </a:txBody>
                  <a:tcPr/>
                </a:tc>
              </a:tr>
              <a:tr h="79069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069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069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195100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642907" y="500038"/>
          <a:ext cx="8143934" cy="5929360"/>
        </p:xfrm>
        <a:graphic>
          <a:graphicData uri="http://schemas.openxmlformats.org/drawingml/2006/table">
            <a:tbl>
              <a:tblPr/>
              <a:tblGrid>
                <a:gridCol w="1397326"/>
                <a:gridCol w="891546"/>
                <a:gridCol w="660088"/>
                <a:gridCol w="702950"/>
                <a:gridCol w="728668"/>
                <a:gridCol w="780103"/>
                <a:gridCol w="728668"/>
                <a:gridCol w="934409"/>
                <a:gridCol w="660088"/>
                <a:gridCol w="660088"/>
              </a:tblGrid>
              <a:tr h="235292"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292">
                <a:tc gridSpan="4"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PARAMETRES MESURES EN FONCTION DES STATIONS AUTOMATIQUES</a:t>
                      </a: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134"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1564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Paramètres mesurés</a:t>
                      </a:r>
                    </a:p>
                  </a:txBody>
                  <a:tcPr marL="3850" marR="3850" marT="385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SYNOPTIQUES AUTO</a:t>
                      </a:r>
                    </a:p>
                  </a:txBody>
                  <a:tcPr marL="3850" marR="3850" marT="385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STATION AERO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AGROMETEO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SAP</a:t>
                      </a: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-IC-</a:t>
                      </a:r>
                      <a:r>
                        <a:rPr lang="fr-FR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AGROMETEO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PULSONIC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WHH</a:t>
                      </a: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fr-FR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AGROMETEO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PAGIRE AGROMETEO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PTH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134"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PLUVIOMETRIE</a:t>
                      </a: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292"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TEMPERATURES MAX, MIN</a:t>
                      </a: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5876"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TEMPERATURE DANS LE SOL : T-10Cm, T-10Cm, T-50Cm, T-100cm</a:t>
                      </a: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292"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HUMIDITE RELATIVE</a:t>
                      </a: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0585"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HUMECTATION DES FEUILLES (ROSEE)</a:t>
                      </a: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292"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RAYONNEMNT</a:t>
                      </a:r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SOLAIRE</a:t>
                      </a: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0585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PRESSION ATMOSPHERIQUE</a:t>
                      </a:r>
                    </a:p>
                  </a:txBody>
                  <a:tcPr marL="3850" marR="3850" marT="385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0585"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VITESSE ET DIRECTION DU VENT 10m</a:t>
                      </a: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0585"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VITESSE ET DIRECTION DU VENT 2m</a:t>
                      </a: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134"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ETP</a:t>
                      </a: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3850" marR="3850" marT="3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0" marR="3850" marT="3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134"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292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NB:</a:t>
                      </a:r>
                      <a:r>
                        <a:rPr lang="fr-FR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X = PARAMETRE MESURE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292"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0" marR="3850" marT="3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ous-titre 2"/>
          <p:cNvSpPr txBox="1">
            <a:spLocks/>
          </p:cNvSpPr>
          <p:nvPr/>
        </p:nvSpPr>
        <p:spPr>
          <a:xfrm>
            <a:off x="142844" y="4214818"/>
            <a:ext cx="9001156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stellar" pitchFamily="18" charset="0"/>
              </a:rPr>
              <a:t>MERCI POUR VOTRE AIMABLE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3013992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684212" y="2916876"/>
            <a:ext cx="7816877" cy="4286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156B13"/>
                    </a:gs>
                  </a:gsLst>
                  <a:lin ang="5400000" scaled="1"/>
                </a:gradFill>
                <a:latin typeface="Arial Black"/>
              </a:rPr>
              <a:t>HISTORIQUE  DE LA  METEOROLOGIE</a:t>
            </a:r>
          </a:p>
        </p:txBody>
      </p:sp>
    </p:spTree>
    <p:extLst>
      <p:ext uri="{BB962C8B-B14F-4D97-AF65-F5344CB8AC3E}">
        <p14:creationId xmlns:p14="http://schemas.microsoft.com/office/powerpoint/2010/main" xmlns="" val="587606701"/>
      </p:ext>
    </p:extLst>
  </p:cSld>
  <p:clrMapOvr>
    <a:masterClrMapping/>
  </p:clrMapOvr>
  <p:transition advTm="439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277907" y="260648"/>
            <a:ext cx="885828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fr-FR" sz="2800" b="1" dirty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fr-FR" sz="2800" b="1" dirty="0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1902 </a:t>
            </a:r>
            <a:r>
              <a:rPr lang="fr-FR" sz="2800" b="1" dirty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: </a:t>
            </a:r>
            <a:r>
              <a:rPr lang="fr-FR" sz="2800" b="1" dirty="0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début </a:t>
            </a:r>
            <a:r>
              <a:rPr lang="fr-FR" sz="2800" b="1" dirty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des relevés pluviométriques </a:t>
            </a:r>
            <a:endParaRPr lang="fr-FR" sz="2800" b="1" dirty="0" smtClean="0">
              <a:solidFill>
                <a:srgbClr val="0000FF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j-ea"/>
              <a:cs typeface="+mj-cs"/>
            </a:endParaRPr>
          </a:p>
          <a:p>
            <a:pPr algn="just"/>
            <a:r>
              <a:rPr lang="fr-FR" sz="2800" b="1" dirty="0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               </a:t>
            </a:r>
            <a:r>
              <a:rPr lang="fr-FR" sz="2800" b="1" dirty="0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à </a:t>
            </a:r>
            <a:r>
              <a:rPr lang="fr-FR" sz="2800" b="1" dirty="0" err="1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Ouagapar</a:t>
            </a:r>
            <a:r>
              <a:rPr lang="fr-FR" sz="2800" b="1" dirty="0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fr-FR" sz="2800" b="1" dirty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les missionnaires </a:t>
            </a:r>
            <a:r>
              <a:rPr lang="fr-FR" sz="2800" b="1" dirty="0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et l’</a:t>
            </a:r>
            <a:r>
              <a:rPr lang="fr-FR" sz="2800" b="1" dirty="0" err="1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Adm</a:t>
            </a:r>
            <a:r>
              <a:rPr lang="fr-FR" sz="2800" b="1" dirty="0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fr-FR" sz="2800" b="1" dirty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coloniale</a:t>
            </a:r>
            <a:r>
              <a:rPr lang="fr-FR" sz="2800" b="1" dirty="0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;</a:t>
            </a:r>
          </a:p>
          <a:p>
            <a:pPr algn="just"/>
            <a:endParaRPr lang="fr-FR" sz="2000" b="1" dirty="0" smtClean="0">
              <a:solidFill>
                <a:srgbClr val="0000FF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j-ea"/>
              <a:cs typeface="+mj-cs"/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2800" b="1" dirty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1909 </a:t>
            </a:r>
            <a:r>
              <a:rPr lang="fr-FR" sz="2800" b="1" dirty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: 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début </a:t>
            </a:r>
            <a:r>
              <a:rPr lang="fr-FR" sz="2800" b="1" dirty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des relevés 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pluviométriques </a:t>
            </a:r>
          </a:p>
          <a:p>
            <a:pPr algn="just"/>
            <a:r>
              <a:rPr lang="fr-FR" sz="2800" b="1" dirty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             à Bobo </a:t>
            </a:r>
            <a:r>
              <a:rPr lang="fr-FR" sz="2800" b="1" dirty="0" err="1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Dioulasso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; </a:t>
            </a:r>
            <a:endParaRPr lang="fr-FR" sz="2800" b="1" dirty="0">
              <a:solidFill>
                <a:srgbClr val="FF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  <a:p>
            <a:pPr algn="just"/>
            <a:endParaRPr lang="fr-FR" sz="2000" b="1" dirty="0">
              <a:solidFill>
                <a:srgbClr val="0000FF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2800" b="1" dirty="0"/>
              <a:t> </a:t>
            </a:r>
            <a:r>
              <a:rPr lang="fr-FR" sz="2800" b="1" dirty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1960 : </a:t>
            </a:r>
            <a:r>
              <a:rPr lang="fr-FR" sz="2800" b="1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début observations météo effectuées</a:t>
            </a:r>
          </a:p>
          <a:p>
            <a:pPr algn="just"/>
            <a:r>
              <a:rPr lang="fr-FR" sz="2800" b="1" dirty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fr-FR" sz="2800" b="1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             par l’ASECNA (Assistance </a:t>
            </a:r>
            <a:r>
              <a:rPr lang="fr-FR" sz="2800" b="1" dirty="0" err="1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Nav</a:t>
            </a:r>
            <a:r>
              <a:rPr lang="fr-FR" sz="2800" b="1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Aérienne);</a:t>
            </a:r>
            <a:endParaRPr lang="fr-FR" sz="2800" b="1" dirty="0"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j-ea"/>
              <a:cs typeface="+mj-cs"/>
            </a:endParaRPr>
          </a:p>
          <a:p>
            <a:pPr algn="just">
              <a:buFont typeface="Wingdings" pitchFamily="2" charset="2"/>
              <a:buNone/>
            </a:pPr>
            <a:r>
              <a:rPr lang="fr-FR" sz="2800" b="1" dirty="0"/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fr-FR" sz="2800" b="1" dirty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1960</a:t>
            </a:r>
            <a:r>
              <a:rPr lang="en-US" sz="2800" b="1" dirty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: </a:t>
            </a:r>
            <a:r>
              <a:rPr lang="en-US" sz="2800" b="1" dirty="0" smtClean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en-US" sz="2800" b="1" dirty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r</a:t>
            </a:r>
            <a:r>
              <a:rPr lang="en-US" sz="2800" b="1" dirty="0" smtClean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atification du BF </a:t>
            </a:r>
            <a:r>
              <a:rPr lang="en-US" sz="2800" b="1" dirty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à </a:t>
            </a:r>
            <a:r>
              <a:rPr lang="en-US" sz="2800" b="1" dirty="0" smtClean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la Convention </a:t>
            </a:r>
          </a:p>
          <a:p>
            <a:pPr algn="just"/>
            <a:r>
              <a:rPr lang="en-US" sz="2800" b="1" dirty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en-US" sz="2800" b="1" dirty="0" smtClean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              de </a:t>
            </a:r>
            <a:r>
              <a:rPr lang="en-US" sz="2800" b="1" dirty="0" err="1" smtClean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l’OMM</a:t>
            </a:r>
            <a:r>
              <a:rPr lang="en-US" sz="2800" b="1" dirty="0" smtClean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en-US" sz="2800" b="1" dirty="0">
                <a:solidFill>
                  <a:srgbClr val="660033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(30-11-60);</a:t>
            </a:r>
          </a:p>
          <a:p>
            <a:pPr algn="just"/>
            <a:endParaRPr lang="en-US" sz="2000" b="1" dirty="0">
              <a:solidFill>
                <a:srgbClr val="660033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b="1" dirty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en-US" sz="2800" b="1" dirty="0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1972 : </a:t>
            </a:r>
            <a:r>
              <a:rPr lang="en-US" sz="2800" b="1" dirty="0" err="1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création</a:t>
            </a:r>
            <a:r>
              <a:rPr lang="en-US" sz="2800" b="1" dirty="0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en-US" sz="2800" b="1" dirty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de la Direction de </a:t>
            </a:r>
            <a:r>
              <a:rPr lang="en-US" sz="2800" b="1" dirty="0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la </a:t>
            </a:r>
            <a:r>
              <a:rPr lang="en-US" sz="2800" b="1" dirty="0" err="1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Météorologie</a:t>
            </a:r>
            <a:endParaRPr lang="en-US" sz="2800" b="1" dirty="0" smtClean="0">
              <a:solidFill>
                <a:srgbClr val="339966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j-ea"/>
              <a:cs typeface="+mj-cs"/>
            </a:endParaRPr>
          </a:p>
          <a:p>
            <a:pPr algn="just"/>
            <a:r>
              <a:rPr lang="en-US" sz="2800" b="1" dirty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en-US" sz="2800" b="1" dirty="0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             par </a:t>
            </a:r>
            <a:r>
              <a:rPr lang="en-US" sz="2800" b="1" dirty="0" err="1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décret</a:t>
            </a:r>
            <a:r>
              <a:rPr lang="en-US" sz="2800" b="1" dirty="0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N°72-278/PM/MTT/T/URB </a:t>
            </a:r>
          </a:p>
          <a:p>
            <a:pPr algn="just"/>
            <a:r>
              <a:rPr lang="en-US" sz="2800" b="1" dirty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en-US" sz="2800" b="1" dirty="0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j-ea"/>
                <a:cs typeface="+mj-cs"/>
              </a:rPr>
              <a:t>              du 30-12-1972</a:t>
            </a:r>
            <a:r>
              <a:rPr lang="fr-FR" sz="2800" b="1" dirty="0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897802113"/>
      </p:ext>
    </p:extLst>
  </p:cSld>
  <p:clrMapOvr>
    <a:masterClrMapping/>
  </p:clrMapOvr>
  <p:transition advTm="1279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178216" y="470277"/>
            <a:ext cx="885828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en-US" sz="2800" b="1" dirty="0" smtClean="0">
              <a:solidFill>
                <a:srgbClr val="339966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Arial"/>
              <a:ea typeface="+mj-ea"/>
              <a:cs typeface="Arial"/>
            </a:endParaRPr>
          </a:p>
          <a:p>
            <a:pPr algn="just"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660033"/>
                </a:solidFill>
                <a:latin typeface="Comic Sans MS" pitchFamily="66" charset="0"/>
              </a:rPr>
              <a:t> 1976</a:t>
            </a:r>
            <a:r>
              <a:rPr lang="en-US" sz="2800" b="1" dirty="0" smtClean="0">
                <a:solidFill>
                  <a:srgbClr val="660033"/>
                </a:solidFill>
                <a:latin typeface="Comic Sans MS" pitchFamily="66" charset="0"/>
              </a:rPr>
              <a:t>: </a:t>
            </a:r>
            <a:r>
              <a:rPr lang="en-US" sz="2800" b="1" dirty="0" err="1">
                <a:solidFill>
                  <a:srgbClr val="660033"/>
                </a:solidFill>
                <a:latin typeface="Comic Sans MS" pitchFamily="66" charset="0"/>
              </a:rPr>
              <a:t>c</a:t>
            </a:r>
            <a:r>
              <a:rPr lang="en-US" sz="2800" b="1" dirty="0" err="1" smtClean="0">
                <a:solidFill>
                  <a:srgbClr val="660033"/>
                </a:solidFill>
                <a:latin typeface="Comic Sans MS" pitchFamily="66" charset="0"/>
              </a:rPr>
              <a:t>réation</a:t>
            </a:r>
            <a:r>
              <a:rPr lang="en-US" sz="2800" b="1" dirty="0" smtClean="0">
                <a:solidFill>
                  <a:srgbClr val="660033"/>
                </a:solidFill>
                <a:latin typeface="Comic Sans MS" pitchFamily="66" charset="0"/>
              </a:rPr>
              <a:t> du </a:t>
            </a:r>
            <a:r>
              <a:rPr lang="en-US" sz="2800" b="1" dirty="0" err="1" smtClean="0">
                <a:solidFill>
                  <a:srgbClr val="660033"/>
                </a:solidFill>
                <a:latin typeface="Comic Sans MS" pitchFamily="66" charset="0"/>
              </a:rPr>
              <a:t>Conseil</a:t>
            </a:r>
            <a:r>
              <a:rPr lang="en-US" sz="2800" b="1" dirty="0" smtClean="0">
                <a:solidFill>
                  <a:srgbClr val="660033"/>
                </a:solidFill>
                <a:latin typeface="Comic Sans MS" pitchFamily="66" charset="0"/>
              </a:rPr>
              <a:t> Sup de la </a:t>
            </a:r>
            <a:r>
              <a:rPr lang="en-US" sz="2800" b="1" dirty="0" err="1" smtClean="0">
                <a:solidFill>
                  <a:srgbClr val="660033"/>
                </a:solidFill>
                <a:latin typeface="Comic Sans MS" pitchFamily="66" charset="0"/>
              </a:rPr>
              <a:t>Météo</a:t>
            </a:r>
            <a:r>
              <a:rPr lang="en-US" sz="2800" b="1" dirty="0" smtClean="0">
                <a:solidFill>
                  <a:srgbClr val="660033"/>
                </a:solidFill>
                <a:latin typeface="Comic Sans MS" pitchFamily="66" charset="0"/>
              </a:rPr>
              <a:t> par</a:t>
            </a:r>
          </a:p>
          <a:p>
            <a:pPr algn="just"/>
            <a:r>
              <a:rPr lang="en-US" sz="2800" b="1" dirty="0" smtClean="0">
                <a:solidFill>
                  <a:srgbClr val="660033"/>
                </a:solidFill>
                <a:latin typeface="Comic Sans MS" pitchFamily="66" charset="0"/>
              </a:rPr>
              <a:t>   </a:t>
            </a:r>
            <a:r>
              <a:rPr lang="en-US" sz="2800" b="1" dirty="0" err="1" smtClean="0">
                <a:solidFill>
                  <a:srgbClr val="660033"/>
                </a:solidFill>
                <a:latin typeface="Comic Sans MS" pitchFamily="66" charset="0"/>
              </a:rPr>
              <a:t>décret</a:t>
            </a:r>
            <a:r>
              <a:rPr lang="en-US" sz="2800" b="1" dirty="0" smtClean="0">
                <a:solidFill>
                  <a:srgbClr val="660033"/>
                </a:solidFill>
                <a:latin typeface="Comic Sans MS" pitchFamily="66" charset="0"/>
              </a:rPr>
              <a:t> N°76-263/</a:t>
            </a:r>
            <a:r>
              <a:rPr lang="en-US" sz="2800" b="1" dirty="0" smtClean="0">
                <a:solidFill>
                  <a:srgbClr val="660033"/>
                </a:solidFill>
              </a:rPr>
              <a:t>PRES/MTP du 23 </a:t>
            </a:r>
            <a:r>
              <a:rPr lang="en-US" sz="2800" b="1" dirty="0" err="1" smtClean="0">
                <a:solidFill>
                  <a:srgbClr val="660033"/>
                </a:solidFill>
              </a:rPr>
              <a:t>juil</a:t>
            </a:r>
            <a:r>
              <a:rPr lang="en-US" sz="2800" b="1" dirty="0" smtClean="0">
                <a:solidFill>
                  <a:srgbClr val="660033"/>
                </a:solidFill>
              </a:rPr>
              <a:t> 1976;</a:t>
            </a:r>
            <a:endParaRPr lang="en-US" sz="2800" b="1" dirty="0" smtClean="0">
              <a:solidFill>
                <a:srgbClr val="339966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Arial"/>
              <a:ea typeface="+mj-ea"/>
              <a:cs typeface="Arial"/>
            </a:endParaRPr>
          </a:p>
          <a:p>
            <a:pPr algn="just"/>
            <a:endParaRPr lang="en-US" sz="2800" b="1" dirty="0" smtClean="0">
              <a:solidFill>
                <a:srgbClr val="339966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Arial"/>
              <a:ea typeface="+mj-ea"/>
              <a:cs typeface="Arial"/>
            </a:endParaRP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3399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Arial"/>
                <a:ea typeface="+mj-ea"/>
                <a:cs typeface="Arial"/>
              </a:rPr>
              <a:t>  </a:t>
            </a:r>
            <a:r>
              <a:rPr lang="fr-CA" sz="2800" b="1" dirty="0" smtClean="0">
                <a:solidFill>
                  <a:srgbClr val="0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2002 : création DGACM </a:t>
            </a:r>
            <a:r>
              <a:rPr lang="fr-FR" sz="2800" b="1" dirty="0" smtClean="0">
                <a:solidFill>
                  <a:srgbClr val="0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par </a:t>
            </a:r>
            <a:r>
              <a:rPr lang="en-US" sz="2800" b="1" dirty="0" err="1" smtClean="0">
                <a:solidFill>
                  <a:srgbClr val="0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décret</a:t>
            </a:r>
            <a:r>
              <a:rPr lang="fr-FR" sz="2800" b="1" dirty="0" smtClean="0">
                <a:solidFill>
                  <a:srgbClr val="0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N°019/MITH</a:t>
            </a:r>
          </a:p>
          <a:p>
            <a:r>
              <a:rPr lang="fr-FR" sz="2800" b="1" dirty="0" smtClean="0">
                <a:solidFill>
                  <a:srgbClr val="0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                /SG/DGACM du 07 </a:t>
            </a:r>
            <a:r>
              <a:rPr lang="fr-FR" sz="2800" b="1" dirty="0" err="1" smtClean="0">
                <a:solidFill>
                  <a:srgbClr val="0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oct</a:t>
            </a:r>
            <a:r>
              <a:rPr lang="fr-FR" sz="2800" b="1" dirty="0" smtClean="0">
                <a:solidFill>
                  <a:srgbClr val="0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2002 par  fusion </a:t>
            </a:r>
          </a:p>
          <a:p>
            <a:r>
              <a:rPr lang="fr-FR" sz="2800" b="1" dirty="0">
                <a:solidFill>
                  <a:srgbClr val="0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</a:t>
            </a:r>
            <a:r>
              <a:rPr lang="fr-FR" sz="2800" b="1" dirty="0" smtClean="0">
                <a:solidFill>
                  <a:srgbClr val="0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               </a:t>
            </a:r>
            <a:r>
              <a:rPr lang="fr-CA" sz="2800" b="1" dirty="0" smtClean="0">
                <a:solidFill>
                  <a:srgbClr val="0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Direction Aviation Civile et Direct MTO; </a:t>
            </a:r>
          </a:p>
          <a:p>
            <a:endParaRPr lang="fr-CA" sz="2800" b="1" dirty="0" smtClean="0">
              <a:solidFill>
                <a:srgbClr val="FF0066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FF0066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 2011 : création de la DGM par décret</a:t>
            </a:r>
          </a:p>
          <a:p>
            <a:endParaRPr lang="fr-FR" sz="2800" b="1" dirty="0" smtClean="0">
              <a:solidFill>
                <a:srgbClr val="FF0066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22 </a:t>
            </a:r>
            <a:r>
              <a:rPr lang="fr-FR" sz="2800" b="1" dirty="0" err="1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déc</a:t>
            </a:r>
            <a:r>
              <a:rPr lang="fr-FR" sz="2800" b="1" dirty="0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2016 :  érection de la DGM en ANAM par Décret N°2016-1157/PRES/PM/MTMUSR/MINEFID (autonomie de gestion administrative et financière) </a:t>
            </a:r>
            <a:endParaRPr lang="fr-FR" sz="2800" b="1" dirty="0" smtClean="0">
              <a:solidFill>
                <a:srgbClr val="660033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195569"/>
      </p:ext>
    </p:extLst>
  </p:cSld>
  <p:clrMapOvr>
    <a:masterClrMapping/>
  </p:clrMapOvr>
  <p:transition advTm="1279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ORGANISATION DE </a:t>
            </a:r>
            <a:r>
              <a:rPr lang="fr-FR" dirty="0" smtClean="0">
                <a:solidFill>
                  <a:srgbClr val="C00000"/>
                </a:solidFill>
              </a:rPr>
              <a:t>L’</a:t>
            </a:r>
            <a:r>
              <a:rPr lang="fr-FR" dirty="0" err="1" smtClean="0">
                <a:solidFill>
                  <a:srgbClr val="C00000"/>
                </a:solidFill>
              </a:rPr>
              <a:t>ANAM</a:t>
            </a:r>
            <a:endParaRPr lang="fr-FR" dirty="0" smtClean="0">
              <a:solidFill>
                <a:srgbClr val="C00000"/>
              </a:solidFill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214282" y="1142984"/>
          <a:ext cx="871543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971550" y="2924175"/>
            <a:ext cx="7383463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156B13"/>
                    </a:gs>
                  </a:gsLst>
                  <a:lin ang="5400000" scaled="1"/>
                </a:gradFill>
                <a:latin typeface="Arial Black"/>
              </a:rPr>
              <a:t>MISSIONS</a:t>
            </a:r>
          </a:p>
        </p:txBody>
      </p:sp>
    </p:spTree>
    <p:extLst>
      <p:ext uri="{BB962C8B-B14F-4D97-AF65-F5344CB8AC3E}">
        <p14:creationId xmlns:p14="http://schemas.microsoft.com/office/powerpoint/2010/main" xmlns="" val="3713405219"/>
      </p:ext>
    </p:extLst>
  </p:cSld>
  <p:clrMapOvr>
    <a:masterClrMapping/>
  </p:clrMapOvr>
  <p:transition advTm="439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775682"/>
            <a:ext cx="856895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fr-FR" sz="2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L’ANAM a pour missions la régulation, la réglementation, la planification, le contrôle et la mise en œuvre de la politique météorologique et climatique sur l’ensemble du territoire national, conformément aux dispositions de </a:t>
            </a:r>
            <a:r>
              <a:rPr lang="fr-FR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l’OMM </a:t>
            </a:r>
            <a:r>
              <a:rPr lang="fr-FR" sz="2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à celles législatives et réglementaires nationales régissant les activités du secteur de la </a:t>
            </a:r>
            <a:r>
              <a:rPr lang="fr-FR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météorologie</a:t>
            </a:r>
            <a:r>
              <a:rPr lang="fr-FR" sz="2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(art </a:t>
            </a:r>
            <a:r>
              <a:rPr lang="fr-FR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fr-FR" sz="2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 décret de création de </a:t>
            </a:r>
            <a:r>
              <a:rPr lang="fr-FR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l’ANAM)</a:t>
            </a:r>
          </a:p>
          <a:p>
            <a:pPr algn="just">
              <a:lnSpc>
                <a:spcPts val="3500"/>
              </a:lnSpc>
            </a:pPr>
            <a:endParaRPr lang="fr-FR" sz="2600" b="1" dirty="0" smtClean="0">
              <a:solidFill>
                <a:srgbClr val="0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  <a:p>
            <a:pPr marL="457200" indent="-45720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fr-FR" sz="2600" b="1" dirty="0">
                <a:solidFill>
                  <a:srgbClr val="0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</a:t>
            </a:r>
            <a:r>
              <a:rPr lang="fr-FR" sz="2600" b="1" dirty="0" smtClean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Elle est l’Autorité chargée de ces questions pour toutes les activités météorologiques au Burkina</a:t>
            </a:r>
          </a:p>
        </p:txBody>
      </p:sp>
    </p:spTree>
    <p:extLst>
      <p:ext uri="{BB962C8B-B14F-4D97-AF65-F5344CB8AC3E}">
        <p14:creationId xmlns:p14="http://schemas.microsoft.com/office/powerpoint/2010/main" xmlns="" val="41768038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</TotalTime>
  <Words>1508</Words>
  <Application>Microsoft Office PowerPoint</Application>
  <PresentationFormat>Affichage à l'écran (4:3)</PresentationFormat>
  <Paragraphs>384</Paragraphs>
  <Slides>37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38" baseType="lpstr">
      <vt:lpstr>WMO_BLUE_Powerpoint_en_fr</vt:lpstr>
      <vt:lpstr>Diapositive 1</vt:lpstr>
      <vt:lpstr>PAYS ET POPULATION</vt:lpstr>
      <vt:lpstr>Introduction</vt:lpstr>
      <vt:lpstr>Diapositive 4</vt:lpstr>
      <vt:lpstr>Diapositive 5</vt:lpstr>
      <vt:lpstr>Diapositive 6</vt:lpstr>
      <vt:lpstr>ORGANISATION DE L’ANAM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Produits / Informations météorologiques</vt:lpstr>
      <vt:lpstr>LES FAIBLESSES de l’A.N.A.M</vt:lpstr>
      <vt:lpstr>LES PERSPECTIVES de l’A.N.AM</vt:lpstr>
      <vt:lpstr>Perspectives (suite)</vt:lpstr>
      <vt:lpstr>RESEAU CLASSIQUE</vt:lpstr>
      <vt:lpstr>Diapositive 22</vt:lpstr>
      <vt:lpstr>Diapositive 23</vt:lpstr>
      <vt:lpstr>Diapositive 24</vt:lpstr>
      <vt:lpstr>Diapositive 25</vt:lpstr>
      <vt:lpstr>Diapositive 26</vt:lpstr>
      <vt:lpstr>RECAPITULATIF DES AWS OPERATIONNELLES</vt:lpstr>
      <vt:lpstr>Diapositive 28</vt:lpstr>
      <vt:lpstr>RESEAU IDEAL</vt:lpstr>
      <vt:lpstr>Diapositive 30</vt:lpstr>
      <vt:lpstr>Diapositive 31</vt:lpstr>
      <vt:lpstr>Diapositive 32</vt:lpstr>
      <vt:lpstr>Diapositive 33</vt:lpstr>
      <vt:lpstr>Conclusion</vt:lpstr>
      <vt:lpstr>Example d’un inventoire de stations</vt:lpstr>
      <vt:lpstr>Diapositive 36</vt:lpstr>
      <vt:lpstr>Diapositive 37</vt:lpstr>
    </vt:vector>
  </TitlesOfParts>
  <Company>World Meteorological 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Luisa Ickes</dc:creator>
  <cp:lastModifiedBy>USER</cp:lastModifiedBy>
  <cp:revision>6</cp:revision>
  <dcterms:created xsi:type="dcterms:W3CDTF">2019-04-01T15:48:54Z</dcterms:created>
  <dcterms:modified xsi:type="dcterms:W3CDTF">2019-04-10T08:58:53Z</dcterms:modified>
</cp:coreProperties>
</file>