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79" r:id="rId2"/>
    <p:sldId id="280" r:id="rId3"/>
    <p:sldId id="321" r:id="rId4"/>
    <p:sldId id="326" r:id="rId5"/>
    <p:sldId id="322" r:id="rId6"/>
    <p:sldId id="349" r:id="rId7"/>
    <p:sldId id="323" r:id="rId8"/>
    <p:sldId id="350" r:id="rId9"/>
    <p:sldId id="286" r:id="rId10"/>
    <p:sldId id="351" r:id="rId11"/>
    <p:sldId id="287" r:id="rId12"/>
    <p:sldId id="352" r:id="rId13"/>
    <p:sldId id="288" r:id="rId14"/>
    <p:sldId id="353" r:id="rId15"/>
    <p:sldId id="289" r:id="rId16"/>
    <p:sldId id="354" r:id="rId17"/>
    <p:sldId id="290" r:id="rId18"/>
    <p:sldId id="355" r:id="rId19"/>
    <p:sldId id="291" r:id="rId20"/>
    <p:sldId id="356" r:id="rId21"/>
    <p:sldId id="292" r:id="rId22"/>
    <p:sldId id="357" r:id="rId23"/>
    <p:sldId id="373" r:id="rId24"/>
    <p:sldId id="358" r:id="rId25"/>
    <p:sldId id="372" r:id="rId26"/>
    <p:sldId id="359" r:id="rId27"/>
    <p:sldId id="274" r:id="rId28"/>
    <p:sldId id="360" r:id="rId29"/>
    <p:sldId id="270" r:id="rId30"/>
    <p:sldId id="361" r:id="rId31"/>
    <p:sldId id="271" r:id="rId32"/>
    <p:sldId id="362" r:id="rId33"/>
    <p:sldId id="257" r:id="rId34"/>
    <p:sldId id="363" r:id="rId35"/>
    <p:sldId id="268" r:id="rId36"/>
    <p:sldId id="364" r:id="rId37"/>
    <p:sldId id="375" r:id="rId38"/>
    <p:sldId id="365" r:id="rId39"/>
    <p:sldId id="374" r:id="rId40"/>
    <p:sldId id="366" r:id="rId41"/>
    <p:sldId id="265" r:id="rId42"/>
    <p:sldId id="367" r:id="rId43"/>
    <p:sldId id="263" r:id="rId44"/>
    <p:sldId id="368" r:id="rId45"/>
    <p:sldId id="264" r:id="rId46"/>
    <p:sldId id="369" r:id="rId47"/>
    <p:sldId id="317" r:id="rId48"/>
    <p:sldId id="370" r:id="rId49"/>
    <p:sldId id="318" r:id="rId50"/>
    <p:sldId id="371" r:id="rId51"/>
    <p:sldId id="281" r:id="rId5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4C"/>
    <a:srgbClr val="00C85A"/>
    <a:srgbClr val="5EB67B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F454E-E28E-473C-8BBB-629B66BCA3CE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95CC0-13DE-4AE5-A3E3-B01C121EC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4F261-6972-4F28-B77D-A563A64B72B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0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95CC0-13DE-4AE5-A3E3-B01C121ECC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7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0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3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8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4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65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78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9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8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4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9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0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mo.int/ffgs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rcwater.org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882"/>
            <a:ext cx="9216000" cy="6912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115616" y="980728"/>
            <a:ext cx="7690749" cy="2121033"/>
          </a:xfrm>
        </p:spPr>
        <p:txBody>
          <a:bodyPr>
            <a:noAutofit/>
          </a:bodyPr>
          <a:lstStyle/>
          <a:p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>
                <a:latin typeface="Arial    "/>
              </a:rPr>
              <a:t/>
            </a:r>
            <a:br>
              <a:rPr lang="en-US" altLang="en-US" sz="2800" b="1" dirty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> </a:t>
            </a:r>
            <a:r>
              <a:rPr lang="ru-RU" altLang="en-US" sz="2800" b="1" dirty="0">
                <a:latin typeface="Arial    "/>
              </a:rPr>
              <a:t>Практическое упражнение</a:t>
            </a: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r>
              <a:rPr lang="ru-RU" altLang="en-US" sz="2600" b="1" dirty="0" smtClean="0">
                <a:latin typeface="Arial    "/>
              </a:rPr>
              <a:t>Оповещение </a:t>
            </a:r>
            <a:r>
              <a:rPr lang="ru-RU" altLang="en-US" sz="2600" b="1" dirty="0">
                <a:latin typeface="Arial    "/>
              </a:rPr>
              <a:t>о быстроразвивающихся паводках, распространение оповещений о быстроразвивающихся паводках и поддержка прогнозистов Системы оценки риска возникновения быстроразвивающихся паводков (СОРВБП) в целях содействия спасению человеческих жизней и имущества</a:t>
            </a:r>
            <a:r>
              <a:rPr lang="en-GB" altLang="en-US" sz="2600" b="1" dirty="0" smtClean="0">
                <a:latin typeface="Arial    "/>
              </a:rPr>
              <a:t/>
            </a:r>
            <a:br>
              <a:rPr lang="en-GB" altLang="en-US" sz="2600" b="1" dirty="0" smtClean="0">
                <a:latin typeface="Arial    "/>
              </a:rPr>
            </a:br>
            <a:endParaRPr lang="en-US" altLang="en-US" sz="2600" b="1" dirty="0">
              <a:latin typeface="Arial    "/>
            </a:endParaRPr>
          </a:p>
        </p:txBody>
      </p:sp>
    </p:spTree>
    <p:extLst>
      <p:ext uri="{BB962C8B-B14F-4D97-AF65-F5344CB8AC3E}">
        <p14:creationId xmlns:p14="http://schemas.microsoft.com/office/powerpoint/2010/main" val="375908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488" y="764704"/>
            <a:ext cx="856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ПРЕДСТАВИТЕЛЬ КОММУНАЛЬНЫХ ПРЕДПРИЯТИЙ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918" y="2543928"/>
            <a:ext cx="3965219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5" descr="C:\Users\mdordevic\Downloads\kissclipart-airport-icon-clipart-airplane-computer-icons-clip-e66051a4dcd22dc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411" y="2276872"/>
            <a:ext cx="3721596" cy="372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27584" y="836712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ПРЕДСТАВИТЕЛЬ АДМИНИСТРАЦИИ АЭРОПОРТА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6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C:\Users\mdordevic\Downloads\pngwa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31" y="2852935"/>
            <a:ext cx="3515825" cy="300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7504" y="692696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ПРЕДСТАВИТЕЛЬ СЛУЖБЫ ЭКСТРЕННОЙ МЕДИЦИНСКОЙ ПОМОЩИ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9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flood-emergency-prepare-008-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852936"/>
            <a:ext cx="397325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86240" y="839614"/>
            <a:ext cx="84342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ПРЕДСТАВИТЕЛЬ ДОРОЖНО-ТРАНСПОРТНОГО 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УПРАВЛЕНИЯ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488" y="549000"/>
            <a:ext cx="8568000" cy="5760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Picture 3" descr="\\internal.wmo.int\UserData\redirected\pmutic\Downloads\Fast-Facts-Flash-Flooding-FOR-BLOG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296" y="2492896"/>
            <a:ext cx="526446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32248" y="9087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ГОРОДСКОЙ ЖИТЕЛЬ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497" y="935029"/>
            <a:ext cx="91450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Подход к обучению с ориентацией на </a:t>
            </a:r>
            <a:r>
              <a:rPr lang="ru-RU" sz="2800" dirty="0" smtClean="0"/>
              <a:t>студентов</a:t>
            </a:r>
            <a:endParaRPr lang="en-GB" sz="2800" dirty="0" smtClean="0"/>
          </a:p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Ролевая игра — это упражнение, позволяющее студентам исследовать реалистичные ситуации, взаимодействуя с другими людьми определенным образом, чтобы получить опыт и испытать различные стратегии в благоприятной среде</a:t>
            </a:r>
            <a:r>
              <a:rPr lang="en-US" sz="2800" dirty="0" smtClean="0"/>
              <a:t> </a:t>
            </a:r>
          </a:p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В ролевой игре может участвовать любой человек</a:t>
            </a:r>
            <a:endParaRPr lang="en-US" sz="2800" dirty="0"/>
          </a:p>
        </p:txBody>
      </p:sp>
      <p:pic>
        <p:nvPicPr>
          <p:cNvPr id="1026" name="Picture 2" descr="\\INTERNAL.WMO.INT\UserData\Redirected\pmutic\Desktop\icons, maps, logos\Slicice\istock_000020052881medium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4" b="16736"/>
          <a:stretch/>
        </p:blipFill>
        <p:spPr bwMode="auto">
          <a:xfrm>
            <a:off x="1871699" y="4077072"/>
            <a:ext cx="5508613" cy="275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26574" y="28680"/>
            <a:ext cx="4305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Ролевая игра</a:t>
            </a:r>
            <a:r>
              <a:rPr lang="fr-CH" sz="5400" b="1" dirty="0" smtClean="0">
                <a:solidFill>
                  <a:srgbClr val="0070C0"/>
                </a:solidFill>
              </a:rPr>
              <a:t> </a:t>
            </a:r>
            <a:endParaRPr lang="en-US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02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hydroelectric-station-icon-in-flat-style-vector-178175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2" t="15405" r="14091" b="24883"/>
          <a:stretch/>
        </p:blipFill>
        <p:spPr bwMode="auto">
          <a:xfrm>
            <a:off x="2551411" y="2636912"/>
            <a:ext cx="4137596" cy="36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977043" y="764704"/>
            <a:ext cx="52637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ПРЕДСТАВИТЕЛЬ </a:t>
            </a:r>
            <a:endParaRPr lang="en-GB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ГИДРОЭЛЕКТРОСТАНЦИИ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6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internal.wmo.int\UserData\redirected\pmutic\Downloads\Flood-1000x1000-G-GC.png.im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47" y="3284984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red cross and red cres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999" y="764704"/>
            <a:ext cx="1995105" cy="110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53399" y="2132856"/>
            <a:ext cx="693542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ПРЕДСТАВИТЕЛЬ КРАСНОГО КРЕСТА И </a:t>
            </a:r>
            <a:endParaRPr lang="en-GB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КРАСНОГО </a:t>
            </a:r>
            <a:r>
              <a:rPr lang="ru-RU" sz="3200" b="1" dirty="0">
                <a:solidFill>
                  <a:srgbClr val="FF0000"/>
                </a:solidFill>
              </a:rPr>
              <a:t>ПОЛУМЕСЯЦА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92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internal.wmo.int\UserData\redirected\pmutic\Downloads\Flood-1000x1000-G-GC.png.im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47" y="285293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8032" y="1040829"/>
            <a:ext cx="7365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ПРЕДСТАВИТЕЛЬ КРАСНОГО КРЕСТА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35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95736" y="8600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ВОДИТЕЛЬ АВТОБУСА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7410" name="Picture 2" descr="\\internal.wmo.int\UserData\redirected\pmutic\Downloads\BU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7"/>
          <a:stretch/>
        </p:blipFill>
        <p:spPr bwMode="auto">
          <a:xfrm>
            <a:off x="2754320" y="1896973"/>
            <a:ext cx="3706415" cy="416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35" y="1765359"/>
            <a:ext cx="4739186" cy="450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www.flaticon.com/premium-icon/icons/svg/491/49119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1378" y="620688"/>
            <a:ext cx="75490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ВЛАДЕЛЕЦ ДОМА У ПОДНОЖЬЯ ХОЛМА, </a:t>
            </a:r>
            <a:endParaRPr lang="en-GB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ПОДВЕРЖЕННОГО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ОПОЛЗНЯМ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21528" y="8359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ПРОГНОЗИСТ</a:t>
            </a:r>
            <a:endParaRPr lang="fr-CH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mdordevic\Downloads\kisspng-weather-forecasting-rain-weather-forecaster-5a7ab11957ef04.84802748151799016936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193" y="1556792"/>
            <a:ext cx="4283968" cy="44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63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03007" y="544026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22-223968_transparent-older-adults-clipart-old-people-clipart-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852" y="2564904"/>
            <a:ext cx="4309350" cy="364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80844" y="1054477"/>
            <a:ext cx="4567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</a:rPr>
              <a:t>ПОЖИЛОЙ</a:t>
            </a:r>
            <a:r>
              <a:rPr lang="en-GB" sz="3600" b="1" dirty="0" smtClean="0">
                <a:solidFill>
                  <a:srgbClr val="1F497D">
                    <a:lumMod val="75000"/>
                  </a:srgbClr>
                </a:solidFill>
              </a:rPr>
              <a:t> </a:t>
            </a:r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</a:rPr>
              <a:t>ЧЕЛОВЕК</a:t>
            </a:r>
            <a:endParaRPr lang="en-US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internal.wmo.int\UserData\redirected\pmutic\Downloads\imag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7"/>
          <a:stretch/>
        </p:blipFill>
        <p:spPr bwMode="auto">
          <a:xfrm>
            <a:off x="2818163" y="2332713"/>
            <a:ext cx="3816424" cy="376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27584" y="982469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ЧЕЛОВЕК С НАРУШЕНИЕМ ЗРЕНИЯ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deaf-icon-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2900040" cy="290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39913" y="1044025"/>
            <a:ext cx="6818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ЧЕЛОВЕК С НАРУШЕНИЕМ СЛУХА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31063" y="980728"/>
            <a:ext cx="3508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ЭКСКУРСОВОД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314" name="Picture 2" descr="\\internal.wmo.int\UserData\redirected\pmutic\Downloads\istockphoto-857684810-612x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32" y="2060848"/>
            <a:ext cx="3884191" cy="388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03007" y="47434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?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4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internal.wmo.int\UserData\redirected\pmutic\Downloads\ho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139508"/>
            <a:ext cx="4219123" cy="372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75656" y="894494"/>
            <a:ext cx="58024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/>
              <a:t> 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УПРАВЛЯЮЩИЙ ГОСТИНИЦЕЙ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57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5896" y="1124744"/>
            <a:ext cx="15243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ТУРИСТ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 descr="\\internal.wmo.int\UserData\redirected\pmutic\Downloads\210-2101676_tourist-clipart-travel-service-world-m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795" y="1988840"/>
            <a:ext cx="4099779" cy="398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internal.wmo.int\UserData\redirected\pmutic\Downloads\farmer_icons_collection_colored_cartoon_design_327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3" y="2348880"/>
            <a:ext cx="4061169" cy="361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18411" y="908719"/>
            <a:ext cx="20505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ФЕРМЕР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\\internal.wmo.int\UserData\redirected\pmutic\Downloads\Friend-PNG-Pi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529" y="4531448"/>
            <a:ext cx="4233997" cy="175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\\INTERNAL.WMO.INT\UserData\Redirected\pmutic\Desktop\icons, maps, logos\Slicice\flash-flood-be-alert-sign-k2-00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693" y="1932644"/>
            <a:ext cx="1775153" cy="261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853641" y="910461"/>
            <a:ext cx="5107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ДЕТИ В ВОЗРАСТЕ 10 ЛЕТ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for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563" y="2492896"/>
            <a:ext cx="3545929" cy="354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827584" y="836712"/>
            <a:ext cx="7991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ПРЕДСТАВИТЕЛЬ МИНИСТЕРСТВА ЛЕСНОГО ХОЗЯЙСТВА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3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LIMA-ICONS-CROPS-MRT2017_120x120_sugarcane_g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237" y="179560"/>
            <a:ext cx="5373216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95736" y="3429000"/>
            <a:ext cx="5112568" cy="151216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1520" y="4509120"/>
            <a:ext cx="8730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A84C"/>
                </a:solidFill>
              </a:rPr>
              <a:t>ПРОИЗВОДИТЕЛЬ САХАРНОГО ТРОСТНИКА</a:t>
            </a:r>
            <a:endParaRPr lang="en-US" sz="3600" b="1" dirty="0">
              <a:solidFill>
                <a:srgbClr val="00A8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92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9458" name="Picture 2" descr="\\INTERNAL.WMO.INT\UserData\Redirected\pmutic\Desktop\icons, maps, logos\Slicice\ff warn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509840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302588" y="10527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ПРЕДСТАВИТЕЛЬ ТЕЛЕКАНАЛА</a:t>
            </a:r>
            <a:endParaRPr lang="fr-CH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29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30650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208207" y="2429896"/>
            <a:ext cx="2727587" cy="2292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191810"/>
              </p:ext>
            </p:extLst>
          </p:nvPr>
        </p:nvGraphicFramePr>
        <p:xfrm>
          <a:off x="2971887" y="4686597"/>
          <a:ext cx="592781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9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883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0080">
                <a:tc rowSpan="2">
                  <a:txBody>
                    <a:bodyPr/>
                    <a:lstStyle/>
                    <a:p>
                      <a:pPr algn="ctr"/>
                      <a:endParaRPr lang="fr-CH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CH" sz="1400" dirty="0">
                          <a:solidFill>
                            <a:schemeClr val="tx1"/>
                          </a:solidFill>
                        </a:rPr>
                        <a:t>For more</a:t>
                      </a:r>
                      <a:r>
                        <a:rPr lang="fr-CH" sz="1400" baseline="0" dirty="0">
                          <a:solidFill>
                            <a:schemeClr val="tx1"/>
                          </a:solidFill>
                        </a:rPr>
                        <a:t> information </a:t>
                      </a:r>
                      <a:r>
                        <a:rPr lang="en-US" sz="1400" baseline="0" noProof="0" dirty="0">
                          <a:solidFill>
                            <a:schemeClr val="tx1"/>
                          </a:solidFill>
                        </a:rPr>
                        <a:t>please visit:</a:t>
                      </a:r>
                      <a:endParaRPr lang="en-US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hlinkClick r:id="rId3"/>
                        </a:rPr>
                        <a:t>http://www.wmo.int/ffgs</a:t>
                      </a:r>
                      <a:r>
                        <a:rPr lang="en-US" sz="1800" dirty="0"/>
                        <a:t>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b="1" dirty="0">
                          <a:hlinkClick r:id="rId4"/>
                        </a:rPr>
                        <a:t>http://www.hrcwater.org</a:t>
                      </a:r>
                      <a:r>
                        <a:rPr lang="fr-CH" sz="1800" b="1" dirty="0"/>
                        <a:t> </a:t>
                      </a:r>
                      <a:endParaRPr lang="en-US" sz="18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44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72007" y="978817"/>
            <a:ext cx="5671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ПРЕДСТАВИТЕЛЬ МЭРИИ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571" y="1916832"/>
            <a:ext cx="3871913" cy="387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5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1) Какой, с Вашей точки зрения, должна быть структура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Какую информацию должны содержать предупреждения о быстроразвивающихся паводках?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По Вашему мнению, какая минимальная заблаговременность предупреждения необходима для эффективного реагирования на опасность быстроразвивающихся паводков?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Какие каналы распространения Вы предпочитаете использовать для распространения предупреждений о быстроразвивающихся паводках?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Как поддержка синоптиков СОРВБП может способствовать спасению жизней и сохранению имущества?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С Вашей точки зрения, какой тип государственного образования потребуется общественности для эффективного реагирования на предупреждения?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internal.wmo.int\UserData\redirected\pmutic\Downloads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667" y="1815803"/>
            <a:ext cx="3839565" cy="413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6213" y="695598"/>
            <a:ext cx="63001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СПЕЦИАЛИСТ ПО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РЕАГИРОВАНИЮ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НА ЧРЕЗВЫЧАЙНЫЕ СИТУАЦИИ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51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923</Words>
  <Application>Microsoft Office PowerPoint</Application>
  <PresentationFormat>On-screen Show (4:3)</PresentationFormat>
  <Paragraphs>546</Paragraphs>
  <Slides>51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    Практическое упражнение   Оповещение о быстроразвивающихся паводках, распространение оповещений о быстроразвивающихся паводках и поддержка прогнозистов Системы оценки риска возникновения быстроразвивающихся паводков (СОРВБП) в целях содействия спасению человеческих жизней и имущества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Mutic</dc:creator>
  <cp:lastModifiedBy>Milica Dordevic</cp:lastModifiedBy>
  <cp:revision>54</cp:revision>
  <cp:lastPrinted>2020-02-21T13:42:53Z</cp:lastPrinted>
  <dcterms:created xsi:type="dcterms:W3CDTF">2019-11-20T08:39:34Z</dcterms:created>
  <dcterms:modified xsi:type="dcterms:W3CDTF">2020-04-17T12:20:36Z</dcterms:modified>
</cp:coreProperties>
</file>