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9" r:id="rId2"/>
    <p:sldId id="280" r:id="rId3"/>
    <p:sldId id="321" r:id="rId4"/>
    <p:sldId id="326" r:id="rId5"/>
    <p:sldId id="322" r:id="rId6"/>
    <p:sldId id="349" r:id="rId7"/>
    <p:sldId id="323" r:id="rId8"/>
    <p:sldId id="350" r:id="rId9"/>
    <p:sldId id="286" r:id="rId10"/>
    <p:sldId id="351" r:id="rId11"/>
    <p:sldId id="287" r:id="rId12"/>
    <p:sldId id="352" r:id="rId13"/>
    <p:sldId id="288" r:id="rId14"/>
    <p:sldId id="353" r:id="rId15"/>
    <p:sldId id="289" r:id="rId16"/>
    <p:sldId id="354" r:id="rId17"/>
    <p:sldId id="290" r:id="rId18"/>
    <p:sldId id="355" r:id="rId19"/>
    <p:sldId id="291" r:id="rId20"/>
    <p:sldId id="356" r:id="rId21"/>
    <p:sldId id="292" r:id="rId22"/>
    <p:sldId id="357" r:id="rId23"/>
    <p:sldId id="373" r:id="rId24"/>
    <p:sldId id="358" r:id="rId25"/>
    <p:sldId id="372" r:id="rId26"/>
    <p:sldId id="359" r:id="rId27"/>
    <p:sldId id="274" r:id="rId28"/>
    <p:sldId id="360" r:id="rId29"/>
    <p:sldId id="270" r:id="rId30"/>
    <p:sldId id="361" r:id="rId31"/>
    <p:sldId id="271" r:id="rId32"/>
    <p:sldId id="362" r:id="rId33"/>
    <p:sldId id="257" r:id="rId34"/>
    <p:sldId id="363" r:id="rId35"/>
    <p:sldId id="268" r:id="rId36"/>
    <p:sldId id="364" r:id="rId37"/>
    <p:sldId id="375" r:id="rId38"/>
    <p:sldId id="365" r:id="rId39"/>
    <p:sldId id="374" r:id="rId40"/>
    <p:sldId id="366" r:id="rId41"/>
    <p:sldId id="265" r:id="rId42"/>
    <p:sldId id="367" r:id="rId43"/>
    <p:sldId id="263" r:id="rId44"/>
    <p:sldId id="368" r:id="rId45"/>
    <p:sldId id="264" r:id="rId46"/>
    <p:sldId id="369" r:id="rId47"/>
    <p:sldId id="317" r:id="rId48"/>
    <p:sldId id="370" r:id="rId49"/>
    <p:sldId id="318" r:id="rId50"/>
    <p:sldId id="371" r:id="rId51"/>
    <p:sldId id="281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C85A"/>
    <a:srgbClr val="5EB67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454E-E28E-473C-8BBB-629B66BCA3CE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5CC0-13DE-4AE5-A3E3-B01C121E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261-6972-4F28-B77D-A563A64B72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5CC0-13DE-4AE5-A3E3-B01C121EC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ffg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cwate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82"/>
            <a:ext cx="9216000" cy="691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980728"/>
            <a:ext cx="7690749" cy="2121033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>
                <a:latin typeface="Arial    "/>
              </a:rPr>
              <a:t/>
            </a:r>
            <a:br>
              <a:rPr lang="en-US" altLang="en-US" sz="2800" b="1" dirty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 </a:t>
            </a:r>
            <a:r>
              <a:rPr lang="ru-RU" altLang="en-US" sz="2800" b="1" dirty="0">
                <a:latin typeface="Arial    "/>
              </a:rPr>
              <a:t>Практическое упражнение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ru-RU" altLang="en-US" sz="2600" b="1" dirty="0" smtClean="0">
                <a:latin typeface="Arial    "/>
              </a:rPr>
              <a:t>Оповещение </a:t>
            </a:r>
            <a:r>
              <a:rPr lang="ru-RU" altLang="en-US" sz="2600" b="1" dirty="0">
                <a:latin typeface="Arial    "/>
              </a:rPr>
              <a:t>о быстроразвивающихся паводках, распространение оповещений о быстроразвивающихся паводках и поддержка прогнозистов Системы оценки риска возникновения быстроразвивающихся паводков (СОРВБП) в целях содействия спасению человеческих жизней и имущества</a:t>
            </a:r>
            <a:r>
              <a:rPr lang="en-GB" altLang="en-US" sz="2600" b="1" dirty="0" smtClean="0">
                <a:latin typeface="Arial    "/>
              </a:rPr>
              <a:t/>
            </a:r>
            <a:br>
              <a:rPr lang="en-GB" altLang="en-US" sz="2600" b="1" dirty="0" smtClean="0">
                <a:latin typeface="Arial    "/>
              </a:rPr>
            </a:br>
            <a:endParaRPr lang="en-US" altLang="en-US" sz="2600" b="1" dirty="0">
              <a:latin typeface="Arial    "/>
            </a:endParaRPr>
          </a:p>
        </p:txBody>
      </p:sp>
    </p:spTree>
    <p:extLst>
      <p:ext uri="{BB962C8B-B14F-4D97-AF65-F5344CB8AC3E}">
        <p14:creationId xmlns:p14="http://schemas.microsoft.com/office/powerpoint/2010/main" val="3759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488" y="764704"/>
            <a:ext cx="85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ПРЕДСТАВИТЕЛЬ КОММУНАЛЬНЫХ ПРЕДПРИЯТИЙ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8" y="2543928"/>
            <a:ext cx="39652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mdordevic\Downloads\kissclipart-airport-icon-clipart-airplane-computer-icons-clip-e66051a4dcd22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1" y="2276872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83671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ПРЕДСТАВИТЕЛЬ АДМИНИСТРАЦИИ АЭРОПОРТА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dordevic\Downloads\png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852935"/>
            <a:ext cx="3515825" cy="3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69269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ПРЕДСТАВИТЕЛЬ СЛУЖБЫ ЭКСТРЕННОЙ МЕДИЦИНСКОЙ ПОМОЩИ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lood-emergency-prepare-008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9732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6240" y="839614"/>
            <a:ext cx="8434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ПРЕДСТАВИТЕЛЬ ДОРОЖНО-ТРАНСПОРТНОГО 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УПРАВЛЕНИЯ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488" y="549000"/>
            <a:ext cx="8568000" cy="576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\\internal.wmo.int\UserData\redirected\pmutic\Downloads\Fast-Facts-Flash-Flooding-FOR-BLO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6" y="2492896"/>
            <a:ext cx="5264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224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ГОРОДСКОЙ ЖИТЕЛЬ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97" y="935029"/>
            <a:ext cx="9145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Подход к обучению с ориентацией на </a:t>
            </a:r>
            <a:r>
              <a:rPr lang="ru-RU" sz="2800" dirty="0" smtClean="0"/>
              <a:t>студентов</a:t>
            </a:r>
            <a:endParaRPr lang="en-GB" sz="2800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Ролевая игра — это упражнение, позволяющее студентам исследовать реалистичные ситуации, взаимодействуя с другими людьми определенным образом, чтобы получить опыт и испытать различные стратегии в благоприятной среде</a:t>
            </a:r>
            <a:r>
              <a:rPr lang="en-US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 ролевой игре может участвовать любой человек</a:t>
            </a:r>
            <a:endParaRPr lang="en-US" sz="2800" dirty="0"/>
          </a:p>
        </p:txBody>
      </p:sp>
      <p:pic>
        <p:nvPicPr>
          <p:cNvPr id="1026" name="Picture 2" descr="\\INTERNAL.WMO.INT\UserData\Redirected\pmutic\Desktop\icons, maps, logos\Slicice\istock_000020052881medi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6736"/>
          <a:stretch/>
        </p:blipFill>
        <p:spPr bwMode="auto">
          <a:xfrm>
            <a:off x="1871699" y="4077072"/>
            <a:ext cx="5508613" cy="27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6574" y="28680"/>
            <a:ext cx="4305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Ролевая игра</a:t>
            </a:r>
            <a:r>
              <a:rPr lang="fr-CH" sz="5400" b="1" dirty="0" smtClean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hydroelectric-station-icon-in-flat-style-vector-17817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5405" r="14091" b="24883"/>
          <a:stretch/>
        </p:blipFill>
        <p:spPr bwMode="auto">
          <a:xfrm>
            <a:off x="2551411" y="2636912"/>
            <a:ext cx="4137596" cy="36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77043" y="764704"/>
            <a:ext cx="5263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ПРЕДСТАВИТЕЛЬ </a:t>
            </a:r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ГИДРОЭЛЕКТРОСТАНЦИИ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32849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d cross and red cr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99" y="764704"/>
            <a:ext cx="1995105" cy="11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3399" y="2132856"/>
            <a:ext cx="69354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ПРЕДСТАВИТЕЛЬ КРАСНОГО КРЕСТА И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КРАСНОГО </a:t>
            </a:r>
            <a:r>
              <a:rPr lang="ru-RU" sz="3200" b="1" dirty="0">
                <a:solidFill>
                  <a:srgbClr val="FF0000"/>
                </a:solidFill>
              </a:rPr>
              <a:t>ПОЛУМЕСЯЦА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285293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8032" y="1040829"/>
            <a:ext cx="7365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ПРЕДСТАВИТЕЛЬ КРАСНОГО КРЕСТА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860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ВОДИТЕЛЬ АВТОБУСА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\\internal.wmo.int\UserData\redirected\pmutic\Downloads\B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7"/>
          <a:stretch/>
        </p:blipFill>
        <p:spPr bwMode="auto">
          <a:xfrm>
            <a:off x="2754320" y="1896973"/>
            <a:ext cx="3706415" cy="41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35" y="1765359"/>
            <a:ext cx="4739186" cy="45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flaticon.com/premium-icon/icons/svg/491/4911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1378" y="620688"/>
            <a:ext cx="75490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ВЛАДЕЛЕЦ ДОМА У ПОДНОЖЬЯ ХОЛМА, 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ПОДВЕРЖЕННОГО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ОПОЛЗНЯМ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1528" y="835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ПРОГНОЗИСТ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dordevic\Downloads\kisspng-weather-forecasting-rain-weather-forecaster-5a7ab11957ef04.8480274815179901693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93" y="1556792"/>
            <a:ext cx="4283968" cy="4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54402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22-223968_transparent-older-adults-clipart-old-people-clipar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2" y="2564904"/>
            <a:ext cx="4309350" cy="36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0844" y="1054477"/>
            <a:ext cx="4567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ПОЖИЛОЙ</a:t>
            </a:r>
            <a:r>
              <a:rPr lang="en-GB" sz="36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ЧЕЛОВЕК</a:t>
            </a:r>
            <a:endParaRPr 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internal.wmo.int\UserData\redirected\pmutic\Downloads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2818163" y="2332713"/>
            <a:ext cx="3816424" cy="37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98246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ЧЕЛОВЕК С НАРУШЕНИЕМ ЗРЕНИЯ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deaf-icon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90004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39913" y="1044025"/>
            <a:ext cx="6818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ЧЕЛОВЕК С НАРУШЕНИЕМ СЛУХА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1063" y="980728"/>
            <a:ext cx="350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ЭКСКУРСОВОД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\\internal.wmo.int\UserData\redirected\pmutic\Downloads\istockphoto-857684810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2" y="2060848"/>
            <a:ext cx="3884191" cy="3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03007" y="4743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internal.wmo.int\UserData\redirected\pmutic\Downloads\h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9508"/>
            <a:ext cx="4219123" cy="37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894494"/>
            <a:ext cx="5802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УПРАВЛЯЮЩИЙ ГОСТИНИЦЕЙ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124744"/>
            <a:ext cx="1524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ТУРИСТ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\\internal.wmo.int\UserData\redirected\pmutic\Downloads\210-2101676_tourist-clipart-travel-service-worl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5" y="1988840"/>
            <a:ext cx="4099779" cy="3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nternal.wmo.int\UserData\redirected\pmutic\Downloads\farmer_icons_collection_colored_cartoon_design_32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3" y="2348880"/>
            <a:ext cx="4061169" cy="3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411" y="908719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ФЕРМЕР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\\internal.wmo.int\UserData\redirected\pmutic\Downloads\Friend-PNG-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29" y="4531448"/>
            <a:ext cx="4233997" cy="1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INTERNAL.WMO.INT\UserData\Redirected\pmutic\Desktop\icons, maps, logos\Slicice\flash-flood-be-alert-sign-k2-0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93" y="1932644"/>
            <a:ext cx="1775153" cy="26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3641" y="910461"/>
            <a:ext cx="5107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ДЕТИ В ВОЗРАСТЕ 10 ЛЕТ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o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3" y="2492896"/>
            <a:ext cx="3545929" cy="35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7584" y="836712"/>
            <a:ext cx="799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ПРЕДСТАВИТЕЛЬ МИНИСТЕРСТВА ЛЕСНОГО ХОЗЯЙСТВА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LIMA-ICONS-CROPS-MRT2017_120x120_sugarcane_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7" y="17956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3429000"/>
            <a:ext cx="5112568" cy="15121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4509120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A84C"/>
                </a:solidFill>
              </a:rPr>
              <a:t>ПРОИЗВОДИТЕЛЬ САХАРНОГО ТРОСТНИКА</a:t>
            </a:r>
            <a:endParaRPr lang="en-US" sz="3600" b="1" dirty="0">
              <a:solidFill>
                <a:srgbClr val="00A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\\INTERNAL.WMO.INT\UserData\Redirected\pmutic\Desktop\icons, maps, logos\Slicice\ff w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984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258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ПРЕДСТАВИТЕЛЬ ТЕЛЕКАНАЛА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65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8207" y="2429896"/>
            <a:ext cx="2727587" cy="22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1810"/>
              </p:ext>
            </p:extLst>
          </p:nvPr>
        </p:nvGraphicFramePr>
        <p:xfrm>
          <a:off x="2971887" y="4686597"/>
          <a:ext cx="5927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8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</a:rPr>
                        <a:t>For more</a:t>
                      </a:r>
                      <a:r>
                        <a:rPr lang="fr-CH" sz="1400" baseline="0" dirty="0">
                          <a:solidFill>
                            <a:schemeClr val="tx1"/>
                          </a:solidFill>
                        </a:rPr>
                        <a:t> information 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please visit: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http://www.wmo.int/ffgs</a:t>
                      </a:r>
                      <a:r>
                        <a:rPr lang="en-US" sz="1800" dirty="0"/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hlinkClick r:id="rId4"/>
                        </a:rPr>
                        <a:t>http://www.hrcwater.org</a:t>
                      </a:r>
                      <a:r>
                        <a:rPr lang="fr-CH" sz="1800" b="1" dirty="0"/>
                        <a:t> 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2007" y="978817"/>
            <a:ext cx="5671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ПРЕДСТАВИТЕЛЬ МЭРИИ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71" y="1916832"/>
            <a:ext cx="387191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1) Какой, с Вашей точки зрения, должна быть структура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2) Какую информацию должны содержать предупреждения о быстроразвивающихся паводках?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3) По Вашему мнению, какая минимальная заблаговременность предупреждения необходима для эффективного реагирования на опасность быстроразвивающихся паводков?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4) Какие каналы распространения Вы предпочитаете использовать для распространения предупреждений о быстроразвивающихся паводках?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5) Как поддержка синоптиков СОРВБП может способствовать спасению жизней и сохранению имущества?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 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6) С Вашей точки зрения, какой тип государственного образования потребуется общественности для эффективного реагирования на предупреждения?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internal.wmo.int\UserData\redirected\pmutic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67" y="1815803"/>
            <a:ext cx="3839565" cy="4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6213" y="695598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СПЕЦИАЛИСТ ПО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РЕАГИРОВАНИЮ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 ЧРЕЗВЫЧАЙНЫЕ СИТУАЦИИ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923</Words>
  <Application>Microsoft Office PowerPoint</Application>
  <PresentationFormat>On-screen Show (4:3)</PresentationFormat>
  <Paragraphs>546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   Практическое упражнение   Оповещение о быстроразвивающихся паводках, распространение оповещений о быстроразвивающихся паводках и поддержка прогнозистов Системы оценки риска возникновения быстроразвивающихся паводков (СОРВБП) в целях содействия спасению человеческих жизней и имущества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Mutic</dc:creator>
  <cp:lastModifiedBy>Milica Dordevic</cp:lastModifiedBy>
  <cp:revision>54</cp:revision>
  <cp:lastPrinted>2020-02-21T13:42:53Z</cp:lastPrinted>
  <dcterms:created xsi:type="dcterms:W3CDTF">2019-11-20T08:39:34Z</dcterms:created>
  <dcterms:modified xsi:type="dcterms:W3CDTF">2020-04-17T12:20:36Z</dcterms:modified>
</cp:coreProperties>
</file>