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1" r:id="rId4"/>
    <p:sldId id="262" r:id="rId5"/>
    <p:sldId id="277" r:id="rId6"/>
    <p:sldId id="265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49" autoAdjust="0"/>
  </p:normalViewPr>
  <p:slideViewPr>
    <p:cSldViewPr snapToGrid="0">
      <p:cViewPr varScale="1">
        <p:scale>
          <a:sx n="77" d="100"/>
          <a:sy n="77" d="100"/>
        </p:scale>
        <p:origin x="16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1355-50A8-4E89-BC47-79DEA7D33311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CDCA3-C220-4B4E-AD0B-2D98AA2207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9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On the first day, we discussed various ways  by which we can improve the competency of</a:t>
            </a:r>
            <a:r>
              <a:rPr lang="en-PH" baseline="0" dirty="0" smtClean="0"/>
              <a:t> a meteorologist.  Interpersonal skills were even included to b part of the competency.</a:t>
            </a:r>
          </a:p>
          <a:p>
            <a:r>
              <a:rPr lang="en-PH" baseline="0" dirty="0" smtClean="0"/>
              <a:t>The question is, if they already gained the competency, how do we retain them in the institution?  The solution is difficult because it will involve money. 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421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00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353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009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898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3502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15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5747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It is due to this reason that the weather forecasters of the country are being pirated by foreign countries.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4105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0593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8902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4199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886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27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5452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DCA3-C220-4B4E-AD0B-2D98AA220707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354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13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370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918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7"/>
            <a:ext cx="914400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-4763" y="6165852"/>
            <a:ext cx="9153526" cy="690563"/>
            <a:chOff x="3175" y="6165850"/>
            <a:chExt cx="9146463" cy="690563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175" y="6165850"/>
              <a:ext cx="9146463" cy="690563"/>
              <a:chOff x="-1" y="-1"/>
              <a:chExt cx="9144907" cy="2388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-1" y="-1"/>
                <a:ext cx="2285434" cy="238898"/>
              </a:xfrm>
              <a:prstGeom prst="rect">
                <a:avLst/>
              </a:prstGeom>
              <a:solidFill>
                <a:srgbClr val="F26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82261" y="-1"/>
                <a:ext cx="2285434" cy="238898"/>
              </a:xfrm>
              <a:prstGeom prst="rect">
                <a:avLst/>
              </a:prstGeom>
              <a:solidFill>
                <a:srgbClr val="F6D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67695" y="-1"/>
                <a:ext cx="2287020" cy="238898"/>
              </a:xfrm>
              <a:prstGeom prst="rect">
                <a:avLst/>
              </a:prstGeom>
              <a:solidFill>
                <a:srgbClr val="7BC2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49956" y="-1"/>
                <a:ext cx="2294950" cy="238898"/>
              </a:xfrm>
              <a:prstGeom prst="rect">
                <a:avLst/>
              </a:prstGeom>
              <a:solidFill>
                <a:srgbClr val="55BA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2295" y="6249602"/>
              <a:ext cx="484993" cy="487748"/>
              <a:chOff x="194169" y="1161279"/>
              <a:chExt cx="599786" cy="6032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1925" y="1312940"/>
                <a:ext cx="307991" cy="300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Picture 1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169" y="1161279"/>
                <a:ext cx="599786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30845" y="6256338"/>
              <a:ext cx="1368229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135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PAGASA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675" b="1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The Weather and Climate Authority</a:t>
              </a:r>
            </a:p>
          </p:txBody>
        </p:sp>
        <p:sp>
          <p:nvSpPr>
            <p:cNvPr id="7" name="TextBox 16"/>
            <p:cNvSpPr txBox="1">
              <a:spLocks noChangeArrowheads="1"/>
            </p:cNvSpPr>
            <p:nvPr/>
          </p:nvSpPr>
          <p:spPr bwMode="auto">
            <a:xfrm>
              <a:off x="7311869" y="6230938"/>
              <a:ext cx="801204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1125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Payong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1125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PAGASA</a:t>
              </a:r>
            </a:p>
          </p:txBody>
        </p:sp>
      </p:grpSp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1" y="6224590"/>
            <a:ext cx="554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5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7"/>
            <a:ext cx="914400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-4763" y="6165852"/>
            <a:ext cx="9153526" cy="690563"/>
            <a:chOff x="3175" y="6165850"/>
            <a:chExt cx="9146463" cy="690563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175" y="6165850"/>
              <a:ext cx="9146463" cy="690563"/>
              <a:chOff x="-1" y="-1"/>
              <a:chExt cx="9144907" cy="2388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-1" y="-1"/>
                <a:ext cx="2285434" cy="238898"/>
              </a:xfrm>
              <a:prstGeom prst="rect">
                <a:avLst/>
              </a:prstGeom>
              <a:solidFill>
                <a:srgbClr val="F26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82261" y="-1"/>
                <a:ext cx="2285434" cy="238898"/>
              </a:xfrm>
              <a:prstGeom prst="rect">
                <a:avLst/>
              </a:prstGeom>
              <a:solidFill>
                <a:srgbClr val="F6D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67695" y="-1"/>
                <a:ext cx="2287020" cy="238898"/>
              </a:xfrm>
              <a:prstGeom prst="rect">
                <a:avLst/>
              </a:prstGeom>
              <a:solidFill>
                <a:srgbClr val="7BC2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49956" y="-1"/>
                <a:ext cx="2294950" cy="238898"/>
              </a:xfrm>
              <a:prstGeom prst="rect">
                <a:avLst/>
              </a:prstGeom>
              <a:solidFill>
                <a:srgbClr val="55BA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2295" y="6249602"/>
              <a:ext cx="484993" cy="487748"/>
              <a:chOff x="194169" y="1161279"/>
              <a:chExt cx="599786" cy="6032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1925" y="1312940"/>
                <a:ext cx="307991" cy="300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PH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Picture 1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169" y="1161279"/>
                <a:ext cx="599786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30845" y="6256338"/>
              <a:ext cx="1368229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135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PAGASA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675" b="1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The Weather and Climate Authority</a:t>
              </a:r>
            </a:p>
          </p:txBody>
        </p:sp>
        <p:sp>
          <p:nvSpPr>
            <p:cNvPr id="7" name="TextBox 16"/>
            <p:cNvSpPr txBox="1">
              <a:spLocks noChangeArrowheads="1"/>
            </p:cNvSpPr>
            <p:nvPr/>
          </p:nvSpPr>
          <p:spPr bwMode="auto">
            <a:xfrm>
              <a:off x="7311869" y="6230938"/>
              <a:ext cx="801204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1125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Payong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PH" altLang="en-US" sz="1125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PAGASA</a:t>
              </a:r>
            </a:p>
          </p:txBody>
        </p:sp>
      </p:grpSp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1" y="6224590"/>
            <a:ext cx="554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39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844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551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422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6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99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412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831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1B87-E514-4CC6-A8D6-7B9BE40E81E4}" type="datetimeFigureOut">
              <a:rPr lang="en-PH" smtClean="0"/>
              <a:t>10/31/2017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B0C5-F69D-41FC-A5CC-4D2FA6521F3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382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8131" y="2090465"/>
            <a:ext cx="7858538" cy="14173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PH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Collaboration among Multi-Agencies and a Consortium of Universities in the Philippines towards a Career Development in Meteorology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7295" y="3674084"/>
            <a:ext cx="660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Century Gothic" panose="020B0502020202020204" pitchFamily="34" charset="0"/>
              </a:rPr>
              <a:t>13th World Meteorological Organization (WMO) Symposium on Education and Training (SYMET-XIII</a:t>
            </a:r>
            <a:r>
              <a:rPr lang="en-GB" sz="1200" i="1" dirty="0">
                <a:latin typeface="Century Gothic" panose="020B0502020202020204" pitchFamily="34" charset="0"/>
              </a:rPr>
              <a:t>)</a:t>
            </a:r>
            <a:endParaRPr lang="en-GB" sz="1200" i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8361" y="4989043"/>
            <a:ext cx="372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u="sng" dirty="0" smtClean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CYNTHIA P. CELEBRE, Ph. D.</a:t>
            </a:r>
            <a:endParaRPr lang="en-PH" sz="1600" b="1" u="sng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P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</a:t>
            </a:r>
          </a:p>
          <a:p>
            <a:pPr algn="ctr"/>
            <a:r>
              <a:rPr lang="en-P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</a:t>
            </a:r>
            <a:r>
              <a:rPr lang="en-PH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Development and Training </a:t>
            </a:r>
            <a:r>
              <a:rPr lang="en-P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</a:t>
            </a:r>
          </a:p>
          <a:p>
            <a:pPr algn="ctr"/>
            <a:r>
              <a:rPr lang="en-P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PAGASA</a:t>
            </a:r>
          </a:p>
          <a:p>
            <a:pPr algn="ctr"/>
            <a:r>
              <a:rPr lang="en-PH" sz="1100" i="1" u="sng" dirty="0" smtClean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cynthia_celebre@yahoo.com</a:t>
            </a:r>
            <a:endParaRPr lang="en-GB" sz="1100" i="1" u="sng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1" y="1053550"/>
            <a:ext cx="8638208" cy="519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Course was offered to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qualified incoming third year students who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enrolled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Consortium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Universities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taking up mathematics, engineering and science courses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P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applicants went through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rigorous screening process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such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entrance examinations and interviews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six-week Summer Bridging Program started on </a:t>
            </a:r>
          </a:p>
          <a:p>
            <a:pPr algn="just">
              <a:lnSpc>
                <a:spcPct val="150000"/>
              </a:lnSpc>
            </a:pP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23 April 2012.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Bridging Class was conducted prior to the </a:t>
            </a:r>
          </a:p>
          <a:p>
            <a:pPr lvl="1" algn="just">
              <a:lnSpc>
                <a:spcPct val="150000"/>
              </a:lnSpc>
            </a:pPr>
            <a:r>
              <a:rPr lang="en-P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opening of the regular semester for School </a:t>
            </a:r>
          </a:p>
          <a:p>
            <a:pPr lvl="1" algn="just">
              <a:lnSpc>
                <a:spcPct val="150000"/>
              </a:lnSpc>
            </a:pPr>
            <a:r>
              <a:rPr lang="en-P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Year (SY) 2012-2013 at the CLSU, Muñoz, Nueva </a:t>
            </a:r>
          </a:p>
          <a:p>
            <a:pPr lvl="1" algn="just">
              <a:lnSpc>
                <a:spcPct val="150000"/>
              </a:lnSpc>
            </a:pPr>
            <a:r>
              <a:rPr lang="en-P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P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Ecija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subjects offered during this Summer Class are Differential Equations and Introduction to Meteorology.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Implementation of the Course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3" y="3157238"/>
            <a:ext cx="3270737" cy="20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Implementation of the Course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13159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two years (2012-2014), the scholars underwent classes at </a:t>
            </a:r>
            <a:r>
              <a:rPr lang="en-P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PAGASA RTC Training Room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P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Diliman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Quezon City.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professors were mainly composed of experts from the National Mapping and Resource Information Authority (NAMRIA), Rizal Technological University (RTU), University of the Philippines – </a:t>
            </a:r>
            <a:r>
              <a:rPr lang="en-P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Diliman</a:t>
            </a:r>
            <a:r>
              <a:rPr lang="en-P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retired technical personnel of PAGASA.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also had </a:t>
            </a:r>
            <a:r>
              <a:rPr lang="en-P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extensive field exposure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various weather stations such as nearby upper air and radar stations as well as in the Weather Forecasting Section of PAGASA.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4378" y="3840101"/>
            <a:ext cx="8755245" cy="2030344"/>
            <a:chOff x="92075" y="3840101"/>
            <a:chExt cx="8755245" cy="20303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195" y="3840101"/>
              <a:ext cx="2707125" cy="2030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56"/>
            <a:stretch/>
          </p:blipFill>
          <p:spPr>
            <a:xfrm>
              <a:off x="3681413" y="3840101"/>
              <a:ext cx="2253350" cy="2030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5" y="3840101"/>
              <a:ext cx="3383906" cy="2030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1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Implementation of the Course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500" y="1118134"/>
            <a:ext cx="50160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total of </a:t>
            </a:r>
            <a:r>
              <a:rPr lang="en-P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sixteen (16)</a:t>
            </a:r>
            <a:r>
              <a:rPr lang="en-P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graduated under the Project COMET’s program last SY 2013-2014.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(2) from Mariano Marcos State University (MMSU), seven (7) from the Central Luzon State University (CLSU), four (4) from the Bicol University (BU) and three (3) from the </a:t>
            </a:r>
            <a:r>
              <a:rPr lang="en-P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Visayas</a:t>
            </a:r>
            <a:r>
              <a:rPr lang="en-P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State University (VSU).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800" y="1449174"/>
            <a:ext cx="3390255" cy="4448733"/>
            <a:chOff x="994215" y="3941454"/>
            <a:chExt cx="3390255" cy="44487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5" r="1" b="19124"/>
            <a:stretch/>
          </p:blipFill>
          <p:spPr>
            <a:xfrm>
              <a:off x="994215" y="3941454"/>
              <a:ext cx="3390255" cy="203898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139" y="6152488"/>
              <a:ext cx="3355331" cy="223769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568055" y="3763394"/>
            <a:ext cx="54006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graduates are now employed, 10 of whom are working with PAGASA while </a:t>
            </a:r>
            <a:r>
              <a:rPr lang="en-PH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PH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PH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serving as meteorologists in private companies and 2 are pursuing an M. Sc. Degree in Meteorology and Atmospheric Science at the University of the Philippines and </a:t>
            </a:r>
            <a:r>
              <a:rPr lang="en-PH" sz="1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Ateneo</a:t>
            </a:r>
            <a:r>
              <a:rPr lang="en-PH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Manila University respectively.</a:t>
            </a:r>
            <a:endParaRPr lang="en-PH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Recommendations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" y="1178173"/>
            <a:ext cx="8432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and Training Community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 those from developing countries that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greatly affected by weather-related disasters and the changing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and also experiencing brain drain issue,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recommended to consider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establishing the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course. 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benefit not only your NMHS but also those public and private companies that are in need of weather experts. </a:t>
            </a:r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they gained in the field of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also allow them to make innovative discoveries that may boost the economy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that you have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Champion.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P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Recommendations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" y="1118134"/>
            <a:ext cx="84328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WMO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Training Centres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could play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important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roles in the </a:t>
            </a:r>
          </a:p>
          <a:p>
            <a:pPr algn="just">
              <a:lnSpc>
                <a:spcPct val="150000"/>
              </a:lnSpc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development of a curriculum using the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WMO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BIP-M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Elective subjects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be included in the curriculum depending upon the need of the NMHS and most of the companies who may employ the graduates.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focus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made during the implementation phase to ensure the success of the program.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evaluation schemes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made ahead of time to minimize if not, eradicate failures.</a:t>
            </a:r>
          </a:p>
          <a:p>
            <a:pPr algn="just">
              <a:lnSpc>
                <a:spcPct val="150000"/>
              </a:lnSpc>
            </a:pPr>
            <a:endParaRPr lang="en-P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Recommendations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" y="1108633"/>
            <a:ext cx="8432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</a:t>
            </a:r>
            <a:r>
              <a:rPr lang="en-P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Partners </a:t>
            </a:r>
            <a:r>
              <a:rPr lang="en-P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help in this </a:t>
            </a:r>
            <a:r>
              <a:rPr lang="en-P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endeavor </a:t>
            </a:r>
            <a:r>
              <a:rPr lang="en-P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partnering with the concerned member or </a:t>
            </a:r>
            <a:r>
              <a:rPr lang="en-P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and provide f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inancial support,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particularly in the provision of facilities that will be utilized in the various phases of the course. </a:t>
            </a:r>
            <a:endParaRPr lang="en-P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could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 immersion activities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graduates that will provide them enriching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everyone,  collaboration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key word and the most important formula that was utilized in this undertaking.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determination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synergy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save lives and boost the economy will ensure the success of the program.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0877" y="382191"/>
            <a:ext cx="2993231" cy="5607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6574" y="1584246"/>
            <a:ext cx="3300413" cy="9644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</a:p>
          <a:p>
            <a:pPr>
              <a:defRPr/>
            </a:pPr>
            <a:r>
              <a:rPr lang="en-US" sz="2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www.pagasa.dost.gov.ph</a:t>
            </a:r>
            <a:endParaRPr lang="en-US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43014" y="3037194"/>
            <a:ext cx="3107531" cy="1200329"/>
            <a:chOff x="-66300" y="1994075"/>
            <a:chExt cx="4143375" cy="1600438"/>
          </a:xfrm>
        </p:grpSpPr>
        <p:sp>
          <p:nvSpPr>
            <p:cNvPr id="76815" name="TextBox 3"/>
            <p:cNvSpPr txBox="1">
              <a:spLocks noChangeArrowheads="1"/>
            </p:cNvSpPr>
            <p:nvPr/>
          </p:nvSpPr>
          <p:spPr bwMode="auto">
            <a:xfrm>
              <a:off x="-66300" y="1994075"/>
              <a:ext cx="4143375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Facebook: 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www.facebook.com/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pagasa.dost.gov.ph</a:t>
              </a:r>
            </a:p>
            <a:p>
              <a:pPr eaLnBrk="1" hangingPunct="1"/>
              <a:endParaRPr lang="en-US" alt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6816" name="Picture 2" descr="C:\Users\renren\Pictures\facebook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350" y="2070275"/>
              <a:ext cx="3714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334093" y="4490650"/>
            <a:ext cx="2946797" cy="658219"/>
            <a:chOff x="38600" y="3392391"/>
            <a:chExt cx="3929063" cy="876700"/>
          </a:xfrm>
        </p:grpSpPr>
        <p:sp>
          <p:nvSpPr>
            <p:cNvPr id="76813" name="TextBox 4"/>
            <p:cNvSpPr txBox="1">
              <a:spLocks noChangeArrowheads="1"/>
            </p:cNvSpPr>
            <p:nvPr/>
          </p:nvSpPr>
          <p:spPr bwMode="auto">
            <a:xfrm>
              <a:off x="38600" y="3408225"/>
              <a:ext cx="3929063" cy="860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Twitter:</a:t>
              </a:r>
              <a:r>
                <a:rPr lang="en-US" altLang="en-US" b="1" dirty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@</a:t>
              </a:r>
              <a:r>
                <a:rPr lang="en-US" altLang="en-US" b="1" dirty="0" err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dost_pagasa</a:t>
              </a:r>
              <a:endParaRPr lang="en-US" altLang="en-US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6814" name="Picture 3" descr="C:\Users\renren\Pictures\twitter-logo-570x55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700" y="3392391"/>
              <a:ext cx="42386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1088274"/>
            <a:ext cx="2961083" cy="3664107"/>
          </a:xfrm>
          <a:prstGeom prst="rect">
            <a:avLst/>
          </a:prstGeom>
        </p:spPr>
      </p:pic>
      <p:pic>
        <p:nvPicPr>
          <p:cNvPr id="15" name="Picture 5" descr="L:\caravan\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6837" r="1570"/>
          <a:stretch>
            <a:fillRect/>
          </a:stretch>
        </p:blipFill>
        <p:spPr bwMode="auto">
          <a:xfrm>
            <a:off x="4686300" y="2765822"/>
            <a:ext cx="29622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L:\caravan\Twi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7886"/>
            <a:ext cx="2962275" cy="144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3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4699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>
                <a:solidFill>
                  <a:schemeClr val="bg1"/>
                </a:solidFill>
                <a:latin typeface="Impact" panose="020B0806030902050204" pitchFamily="34" charset="0"/>
              </a:rPr>
              <a:t>The Philippines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" y="1917655"/>
            <a:ext cx="4094114" cy="3070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478" y="5065851"/>
            <a:ext cx="316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i="1" dirty="0" smtClean="0"/>
              <a:t>Historical Tropical Cyclones from 1948 - 2016</a:t>
            </a:r>
            <a:endParaRPr lang="en-GB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83" y="1771485"/>
            <a:ext cx="4145639" cy="381033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179529" y="1450144"/>
            <a:ext cx="4781549" cy="4247317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Philippines </a:t>
            </a:r>
            <a:r>
              <a:rPr lang="en-PH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ranked 3</a:t>
            </a:r>
            <a:r>
              <a:rPr lang="en-PH" b="1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PH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world as the most exposed and at risk to natural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hazards after Vanuatu and Tonga </a:t>
            </a:r>
            <a:r>
              <a:rPr lang="en-PH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(World Risk Report, 2016)</a:t>
            </a:r>
            <a:endParaRPr lang="en-GB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last 25 years, more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80% of disasters experienced in the country were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hydro-meteorologically related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average, 20 Tropical Cyclones enter the Philippine Area of Responsibility each year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4699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>
                <a:solidFill>
                  <a:schemeClr val="bg1"/>
                </a:solidFill>
                <a:latin typeface="Impact" panose="020B0806030902050204" pitchFamily="34" charset="0"/>
              </a:rPr>
              <a:t>The Philippines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675" y="1451719"/>
            <a:ext cx="3919728" cy="3255264"/>
            <a:chOff x="339169" y="1415905"/>
            <a:chExt cx="3919728" cy="325526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9" y="1415905"/>
              <a:ext cx="3919728" cy="3255264"/>
            </a:xfrm>
            <a:prstGeom prst="rect">
              <a:avLst/>
            </a:prstGeom>
          </p:spPr>
        </p:pic>
        <p:sp>
          <p:nvSpPr>
            <p:cNvPr id="18" name="Title 7"/>
            <p:cNvSpPr txBox="1">
              <a:spLocks/>
            </p:cNvSpPr>
            <p:nvPr/>
          </p:nvSpPr>
          <p:spPr bwMode="auto">
            <a:xfrm>
              <a:off x="2552998" y="3289393"/>
              <a:ext cx="1705899" cy="1381776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effectLst>
              <a:outerShdw blurRad="50800" dir="14400000">
                <a:srgbClr val="000000">
                  <a:alpha val="60000"/>
                </a:srgbClr>
              </a:outerShdw>
            </a:effectLst>
          </p:spPr>
          <p:txBody>
            <a:bodyPr anchor="b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1" kern="1200" cap="none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>
                <a:defRPr/>
              </a:pPr>
              <a:r>
                <a:rPr lang="en-PH" sz="14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HILIPPINE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  <a:t/>
              </a:r>
              <a:b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</a:br>
              <a:r>
                <a:rPr lang="en-PH" sz="14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TMOSPHERIC,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  <a:t/>
              </a:r>
              <a:b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</a:br>
              <a:r>
                <a:rPr lang="en-PH" sz="14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EOPHYSICAL &amp;</a:t>
              </a:r>
              <a:b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PH" sz="14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STRONOMICAL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  <a:t/>
              </a:r>
              <a:b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</a:br>
              <a:r>
                <a:rPr lang="en-PH" sz="14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ERVICES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  <a:t/>
              </a:r>
              <a:b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Century Gothic"/>
                </a:rPr>
              </a:br>
              <a:r>
                <a:rPr lang="en-PH" sz="14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PH" sz="1200" dirty="0">
                  <a:effectLst>
                    <a:outerShdw blurRad="1270000" dist="38100" dir="15000000" sx="105000" sy="105000" kx="-1800000" algn="bl" rotWithShape="0">
                      <a:prstClr val="black">
                        <a:alpha val="65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DMINISTRATION</a:t>
              </a:r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0" y="1453856"/>
            <a:ext cx="4209175" cy="32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PAGASA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Meteorological and Hydrological Services (NMHS) of the 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Philippines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WMO 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Training Center (RTC</a:t>
            </a: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for RA V</a:t>
            </a:r>
          </a:p>
          <a:p>
            <a:pPr algn="ctr">
              <a:spcBef>
                <a:spcPct val="50000"/>
              </a:spcBef>
              <a:defRPr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Meteorologists </a:t>
            </a:r>
            <a:r>
              <a:rPr lang="en-P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Course and Meteorological Technicians Training Course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77800" y="5182626"/>
            <a:ext cx="674356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50" dirty="0">
                <a:latin typeface="Tahoma" panose="020B0604030504040204" pitchFamily="34" charset="0"/>
                <a:cs typeface="Tahoma" panose="020B0604030504040204" pitchFamily="34" charset="0"/>
              </a:rPr>
              <a:t>The Philippines, through the </a:t>
            </a:r>
            <a:r>
              <a:rPr lang="en-US" altLang="en-US" sz="1650" b="1" dirty="0">
                <a:latin typeface="Tahoma" panose="020B0604030504040204" pitchFamily="34" charset="0"/>
                <a:cs typeface="Tahoma" panose="020B0604030504040204" pitchFamily="34" charset="0"/>
              </a:rPr>
              <a:t>PAGASA</a:t>
            </a:r>
            <a:r>
              <a:rPr lang="en-US" altLang="en-US" sz="1650" dirty="0">
                <a:latin typeface="Tahoma" panose="020B0604030504040204" pitchFamily="34" charset="0"/>
                <a:cs typeface="Tahoma" panose="020B0604030504040204" pitchFamily="34" charset="0"/>
              </a:rPr>
              <a:t>, is a Member of the </a:t>
            </a:r>
            <a:r>
              <a:rPr lang="en-US" altLang="en-US" sz="165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altLang="en-US" sz="1650" b="1" dirty="0">
                <a:solidFill>
                  <a:srgbClr val="F2646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5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Meteorological Organization (WMO)</a:t>
            </a:r>
            <a:r>
              <a:rPr lang="en-US" altLang="en-US" sz="1650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165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50" dirty="0">
                <a:latin typeface="Tahoma" panose="020B0604030504040204" pitchFamily="34" charset="0"/>
                <a:cs typeface="Tahoma" panose="020B0604030504040204" pitchFamily="34" charset="0"/>
              </a:rPr>
              <a:t>a specialized body of the United Nations</a:t>
            </a: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00" y="5082614"/>
            <a:ext cx="976194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693" y="1032346"/>
            <a:ext cx="88466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COMET </a:t>
            </a:r>
            <a:r>
              <a:rPr lang="en-PH" sz="17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(Consortium for Meteorology Education and Training)</a:t>
            </a:r>
            <a:r>
              <a:rPr lang="en-P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collaborative and innovative education approach that addresses the country’s need for meteorology experts. </a:t>
            </a:r>
            <a:endParaRPr lang="en-PH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2010, Cong. </a:t>
            </a:r>
            <a:r>
              <a:rPr lang="en-PH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Palmones</a:t>
            </a:r>
            <a:r>
              <a:rPr lang="en-P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former Representative of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Alyansa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mga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Grupong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Haligi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Agham</a:t>
            </a:r>
            <a:r>
              <a:rPr lang="en-PH" sz="17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PH" sz="17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Teknolohiya</a:t>
            </a:r>
            <a:r>
              <a:rPr lang="en-P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(AGHAM) </a:t>
            </a:r>
            <a:r>
              <a:rPr lang="en-PH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Partylist</a:t>
            </a:r>
            <a:r>
              <a:rPr lang="en-P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initiated the </a:t>
            </a: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pioneering the course offering of a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B.S. degree in </a:t>
            </a: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Meteorology</a:t>
            </a:r>
            <a:r>
              <a:rPr lang="en-GB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first in Asia. –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undertaking among the following: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Consortium of Universities:</a:t>
            </a:r>
            <a:endParaRPr lang="en-P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4699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Project COMET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49943" y="4349902"/>
            <a:ext cx="2135814" cy="1525047"/>
            <a:chOff x="6901506" y="4602804"/>
            <a:chExt cx="2135814" cy="15250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705" y="4602804"/>
              <a:ext cx="1066451" cy="119869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01506" y="5820074"/>
              <a:ext cx="2135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Cong. Angelo </a:t>
              </a:r>
              <a:r>
                <a:rPr lang="en-PH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Palmones</a:t>
              </a:r>
              <a:endParaRPr lang="en-P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1445" y="4052795"/>
            <a:ext cx="5389423" cy="758216"/>
            <a:chOff x="548203" y="3603784"/>
            <a:chExt cx="6211872" cy="956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765" y="3603785"/>
              <a:ext cx="956786" cy="9567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03" y="3603786"/>
              <a:ext cx="944197" cy="9567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306" y="3603784"/>
              <a:ext cx="956786" cy="956786"/>
            </a:xfrm>
            <a:prstGeom prst="rect">
              <a:avLst/>
            </a:prstGeom>
          </p:spPr>
        </p:pic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99" y="3610075"/>
              <a:ext cx="945858" cy="950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327" y="3771280"/>
              <a:ext cx="1761748" cy="62179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534043" y="5240708"/>
            <a:ext cx="3974754" cy="843569"/>
            <a:chOff x="548203" y="5152110"/>
            <a:chExt cx="4391093" cy="9643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03" y="5152110"/>
              <a:ext cx="866226" cy="9567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80" y="5152111"/>
              <a:ext cx="956786" cy="95678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518" y="5152111"/>
              <a:ext cx="964340" cy="96434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510" y="5152110"/>
              <a:ext cx="956786" cy="95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3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405646"/>
            <a:ext cx="84328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MAIN GOAL of the program is to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PRODUCE, SUSTAIN</a:t>
            </a:r>
            <a:r>
              <a: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NURTURE specialized personnel in the field of METEOROLOGY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Philippines.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 addresses the need of the country on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resources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response to the emerging concern on weather and climate effects and solves the threat of losing experts to foreign countries (brain drain).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4699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Project COMET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275794"/>
            <a:ext cx="84328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was signed on 14 March 2011 by the then Secretary of the DOST for PAGASA and SEI (both agencies are under the umbrella of DOST), Congressman </a:t>
            </a:r>
            <a:r>
              <a:rPr lang="en-P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Palmones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AGHAM, and the CHED Commissioner who represents the consortium of universities </a:t>
            </a:r>
            <a:endParaRPr lang="en-P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Signing of the Memorandum of Understanding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0" y="3408216"/>
            <a:ext cx="3566164" cy="2377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41" y="3408216"/>
            <a:ext cx="3566164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275794"/>
            <a:ext cx="8432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of the Project: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accelerate the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human resource in meteorology </a:t>
            </a: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will ensure a steady supply of technically competent professionals needed in the country’s weather forecasting and other related </a:t>
            </a:r>
            <a:r>
              <a:rPr lang="en-GB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dynamic system of sharing expertise, knowledge, facilities and other resources through collaborations, and other innovative modes</a:t>
            </a: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strengthen partnerships among consortium member institutions. </a:t>
            </a:r>
            <a:endParaRPr lang="en-GB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common curriculum for BS Meteorology </a:t>
            </a: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provide the scholars an enabling environment to ensure that they complete their degrees in accordance with the approved program of study.</a:t>
            </a:r>
            <a:endParaRPr lang="en-PH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Signing of the Memorandum of Understanding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073578"/>
            <a:ext cx="84328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Served as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Vice-Chair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Technical Working Group (TWG) and as Coordinator.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2012, the RTC and the consortium of universities utilized the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WMO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BIP-M curriculum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completed curriculum was submitted to CHED and was approved resulting to the accreditation of the course.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the venue for the course and recommended lecturers including the use of its facilities</a:t>
            </a:r>
            <a:endParaRPr lang="en-P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Role of the Philippine RTC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6998" y="4083588"/>
            <a:ext cx="6476891" cy="2251052"/>
            <a:chOff x="1880528" y="4094315"/>
            <a:chExt cx="6476891" cy="2251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0528" y="4094316"/>
              <a:ext cx="1733918" cy="2251051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7045" y="4094315"/>
              <a:ext cx="1734915" cy="2251052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7403" y="4094316"/>
              <a:ext cx="1734914" cy="2251051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02317" y="4896675"/>
              <a:ext cx="2655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B.S. in Meteorology</a:t>
              </a:r>
            </a:p>
            <a:p>
              <a:r>
                <a:rPr lang="en-P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Curriculum</a:t>
              </a:r>
              <a:endParaRPr lang="en-P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275794"/>
            <a:ext cx="8432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DOST-SEI: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 grant (</a:t>
            </a:r>
            <a:r>
              <a:rPr lang="en-PH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Junior level Scholarship Program)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free tuition and other school fees, book, living and transportation allowances.</a:t>
            </a:r>
            <a:endParaRPr lang="en-P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AGHAM Inc.: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monthly allowances, payment of salaries of lecturers, computers and cost of supplies and materials.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P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Consortium Member Universities: 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DOST-SEI and PAGASA in monitoring and evaluation of scholars; submitted </a:t>
            </a:r>
            <a:r>
              <a:rPr lang="en-P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semestral</a:t>
            </a:r>
            <a:r>
              <a:rPr lang="en-P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reports to DOST and AGHAM Inc.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80812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0" y="957707"/>
            <a:ext cx="9144000" cy="106166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0" y="360050"/>
            <a:ext cx="9144000" cy="597656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770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6005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00" y="352944"/>
            <a:ext cx="843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3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Responsibilites</a:t>
            </a:r>
            <a:r>
              <a:rPr lang="en-PH" sz="3300" dirty="0" smtClean="0">
                <a:solidFill>
                  <a:schemeClr val="bg1"/>
                </a:solidFill>
                <a:latin typeface="Impact" panose="020B0806030902050204" pitchFamily="34" charset="0"/>
              </a:rPr>
              <a:t> of Members  of the COMET</a:t>
            </a:r>
            <a:endParaRPr lang="en-GB" sz="3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1331</Words>
  <Application>Microsoft Office PowerPoint</Application>
  <PresentationFormat>On-screen Show (4:3)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Century Gothic</vt:lpstr>
      <vt:lpstr>Impact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PagasaHtmirds</dc:creator>
  <cp:lastModifiedBy>cynthia­_celebre</cp:lastModifiedBy>
  <cp:revision>89</cp:revision>
  <dcterms:created xsi:type="dcterms:W3CDTF">2017-10-16T00:36:35Z</dcterms:created>
  <dcterms:modified xsi:type="dcterms:W3CDTF">2017-10-31T12:25:12Z</dcterms:modified>
</cp:coreProperties>
</file>