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303" r:id="rId2"/>
    <p:sldId id="302" r:id="rId3"/>
    <p:sldId id="304" r:id="rId4"/>
    <p:sldId id="309" r:id="rId5"/>
    <p:sldId id="310" r:id="rId6"/>
    <p:sldId id="311" r:id="rId7"/>
    <p:sldId id="312" r:id="rId8"/>
    <p:sldId id="305" r:id="rId9"/>
    <p:sldId id="313" r:id="rId10"/>
    <p:sldId id="314" r:id="rId11"/>
    <p:sldId id="315" r:id="rId12"/>
    <p:sldId id="316" r:id="rId13"/>
    <p:sldId id="306" r:id="rId14"/>
    <p:sldId id="307" r:id="rId15"/>
    <p:sldId id="325" r:id="rId16"/>
    <p:sldId id="326" r:id="rId17"/>
    <p:sldId id="327" r:id="rId18"/>
    <p:sldId id="328" r:id="rId19"/>
    <p:sldId id="323" r:id="rId20"/>
    <p:sldId id="329" r:id="rId21"/>
    <p:sldId id="324" r:id="rId22"/>
    <p:sldId id="330" r:id="rId23"/>
    <p:sldId id="322" r:id="rId24"/>
    <p:sldId id="333" r:id="rId25"/>
    <p:sldId id="332" r:id="rId26"/>
    <p:sldId id="334" r:id="rId27"/>
    <p:sldId id="318" r:id="rId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24">
          <p15:clr>
            <a:srgbClr val="A4A3A4"/>
          </p15:clr>
        </p15:guide>
        <p15:guide id="2" pos="37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14" autoAdjust="0"/>
    <p:restoredTop sz="94631"/>
  </p:normalViewPr>
  <p:slideViewPr>
    <p:cSldViewPr>
      <p:cViewPr>
        <p:scale>
          <a:sx n="156" d="100"/>
          <a:sy n="156" d="100"/>
        </p:scale>
        <p:origin x="144" y="-2136"/>
      </p:cViewPr>
      <p:guideLst>
        <p:guide orient="horz" pos="4224"/>
        <p:guide pos="3744"/>
      </p:guideLst>
    </p:cSldViewPr>
  </p:slideViewPr>
  <p:notesTextViewPr>
    <p:cViewPr>
      <p:scale>
        <a:sx n="1" d="1"/>
        <a:sy n="1" d="1"/>
      </p:scale>
      <p:origin x="0" y="0"/>
    </p:cViewPr>
  </p:notesTextViewPr>
  <p:sorterViewPr>
    <p:cViewPr>
      <p:scale>
        <a:sx n="100" d="100"/>
        <a:sy n="100" d="100"/>
      </p:scale>
      <p:origin x="0" y="2604"/>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80F5EE8-30C8-E846-A154-B8DB4E393287}" type="datetimeFigureOut">
              <a:rPr lang="en-US" smtClean="0"/>
              <a:t>10/22/17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7C0DEB5-7989-374D-B507-9F8F6933D520}" type="slidenum">
              <a:rPr lang="en-US" smtClean="0"/>
              <a:t>‹#›</a:t>
            </a:fld>
            <a:endParaRPr lang="en-US"/>
          </a:p>
        </p:txBody>
      </p:sp>
    </p:spTree>
    <p:extLst>
      <p:ext uri="{BB962C8B-B14F-4D97-AF65-F5344CB8AC3E}">
        <p14:creationId xmlns:p14="http://schemas.microsoft.com/office/powerpoint/2010/main" val="25431339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74A840D-EB17-A24D-84F0-4C67C00F83CA}" type="datetimeFigureOut">
              <a:rPr lang="en-US" smtClean="0"/>
              <a:t>10/22/17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AC89159-1E70-CC4C-B451-71086D3938F5}" type="slidenum">
              <a:rPr lang="en-US" smtClean="0"/>
              <a:t>‹#›</a:t>
            </a:fld>
            <a:endParaRPr lang="en-US"/>
          </a:p>
        </p:txBody>
      </p:sp>
    </p:spTree>
    <p:extLst>
      <p:ext uri="{BB962C8B-B14F-4D97-AF65-F5344CB8AC3E}">
        <p14:creationId xmlns:p14="http://schemas.microsoft.com/office/powerpoint/2010/main" val="201326063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globe.gov/do-globe/globe-teachers-guide/instruments" TargetMode="External"/><Relationship Id="rId4" Type="http://schemas.openxmlformats.org/officeDocument/2006/relationships/hyperlink" Target="http://www.globe.gov/do-globe/globe-teachers-guide/teachers-guide-search" TargetMode="External"/><Relationship Id="rId5" Type="http://schemas.openxmlformats.org/officeDocument/2006/relationships/hyperlink" Target="http://www.globe.gov/do-globe/globe-teachers-guide/authors-editors"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globe.gov/web/elementary-globe/overview/water" TargetMode="External"/><Relationship Id="rId4" Type="http://schemas.openxmlformats.org/officeDocument/2006/relationships/hyperlink" Target="http://www.globe.gov/web/elementary-globe/overview/soils" TargetMode="External"/><Relationship Id="rId5" Type="http://schemas.openxmlformats.org/officeDocument/2006/relationships/hyperlink" Target="http://www.globe.gov/web/elementary-globe/overview/clouds" TargetMode="External"/><Relationship Id="rId6" Type="http://schemas.openxmlformats.org/officeDocument/2006/relationships/hyperlink" Target="http://www.globe.gov/web/elementary-globe/overview/seasons" TargetMode="External"/><Relationship Id="rId7" Type="http://schemas.openxmlformats.org/officeDocument/2006/relationships/hyperlink" Target="http://www.globe.gov/web/elementary-globe/overview/aerosols" TargetMode="External"/><Relationship Id="rId8" Type="http://schemas.openxmlformats.org/officeDocument/2006/relationships/hyperlink" Target="http://www.globe.gov/web/elementary-globe/overview/earth-systems"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Arial" charset="0"/>
              </a:defRPr>
            </a:lvl1pPr>
            <a:lvl2pPr marL="757066" indent="-291179">
              <a:defRPr>
                <a:solidFill>
                  <a:schemeClr val="tx1"/>
                </a:solidFill>
                <a:latin typeface="Calibri" charset="0"/>
                <a:ea typeface="Arial" charset="0"/>
                <a:cs typeface="Arial" charset="0"/>
              </a:defRPr>
            </a:lvl2pPr>
            <a:lvl3pPr marL="1164717" indent="-232943">
              <a:defRPr>
                <a:solidFill>
                  <a:schemeClr val="tx1"/>
                </a:solidFill>
                <a:latin typeface="Calibri" charset="0"/>
                <a:ea typeface="Arial" charset="0"/>
                <a:cs typeface="Arial" charset="0"/>
              </a:defRPr>
            </a:lvl3pPr>
            <a:lvl4pPr marL="1630604" indent="-232943">
              <a:defRPr>
                <a:solidFill>
                  <a:schemeClr val="tx1"/>
                </a:solidFill>
                <a:latin typeface="Calibri" charset="0"/>
                <a:ea typeface="Arial" charset="0"/>
                <a:cs typeface="Arial" charset="0"/>
              </a:defRPr>
            </a:lvl4pPr>
            <a:lvl5pPr marL="2096491" indent="-232943">
              <a:defRPr>
                <a:solidFill>
                  <a:schemeClr val="tx1"/>
                </a:solidFill>
                <a:latin typeface="Calibri" charset="0"/>
                <a:ea typeface="Arial" charset="0"/>
                <a:cs typeface="Arial" charset="0"/>
              </a:defRPr>
            </a:lvl5pPr>
            <a:lvl6pPr marL="2562377" indent="-232943" eaLnBrk="0" fontAlgn="base" hangingPunct="0">
              <a:spcBef>
                <a:spcPct val="0"/>
              </a:spcBef>
              <a:spcAft>
                <a:spcPct val="0"/>
              </a:spcAft>
              <a:defRPr>
                <a:solidFill>
                  <a:schemeClr val="tx1"/>
                </a:solidFill>
                <a:latin typeface="Calibri" charset="0"/>
                <a:ea typeface="Arial" charset="0"/>
                <a:cs typeface="Arial" charset="0"/>
              </a:defRPr>
            </a:lvl6pPr>
            <a:lvl7pPr marL="3028264" indent="-232943" eaLnBrk="0" fontAlgn="base" hangingPunct="0">
              <a:spcBef>
                <a:spcPct val="0"/>
              </a:spcBef>
              <a:spcAft>
                <a:spcPct val="0"/>
              </a:spcAft>
              <a:defRPr>
                <a:solidFill>
                  <a:schemeClr val="tx1"/>
                </a:solidFill>
                <a:latin typeface="Calibri" charset="0"/>
                <a:ea typeface="Arial" charset="0"/>
                <a:cs typeface="Arial" charset="0"/>
              </a:defRPr>
            </a:lvl7pPr>
            <a:lvl8pPr marL="3494151" indent="-232943" eaLnBrk="0" fontAlgn="base" hangingPunct="0">
              <a:spcBef>
                <a:spcPct val="0"/>
              </a:spcBef>
              <a:spcAft>
                <a:spcPct val="0"/>
              </a:spcAft>
              <a:defRPr>
                <a:solidFill>
                  <a:schemeClr val="tx1"/>
                </a:solidFill>
                <a:latin typeface="Calibri" charset="0"/>
                <a:ea typeface="Arial" charset="0"/>
                <a:cs typeface="Arial" charset="0"/>
              </a:defRPr>
            </a:lvl8pPr>
            <a:lvl9pPr marL="3960038" indent="-232943" eaLnBrk="0" fontAlgn="base" hangingPunct="0">
              <a:spcBef>
                <a:spcPct val="0"/>
              </a:spcBef>
              <a:spcAft>
                <a:spcPct val="0"/>
              </a:spcAft>
              <a:defRPr>
                <a:solidFill>
                  <a:schemeClr val="tx1"/>
                </a:solidFill>
                <a:latin typeface="Calibri" charset="0"/>
                <a:ea typeface="Arial" charset="0"/>
                <a:cs typeface="Arial" charset="0"/>
              </a:defRPr>
            </a:lvl9pPr>
          </a:lstStyle>
          <a:p>
            <a:fld id="{6CE9E926-6409-1A49-9927-C0DB3752EC62}" type="slidenum">
              <a:rPr lang="en-US"/>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GLOBE Alumni Organization is a strong network of students who have graduated from secondary school and have the desire and commitment to participate in the activities of the GLOBE Program at a higher level.</a:t>
            </a:r>
            <a:endParaRPr lang="en-US" dirty="0"/>
          </a:p>
        </p:txBody>
      </p:sp>
      <p:sp>
        <p:nvSpPr>
          <p:cNvPr id="4" name="Slide Number Placeholder 3"/>
          <p:cNvSpPr>
            <a:spLocks noGrp="1"/>
          </p:cNvSpPr>
          <p:nvPr>
            <p:ph type="sldNum" sz="quarter" idx="10"/>
          </p:nvPr>
        </p:nvSpPr>
        <p:spPr/>
        <p:txBody>
          <a:bodyPr/>
          <a:lstStyle/>
          <a:p>
            <a:fld id="{4169EABE-AD0E-A642-957C-68B18F5BF7D1}" type="slidenum">
              <a:rPr lang="en-US" smtClean="0"/>
              <a:t>9</a:t>
            </a:fld>
            <a:endParaRPr lang="en-US" dirty="0"/>
          </a:p>
        </p:txBody>
      </p:sp>
    </p:spTree>
    <p:extLst>
      <p:ext uri="{BB962C8B-B14F-4D97-AF65-F5344CB8AC3E}">
        <p14:creationId xmlns:p14="http://schemas.microsoft.com/office/powerpoint/2010/main" val="2477396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GLOBE Teacher's Guide is an online collection of background information, protocols (data collection procedures), and learning activities organized by Earth spheres: Atmosphere, Biosphere, Hydrosphere, and Soil (</a:t>
            </a:r>
            <a:r>
              <a:rPr lang="en-US" dirty="0" err="1"/>
              <a:t>Pedosphere</a:t>
            </a:r>
            <a:r>
              <a:rPr lang="en-US" dirty="0"/>
              <a:t>). Protocols are intended to be used as written, using instruments that meet certain specifications in order to ensure data accuracy worldwide. Instruments, as well as instrument suppliers, are available here: </a:t>
            </a:r>
            <a:r>
              <a:rPr lang="en-US" dirty="0">
                <a:hlinkClick r:id="rId3"/>
              </a:rPr>
              <a:t>Scientific Instruments for Collecting GLOBE Data. Learning activities, on the other hand, can be modified to fit your time, resource, or content needs.</a:t>
            </a:r>
            <a:endParaRPr lang="en-US" dirty="0"/>
          </a:p>
          <a:p>
            <a:endParaRPr lang="en-US" dirty="0"/>
          </a:p>
          <a:p>
            <a:r>
              <a:rPr lang="en-US" dirty="0"/>
              <a:t>The GLOBE Teacher's Guide is an online collection of background information, science protocols (data collection procedures), and learning activities organized by Earth spheres: Atmosphere, Biosphere, Hydrosphere, and </a:t>
            </a:r>
            <a:r>
              <a:rPr lang="en-US" dirty="0" err="1"/>
              <a:t>Pedosphere</a:t>
            </a:r>
            <a:r>
              <a:rPr lang="en-US" dirty="0"/>
              <a:t> (Soil). The science protocols are intended to be used as written, using instruments that meet certain specifications in order to ensure data accuracy worldwide. Instruments, as well as instrument suppliers, are available here: </a:t>
            </a:r>
            <a:r>
              <a:rPr lang="en-US" dirty="0">
                <a:hlinkClick r:id="rId3"/>
              </a:rPr>
              <a:t>Scientific Instruments for Collecting GLOBE Data. Learning activities, on the other hand, can be modified to fit your time, resource, or content needs.</a:t>
            </a:r>
          </a:p>
          <a:p>
            <a:r>
              <a:rPr lang="en-US" dirty="0"/>
              <a:t>The science protocols and learning activities also note the education standards that they address. In the United States, many educators are required to focus their teaching on addressing specific standards. Many GLOBE countries, and virtually every state in the United States, have adopted standards for education, including science education. These standards vary, and it is not presently possible to provide a correspondence between GLOBE elements (e.g., science protocols and learning activities) and every set of standards. However, there is often much in common among the different sets of standards for science education.</a:t>
            </a:r>
          </a:p>
          <a:p>
            <a:r>
              <a:rPr lang="en-US" dirty="0"/>
              <a:t>For this Teacher's Guide, GLOBE has chosen to use the National Science Education Standards published by the U.S. National Academy of Sciences, selected additional content standards that GLOBE scientists and educators feel might make appropriate additions to standards, and the National Geography Standards prepared by the (U.S.) National Education Standards Project. In addition, the </a:t>
            </a:r>
            <a:r>
              <a:rPr lang="en-US" dirty="0">
                <a:hlinkClick r:id="rId4"/>
              </a:rPr>
              <a:t>Teacher's Guide Search Tool allows for users to search by specific Next Generation Science Standards (NGSS) Disciplinary Core Ideas (DCIs) or Student Performance Expectations (SPEs).  </a:t>
            </a:r>
          </a:p>
          <a:p>
            <a:r>
              <a:rPr lang="sk-SK" dirty="0"/>
              <a:t> </a:t>
            </a:r>
          </a:p>
          <a:p>
            <a:r>
              <a:rPr lang="sk-SK" dirty="0"/>
              <a:t>The Teacher's Guide would not have been possible without the contributions of many </a:t>
            </a:r>
            <a:r>
              <a:rPr lang="sk-SK" dirty="0">
                <a:hlinkClick r:id="rId5"/>
              </a:rPr>
              <a:t>Authors and Editors.  </a:t>
            </a:r>
            <a:endParaRPr lang="en-US" dirty="0"/>
          </a:p>
        </p:txBody>
      </p:sp>
      <p:sp>
        <p:nvSpPr>
          <p:cNvPr id="4" name="Slide Number Placeholder 3"/>
          <p:cNvSpPr>
            <a:spLocks noGrp="1"/>
          </p:cNvSpPr>
          <p:nvPr>
            <p:ph type="sldNum" sz="quarter" idx="10"/>
          </p:nvPr>
        </p:nvSpPr>
        <p:spPr/>
        <p:txBody>
          <a:bodyPr/>
          <a:lstStyle/>
          <a:p>
            <a:fld id="{4255209E-C573-443A-830A-E2B004DA4176}" type="slidenum">
              <a:rPr lang="en-US" smtClean="0"/>
              <a:t>15</a:t>
            </a:fld>
            <a:endParaRPr lang="en-US" dirty="0"/>
          </a:p>
        </p:txBody>
      </p:sp>
    </p:spTree>
    <p:extLst>
      <p:ext uri="{BB962C8B-B14F-4D97-AF65-F5344CB8AC3E}">
        <p14:creationId xmlns:p14="http://schemas.microsoft.com/office/powerpoint/2010/main" val="1809440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Elementary GLOBE is designed to introduce primary (K-4) students to the study of Earth System Science. English books are widely used as English Language Learners (ELL) curriculum.</a:t>
            </a:r>
          </a:p>
          <a:p>
            <a:endParaRPr lang="en-US" dirty="0"/>
          </a:p>
          <a:p>
            <a:endParaRPr lang="en-US" dirty="0"/>
          </a:p>
          <a:p>
            <a:r>
              <a:rPr lang="en-US" dirty="0"/>
              <a:t>There are currently six science-based storybooks designed to introduce students to key concepts in </a:t>
            </a:r>
            <a:r>
              <a:rPr lang="en-US" dirty="0">
                <a:hlinkClick r:id="rId3"/>
              </a:rPr>
              <a:t>water, </a:t>
            </a:r>
            <a:r>
              <a:rPr lang="en-US" dirty="0">
                <a:hlinkClick r:id="rId4"/>
              </a:rPr>
              <a:t>soil, </a:t>
            </a:r>
            <a:r>
              <a:rPr lang="en-US" dirty="0">
                <a:hlinkClick r:id="rId5"/>
              </a:rPr>
              <a:t>clouds, </a:t>
            </a:r>
            <a:r>
              <a:rPr lang="en-US" dirty="0">
                <a:hlinkClick r:id="rId6"/>
              </a:rPr>
              <a:t>seasons, </a:t>
            </a:r>
            <a:r>
              <a:rPr lang="en-US" dirty="0">
                <a:hlinkClick r:id="rId7"/>
              </a:rPr>
              <a:t>aerosols, and </a:t>
            </a:r>
            <a:r>
              <a:rPr lang="en-US" dirty="0">
                <a:hlinkClick r:id="rId8"/>
              </a:rPr>
              <a:t>Earth system studies.</a:t>
            </a:r>
          </a:p>
          <a:p>
            <a:r>
              <a:rPr lang="en-US" dirty="0"/>
              <a:t>Classroom learning activities complementing the science content covered in each storybook that are designed to further engage students in GLOBE's 5 investigation areas.</a:t>
            </a:r>
          </a:p>
          <a:p>
            <a:r>
              <a:rPr lang="en-US" dirty="0"/>
              <a:t> </a:t>
            </a:r>
          </a:p>
        </p:txBody>
      </p:sp>
      <p:sp>
        <p:nvSpPr>
          <p:cNvPr id="4" name="Slide Number Placeholder 3"/>
          <p:cNvSpPr>
            <a:spLocks noGrp="1"/>
          </p:cNvSpPr>
          <p:nvPr>
            <p:ph type="sldNum" sz="quarter" idx="10"/>
          </p:nvPr>
        </p:nvSpPr>
        <p:spPr/>
        <p:txBody>
          <a:bodyPr/>
          <a:lstStyle/>
          <a:p>
            <a:fld id="{4255209E-C573-443A-830A-E2B004DA4176}" type="slidenum">
              <a:rPr lang="en-US" smtClean="0"/>
              <a:t>16</a:t>
            </a:fld>
            <a:endParaRPr lang="en-US" dirty="0"/>
          </a:p>
        </p:txBody>
      </p:sp>
    </p:spTree>
    <p:extLst>
      <p:ext uri="{BB962C8B-B14F-4D97-AF65-F5344CB8AC3E}">
        <p14:creationId xmlns:p14="http://schemas.microsoft.com/office/powerpoint/2010/main" val="1399434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GLOBE collects</a:t>
            </a:r>
            <a:r>
              <a:rPr lang="en-US" baseline="0" dirty="0" smtClean="0"/>
              <a:t> and posts past student research reports conducted by GLOBE students around the world (mostly middle and high school) that can be used to assess reading comprehension or as a model for conducting scientific investigations. Sample student research report from a cross-country collaboration between Argentina, Peru, and Uruguay: http://</a:t>
            </a:r>
            <a:r>
              <a:rPr lang="en-US" baseline="0" dirty="0" err="1" smtClean="0"/>
              <a:t>www.globe.gov</a:t>
            </a:r>
            <a:r>
              <a:rPr lang="en-US" baseline="0" dirty="0" smtClean="0"/>
              <a:t>/documents/10157/10754848/</a:t>
            </a:r>
            <a:r>
              <a:rPr lang="en-US" baseline="0" dirty="0" err="1" smtClean="0"/>
              <a:t>Argentina-Peru-Uruguay+informe+final+ingles.pdf</a:t>
            </a:r>
            <a:r>
              <a:rPr lang="en-US" baseline="0" dirty="0" smtClean="0"/>
              <a:t>)</a:t>
            </a:r>
          </a:p>
          <a:p>
            <a:pPr marL="174708" indent="-174708">
              <a:buFontTx/>
              <a:buChar char="-"/>
            </a:pPr>
            <a:endParaRPr lang="en-US" dirty="0" smtClean="0"/>
          </a:p>
          <a:p>
            <a:pPr marL="174708" indent="-174708">
              <a:buFontTx/>
              <a:buChar char="-"/>
            </a:pPr>
            <a:endParaRPr lang="en-US" dirty="0"/>
          </a:p>
        </p:txBody>
      </p:sp>
      <p:sp>
        <p:nvSpPr>
          <p:cNvPr id="4" name="Slide Number Placeholder 3"/>
          <p:cNvSpPr>
            <a:spLocks noGrp="1"/>
          </p:cNvSpPr>
          <p:nvPr>
            <p:ph type="sldNum" sz="quarter" idx="10"/>
          </p:nvPr>
        </p:nvSpPr>
        <p:spPr/>
        <p:txBody>
          <a:bodyPr/>
          <a:lstStyle/>
          <a:p>
            <a:fld id="{4255209E-C573-443A-830A-E2B004DA4176}" type="slidenum">
              <a:rPr lang="en-US" smtClean="0"/>
              <a:t>18</a:t>
            </a:fld>
            <a:endParaRPr lang="en-US" dirty="0"/>
          </a:p>
        </p:txBody>
      </p:sp>
    </p:spTree>
    <p:extLst>
      <p:ext uri="{BB962C8B-B14F-4D97-AF65-F5344CB8AC3E}">
        <p14:creationId xmlns:p14="http://schemas.microsoft.com/office/powerpoint/2010/main" val="3207616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906F93-BE4D-8B45-B7AC-342AF26A702B}" type="datetime1">
              <a:rPr lang="en-US" smtClean="0"/>
              <a:t>10/22/17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C21263-8F18-43B0-83A5-264DCC376183}" type="slidenum">
              <a:rPr lang="en-US" smtClean="0"/>
              <a:t>‹#›</a:t>
            </a:fld>
            <a:endParaRPr lang="en-US"/>
          </a:p>
        </p:txBody>
      </p:sp>
    </p:spTree>
    <p:extLst>
      <p:ext uri="{BB962C8B-B14F-4D97-AF65-F5344CB8AC3E}">
        <p14:creationId xmlns:p14="http://schemas.microsoft.com/office/powerpoint/2010/main" val="607310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7E4D8A-2206-774B-9FFB-38C5E8703E53}" type="datetime1">
              <a:rPr lang="en-US" smtClean="0"/>
              <a:t>10/22/17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C21263-8F18-43B0-83A5-264DCC376183}" type="slidenum">
              <a:rPr lang="en-US" smtClean="0"/>
              <a:t>‹#›</a:t>
            </a:fld>
            <a:endParaRPr lang="en-US"/>
          </a:p>
        </p:txBody>
      </p:sp>
    </p:spTree>
    <p:extLst>
      <p:ext uri="{BB962C8B-B14F-4D97-AF65-F5344CB8AC3E}">
        <p14:creationId xmlns:p14="http://schemas.microsoft.com/office/powerpoint/2010/main" val="2206483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8A53ED-6D41-504B-8DA8-F7A6E204A123}" type="datetime1">
              <a:rPr lang="en-US" smtClean="0"/>
              <a:t>10/22/17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C21263-8F18-43B0-83A5-264DCC376183}" type="slidenum">
              <a:rPr lang="en-US" smtClean="0"/>
              <a:t>‹#›</a:t>
            </a:fld>
            <a:endParaRPr lang="en-US"/>
          </a:p>
        </p:txBody>
      </p:sp>
    </p:spTree>
    <p:extLst>
      <p:ext uri="{BB962C8B-B14F-4D97-AF65-F5344CB8AC3E}">
        <p14:creationId xmlns:p14="http://schemas.microsoft.com/office/powerpoint/2010/main" val="3749671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3" name="Picture 9" descr="left_glob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650" y="539750"/>
            <a:ext cx="272415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158866" y="2419096"/>
            <a:ext cx="3933106" cy="703737"/>
          </a:xfrm>
        </p:spPr>
        <p:txBody>
          <a:bodyPr/>
          <a:lstStyle>
            <a:lvl1pPr>
              <a:defRPr baseline="0"/>
            </a:lvl1pPr>
          </a:lstStyle>
          <a:p>
            <a:r>
              <a:rPr lang="en-US" smtClean="0"/>
              <a:t>Click to edit Master title style</a:t>
            </a:r>
            <a:endParaRPr lang="en-US" dirty="0"/>
          </a:p>
        </p:txBody>
      </p:sp>
      <p:sp>
        <p:nvSpPr>
          <p:cNvPr id="4" name="Slide Number Placeholder 5"/>
          <p:cNvSpPr>
            <a:spLocks noGrp="1"/>
          </p:cNvSpPr>
          <p:nvPr>
            <p:ph type="sldNum" sz="quarter" idx="10"/>
          </p:nvPr>
        </p:nvSpPr>
        <p:spPr/>
        <p:txBody>
          <a:bodyPr rtlCol="0"/>
          <a:lstStyle>
            <a:lvl1pPr fontAlgn="auto">
              <a:spcBef>
                <a:spcPts val="0"/>
              </a:spcBef>
              <a:spcAft>
                <a:spcPts val="0"/>
              </a:spcAft>
              <a:defRPr sz="800">
                <a:solidFill>
                  <a:schemeClr val="tx1">
                    <a:tint val="75000"/>
                  </a:schemeClr>
                </a:solidFill>
                <a:latin typeface="+mn-lt"/>
                <a:ea typeface="+mn-ea"/>
                <a:cs typeface="+mn-cs"/>
              </a:defRPr>
            </a:lvl1pPr>
          </a:lstStyle>
          <a:p>
            <a:pPr>
              <a:defRPr/>
            </a:pPr>
            <a:r>
              <a:rPr lang="en-US" dirty="0"/>
              <a:t>Opening Slide</a:t>
            </a:r>
          </a:p>
        </p:txBody>
      </p:sp>
    </p:spTree>
    <p:extLst>
      <p:ext uri="{BB962C8B-B14F-4D97-AF65-F5344CB8AC3E}">
        <p14:creationId xmlns:p14="http://schemas.microsoft.com/office/powerpoint/2010/main" val="423635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9D10C7-2EB7-F745-92E1-23759D0401FB}" type="datetime1">
              <a:rPr lang="en-US" smtClean="0"/>
              <a:t>10/22/17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C21263-8F18-43B0-83A5-264DCC376183}" type="slidenum">
              <a:rPr lang="en-US" smtClean="0"/>
              <a:t>‹#›</a:t>
            </a:fld>
            <a:endParaRPr lang="en-US"/>
          </a:p>
        </p:txBody>
      </p:sp>
    </p:spTree>
    <p:extLst>
      <p:ext uri="{BB962C8B-B14F-4D97-AF65-F5344CB8AC3E}">
        <p14:creationId xmlns:p14="http://schemas.microsoft.com/office/powerpoint/2010/main" val="605528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F92467-4430-8B49-BE9B-B486C6D40073}" type="datetime1">
              <a:rPr lang="en-US" smtClean="0"/>
              <a:t>10/22/17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C21263-8F18-43B0-83A5-264DCC376183}" type="slidenum">
              <a:rPr lang="en-US" smtClean="0"/>
              <a:t>‹#›</a:t>
            </a:fld>
            <a:endParaRPr lang="en-US"/>
          </a:p>
        </p:txBody>
      </p:sp>
    </p:spTree>
    <p:extLst>
      <p:ext uri="{BB962C8B-B14F-4D97-AF65-F5344CB8AC3E}">
        <p14:creationId xmlns:p14="http://schemas.microsoft.com/office/powerpoint/2010/main" val="591531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429B78-8E89-D344-9554-C21AB62071B1}" type="datetime1">
              <a:rPr lang="en-US" smtClean="0"/>
              <a:t>10/22/17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C21263-8F18-43B0-83A5-264DCC376183}" type="slidenum">
              <a:rPr lang="en-US" smtClean="0"/>
              <a:t>‹#›</a:t>
            </a:fld>
            <a:endParaRPr lang="en-US"/>
          </a:p>
        </p:txBody>
      </p:sp>
    </p:spTree>
    <p:extLst>
      <p:ext uri="{BB962C8B-B14F-4D97-AF65-F5344CB8AC3E}">
        <p14:creationId xmlns:p14="http://schemas.microsoft.com/office/powerpoint/2010/main" val="2090080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0BBDC3-A2A9-CA4C-AF22-A516D607C57B}" type="datetime1">
              <a:rPr lang="en-US" smtClean="0"/>
              <a:t>10/22/17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C21263-8F18-43B0-83A5-264DCC376183}" type="slidenum">
              <a:rPr lang="en-US" smtClean="0"/>
              <a:t>‹#›</a:t>
            </a:fld>
            <a:endParaRPr lang="en-US"/>
          </a:p>
        </p:txBody>
      </p:sp>
    </p:spTree>
    <p:extLst>
      <p:ext uri="{BB962C8B-B14F-4D97-AF65-F5344CB8AC3E}">
        <p14:creationId xmlns:p14="http://schemas.microsoft.com/office/powerpoint/2010/main" val="3849958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BB6ADC-0270-8D43-B272-33DA3BE36930}" type="datetime1">
              <a:rPr lang="en-US" smtClean="0"/>
              <a:t>10/22/17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C21263-8F18-43B0-83A5-264DCC376183}" type="slidenum">
              <a:rPr lang="en-US" smtClean="0"/>
              <a:t>‹#›</a:t>
            </a:fld>
            <a:endParaRPr lang="en-US"/>
          </a:p>
        </p:txBody>
      </p:sp>
    </p:spTree>
    <p:extLst>
      <p:ext uri="{BB962C8B-B14F-4D97-AF65-F5344CB8AC3E}">
        <p14:creationId xmlns:p14="http://schemas.microsoft.com/office/powerpoint/2010/main" val="4282358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858371-72CC-7746-89EF-E806DA98AF8E}" type="datetime1">
              <a:rPr lang="en-US" smtClean="0"/>
              <a:t>10/22/17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C21263-8F18-43B0-83A5-264DCC376183}" type="slidenum">
              <a:rPr lang="en-US" smtClean="0"/>
              <a:t>‹#›</a:t>
            </a:fld>
            <a:endParaRPr lang="en-US"/>
          </a:p>
        </p:txBody>
      </p:sp>
    </p:spTree>
    <p:extLst>
      <p:ext uri="{BB962C8B-B14F-4D97-AF65-F5344CB8AC3E}">
        <p14:creationId xmlns:p14="http://schemas.microsoft.com/office/powerpoint/2010/main" val="2734189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E3EFE6-C198-C649-812B-25F4C5718F2E}" type="datetime1">
              <a:rPr lang="en-US" smtClean="0"/>
              <a:t>10/22/17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C21263-8F18-43B0-83A5-264DCC376183}" type="slidenum">
              <a:rPr lang="en-US" smtClean="0"/>
              <a:t>‹#›</a:t>
            </a:fld>
            <a:endParaRPr lang="en-US"/>
          </a:p>
        </p:txBody>
      </p:sp>
    </p:spTree>
    <p:extLst>
      <p:ext uri="{BB962C8B-B14F-4D97-AF65-F5344CB8AC3E}">
        <p14:creationId xmlns:p14="http://schemas.microsoft.com/office/powerpoint/2010/main" val="1639371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872A8B-2AD1-F74A-A515-F818F3D25D06}" type="datetime1">
              <a:rPr lang="en-US" smtClean="0"/>
              <a:t>10/22/17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C21263-8F18-43B0-83A5-264DCC376183}" type="slidenum">
              <a:rPr lang="en-US" smtClean="0"/>
              <a:t>‹#›</a:t>
            </a:fld>
            <a:endParaRPr lang="en-US"/>
          </a:p>
        </p:txBody>
      </p:sp>
    </p:spTree>
    <p:extLst>
      <p:ext uri="{BB962C8B-B14F-4D97-AF65-F5344CB8AC3E}">
        <p14:creationId xmlns:p14="http://schemas.microsoft.com/office/powerpoint/2010/main" val="42158514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B750D-E01F-D24E-B782-2B65CC2C4353}" type="datetime1">
              <a:rPr lang="en-US" smtClean="0"/>
              <a:t>10/22/17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C21263-8F18-43B0-83A5-264DCC376183}" type="slidenum">
              <a:rPr lang="en-US" smtClean="0"/>
              <a:t>‹#›</a:t>
            </a:fld>
            <a:endParaRPr lang="en-US"/>
          </a:p>
        </p:txBody>
      </p:sp>
    </p:spTree>
    <p:extLst>
      <p:ext uri="{BB962C8B-B14F-4D97-AF65-F5344CB8AC3E}">
        <p14:creationId xmlns:p14="http://schemas.microsoft.com/office/powerpoint/2010/main" val="786399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27.jpg"/><Relationship Id="rId7" Type="http://schemas.openxmlformats.org/officeDocument/2006/relationships/image" Target="../media/image28.jpg"/><Relationship Id="rId8" Type="http://schemas.openxmlformats.org/officeDocument/2006/relationships/image" Target="../media/image2.tiff"/><Relationship Id="rId9"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png"/><Relationship Id="rId6"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2.tiff"/><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tiff"/><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3200400" y="1828800"/>
            <a:ext cx="4876800" cy="3829050"/>
          </a:xfrm>
        </p:spPr>
        <p:txBody>
          <a:bodyPr>
            <a:normAutofit fontScale="90000"/>
          </a:bodyPr>
          <a:lstStyle/>
          <a:p>
            <a:r>
              <a:rPr lang="en-US" sz="2800" b="1" dirty="0" smtClean="0">
                <a:latin typeface="+mn-lt"/>
              </a:rPr>
              <a:t>The GLOBE Program:</a:t>
            </a:r>
            <a:br>
              <a:rPr lang="en-US" sz="2800" b="1" dirty="0" smtClean="0">
                <a:latin typeface="+mn-lt"/>
              </a:rPr>
            </a:br>
            <a:r>
              <a:rPr lang="en-US" sz="2800" dirty="0" smtClean="0"/>
              <a:t>An International Citizen Science Program for K-12 Students and Scientists</a:t>
            </a:r>
            <a:r>
              <a:rPr lang="en-US" sz="2800" b="1" dirty="0" smtClean="0">
                <a:latin typeface="+mn-lt"/>
              </a:rPr>
              <a:t> </a:t>
            </a:r>
            <a:br>
              <a:rPr lang="en-US" sz="2800" b="1" dirty="0" smtClean="0">
                <a:latin typeface="+mn-lt"/>
              </a:rPr>
            </a:br>
            <a:r>
              <a:rPr lang="en-US" sz="2400" b="1" dirty="0">
                <a:latin typeface="+mn-lt"/>
              </a:rPr>
              <a:t/>
            </a:r>
            <a:br>
              <a:rPr lang="en-US" sz="2400" b="1" dirty="0">
                <a:latin typeface="+mn-lt"/>
              </a:rPr>
            </a:br>
            <a:r>
              <a:rPr lang="en-US" sz="2400" b="1" dirty="0">
                <a:latin typeface="+mn-lt"/>
              </a:rPr>
              <a:t/>
            </a:r>
            <a:br>
              <a:rPr lang="en-US" sz="2400" b="1" dirty="0">
                <a:latin typeface="+mn-lt"/>
              </a:rPr>
            </a:br>
            <a:r>
              <a:rPr lang="en-US" sz="2400" dirty="0" smtClean="0">
                <a:latin typeface="+mn-lt"/>
              </a:rPr>
              <a:t>October 31, 2017</a:t>
            </a:r>
            <a:br>
              <a:rPr lang="en-US" sz="2400" dirty="0" smtClean="0">
                <a:latin typeface="+mn-lt"/>
              </a:rPr>
            </a:br>
            <a:r>
              <a:rPr lang="en-US" sz="2400" dirty="0" smtClean="0">
                <a:latin typeface="+mn-lt"/>
              </a:rPr>
              <a:t/>
            </a:r>
            <a:br>
              <a:rPr lang="en-US" sz="2400" dirty="0" smtClean="0">
                <a:latin typeface="+mn-lt"/>
              </a:rPr>
            </a:br>
            <a:r>
              <a:rPr lang="en-US" sz="2400" dirty="0" smtClean="0">
                <a:latin typeface="+mn-lt"/>
              </a:rPr>
              <a:t>Kristin Wegner</a:t>
            </a:r>
            <a:br>
              <a:rPr lang="en-US" sz="2400" dirty="0" smtClean="0">
                <a:latin typeface="+mn-lt"/>
              </a:rPr>
            </a:br>
            <a:r>
              <a:rPr lang="en-US" sz="2400" dirty="0" smtClean="0">
                <a:latin typeface="+mn-lt"/>
              </a:rPr>
              <a:t>GLOBE Implementation Office</a:t>
            </a:r>
            <a:r>
              <a:rPr lang="en-US" sz="2400" b="1" dirty="0">
                <a:latin typeface="+mn-lt"/>
              </a:rPr>
              <a:t/>
            </a:r>
            <a:br>
              <a:rPr lang="en-US" sz="2400" b="1" dirty="0">
                <a:latin typeface="+mn-lt"/>
              </a:rPr>
            </a:br>
            <a:endParaRPr lang="en-US" sz="2400" dirty="0">
              <a:latin typeface="+mn-lt"/>
            </a:endParaRP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2144687" y="5816615"/>
            <a:ext cx="6238485" cy="822295"/>
          </a:xfrm>
          <a:prstGeom prst="rect">
            <a:avLst/>
          </a:prstGeom>
        </p:spPr>
      </p:pic>
      <p:pic>
        <p:nvPicPr>
          <p:cNvPr id="3" name="Picture 2" descr="GLOBE_FULL20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740" y="242814"/>
            <a:ext cx="5906675" cy="905840"/>
          </a:xfrm>
          <a:prstGeom prst="rect">
            <a:avLst/>
          </a:prstGeom>
        </p:spPr>
      </p:pic>
    </p:spTree>
    <p:extLst>
      <p:ext uri="{BB962C8B-B14F-4D97-AF65-F5344CB8AC3E}">
        <p14:creationId xmlns:p14="http://schemas.microsoft.com/office/powerpoint/2010/main" val="26996045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7537" y="1447800"/>
            <a:ext cx="4716463" cy="2757488"/>
          </a:xfrm>
          <a:prstGeom prst="rect">
            <a:avLst/>
          </a:prstGeom>
          <a:ln/>
          <a:extLst/>
        </p:spPr>
        <p:style>
          <a:lnRef idx="2">
            <a:schemeClr val="accent1"/>
          </a:lnRef>
          <a:fillRef idx="1">
            <a:schemeClr val="lt1"/>
          </a:fillRef>
          <a:effectRef idx="0">
            <a:schemeClr val="accent1"/>
          </a:effectRef>
          <a:fontRef idx="minor">
            <a:schemeClr val="dk1"/>
          </a:fontRef>
        </p:style>
      </p:pic>
      <p:sp>
        <p:nvSpPr>
          <p:cNvPr id="36867" name="Title 1"/>
          <p:cNvSpPr>
            <a:spLocks noGrp="1"/>
          </p:cNvSpPr>
          <p:nvPr>
            <p:ph type="title"/>
          </p:nvPr>
        </p:nvSpPr>
        <p:spPr>
          <a:xfrm>
            <a:off x="457200" y="0"/>
            <a:ext cx="8229600" cy="874713"/>
          </a:xfrm>
          <a:solidFill>
            <a:schemeClr val="bg1"/>
          </a:solidFill>
        </p:spPr>
        <p:txBody>
          <a:bodyPr/>
          <a:lstStyle/>
          <a:p>
            <a:pPr algn="ctr" eaLnBrk="1" hangingPunct="1"/>
            <a:r>
              <a:rPr lang="en-US" sz="3600" dirty="0" smtClean="0">
                <a:latin typeface="Corbel" charset="0"/>
              </a:rPr>
              <a:t>GLOBE at a Glance</a:t>
            </a:r>
            <a:endParaRPr lang="en-US" sz="3600" dirty="0">
              <a:latin typeface="Corbel" charset="0"/>
            </a:endParaRPr>
          </a:p>
        </p:txBody>
      </p:sp>
      <p:pic>
        <p:nvPicPr>
          <p:cNvPr id="3686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4433912" cy="2378024"/>
          </a:xfrm>
          <a:prstGeom prst="rect">
            <a:avLst/>
          </a:prstGeom>
          <a:ln/>
          <a:extLst/>
        </p:spPr>
        <p:style>
          <a:lnRef idx="2">
            <a:schemeClr val="accent1"/>
          </a:lnRef>
          <a:fillRef idx="1">
            <a:schemeClr val="lt1"/>
          </a:fillRef>
          <a:effectRef idx="0">
            <a:schemeClr val="accent1"/>
          </a:effectRef>
          <a:fontRef idx="minor">
            <a:schemeClr val="dk1"/>
          </a:fontRef>
        </p:style>
      </p:pic>
      <p:sp>
        <p:nvSpPr>
          <p:cNvPr id="36870" name="TextBox 9"/>
          <p:cNvSpPr txBox="1">
            <a:spLocks noChangeArrowheads="1"/>
          </p:cNvSpPr>
          <p:nvPr/>
        </p:nvSpPr>
        <p:spPr bwMode="auto">
          <a:xfrm>
            <a:off x="762000" y="2667000"/>
            <a:ext cx="2838450" cy="369888"/>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dirty="0"/>
              <a:t>Water Transparency Reports</a:t>
            </a:r>
          </a:p>
        </p:txBody>
      </p:sp>
      <p:sp>
        <p:nvSpPr>
          <p:cNvPr id="36868" name="TextBox 6"/>
          <p:cNvSpPr txBox="1">
            <a:spLocks noChangeArrowheads="1"/>
          </p:cNvSpPr>
          <p:nvPr/>
        </p:nvSpPr>
        <p:spPr bwMode="auto">
          <a:xfrm flipH="1">
            <a:off x="5791200" y="1600200"/>
            <a:ext cx="2595892" cy="369332"/>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dirty="0"/>
              <a:t>Air Temperature Reports</a:t>
            </a:r>
          </a:p>
        </p:txBody>
      </p:sp>
      <p:pic>
        <p:nvPicPr>
          <p:cNvPr id="10" name="Picture 9" descr="Screen Shot 2017-10-09 at 10.28.56 PM.png"/>
          <p:cNvPicPr>
            <a:picLocks noChangeAspect="1"/>
          </p:cNvPicPr>
          <p:nvPr/>
        </p:nvPicPr>
        <p:blipFill rotWithShape="1">
          <a:blip r:embed="rId4" cstate="print">
            <a:extLst>
              <a:ext uri="{28A0092B-C50C-407E-A947-70E740481C1C}">
                <a14:useLocalDpi xmlns:a14="http://schemas.microsoft.com/office/drawing/2010/main" val="0"/>
              </a:ext>
            </a:extLst>
          </a:blip>
          <a:srcRect r="12639"/>
          <a:stretch/>
        </p:blipFill>
        <p:spPr>
          <a:xfrm>
            <a:off x="2133600" y="4343400"/>
            <a:ext cx="4769069" cy="2514600"/>
          </a:xfrm>
          <a:prstGeom prst="rect">
            <a:avLst/>
          </a:prstGeom>
        </p:spPr>
      </p:pic>
      <p:sp>
        <p:nvSpPr>
          <p:cNvPr id="12" name="TextBox 9"/>
          <p:cNvSpPr txBox="1">
            <a:spLocks noChangeArrowheads="1"/>
          </p:cNvSpPr>
          <p:nvPr/>
        </p:nvSpPr>
        <p:spPr bwMode="auto">
          <a:xfrm>
            <a:off x="4038600" y="5715000"/>
            <a:ext cx="1798464" cy="369332"/>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dirty="0" smtClean="0"/>
              <a:t>Dissolved oxygen</a:t>
            </a:r>
            <a:endParaRPr lang="en-US" dirty="0"/>
          </a:p>
        </p:txBody>
      </p:sp>
    </p:spTree>
    <p:extLst>
      <p:ext uri="{BB962C8B-B14F-4D97-AF65-F5344CB8AC3E}">
        <p14:creationId xmlns:p14="http://schemas.microsoft.com/office/powerpoint/2010/main" val="18384608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57200" y="317747"/>
            <a:ext cx="8305800" cy="660400"/>
          </a:xfrm>
        </p:spPr>
        <p:txBody>
          <a:bodyPr>
            <a:normAutofit/>
          </a:bodyPr>
          <a:lstStyle/>
          <a:p>
            <a:pPr eaLnBrk="1" hangingPunct="1"/>
            <a:r>
              <a:rPr lang="en-US" sz="3600" dirty="0">
                <a:latin typeface="+mn-lt"/>
              </a:rPr>
              <a:t>Data are accessible in several formats:</a:t>
            </a:r>
          </a:p>
        </p:txBody>
      </p:sp>
      <p:sp>
        <p:nvSpPr>
          <p:cNvPr id="15" name="Title 1"/>
          <p:cNvSpPr txBox="1">
            <a:spLocks/>
          </p:cNvSpPr>
          <p:nvPr/>
        </p:nvSpPr>
        <p:spPr bwMode="auto">
          <a:xfrm>
            <a:off x="1169988" y="1070706"/>
            <a:ext cx="3411537" cy="660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rgbClr val="595959"/>
                </a:solidFill>
                <a:latin typeface="Calibri" charset="0"/>
                <a:ea typeface="ＭＳ Ｐゴシック" charset="0"/>
              </a:defRPr>
            </a:lvl1pPr>
            <a:lvl2pPr>
              <a:defRPr sz="2000">
                <a:solidFill>
                  <a:srgbClr val="595959"/>
                </a:solidFill>
                <a:latin typeface="Calibri" charset="0"/>
                <a:ea typeface="ＭＳ Ｐゴシック" charset="0"/>
              </a:defRPr>
            </a:lvl2pPr>
            <a:lvl3pPr>
              <a:defRPr>
                <a:solidFill>
                  <a:srgbClr val="595959"/>
                </a:solidFill>
                <a:latin typeface="Calibri" charset="0"/>
                <a:ea typeface="ＭＳ Ｐゴシック" charset="0"/>
              </a:defRPr>
            </a:lvl3pPr>
            <a:lvl4pPr>
              <a:defRPr sz="1600">
                <a:solidFill>
                  <a:srgbClr val="595959"/>
                </a:solidFill>
                <a:latin typeface="Calibri" charset="0"/>
                <a:ea typeface="ＭＳ Ｐゴシック" charset="0"/>
              </a:defRPr>
            </a:lvl4pPr>
            <a:lvl5pPr>
              <a:defRPr sz="1600">
                <a:solidFill>
                  <a:srgbClr val="595959"/>
                </a:solidFill>
                <a:latin typeface="Calibri" charset="0"/>
                <a:ea typeface="ＭＳ Ｐゴシック" charset="0"/>
              </a:defRPr>
            </a:lvl5pPr>
            <a:lvl6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6pPr>
            <a:lvl7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7pPr>
            <a:lvl8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8pPr>
            <a:lvl9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9pPr>
          </a:lstStyle>
          <a:p>
            <a:pPr eaLnBrk="1" hangingPunct="1"/>
            <a:r>
              <a:rPr lang="en-US" dirty="0">
                <a:latin typeface="Corbel" charset="0"/>
              </a:rPr>
              <a:t>Time series (graphs)</a:t>
            </a:r>
          </a:p>
        </p:txBody>
      </p:sp>
      <p:pic>
        <p:nvPicPr>
          <p:cNvPr id="16" name="Picture 15"/>
          <p:cNvPicPr>
            <a:picLocks noChangeAspect="1"/>
          </p:cNvPicPr>
          <p:nvPr/>
        </p:nvPicPr>
        <p:blipFill>
          <a:blip r:embed="rId2"/>
          <a:stretch>
            <a:fillRect/>
          </a:stretch>
        </p:blipFill>
        <p:spPr>
          <a:xfrm>
            <a:off x="393700" y="1673485"/>
            <a:ext cx="4662488" cy="3036887"/>
          </a:xfrm>
          <a:prstGeom prst="rect">
            <a:avLst/>
          </a:prstGeom>
          <a:ln>
            <a:solidFill>
              <a:schemeClr val="bg1">
                <a:lumMod val="65000"/>
              </a:schemeClr>
            </a:solidFill>
          </a:ln>
        </p:spPr>
      </p:pic>
      <p:sp>
        <p:nvSpPr>
          <p:cNvPr id="17" name="Title 1"/>
          <p:cNvSpPr txBox="1">
            <a:spLocks/>
          </p:cNvSpPr>
          <p:nvPr/>
        </p:nvSpPr>
        <p:spPr bwMode="auto">
          <a:xfrm>
            <a:off x="5420370" y="1935072"/>
            <a:ext cx="2501900" cy="660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rgbClr val="595959"/>
                </a:solidFill>
                <a:latin typeface="Calibri" charset="0"/>
                <a:ea typeface="ＭＳ Ｐゴシック" charset="0"/>
              </a:defRPr>
            </a:lvl1pPr>
            <a:lvl2pPr>
              <a:defRPr sz="2000">
                <a:solidFill>
                  <a:srgbClr val="595959"/>
                </a:solidFill>
                <a:latin typeface="Calibri" charset="0"/>
                <a:ea typeface="ＭＳ Ｐゴシック" charset="0"/>
              </a:defRPr>
            </a:lvl2pPr>
            <a:lvl3pPr>
              <a:defRPr>
                <a:solidFill>
                  <a:srgbClr val="595959"/>
                </a:solidFill>
                <a:latin typeface="Calibri" charset="0"/>
                <a:ea typeface="ＭＳ Ｐゴシック" charset="0"/>
              </a:defRPr>
            </a:lvl3pPr>
            <a:lvl4pPr>
              <a:defRPr sz="1600">
                <a:solidFill>
                  <a:srgbClr val="595959"/>
                </a:solidFill>
                <a:latin typeface="Calibri" charset="0"/>
                <a:ea typeface="ＭＳ Ｐゴシック" charset="0"/>
              </a:defRPr>
            </a:lvl4pPr>
            <a:lvl5pPr>
              <a:defRPr sz="1600">
                <a:solidFill>
                  <a:srgbClr val="595959"/>
                </a:solidFill>
                <a:latin typeface="Calibri" charset="0"/>
                <a:ea typeface="ＭＳ Ｐゴシック" charset="0"/>
              </a:defRPr>
            </a:lvl5pPr>
            <a:lvl6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6pPr>
            <a:lvl7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7pPr>
            <a:lvl8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8pPr>
            <a:lvl9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9pPr>
          </a:lstStyle>
          <a:p>
            <a:pPr eaLnBrk="1" hangingPunct="1"/>
            <a:r>
              <a:rPr lang="en-US" dirty="0">
                <a:latin typeface="Corbel" charset="0"/>
              </a:rPr>
              <a:t>Spatial (maps)</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6863" y="2497704"/>
            <a:ext cx="4656137"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1"/>
          <p:cNvSpPr txBox="1">
            <a:spLocks noChangeArrowheads="1"/>
          </p:cNvSpPr>
          <p:nvPr/>
        </p:nvSpPr>
        <p:spPr bwMode="auto">
          <a:xfrm>
            <a:off x="1448246" y="5916241"/>
            <a:ext cx="6442192"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2400" dirty="0"/>
              <a:t>Visualization </a:t>
            </a:r>
            <a:r>
              <a:rPr lang="en-US" sz="2400" dirty="0" smtClean="0"/>
              <a:t>tool:  https</a:t>
            </a:r>
            <a:r>
              <a:rPr lang="en-US" sz="2400" dirty="0"/>
              <a:t>://vis.globe.gov/GLOBE/</a:t>
            </a:r>
          </a:p>
        </p:txBody>
      </p:sp>
    </p:spTree>
    <p:extLst>
      <p:ext uri="{BB962C8B-B14F-4D97-AF65-F5344CB8AC3E}">
        <p14:creationId xmlns:p14="http://schemas.microsoft.com/office/powerpoint/2010/main" val="2417463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233696"/>
            <a:ext cx="8305800" cy="660400"/>
          </a:xfrm>
        </p:spPr>
        <p:txBody>
          <a:bodyPr>
            <a:normAutofit/>
          </a:bodyPr>
          <a:lstStyle/>
          <a:p>
            <a:pPr eaLnBrk="1" hangingPunct="1"/>
            <a:r>
              <a:rPr lang="en-US" sz="3600" dirty="0"/>
              <a:t>Data </a:t>
            </a:r>
            <a:r>
              <a:rPr lang="en-US" sz="3600" dirty="0" smtClean="0"/>
              <a:t>in </a:t>
            </a:r>
            <a:r>
              <a:rPr lang="en-US" sz="3600" dirty="0"/>
              <a:t>several </a:t>
            </a:r>
            <a:r>
              <a:rPr lang="en-US" sz="3600" dirty="0" smtClean="0"/>
              <a:t>formats -continued:</a:t>
            </a:r>
            <a:endParaRPr lang="en-US" sz="3600" dirty="0"/>
          </a:p>
        </p:txBody>
      </p:sp>
      <p:sp>
        <p:nvSpPr>
          <p:cNvPr id="14" name="Title 1"/>
          <p:cNvSpPr txBox="1">
            <a:spLocks/>
          </p:cNvSpPr>
          <p:nvPr/>
        </p:nvSpPr>
        <p:spPr bwMode="auto">
          <a:xfrm>
            <a:off x="6184912" y="3930695"/>
            <a:ext cx="2486025" cy="660400"/>
          </a:xfrm>
          <a:prstGeom prst="rect">
            <a:avLst/>
          </a:prstGeom>
          <a:solidFill>
            <a:schemeClr val="bg1">
              <a:alpha val="6901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rgbClr val="595959"/>
                </a:solidFill>
                <a:latin typeface="Calibri" charset="0"/>
                <a:ea typeface="ＭＳ Ｐゴシック" charset="0"/>
              </a:defRPr>
            </a:lvl1pPr>
            <a:lvl2pPr>
              <a:defRPr sz="2000">
                <a:solidFill>
                  <a:srgbClr val="595959"/>
                </a:solidFill>
                <a:latin typeface="Calibri" charset="0"/>
                <a:ea typeface="ＭＳ Ｐゴシック" charset="0"/>
              </a:defRPr>
            </a:lvl2pPr>
            <a:lvl3pPr>
              <a:defRPr>
                <a:solidFill>
                  <a:srgbClr val="595959"/>
                </a:solidFill>
                <a:latin typeface="Calibri" charset="0"/>
                <a:ea typeface="ＭＳ Ｐゴシック" charset="0"/>
              </a:defRPr>
            </a:lvl3pPr>
            <a:lvl4pPr>
              <a:defRPr sz="1600">
                <a:solidFill>
                  <a:srgbClr val="595959"/>
                </a:solidFill>
                <a:latin typeface="Calibri" charset="0"/>
                <a:ea typeface="ＭＳ Ｐゴシック" charset="0"/>
              </a:defRPr>
            </a:lvl4pPr>
            <a:lvl5pPr>
              <a:defRPr sz="1600">
                <a:solidFill>
                  <a:srgbClr val="595959"/>
                </a:solidFill>
                <a:latin typeface="Calibri" charset="0"/>
                <a:ea typeface="ＭＳ Ｐゴシック" charset="0"/>
              </a:defRPr>
            </a:lvl5pPr>
            <a:lvl6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6pPr>
            <a:lvl7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7pPr>
            <a:lvl8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8pPr>
            <a:lvl9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9pPr>
          </a:lstStyle>
          <a:p>
            <a:pPr eaLnBrk="1" hangingPunct="1"/>
            <a:r>
              <a:rPr lang="en-US" dirty="0">
                <a:latin typeface="Corbel" charset="0"/>
              </a:rPr>
              <a:t>Tabular (raw data)</a:t>
            </a:r>
          </a:p>
        </p:txBody>
      </p:sp>
      <p:sp>
        <p:nvSpPr>
          <p:cNvPr id="19460" name="TextBox 1"/>
          <p:cNvSpPr txBox="1">
            <a:spLocks noChangeArrowheads="1"/>
          </p:cNvSpPr>
          <p:nvPr/>
        </p:nvSpPr>
        <p:spPr bwMode="auto">
          <a:xfrm>
            <a:off x="1512394" y="6027738"/>
            <a:ext cx="638737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2000" dirty="0"/>
              <a:t>Advanced Data Access </a:t>
            </a:r>
            <a:r>
              <a:rPr lang="en-US" sz="2000" dirty="0" smtClean="0"/>
              <a:t>Tool:  https</a:t>
            </a:r>
            <a:r>
              <a:rPr lang="en-US" sz="2000" dirty="0"/>
              <a:t>://datasearch.globe.gov/</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9438" y="894096"/>
            <a:ext cx="5981370" cy="2869341"/>
          </a:xfrm>
          <a:prstGeom prst="rect">
            <a:avLst/>
          </a:prstGeom>
          <a:ln/>
          <a:extLst/>
        </p:spPr>
        <p:style>
          <a:lnRef idx="2">
            <a:schemeClr val="accent1"/>
          </a:lnRef>
          <a:fillRef idx="1">
            <a:schemeClr val="lt1"/>
          </a:fillRef>
          <a:effectRef idx="0">
            <a:schemeClr val="accent1"/>
          </a:effectRef>
          <a:fontRef idx="minor">
            <a:schemeClr val="dk1"/>
          </a:fontRef>
        </p:style>
      </p:pic>
      <p:pic>
        <p:nvPicPr>
          <p:cNvPr id="1945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78225"/>
            <a:ext cx="5546627" cy="4104939"/>
          </a:xfrm>
          <a:prstGeom prst="rect">
            <a:avLst/>
          </a:prstGeom>
          <a:ln/>
          <a:extLst/>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389439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C21263-8F18-43B0-83A5-264DCC376183}" type="slidenum">
              <a:rPr lang="en-US" smtClean="0"/>
              <a:t>13</a:t>
            </a:fld>
            <a:endParaRPr lang="en-US"/>
          </a:p>
        </p:txBody>
      </p:sp>
      <p:pic>
        <p:nvPicPr>
          <p:cNvPr id="6" name="Picture 5" descr="Screen Shot 2017-09-15 at 10.20.15 AM.png"/>
          <p:cNvPicPr>
            <a:picLocks noChangeAspect="1"/>
          </p:cNvPicPr>
          <p:nvPr/>
        </p:nvPicPr>
        <p:blipFill rotWithShape="1">
          <a:blip r:embed="rId2">
            <a:extLst>
              <a:ext uri="{28A0092B-C50C-407E-A947-70E740481C1C}">
                <a14:useLocalDpi xmlns:a14="http://schemas.microsoft.com/office/drawing/2010/main" val="0"/>
              </a:ext>
            </a:extLst>
          </a:blip>
          <a:srcRect t="13276"/>
          <a:stretch/>
        </p:blipFill>
        <p:spPr>
          <a:xfrm>
            <a:off x="1371600" y="1453879"/>
            <a:ext cx="6665498" cy="4337321"/>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1846267" y="5816615"/>
            <a:ext cx="6238485" cy="822295"/>
          </a:xfrm>
          <a:prstGeom prst="rect">
            <a:avLst/>
          </a:prstGeom>
        </p:spPr>
      </p:pic>
      <p:pic>
        <p:nvPicPr>
          <p:cNvPr id="7" name="Picture 6" descr="GLOBE_FULL20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5913" y="417909"/>
            <a:ext cx="4271537" cy="655077"/>
          </a:xfrm>
          <a:prstGeom prst="rect">
            <a:avLst/>
          </a:prstGeom>
        </p:spPr>
      </p:pic>
      <p:sp>
        <p:nvSpPr>
          <p:cNvPr id="2" name="TextBox 1"/>
          <p:cNvSpPr txBox="1"/>
          <p:nvPr/>
        </p:nvSpPr>
        <p:spPr>
          <a:xfrm>
            <a:off x="1447800" y="1066800"/>
            <a:ext cx="1041400" cy="787400"/>
          </a:xfrm>
          <a:prstGeom prst="rect">
            <a:avLst/>
          </a:prstGeom>
          <a:solidFill>
            <a:srgbClr val="FFFFFF"/>
          </a:solidFill>
        </p:spPr>
        <p:txBody>
          <a:bodyPr wrap="square" rtlCol="0">
            <a:spAutoFit/>
          </a:bodyPr>
          <a:lstStyle/>
          <a:p>
            <a:endParaRPr lang="en-US" dirty="0"/>
          </a:p>
        </p:txBody>
      </p:sp>
    </p:spTree>
    <p:extLst>
      <p:ext uri="{BB962C8B-B14F-4D97-AF65-F5344CB8AC3E}">
        <p14:creationId xmlns:p14="http://schemas.microsoft.com/office/powerpoint/2010/main" val="4205157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6C21263-8F18-43B0-83A5-264DCC376183}" type="slidenum">
              <a:rPr lang="en-US" smtClean="0"/>
              <a:t>14</a:t>
            </a:fld>
            <a:endParaRPr lang="en-US"/>
          </a:p>
        </p:txBody>
      </p:sp>
      <p:pic>
        <p:nvPicPr>
          <p:cNvPr id="3" name="Picture 2" descr="Screen Shot 2017-09-15 at 10.19.45 AM.png"/>
          <p:cNvPicPr>
            <a:picLocks noChangeAspect="1"/>
          </p:cNvPicPr>
          <p:nvPr/>
        </p:nvPicPr>
        <p:blipFill rotWithShape="1">
          <a:blip r:embed="rId2">
            <a:extLst>
              <a:ext uri="{28A0092B-C50C-407E-A947-70E740481C1C}">
                <a14:useLocalDpi xmlns:a14="http://schemas.microsoft.com/office/drawing/2010/main" val="0"/>
              </a:ext>
            </a:extLst>
          </a:blip>
          <a:srcRect t="1661" b="16537"/>
          <a:stretch/>
        </p:blipFill>
        <p:spPr>
          <a:xfrm>
            <a:off x="1143000" y="1981200"/>
            <a:ext cx="7315200" cy="3502020"/>
          </a:xfrm>
          <a:prstGeom prst="rect">
            <a:avLst/>
          </a:prstGeom>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846267" y="5816615"/>
            <a:ext cx="6238485" cy="822295"/>
          </a:xfrm>
          <a:prstGeom prst="rect">
            <a:avLst/>
          </a:prstGeom>
        </p:spPr>
      </p:pic>
      <p:pic>
        <p:nvPicPr>
          <p:cNvPr id="6" name="Picture 5" descr="GLOBE_FULL20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5913" y="417909"/>
            <a:ext cx="4271537" cy="655077"/>
          </a:xfrm>
          <a:prstGeom prst="rect">
            <a:avLst/>
          </a:prstGeom>
        </p:spPr>
      </p:pic>
    </p:spTree>
    <p:extLst>
      <p:ext uri="{BB962C8B-B14F-4D97-AF65-F5344CB8AC3E}">
        <p14:creationId xmlns:p14="http://schemas.microsoft.com/office/powerpoint/2010/main" val="2935823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A9D095-A048-5449-B0A1-D2779121EB63}" type="slidenum">
              <a:rPr lang="en-US" smtClean="0"/>
              <a:t>15</a:t>
            </a:fld>
            <a:endParaRPr lang="en-US" dirty="0"/>
          </a:p>
        </p:txBody>
      </p:sp>
      <p:pic>
        <p:nvPicPr>
          <p:cNvPr id="6" name="Picture 5" descr="e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544" y="1566082"/>
            <a:ext cx="2286000" cy="2299527"/>
          </a:xfrm>
          <a:prstGeom prst="rect">
            <a:avLst/>
          </a:prstGeom>
        </p:spPr>
      </p:pic>
      <p:pic>
        <p:nvPicPr>
          <p:cNvPr id="8" name="Picture 7" descr="pedosphe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7968" y="3601560"/>
            <a:ext cx="2272553" cy="2286000"/>
          </a:xfrm>
          <a:prstGeom prst="rect">
            <a:avLst/>
          </a:prstGeom>
        </p:spPr>
      </p:pic>
      <p:pic>
        <p:nvPicPr>
          <p:cNvPr id="9" name="Picture 8" descr="hydrospher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4521" y="1315560"/>
            <a:ext cx="2286000" cy="2299527"/>
          </a:xfrm>
          <a:prstGeom prst="rect">
            <a:avLst/>
          </a:prstGeom>
        </p:spPr>
      </p:pic>
      <p:pic>
        <p:nvPicPr>
          <p:cNvPr id="11" name="Picture 10" descr="biospher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22" y="3601560"/>
            <a:ext cx="2286000" cy="2299527"/>
          </a:xfrm>
          <a:prstGeom prst="rect">
            <a:avLst/>
          </a:prstGeom>
        </p:spPr>
      </p:pic>
      <p:pic>
        <p:nvPicPr>
          <p:cNvPr id="12" name="Picture 11" descr="atm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523" y="1315560"/>
            <a:ext cx="2272552" cy="2286000"/>
          </a:xfrm>
          <a:prstGeom prst="rect">
            <a:avLst/>
          </a:prstGeom>
        </p:spPr>
      </p:pic>
      <p:sp>
        <p:nvSpPr>
          <p:cNvPr id="13" name="TextBox 12"/>
          <p:cNvSpPr txBox="1"/>
          <p:nvPr/>
        </p:nvSpPr>
        <p:spPr>
          <a:xfrm>
            <a:off x="5954544" y="4133233"/>
            <a:ext cx="2582629" cy="2031325"/>
          </a:xfrm>
          <a:prstGeom prst="rect">
            <a:avLst/>
          </a:prstGeom>
          <a:solidFill>
            <a:schemeClr val="bg1"/>
          </a:solidFill>
        </p:spPr>
        <p:txBody>
          <a:bodyPr wrap="square" rtlCol="0">
            <a:spAutoFit/>
          </a:bodyPr>
          <a:lstStyle/>
          <a:p>
            <a:pPr marL="285750" indent="-285750">
              <a:buFontTx/>
              <a:buChar char="-"/>
            </a:pPr>
            <a:r>
              <a:rPr lang="en-US" b="1" dirty="0" smtClean="0">
                <a:latin typeface="Georgia"/>
                <a:cs typeface="Georgia"/>
              </a:rPr>
              <a:t>Teacher’s Guide</a:t>
            </a:r>
          </a:p>
          <a:p>
            <a:pPr marL="742950" lvl="1" indent="-285750">
              <a:buFontTx/>
              <a:buChar char="-"/>
            </a:pPr>
            <a:r>
              <a:rPr lang="en-US" b="1" dirty="0" smtClean="0">
                <a:latin typeface="Georgia"/>
                <a:cs typeface="Georgia"/>
              </a:rPr>
              <a:t>Protocols</a:t>
            </a:r>
          </a:p>
          <a:p>
            <a:pPr marL="742950" lvl="1" indent="-285750">
              <a:buFontTx/>
              <a:buChar char="-"/>
            </a:pPr>
            <a:r>
              <a:rPr lang="en-US" b="1" dirty="0" smtClean="0">
                <a:latin typeface="Georgia"/>
                <a:cs typeface="Georgia"/>
              </a:rPr>
              <a:t>Learning Activities</a:t>
            </a:r>
          </a:p>
          <a:p>
            <a:pPr marL="285750" indent="-285750">
              <a:buFontTx/>
              <a:buChar char="-"/>
            </a:pPr>
            <a:r>
              <a:rPr lang="en-US" b="1" dirty="0" smtClean="0">
                <a:latin typeface="Georgia"/>
                <a:cs typeface="Georgia"/>
              </a:rPr>
              <a:t>International Student Science Symposium</a:t>
            </a:r>
          </a:p>
        </p:txBody>
      </p:sp>
      <p:pic>
        <p:nvPicPr>
          <p:cNvPr id="10" name="Picture 9"/>
          <p:cNvPicPr/>
          <p:nvPr/>
        </p:nvPicPr>
        <p:blipFill>
          <a:blip r:embed="rId8" cstate="print">
            <a:extLst>
              <a:ext uri="{28A0092B-C50C-407E-A947-70E740481C1C}">
                <a14:useLocalDpi xmlns:a14="http://schemas.microsoft.com/office/drawing/2010/main" val="0"/>
              </a:ext>
            </a:extLst>
          </a:blip>
          <a:stretch>
            <a:fillRect/>
          </a:stretch>
        </p:blipFill>
        <p:spPr>
          <a:xfrm>
            <a:off x="1846267" y="5816615"/>
            <a:ext cx="6238485" cy="822295"/>
          </a:xfrm>
          <a:prstGeom prst="rect">
            <a:avLst/>
          </a:prstGeom>
        </p:spPr>
      </p:pic>
      <p:pic>
        <p:nvPicPr>
          <p:cNvPr id="14" name="Picture 13" descr="GLOBE_FULL201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7233" y="417909"/>
            <a:ext cx="4271537" cy="655077"/>
          </a:xfrm>
          <a:prstGeom prst="rect">
            <a:avLst/>
          </a:prstGeom>
        </p:spPr>
      </p:pic>
    </p:spTree>
    <p:extLst>
      <p:ext uri="{BB962C8B-B14F-4D97-AF65-F5344CB8AC3E}">
        <p14:creationId xmlns:p14="http://schemas.microsoft.com/office/powerpoint/2010/main" val="8580954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Elementary GLOBE (EG)</a:t>
            </a:r>
            <a:endParaRPr lang="en-US" dirty="0"/>
          </a:p>
        </p:txBody>
      </p:sp>
      <p:sp>
        <p:nvSpPr>
          <p:cNvPr id="4" name="Slide Number Placeholder 3"/>
          <p:cNvSpPr>
            <a:spLocks noGrp="1"/>
          </p:cNvSpPr>
          <p:nvPr>
            <p:ph type="sldNum" sz="quarter" idx="12"/>
          </p:nvPr>
        </p:nvSpPr>
        <p:spPr/>
        <p:txBody>
          <a:bodyPr/>
          <a:lstStyle/>
          <a:p>
            <a:fld id="{BBA9D095-A048-5449-B0A1-D2779121EB63}" type="slidenum">
              <a:rPr lang="en-US" smtClean="0"/>
              <a:t>16</a:t>
            </a:fld>
            <a:endParaRPr lang="en-US" dirty="0"/>
          </a:p>
        </p:txBody>
      </p:sp>
      <p:pic>
        <p:nvPicPr>
          <p:cNvPr id="7" name="Picture 6" descr="Screen Shot 2016-03-02 at 9.41.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066800"/>
            <a:ext cx="6220448" cy="4846284"/>
          </a:xfrm>
          <a:prstGeom prst="rect">
            <a:avLst/>
          </a:prstGeom>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1846267" y="5816615"/>
            <a:ext cx="6238485" cy="822295"/>
          </a:xfrm>
          <a:prstGeom prst="rect">
            <a:avLst/>
          </a:prstGeom>
        </p:spPr>
      </p:pic>
    </p:spTree>
    <p:extLst>
      <p:ext uri="{BB962C8B-B14F-4D97-AF65-F5344CB8AC3E}">
        <p14:creationId xmlns:p14="http://schemas.microsoft.com/office/powerpoint/2010/main" val="586040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C21263-8F18-43B0-83A5-264DCC376183}" type="slidenum">
              <a:rPr lang="en-US" smtClean="0"/>
              <a:t>17</a:t>
            </a:fld>
            <a:endParaRPr lang="en-US"/>
          </a:p>
        </p:txBody>
      </p:sp>
      <p:pic>
        <p:nvPicPr>
          <p:cNvPr id="5" name="Picture 4"/>
          <p:cNvPicPr>
            <a:picLocks noChangeAspect="1"/>
          </p:cNvPicPr>
          <p:nvPr/>
        </p:nvPicPr>
        <p:blipFill>
          <a:blip r:embed="rId2"/>
          <a:stretch>
            <a:fillRect/>
          </a:stretch>
        </p:blipFill>
        <p:spPr>
          <a:xfrm>
            <a:off x="0" y="1600200"/>
            <a:ext cx="9144000" cy="2115312"/>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1846267" y="5816615"/>
            <a:ext cx="6238485" cy="822295"/>
          </a:xfrm>
          <a:prstGeom prst="rect">
            <a:avLst/>
          </a:prstGeom>
        </p:spPr>
      </p:pic>
      <p:pic>
        <p:nvPicPr>
          <p:cNvPr id="7" name="Picture 6" descr="GLOBE_FULL20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233" y="417909"/>
            <a:ext cx="4271537" cy="655077"/>
          </a:xfrm>
          <a:prstGeom prst="rect">
            <a:avLst/>
          </a:prstGeom>
        </p:spPr>
      </p:pic>
      <p:sp>
        <p:nvSpPr>
          <p:cNvPr id="8" name="Rectangle 7"/>
          <p:cNvSpPr/>
          <p:nvPr/>
        </p:nvSpPr>
        <p:spPr>
          <a:xfrm>
            <a:off x="2362200" y="4038600"/>
            <a:ext cx="4572000" cy="1200329"/>
          </a:xfrm>
          <a:prstGeom prst="rect">
            <a:avLst/>
          </a:prstGeom>
        </p:spPr>
        <p:txBody>
          <a:bodyPr>
            <a:spAutoFit/>
          </a:bodyPr>
          <a:lstStyle/>
          <a:p>
            <a:pPr marL="285750" indent="-285750">
              <a:buFont typeface="Arial"/>
              <a:buChar char="•"/>
            </a:pPr>
            <a:r>
              <a:rPr lang="en-US" dirty="0"/>
              <a:t>Reports accepted for submission:  01 January 2018 to 01 March 2018</a:t>
            </a:r>
          </a:p>
          <a:p>
            <a:pPr marL="285750" indent="-285750">
              <a:buFont typeface="Arial"/>
              <a:buChar char="•"/>
            </a:pPr>
            <a:r>
              <a:rPr lang="en-US" dirty="0"/>
              <a:t>Reports and presentations due: 01 March 2018</a:t>
            </a:r>
          </a:p>
        </p:txBody>
      </p:sp>
    </p:spTree>
    <p:extLst>
      <p:ext uri="{BB962C8B-B14F-4D97-AF65-F5344CB8AC3E}">
        <p14:creationId xmlns:p14="http://schemas.microsoft.com/office/powerpoint/2010/main" val="3192248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1331" y="1371600"/>
            <a:ext cx="4069969" cy="2797386"/>
          </a:xfrm>
        </p:spPr>
        <p:txBody>
          <a:bodyPr/>
          <a:lstStyle/>
          <a:p>
            <a:pPr marL="0" indent="0">
              <a:buNone/>
            </a:pPr>
            <a:r>
              <a:rPr lang="en-US" dirty="0" smtClean="0"/>
              <a:t>Sample student research reports</a:t>
            </a:r>
          </a:p>
        </p:txBody>
      </p:sp>
      <p:sp>
        <p:nvSpPr>
          <p:cNvPr id="4" name="Slide Number Placeholder 3"/>
          <p:cNvSpPr>
            <a:spLocks noGrp="1"/>
          </p:cNvSpPr>
          <p:nvPr>
            <p:ph type="sldNum" sz="quarter" idx="12"/>
          </p:nvPr>
        </p:nvSpPr>
        <p:spPr/>
        <p:txBody>
          <a:bodyPr/>
          <a:lstStyle/>
          <a:p>
            <a:fld id="{BBA9D095-A048-5449-B0A1-D2779121EB63}" type="slidenum">
              <a:rPr lang="en-US" smtClean="0"/>
              <a:t>18</a:t>
            </a:fld>
            <a:endParaRPr lang="en-US" dirty="0"/>
          </a:p>
        </p:txBody>
      </p:sp>
      <p:pic>
        <p:nvPicPr>
          <p:cNvPr id="5" name="Picture 4" descr="Screen Shot 2016-03-03 at 10.04.44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2819400"/>
            <a:ext cx="3657317" cy="3424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Screen Shot 2016-03-03 at 10.05.5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032" y="380999"/>
            <a:ext cx="4665568" cy="5955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75253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txBox="1">
            <a:spLocks/>
          </p:cNvSpPr>
          <p:nvPr/>
        </p:nvSpPr>
        <p:spPr bwMode="auto">
          <a:xfrm>
            <a:off x="6534325" y="5480435"/>
            <a:ext cx="2544763" cy="660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rgbClr val="595959"/>
                </a:solidFill>
                <a:latin typeface="Calibri" charset="0"/>
                <a:ea typeface="ＭＳ Ｐゴシック" charset="0"/>
              </a:defRPr>
            </a:lvl1pPr>
            <a:lvl2pPr>
              <a:defRPr sz="2000">
                <a:solidFill>
                  <a:srgbClr val="595959"/>
                </a:solidFill>
                <a:latin typeface="Calibri" charset="0"/>
                <a:ea typeface="ＭＳ Ｐゴシック" charset="0"/>
              </a:defRPr>
            </a:lvl2pPr>
            <a:lvl3pPr>
              <a:defRPr>
                <a:solidFill>
                  <a:srgbClr val="595959"/>
                </a:solidFill>
                <a:latin typeface="Calibri" charset="0"/>
                <a:ea typeface="ＭＳ Ｐゴシック" charset="0"/>
              </a:defRPr>
            </a:lvl3pPr>
            <a:lvl4pPr>
              <a:defRPr sz="1600">
                <a:solidFill>
                  <a:srgbClr val="595959"/>
                </a:solidFill>
                <a:latin typeface="Calibri" charset="0"/>
                <a:ea typeface="ＭＳ Ｐゴシック" charset="0"/>
              </a:defRPr>
            </a:lvl4pPr>
            <a:lvl5pPr>
              <a:defRPr sz="1600">
                <a:solidFill>
                  <a:srgbClr val="595959"/>
                </a:solidFill>
                <a:latin typeface="Calibri" charset="0"/>
                <a:ea typeface="ＭＳ Ｐゴシック" charset="0"/>
              </a:defRPr>
            </a:lvl5pPr>
            <a:lvl6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6pPr>
            <a:lvl7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7pPr>
            <a:lvl8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8pPr>
            <a:lvl9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9pPr>
          </a:lstStyle>
          <a:p>
            <a:pPr eaLnBrk="1" hangingPunct="1"/>
            <a:r>
              <a:rPr lang="en-US" sz="1800" dirty="0">
                <a:latin typeface="Corbel" charset="0"/>
              </a:rPr>
              <a:t>New Delhi, India</a:t>
            </a:r>
            <a:br>
              <a:rPr lang="en-US" sz="1800" dirty="0">
                <a:latin typeface="Corbel" charset="0"/>
              </a:rPr>
            </a:br>
            <a:r>
              <a:rPr lang="en-US" sz="1800" dirty="0">
                <a:latin typeface="Corbel" charset="0"/>
              </a:rPr>
              <a:t>August 3 – 8, 2014</a:t>
            </a:r>
          </a:p>
        </p:txBody>
      </p:sp>
      <p:sp>
        <p:nvSpPr>
          <p:cNvPr id="20482" name="Title 1"/>
          <p:cNvSpPr txBox="1">
            <a:spLocks/>
          </p:cNvSpPr>
          <p:nvPr/>
        </p:nvSpPr>
        <p:spPr bwMode="auto">
          <a:xfrm>
            <a:off x="6028856" y="4306888"/>
            <a:ext cx="26511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rgbClr val="595959"/>
                </a:solidFill>
                <a:latin typeface="Calibri" charset="0"/>
                <a:ea typeface="ＭＳ Ｐゴシック" charset="0"/>
              </a:defRPr>
            </a:lvl1pPr>
            <a:lvl2pPr>
              <a:defRPr sz="2000">
                <a:solidFill>
                  <a:srgbClr val="595959"/>
                </a:solidFill>
                <a:latin typeface="Calibri" charset="0"/>
                <a:ea typeface="ＭＳ Ｐゴシック" charset="0"/>
              </a:defRPr>
            </a:lvl2pPr>
            <a:lvl3pPr>
              <a:defRPr>
                <a:solidFill>
                  <a:srgbClr val="595959"/>
                </a:solidFill>
                <a:latin typeface="Calibri" charset="0"/>
                <a:ea typeface="ＭＳ Ｐゴシック" charset="0"/>
              </a:defRPr>
            </a:lvl3pPr>
            <a:lvl4pPr>
              <a:defRPr sz="1600">
                <a:solidFill>
                  <a:srgbClr val="595959"/>
                </a:solidFill>
                <a:latin typeface="Calibri" charset="0"/>
                <a:ea typeface="ＭＳ Ｐゴシック" charset="0"/>
              </a:defRPr>
            </a:lvl4pPr>
            <a:lvl5pPr>
              <a:defRPr sz="1600">
                <a:solidFill>
                  <a:srgbClr val="595959"/>
                </a:solidFill>
                <a:latin typeface="Calibri" charset="0"/>
                <a:ea typeface="ＭＳ Ｐゴシック" charset="0"/>
              </a:defRPr>
            </a:lvl5pPr>
            <a:lvl6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6pPr>
            <a:lvl7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7pPr>
            <a:lvl8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8pPr>
            <a:lvl9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9pPr>
          </a:lstStyle>
          <a:p>
            <a:pPr eaLnBrk="1" hangingPunct="1"/>
            <a:r>
              <a:rPr lang="en-US" sz="1800" dirty="0">
                <a:latin typeface="Corbel" charset="0"/>
              </a:rPr>
              <a:t>Cape Town, South Africa</a:t>
            </a:r>
            <a:br>
              <a:rPr lang="en-US" sz="1800" dirty="0">
                <a:latin typeface="Corbel" charset="0"/>
              </a:rPr>
            </a:br>
            <a:r>
              <a:rPr lang="en-US" sz="1800" dirty="0">
                <a:latin typeface="Corbel" charset="0"/>
              </a:rPr>
              <a:t>June 22 - 28, 2008</a:t>
            </a:r>
          </a:p>
        </p:txBody>
      </p:sp>
      <p:sp>
        <p:nvSpPr>
          <p:cNvPr id="20483" name="Title 1"/>
          <p:cNvSpPr txBox="1">
            <a:spLocks/>
          </p:cNvSpPr>
          <p:nvPr/>
        </p:nvSpPr>
        <p:spPr bwMode="auto">
          <a:xfrm>
            <a:off x="4599533" y="3097697"/>
            <a:ext cx="2608262"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rgbClr val="595959"/>
                </a:solidFill>
                <a:latin typeface="Calibri" charset="0"/>
                <a:ea typeface="ＭＳ Ｐゴシック" charset="0"/>
              </a:defRPr>
            </a:lvl1pPr>
            <a:lvl2pPr>
              <a:defRPr sz="2000">
                <a:solidFill>
                  <a:srgbClr val="595959"/>
                </a:solidFill>
                <a:latin typeface="Calibri" charset="0"/>
                <a:ea typeface="ＭＳ Ｐゴシック" charset="0"/>
              </a:defRPr>
            </a:lvl2pPr>
            <a:lvl3pPr>
              <a:defRPr>
                <a:solidFill>
                  <a:srgbClr val="595959"/>
                </a:solidFill>
                <a:latin typeface="Calibri" charset="0"/>
                <a:ea typeface="ＭＳ Ｐゴシック" charset="0"/>
              </a:defRPr>
            </a:lvl3pPr>
            <a:lvl4pPr>
              <a:defRPr sz="1600">
                <a:solidFill>
                  <a:srgbClr val="595959"/>
                </a:solidFill>
                <a:latin typeface="Calibri" charset="0"/>
                <a:ea typeface="ＭＳ Ｐゴシック" charset="0"/>
              </a:defRPr>
            </a:lvl4pPr>
            <a:lvl5pPr>
              <a:defRPr sz="1600">
                <a:solidFill>
                  <a:srgbClr val="595959"/>
                </a:solidFill>
                <a:latin typeface="Calibri" charset="0"/>
                <a:ea typeface="ＭＳ Ｐゴシック" charset="0"/>
              </a:defRPr>
            </a:lvl5pPr>
            <a:lvl6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6pPr>
            <a:lvl7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7pPr>
            <a:lvl8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8pPr>
            <a:lvl9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9pPr>
          </a:lstStyle>
          <a:p>
            <a:pPr eaLnBrk="1" hangingPunct="1"/>
            <a:r>
              <a:rPr lang="en-US" sz="1800" dirty="0">
                <a:latin typeface="Corbel" charset="0"/>
              </a:rPr>
              <a:t>Sibenik, Croatia</a:t>
            </a:r>
            <a:br>
              <a:rPr lang="en-US" sz="1800" dirty="0">
                <a:latin typeface="Corbel" charset="0"/>
              </a:rPr>
            </a:br>
            <a:r>
              <a:rPr lang="en-US" sz="1800" dirty="0">
                <a:latin typeface="Corbel" charset="0"/>
              </a:rPr>
              <a:t>June 29 - July 4, 2003</a:t>
            </a:r>
          </a:p>
        </p:txBody>
      </p:sp>
      <p:sp>
        <p:nvSpPr>
          <p:cNvPr id="20484" name="Title 1"/>
          <p:cNvSpPr txBox="1">
            <a:spLocks/>
          </p:cNvSpPr>
          <p:nvPr/>
        </p:nvSpPr>
        <p:spPr bwMode="auto">
          <a:xfrm>
            <a:off x="3908505" y="1893256"/>
            <a:ext cx="34131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rgbClr val="595959"/>
                </a:solidFill>
                <a:latin typeface="Calibri" charset="0"/>
                <a:ea typeface="ＭＳ Ｐゴシック" charset="0"/>
              </a:defRPr>
            </a:lvl1pPr>
            <a:lvl2pPr>
              <a:defRPr sz="2000">
                <a:solidFill>
                  <a:srgbClr val="595959"/>
                </a:solidFill>
                <a:latin typeface="Calibri" charset="0"/>
                <a:ea typeface="ＭＳ Ｐゴシック" charset="0"/>
              </a:defRPr>
            </a:lvl2pPr>
            <a:lvl3pPr>
              <a:defRPr>
                <a:solidFill>
                  <a:srgbClr val="595959"/>
                </a:solidFill>
                <a:latin typeface="Calibri" charset="0"/>
                <a:ea typeface="ＭＳ Ｐゴシック" charset="0"/>
              </a:defRPr>
            </a:lvl3pPr>
            <a:lvl4pPr>
              <a:defRPr sz="1600">
                <a:solidFill>
                  <a:srgbClr val="595959"/>
                </a:solidFill>
                <a:latin typeface="Calibri" charset="0"/>
                <a:ea typeface="ＭＳ Ｐゴシック" charset="0"/>
              </a:defRPr>
            </a:lvl4pPr>
            <a:lvl5pPr>
              <a:defRPr sz="1600">
                <a:solidFill>
                  <a:srgbClr val="595959"/>
                </a:solidFill>
                <a:latin typeface="Calibri" charset="0"/>
                <a:ea typeface="ＭＳ Ｐゴシック" charset="0"/>
              </a:defRPr>
            </a:lvl5pPr>
            <a:lvl6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6pPr>
            <a:lvl7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7pPr>
            <a:lvl8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8pPr>
            <a:lvl9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9pPr>
          </a:lstStyle>
          <a:p>
            <a:pPr eaLnBrk="1" hangingPunct="1"/>
            <a:r>
              <a:rPr lang="sv-SE" sz="1800" dirty="0">
                <a:latin typeface="Corbel" charset="0"/>
              </a:rPr>
              <a:t>Fayetteville, Arkansas, USA</a:t>
            </a:r>
            <a:br>
              <a:rPr lang="sv-SE" sz="1800" dirty="0">
                <a:latin typeface="Corbel" charset="0"/>
              </a:rPr>
            </a:br>
            <a:r>
              <a:rPr lang="sv-SE" sz="1800" dirty="0">
                <a:latin typeface="Corbel" charset="0"/>
              </a:rPr>
              <a:t>June 25 - 28, 2000</a:t>
            </a:r>
          </a:p>
        </p:txBody>
      </p:sp>
      <p:sp>
        <p:nvSpPr>
          <p:cNvPr id="20485" name="Title 1"/>
          <p:cNvSpPr txBox="1">
            <a:spLocks/>
          </p:cNvSpPr>
          <p:nvPr/>
        </p:nvSpPr>
        <p:spPr bwMode="auto">
          <a:xfrm>
            <a:off x="3274352" y="1049563"/>
            <a:ext cx="34131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rgbClr val="595959"/>
                </a:solidFill>
                <a:latin typeface="Calibri" charset="0"/>
                <a:ea typeface="ＭＳ Ｐゴシック" charset="0"/>
              </a:defRPr>
            </a:lvl1pPr>
            <a:lvl2pPr>
              <a:defRPr sz="2000">
                <a:solidFill>
                  <a:srgbClr val="595959"/>
                </a:solidFill>
                <a:latin typeface="Calibri" charset="0"/>
                <a:ea typeface="ＭＳ Ｐゴシック" charset="0"/>
              </a:defRPr>
            </a:lvl2pPr>
            <a:lvl3pPr>
              <a:defRPr>
                <a:solidFill>
                  <a:srgbClr val="595959"/>
                </a:solidFill>
                <a:latin typeface="Calibri" charset="0"/>
                <a:ea typeface="ＭＳ Ｐゴシック" charset="0"/>
              </a:defRPr>
            </a:lvl3pPr>
            <a:lvl4pPr>
              <a:defRPr sz="1600">
                <a:solidFill>
                  <a:srgbClr val="595959"/>
                </a:solidFill>
                <a:latin typeface="Calibri" charset="0"/>
                <a:ea typeface="ＭＳ Ｐゴシック" charset="0"/>
              </a:defRPr>
            </a:lvl4pPr>
            <a:lvl5pPr>
              <a:defRPr sz="1600">
                <a:solidFill>
                  <a:srgbClr val="595959"/>
                </a:solidFill>
                <a:latin typeface="Calibri" charset="0"/>
                <a:ea typeface="ＭＳ Ｐゴシック" charset="0"/>
              </a:defRPr>
            </a:lvl5pPr>
            <a:lvl6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6pPr>
            <a:lvl7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7pPr>
            <a:lvl8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8pPr>
            <a:lvl9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9pPr>
          </a:lstStyle>
          <a:p>
            <a:pPr eaLnBrk="1" hangingPunct="1"/>
            <a:r>
              <a:rPr lang="sv-SE" sz="1800" dirty="0">
                <a:latin typeface="Corbel" charset="0"/>
              </a:rPr>
              <a:t>Helsinki, Finland</a:t>
            </a:r>
            <a:br>
              <a:rPr lang="sv-SE" sz="1800" dirty="0">
                <a:latin typeface="Corbel" charset="0"/>
              </a:rPr>
            </a:br>
            <a:r>
              <a:rPr lang="sv-SE" sz="1800" dirty="0">
                <a:latin typeface="Corbel" charset="0"/>
              </a:rPr>
              <a:t>June 30 - July 4, 1998</a:t>
            </a:r>
          </a:p>
        </p:txBody>
      </p:sp>
      <p:pic>
        <p:nvPicPr>
          <p:cNvPr id="20486"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872907"/>
            <a:ext cx="2873375" cy="1004888"/>
          </a:xfrm>
          <a:prstGeom prst="rect">
            <a:avLst/>
          </a:prstGeom>
          <a:noFill/>
          <a:ln w="9525" cap="rnd">
            <a:solidFill>
              <a:schemeClr val="bg2"/>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2048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939" y="1921454"/>
            <a:ext cx="2646363" cy="10922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0488" name="Picture 18"/>
          <p:cNvPicPr>
            <a:picLocks noChangeAspect="1" noChangeArrowheads="1"/>
          </p:cNvPicPr>
          <p:nvPr/>
        </p:nvPicPr>
        <p:blipFill>
          <a:blip r:embed="rId4">
            <a:extLst>
              <a:ext uri="{28A0092B-C50C-407E-A947-70E740481C1C}">
                <a14:useLocalDpi xmlns:a14="http://schemas.microsoft.com/office/drawing/2010/main" val="0"/>
              </a:ext>
            </a:extLst>
          </a:blip>
          <a:srcRect b="5095"/>
          <a:stretch>
            <a:fillRect/>
          </a:stretch>
        </p:blipFill>
        <p:spPr bwMode="auto">
          <a:xfrm>
            <a:off x="1762012" y="3097697"/>
            <a:ext cx="2632075" cy="11684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0489"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6417" y="4351723"/>
            <a:ext cx="3621088" cy="112871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3848275" y="5585210"/>
            <a:ext cx="2686050" cy="1111250"/>
          </a:xfrm>
          <a:prstGeom prst="rect">
            <a:avLst/>
          </a:prstGeom>
          <a:ln>
            <a:solidFill>
              <a:schemeClr val="bg1">
                <a:lumMod val="65000"/>
              </a:schemeClr>
            </a:solidFill>
          </a:ln>
        </p:spPr>
      </p:pic>
      <p:sp>
        <p:nvSpPr>
          <p:cNvPr id="20491" name="TextBox 19"/>
          <p:cNvSpPr txBox="1">
            <a:spLocks noChangeArrowheads="1"/>
          </p:cNvSpPr>
          <p:nvPr/>
        </p:nvSpPr>
        <p:spPr bwMode="auto">
          <a:xfrm>
            <a:off x="1255713" y="177877"/>
            <a:ext cx="6074427"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4000" dirty="0"/>
              <a:t>GLOBE Learning Expeditions</a:t>
            </a:r>
          </a:p>
        </p:txBody>
      </p:sp>
    </p:spTree>
    <p:extLst>
      <p:ext uri="{BB962C8B-B14F-4D97-AF65-F5344CB8AC3E}">
        <p14:creationId xmlns:p14="http://schemas.microsoft.com/office/powerpoint/2010/main" val="274276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57200" y="1421357"/>
            <a:ext cx="8229600" cy="4480609"/>
          </a:xfrm>
          <a:prstGeom prst="rect">
            <a:avLst/>
          </a:prstGeom>
        </p:spPr>
        <p:txBody>
          <a:bodyPr>
            <a:normAutofit lnSpcReduction="10000"/>
          </a:bodyPr>
          <a:lstStyle>
            <a:lvl1pPr>
              <a:defRPr sz="2400">
                <a:solidFill>
                  <a:srgbClr val="595959"/>
                </a:solidFill>
                <a:latin typeface="Calibri" charset="0"/>
                <a:ea typeface="ＭＳ Ｐゴシック" charset="0"/>
              </a:defRPr>
            </a:lvl1pPr>
            <a:lvl2pPr>
              <a:defRPr sz="2000">
                <a:solidFill>
                  <a:srgbClr val="595959"/>
                </a:solidFill>
                <a:latin typeface="Calibri" charset="0"/>
                <a:ea typeface="ＭＳ Ｐゴシック" charset="0"/>
              </a:defRPr>
            </a:lvl2pPr>
            <a:lvl3pPr>
              <a:defRPr>
                <a:solidFill>
                  <a:srgbClr val="595959"/>
                </a:solidFill>
                <a:latin typeface="Calibri" charset="0"/>
                <a:ea typeface="ＭＳ Ｐゴシック" charset="0"/>
              </a:defRPr>
            </a:lvl3pPr>
            <a:lvl4pPr>
              <a:defRPr sz="1600">
                <a:solidFill>
                  <a:srgbClr val="595959"/>
                </a:solidFill>
                <a:latin typeface="Calibri" charset="0"/>
                <a:ea typeface="ＭＳ Ｐゴシック" charset="0"/>
              </a:defRPr>
            </a:lvl4pPr>
            <a:lvl5pPr>
              <a:defRPr sz="1600">
                <a:solidFill>
                  <a:srgbClr val="595959"/>
                </a:solidFill>
                <a:latin typeface="Calibri" charset="0"/>
                <a:ea typeface="ＭＳ Ｐゴシック" charset="0"/>
              </a:defRPr>
            </a:lvl5pPr>
            <a:lvl6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6pPr>
            <a:lvl7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7pPr>
            <a:lvl8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8pPr>
            <a:lvl9pPr eaLnBrk="0" fontAlgn="base" hangingPunct="0">
              <a:spcAft>
                <a:spcPct val="0"/>
              </a:spcAft>
              <a:buClr>
                <a:schemeClr val="accent2"/>
              </a:buClr>
              <a:buFont typeface="Arial" charset="0"/>
              <a:defRPr sz="1600">
                <a:solidFill>
                  <a:srgbClr val="595959"/>
                </a:solidFill>
                <a:latin typeface="Calibri" charset="0"/>
                <a:ea typeface="ＭＳ Ｐゴシック" charset="0"/>
              </a:defRPr>
            </a:lvl9pPr>
          </a:lstStyle>
          <a:p>
            <a:pPr marL="342900" indent="-342900" eaLnBrk="1" hangingPunct="1">
              <a:spcBef>
                <a:spcPct val="20000"/>
              </a:spcBef>
              <a:buClr>
                <a:srgbClr val="C76402"/>
              </a:buClr>
              <a:buFont typeface="Arial" charset="0"/>
              <a:buChar char="•"/>
            </a:pPr>
            <a:r>
              <a:rPr lang="en-US" sz="2200" dirty="0" smtClean="0">
                <a:solidFill>
                  <a:srgbClr val="000000"/>
                </a:solidFill>
                <a:latin typeface="+mn-lt"/>
                <a:cs typeface="ＭＳ Ｐゴシック" charset="0"/>
              </a:rPr>
              <a:t>GLOBE (Global Learning and Observations to Benefit the Environment) </a:t>
            </a:r>
            <a:r>
              <a:rPr lang="en-US" sz="2200" dirty="0">
                <a:solidFill>
                  <a:srgbClr val="000000"/>
                </a:solidFill>
                <a:latin typeface="+mn-lt"/>
                <a:cs typeface="ＭＳ Ｐゴシック" charset="0"/>
              </a:rPr>
              <a:t>is an international science and education program that connects a network </a:t>
            </a:r>
            <a:r>
              <a:rPr lang="en-US" sz="2200" dirty="0">
                <a:solidFill>
                  <a:srgbClr val="000000"/>
                </a:solidFill>
                <a:latin typeface="+mn-lt"/>
              </a:rPr>
              <a:t>of students, teachers and scientists from around the world to better understand, sustain and improve </a:t>
            </a:r>
            <a:r>
              <a:rPr lang="en-US" sz="2200" dirty="0" smtClean="0">
                <a:solidFill>
                  <a:srgbClr val="000000"/>
                </a:solidFill>
                <a:latin typeface="+mn-lt"/>
              </a:rPr>
              <a:t>Earth’s </a:t>
            </a:r>
            <a:r>
              <a:rPr lang="en-US" sz="2200" dirty="0">
                <a:solidFill>
                  <a:srgbClr val="000000"/>
                </a:solidFill>
                <a:latin typeface="+mn-lt"/>
              </a:rPr>
              <a:t>environment at local, regional and global scales. </a:t>
            </a:r>
          </a:p>
          <a:p>
            <a:pPr eaLnBrk="1" hangingPunct="1">
              <a:spcBef>
                <a:spcPct val="20000"/>
              </a:spcBef>
              <a:buClr>
                <a:srgbClr val="C76402"/>
              </a:buClr>
            </a:pPr>
            <a:endParaRPr lang="en-US" sz="1400" dirty="0">
              <a:solidFill>
                <a:srgbClr val="000000"/>
              </a:solidFill>
              <a:latin typeface="+mn-lt"/>
            </a:endParaRPr>
          </a:p>
          <a:p>
            <a:pPr marL="342900" indent="-342900" eaLnBrk="1" hangingPunct="1">
              <a:spcBef>
                <a:spcPct val="20000"/>
              </a:spcBef>
              <a:buClr>
                <a:srgbClr val="C76402"/>
              </a:buClr>
              <a:buFont typeface="Arial" charset="0"/>
              <a:buChar char="•"/>
            </a:pPr>
            <a:r>
              <a:rPr lang="en-US" sz="2200" dirty="0">
                <a:solidFill>
                  <a:srgbClr val="000000"/>
                </a:solidFill>
                <a:latin typeface="+mn-lt"/>
              </a:rPr>
              <a:t>Announced by the U.S. Government on Earth Day in 1994, GLOBE launched its worldwide implementation in 1995.  </a:t>
            </a:r>
            <a:r>
              <a:rPr lang="en-US" sz="2200" dirty="0" smtClean="0">
                <a:solidFill>
                  <a:srgbClr val="000000"/>
                </a:solidFill>
                <a:latin typeface="+mn-lt"/>
              </a:rPr>
              <a:t>GLOBE has been implemented in 117 countries worldwide.</a:t>
            </a:r>
            <a:endParaRPr lang="en-US" sz="2200" dirty="0">
              <a:solidFill>
                <a:srgbClr val="000000"/>
              </a:solidFill>
              <a:latin typeface="+mn-lt"/>
            </a:endParaRPr>
          </a:p>
          <a:p>
            <a:pPr marL="342900" indent="-342900" eaLnBrk="1" hangingPunct="1">
              <a:spcBef>
                <a:spcPct val="20000"/>
              </a:spcBef>
              <a:buClr>
                <a:srgbClr val="C76402"/>
              </a:buClr>
              <a:buFont typeface="Arial" charset="0"/>
              <a:buChar char="•"/>
            </a:pPr>
            <a:endParaRPr lang="en-US" sz="1400" dirty="0">
              <a:solidFill>
                <a:srgbClr val="000000"/>
              </a:solidFill>
              <a:latin typeface="+mn-lt"/>
            </a:endParaRPr>
          </a:p>
          <a:p>
            <a:pPr marL="342900" indent="-342900" eaLnBrk="1" hangingPunct="1">
              <a:spcBef>
                <a:spcPct val="20000"/>
              </a:spcBef>
              <a:buClr>
                <a:srgbClr val="C76402"/>
              </a:buClr>
              <a:buFont typeface="Arial" charset="0"/>
              <a:buChar char="•"/>
            </a:pPr>
            <a:r>
              <a:rPr lang="en-US" sz="2200" dirty="0">
                <a:solidFill>
                  <a:srgbClr val="000000"/>
                </a:solidFill>
                <a:latin typeface="+mn-lt"/>
              </a:rPr>
              <a:t>To date, more than </a:t>
            </a:r>
            <a:r>
              <a:rPr lang="en-US" sz="2200" b="1" i="1" dirty="0" smtClean="0">
                <a:solidFill>
                  <a:srgbClr val="000000"/>
                </a:solidFill>
                <a:latin typeface="+mn-lt"/>
              </a:rPr>
              <a:t>145 </a:t>
            </a:r>
            <a:r>
              <a:rPr lang="en-US" sz="2200" b="1" i="1" dirty="0">
                <a:solidFill>
                  <a:srgbClr val="000000"/>
                </a:solidFill>
                <a:latin typeface="+mn-lt"/>
              </a:rPr>
              <a:t>million measurements </a:t>
            </a:r>
            <a:r>
              <a:rPr lang="en-US" sz="2200" dirty="0">
                <a:solidFill>
                  <a:srgbClr val="000000"/>
                </a:solidFill>
                <a:latin typeface="+mn-lt"/>
              </a:rPr>
              <a:t>have been contributed to the GLOBE database, creating meaningful, standardized, global research-quality datasets that can be used in support of student and professional scientific research. </a:t>
            </a:r>
            <a:endParaRPr lang="en-US" sz="2200" dirty="0" smtClean="0">
              <a:solidFill>
                <a:srgbClr val="000000"/>
              </a:solidFill>
              <a:latin typeface="+mn-lt"/>
            </a:endParaRPr>
          </a:p>
          <a:p>
            <a:pPr marL="342900" indent="-342900" eaLnBrk="1" hangingPunct="1">
              <a:spcBef>
                <a:spcPct val="20000"/>
              </a:spcBef>
              <a:buClr>
                <a:srgbClr val="C76402"/>
              </a:buClr>
              <a:buFont typeface="Arial" charset="0"/>
              <a:buChar char="•"/>
            </a:pPr>
            <a:endParaRPr lang="en-US" sz="2200" dirty="0" smtClean="0">
              <a:latin typeface="+mn-lt"/>
            </a:endParaRPr>
          </a:p>
          <a:p>
            <a:pPr marL="342900" indent="-342900" eaLnBrk="1" hangingPunct="1">
              <a:spcBef>
                <a:spcPct val="20000"/>
              </a:spcBef>
              <a:buClr>
                <a:srgbClr val="C76402"/>
              </a:buClr>
              <a:buFont typeface="Arial" charset="0"/>
              <a:buChar char="•"/>
            </a:pPr>
            <a:endParaRPr lang="en-US" sz="2200" dirty="0" smtClean="0">
              <a:latin typeface="+mn-lt"/>
            </a:endParaRPr>
          </a:p>
          <a:p>
            <a:pPr marL="342900" indent="-342900" eaLnBrk="1" hangingPunct="1">
              <a:spcBef>
                <a:spcPct val="20000"/>
              </a:spcBef>
              <a:buClr>
                <a:srgbClr val="C76402"/>
              </a:buClr>
              <a:buFont typeface="Arial" charset="0"/>
              <a:buChar char="•"/>
            </a:pPr>
            <a:endParaRPr lang="en-US" sz="2200" dirty="0">
              <a:latin typeface="+mn-lt"/>
            </a:endParaRPr>
          </a:p>
          <a:p>
            <a:pPr marL="342900" indent="-342900" eaLnBrk="1" hangingPunct="1">
              <a:spcBef>
                <a:spcPct val="20000"/>
              </a:spcBef>
              <a:buClr>
                <a:srgbClr val="C76402"/>
              </a:buClr>
              <a:buFont typeface="Arial" charset="0"/>
              <a:buChar char="•"/>
            </a:pPr>
            <a:endParaRPr lang="en-US" sz="2200" dirty="0" smtClean="0">
              <a:latin typeface="+mn-lt"/>
            </a:endParaRPr>
          </a:p>
          <a:p>
            <a:pPr marL="342900" indent="-342900" eaLnBrk="1" hangingPunct="1">
              <a:spcBef>
                <a:spcPct val="20000"/>
              </a:spcBef>
              <a:buClr>
                <a:srgbClr val="C76402"/>
              </a:buClr>
              <a:buFont typeface="Arial" charset="0"/>
              <a:buNone/>
            </a:pPr>
            <a:endParaRPr lang="en-US" sz="2200" dirty="0">
              <a:latin typeface="+mn-lt"/>
            </a:endParaRPr>
          </a:p>
          <a:p>
            <a:pPr marL="342900" indent="-342900" eaLnBrk="1" hangingPunct="1">
              <a:spcBef>
                <a:spcPct val="20000"/>
              </a:spcBef>
              <a:buClr>
                <a:srgbClr val="C76402"/>
              </a:buClr>
              <a:buFont typeface="Arial" charset="0"/>
              <a:buNone/>
            </a:pPr>
            <a:endParaRPr lang="en-US" sz="2200" dirty="0"/>
          </a:p>
          <a:p>
            <a:pPr marL="342900" indent="-342900" eaLnBrk="1" hangingPunct="1">
              <a:spcBef>
                <a:spcPct val="20000"/>
              </a:spcBef>
              <a:buClr>
                <a:srgbClr val="C76402"/>
              </a:buClr>
              <a:buFont typeface="Arial" charset="0"/>
              <a:buNone/>
            </a:pPr>
            <a:endParaRPr lang="en-US" sz="2200" dirty="0"/>
          </a:p>
        </p:txBody>
      </p:sp>
      <p:sp>
        <p:nvSpPr>
          <p:cNvPr id="13314" name="Title 1"/>
          <p:cNvSpPr>
            <a:spLocks noGrp="1"/>
          </p:cNvSpPr>
          <p:nvPr>
            <p:ph type="title"/>
          </p:nvPr>
        </p:nvSpPr>
        <p:spPr>
          <a:xfrm>
            <a:off x="457200" y="274638"/>
            <a:ext cx="3220872" cy="877326"/>
          </a:xfrm>
        </p:spPr>
        <p:txBody>
          <a:bodyPr>
            <a:normAutofit/>
          </a:bodyPr>
          <a:lstStyle/>
          <a:p>
            <a:pPr eaLnBrk="1" hangingPunct="1"/>
            <a:r>
              <a:rPr lang="en-US" sz="3600" dirty="0" smtClean="0">
                <a:latin typeface="+mn-lt"/>
              </a:rPr>
              <a:t>What is</a:t>
            </a:r>
            <a:endParaRPr lang="en-US" sz="3600" dirty="0">
              <a:latin typeface="+mn-lt"/>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1846267" y="5816615"/>
            <a:ext cx="6238485" cy="822295"/>
          </a:xfrm>
          <a:prstGeom prst="rect">
            <a:avLst/>
          </a:prstGeom>
        </p:spPr>
      </p:pic>
      <p:pic>
        <p:nvPicPr>
          <p:cNvPr id="7" name="Picture 6" descr="GLOBE_FULL20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7233" y="417909"/>
            <a:ext cx="4271537" cy="655077"/>
          </a:xfrm>
          <a:prstGeom prst="rect">
            <a:avLst/>
          </a:prstGeom>
        </p:spPr>
      </p:pic>
      <p:sp>
        <p:nvSpPr>
          <p:cNvPr id="3" name="TextBox 2"/>
          <p:cNvSpPr txBox="1"/>
          <p:nvPr/>
        </p:nvSpPr>
        <p:spPr>
          <a:xfrm>
            <a:off x="7231220" y="388589"/>
            <a:ext cx="478844" cy="646331"/>
          </a:xfrm>
          <a:prstGeom prst="rect">
            <a:avLst/>
          </a:prstGeom>
          <a:noFill/>
        </p:spPr>
        <p:txBody>
          <a:bodyPr wrap="square" rtlCol="0">
            <a:spAutoFit/>
          </a:bodyPr>
          <a:lstStyle/>
          <a:p>
            <a:r>
              <a:rPr lang="en-US" sz="3600" dirty="0"/>
              <a:t>?</a:t>
            </a:r>
          </a:p>
        </p:txBody>
      </p:sp>
    </p:spTree>
    <p:extLst>
      <p:ext uri="{BB962C8B-B14F-4D97-AF65-F5344CB8AC3E}">
        <p14:creationId xmlns:p14="http://schemas.microsoft.com/office/powerpoint/2010/main" val="11563945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GLOBE Learning Expedition</a:t>
            </a:r>
            <a:br>
              <a:rPr lang="en-US" dirty="0" smtClean="0"/>
            </a:br>
            <a:r>
              <a:rPr lang="en-US" dirty="0" smtClean="0"/>
              <a:t>Ireland 2018</a:t>
            </a:r>
            <a:endParaRPr lang="en-US" dirty="0"/>
          </a:p>
        </p:txBody>
      </p:sp>
      <p:sp>
        <p:nvSpPr>
          <p:cNvPr id="4" name="Slide Number Placeholder 3"/>
          <p:cNvSpPr>
            <a:spLocks noGrp="1"/>
          </p:cNvSpPr>
          <p:nvPr>
            <p:ph type="sldNum" sz="quarter" idx="12"/>
          </p:nvPr>
        </p:nvSpPr>
        <p:spPr/>
        <p:txBody>
          <a:bodyPr/>
          <a:lstStyle/>
          <a:p>
            <a:fld id="{A6C21263-8F18-43B0-83A5-264DCC376183}" type="slidenum">
              <a:rPr lang="en-US" smtClean="0"/>
              <a:t>20</a:t>
            </a:fld>
            <a:endParaRPr lang="en-US"/>
          </a:p>
        </p:txBody>
      </p:sp>
      <p:pic>
        <p:nvPicPr>
          <p:cNvPr id="5" name="Picture 4"/>
          <p:cNvPicPr>
            <a:picLocks noChangeAspect="1"/>
          </p:cNvPicPr>
          <p:nvPr/>
        </p:nvPicPr>
        <p:blipFill>
          <a:blip r:embed="rId2"/>
          <a:stretch>
            <a:fillRect/>
          </a:stretch>
        </p:blipFill>
        <p:spPr>
          <a:xfrm>
            <a:off x="1676400" y="1828800"/>
            <a:ext cx="5791200" cy="4343400"/>
          </a:xfrm>
          <a:prstGeom prst="rect">
            <a:avLst/>
          </a:prstGeom>
        </p:spPr>
      </p:pic>
    </p:spTree>
    <p:extLst>
      <p:ext uri="{BB962C8B-B14F-4D97-AF65-F5344CB8AC3E}">
        <p14:creationId xmlns:p14="http://schemas.microsoft.com/office/powerpoint/2010/main" val="2981300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normAutofit/>
          </a:bodyPr>
          <a:lstStyle/>
          <a:p>
            <a:pPr eaLnBrk="1" hangingPunct="1"/>
            <a:r>
              <a:rPr lang="en-US" sz="3600" dirty="0">
                <a:latin typeface="Corbel" charset="0"/>
              </a:rPr>
              <a:t>GLOBE and Citizen Science</a:t>
            </a:r>
          </a:p>
        </p:txBody>
      </p:sp>
      <p:sp>
        <p:nvSpPr>
          <p:cNvPr id="21507" name="TextBox 3"/>
          <p:cNvSpPr txBox="1">
            <a:spLocks noChangeArrowheads="1"/>
          </p:cNvSpPr>
          <p:nvPr/>
        </p:nvSpPr>
        <p:spPr bwMode="auto">
          <a:xfrm>
            <a:off x="4643517" y="3851565"/>
            <a:ext cx="4043282" cy="461962"/>
          </a:xfrm>
          <a:prstGeom prst="rect">
            <a:avLst/>
          </a:prstGeom>
          <a:ln/>
          <a:extLst/>
        </p:spPr>
        <p:style>
          <a:lnRef idx="2">
            <a:schemeClr val="accent5"/>
          </a:lnRef>
          <a:fillRef idx="1">
            <a:schemeClr val="lt1"/>
          </a:fillRef>
          <a:effectRef idx="0">
            <a:schemeClr val="accent5"/>
          </a:effectRef>
          <a:fontRef idx="minor">
            <a:schemeClr val="dk1"/>
          </a:fontRef>
        </p:style>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2400" dirty="0" smtClean="0"/>
              <a:t>         observer.globe.gov</a:t>
            </a:r>
            <a:endParaRPr lang="en-US" sz="2400" dirty="0"/>
          </a:p>
        </p:txBody>
      </p:sp>
      <p:pic>
        <p:nvPicPr>
          <p:cNvPr id="4" name="Content Placeholder 3" descr="Screen Shot 2017-04-14 at 2.05.14 PM.png"/>
          <p:cNvPicPr>
            <a:picLocks noGrp="1" noChangeAspect="1"/>
          </p:cNvPicPr>
          <p:nvPr>
            <p:ph idx="1"/>
          </p:nvPr>
        </p:nvPicPr>
        <p:blipFill>
          <a:blip r:embed="rId2">
            <a:extLst>
              <a:ext uri="{28A0092B-C50C-407E-A947-70E740481C1C}">
                <a14:useLocalDpi xmlns:a14="http://schemas.microsoft.com/office/drawing/2010/main" val="0"/>
              </a:ext>
            </a:extLst>
          </a:blip>
          <a:srcRect l="8867" r="8867"/>
          <a:stretch>
            <a:fillRect/>
          </a:stretch>
        </p:blipFill>
        <p:spPr>
          <a:xfrm>
            <a:off x="457200" y="1310704"/>
            <a:ext cx="4006249" cy="2203283"/>
          </a:xfrm>
        </p:spPr>
        <p:style>
          <a:lnRef idx="2">
            <a:schemeClr val="accent5"/>
          </a:lnRef>
          <a:fillRef idx="1">
            <a:schemeClr val="lt1"/>
          </a:fillRef>
          <a:effectRef idx="0">
            <a:schemeClr val="accent5"/>
          </a:effectRef>
          <a:fontRef idx="minor">
            <a:schemeClr val="dk1"/>
          </a:fontRef>
        </p:style>
      </p:pic>
      <p:sp>
        <p:nvSpPr>
          <p:cNvPr id="5" name="TextBox 4"/>
          <p:cNvSpPr txBox="1"/>
          <p:nvPr/>
        </p:nvSpPr>
        <p:spPr>
          <a:xfrm>
            <a:off x="4631528" y="1310703"/>
            <a:ext cx="4055271" cy="212365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200" dirty="0"/>
              <a:t>In 2016, GLOBE formally launched a </a:t>
            </a:r>
            <a:r>
              <a:rPr lang="en-US" sz="2200" b="1" i="1" dirty="0"/>
              <a:t>public</a:t>
            </a:r>
            <a:r>
              <a:rPr lang="en-US" sz="2200" dirty="0"/>
              <a:t> citizen science </a:t>
            </a:r>
            <a:r>
              <a:rPr lang="en-US" sz="2200" dirty="0" smtClean="0"/>
              <a:t>component, </a:t>
            </a:r>
            <a:r>
              <a:rPr lang="en-US" sz="2200" dirty="0"/>
              <a:t>GLOBE </a:t>
            </a:r>
            <a:r>
              <a:rPr lang="en-US" sz="2200" dirty="0" smtClean="0"/>
              <a:t>Observer,</a:t>
            </a:r>
            <a:endParaRPr lang="en-US" dirty="0" smtClean="0"/>
          </a:p>
          <a:p>
            <a:r>
              <a:rPr lang="en-US" sz="2200" dirty="0" smtClean="0"/>
              <a:t>primarily </a:t>
            </a:r>
            <a:r>
              <a:rPr lang="en-US" sz="2200" dirty="0"/>
              <a:t>implemented through mobile app (</a:t>
            </a:r>
            <a:r>
              <a:rPr lang="en-US" sz="2200" dirty="0" smtClean="0"/>
              <a:t>iPhone and </a:t>
            </a:r>
            <a:r>
              <a:rPr lang="en-US" sz="2200" dirty="0"/>
              <a:t>Android</a:t>
            </a:r>
            <a:r>
              <a:rPr lang="en-US" sz="2200" dirty="0" smtClean="0"/>
              <a:t>)</a:t>
            </a:r>
          </a:p>
          <a:p>
            <a:endParaRPr lang="en-US" sz="2200" dirty="0" smtClean="0"/>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a:xfrm>
            <a:off x="1846267" y="5881988"/>
            <a:ext cx="6238485" cy="822295"/>
          </a:xfrm>
          <a:prstGeom prst="rect">
            <a:avLst/>
          </a:prstGeom>
        </p:spPr>
      </p:pic>
      <p:sp>
        <p:nvSpPr>
          <p:cNvPr id="6" name="TextBox 5"/>
          <p:cNvSpPr txBox="1"/>
          <p:nvPr/>
        </p:nvSpPr>
        <p:spPr>
          <a:xfrm>
            <a:off x="690994" y="3922192"/>
            <a:ext cx="4864972" cy="2308324"/>
          </a:xfrm>
          <a:prstGeom prst="rect">
            <a:avLst/>
          </a:prstGeom>
          <a:noFill/>
        </p:spPr>
        <p:txBody>
          <a:bodyPr wrap="square" rtlCol="0">
            <a:spAutoFit/>
          </a:bodyPr>
          <a:lstStyle/>
          <a:p>
            <a:r>
              <a:rPr lang="en-US" dirty="0" smtClean="0"/>
              <a:t>Data are currently being submitted for:</a:t>
            </a:r>
          </a:p>
          <a:p>
            <a:pPr marL="285750" indent="-285750">
              <a:buFont typeface="Arial"/>
              <a:buChar char="•"/>
            </a:pPr>
            <a:r>
              <a:rPr lang="en-US" dirty="0" smtClean="0"/>
              <a:t>Clouds</a:t>
            </a:r>
          </a:p>
          <a:p>
            <a:pPr marL="285750" indent="-285750">
              <a:buFont typeface="Arial"/>
              <a:buChar char="•"/>
            </a:pPr>
            <a:r>
              <a:rPr lang="en-US" dirty="0" smtClean="0"/>
              <a:t>Mosquito Habitat</a:t>
            </a:r>
          </a:p>
          <a:p>
            <a:endParaRPr lang="en-US" dirty="0" smtClean="0"/>
          </a:p>
          <a:p>
            <a:r>
              <a:rPr lang="en-US" dirty="0" smtClean="0"/>
              <a:t>In development:</a:t>
            </a:r>
          </a:p>
          <a:p>
            <a:pPr marL="285750" indent="-285750">
              <a:buFont typeface="Arial"/>
              <a:buChar char="•"/>
            </a:pPr>
            <a:r>
              <a:rPr lang="en-US" dirty="0" smtClean="0"/>
              <a:t>Adopt a Pixel (land cover)</a:t>
            </a:r>
          </a:p>
          <a:p>
            <a:pPr marL="285750" indent="-285750">
              <a:buFont typeface="Arial"/>
              <a:buChar char="•"/>
            </a:pPr>
            <a:r>
              <a:rPr lang="en-US" dirty="0" smtClean="0"/>
              <a:t>To be determined</a:t>
            </a:r>
          </a:p>
          <a:p>
            <a:endParaRPr lang="en-US" dirty="0"/>
          </a:p>
        </p:txBody>
      </p:sp>
      <p:pic>
        <p:nvPicPr>
          <p:cNvPr id="8" name="Picture 7" descr="Screen Shot 2017-04-14 at 2.17.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517" y="4313526"/>
            <a:ext cx="4043282" cy="1738233"/>
          </a:xfrm>
          <a:prstGeom prst="rect">
            <a:avLst/>
          </a:prstGeom>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7209213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44692" y="1415788"/>
            <a:ext cx="6705600" cy="2667000"/>
          </a:xfrm>
        </p:spPr>
        <p:txBody>
          <a:bodyPr>
            <a:normAutofit fontScale="62500" lnSpcReduction="20000"/>
          </a:bodyPr>
          <a:lstStyle/>
          <a:p>
            <a:pPr>
              <a:spcBef>
                <a:spcPts val="0"/>
              </a:spcBef>
            </a:pPr>
            <a:r>
              <a:rPr lang="en-US" sz="3400" dirty="0" smtClean="0"/>
              <a:t>Engaging citizen scientists yields needed scientific data and more hands to solve critical problems.</a:t>
            </a:r>
          </a:p>
          <a:p>
            <a:pPr>
              <a:spcBef>
                <a:spcPts val="0"/>
              </a:spcBef>
            </a:pPr>
            <a:r>
              <a:rPr lang="en-US" sz="3400" dirty="0" smtClean="0"/>
              <a:t>GLOBE Observer app (for iPhones and Androids) brings GLOBE to citizen scientists. </a:t>
            </a:r>
          </a:p>
          <a:p>
            <a:pPr>
              <a:spcBef>
                <a:spcPts val="0"/>
              </a:spcBef>
            </a:pPr>
            <a:r>
              <a:rPr lang="en-US" sz="3400" dirty="0"/>
              <a:t>M</a:t>
            </a:r>
            <a:r>
              <a:rPr lang="en-US" sz="3400" dirty="0" smtClean="0"/>
              <a:t>osquito Habitat Mapper will be a game </a:t>
            </a:r>
            <a:r>
              <a:rPr lang="en-US" sz="3400" dirty="0"/>
              <a:t>changer </a:t>
            </a:r>
            <a:r>
              <a:rPr lang="en-US" sz="3400" dirty="0" smtClean="0"/>
              <a:t>for eradicating </a:t>
            </a:r>
            <a:r>
              <a:rPr lang="en-US" sz="3400" dirty="0" err="1"/>
              <a:t>Zika</a:t>
            </a:r>
            <a:r>
              <a:rPr lang="en-US" sz="3400" dirty="0"/>
              <a:t> and other mosquito-borne diseases. </a:t>
            </a:r>
            <a:endParaRPr lang="en-US" sz="3400" dirty="0" smtClean="0"/>
          </a:p>
          <a:p>
            <a:pPr>
              <a:spcBef>
                <a:spcPts val="0"/>
              </a:spcBef>
            </a:pPr>
            <a:r>
              <a:rPr lang="en-US" sz="3400" dirty="0" smtClean="0"/>
              <a:t>On August </a:t>
            </a:r>
            <a:r>
              <a:rPr lang="en-US" sz="3400" dirty="0"/>
              <a:t>21, </a:t>
            </a:r>
            <a:r>
              <a:rPr lang="en-US" sz="3400" dirty="0" smtClean="0"/>
              <a:t>nearly </a:t>
            </a:r>
            <a:r>
              <a:rPr lang="en-US" sz="3400" dirty="0"/>
              <a:t>10,500 users </a:t>
            </a:r>
            <a:r>
              <a:rPr lang="en-US" sz="3400" dirty="0" smtClean="0"/>
              <a:t>made more than  </a:t>
            </a:r>
            <a:r>
              <a:rPr lang="en-US" sz="3400" dirty="0"/>
              <a:t>105,000 </a:t>
            </a:r>
            <a:r>
              <a:rPr lang="en-US" sz="3400" dirty="0" smtClean="0"/>
              <a:t>solar eclipse observations.</a:t>
            </a:r>
          </a:p>
          <a:p>
            <a:pPr>
              <a:spcBef>
                <a:spcPts val="0"/>
              </a:spcBef>
            </a:pPr>
            <a:r>
              <a:rPr lang="en-US" sz="3400" dirty="0" smtClean="0"/>
              <a:t>New environmental </a:t>
            </a:r>
            <a:r>
              <a:rPr lang="en-US" sz="3400" dirty="0"/>
              <a:t>observations </a:t>
            </a:r>
            <a:r>
              <a:rPr lang="en-US" sz="3400" dirty="0" smtClean="0"/>
              <a:t>(such as land </a:t>
            </a:r>
            <a:r>
              <a:rPr lang="en-US" sz="3400" dirty="0"/>
              <a:t>cover) </a:t>
            </a:r>
            <a:r>
              <a:rPr lang="en-US" sz="3400" dirty="0" smtClean="0"/>
              <a:t>in </a:t>
            </a:r>
            <a:r>
              <a:rPr lang="en-US" sz="3400" dirty="0"/>
              <a:t>the next few </a:t>
            </a:r>
            <a:r>
              <a:rPr lang="en-US" sz="3400" dirty="0" smtClean="0"/>
              <a:t>years.</a:t>
            </a:r>
            <a:r>
              <a:rPr lang="en-US" sz="2800" b="1" i="1" dirty="0" smtClean="0">
                <a:solidFill>
                  <a:prstClr val="black"/>
                </a:solidFill>
              </a:rPr>
              <a:t> </a:t>
            </a:r>
            <a:endParaRPr lang="en-US" sz="2400" dirty="0" smtClean="0">
              <a:solidFill>
                <a:prstClr val="black"/>
              </a:solidFill>
            </a:endParaRPr>
          </a:p>
          <a:p>
            <a:pPr marL="0" lvl="0" indent="0">
              <a:spcBef>
                <a:spcPts val="0"/>
              </a:spcBef>
              <a:buNone/>
            </a:pPr>
            <a:endParaRPr lang="en-US" sz="2400" dirty="0"/>
          </a:p>
        </p:txBody>
      </p:sp>
      <p:sp>
        <p:nvSpPr>
          <p:cNvPr id="2" name="Slide Number Placeholder 1"/>
          <p:cNvSpPr>
            <a:spLocks noGrp="1"/>
          </p:cNvSpPr>
          <p:nvPr>
            <p:ph type="sldNum" sz="quarter" idx="12"/>
          </p:nvPr>
        </p:nvSpPr>
        <p:spPr/>
        <p:txBody>
          <a:bodyPr/>
          <a:lstStyle/>
          <a:p>
            <a:fld id="{A6C21263-8F18-43B0-83A5-264DCC376183}" type="slidenum">
              <a:rPr lang="en-US" smtClean="0"/>
              <a:t>22</a:t>
            </a:fld>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1491988"/>
            <a:ext cx="1968032" cy="3874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04812" y="990600"/>
            <a:ext cx="8334375" cy="523220"/>
          </a:xfrm>
          <a:prstGeom prst="rect">
            <a:avLst/>
          </a:prstGeom>
        </p:spPr>
        <p:txBody>
          <a:bodyPr wrap="square">
            <a:spAutoFit/>
          </a:bodyPr>
          <a:lstStyle/>
          <a:p>
            <a:r>
              <a:rPr lang="en-US" sz="2800" b="1" i="1" dirty="0"/>
              <a:t>Why GLOBE?  </a:t>
            </a:r>
            <a:r>
              <a:rPr lang="en-US" sz="2800" i="1" dirty="0"/>
              <a:t>Leverage powerful citizen science network </a:t>
            </a:r>
          </a:p>
        </p:txBody>
      </p:sp>
      <p:pic>
        <p:nvPicPr>
          <p:cNvPr id="9" name="Picture 2" descr="C:\Users\kleppde\AppData\Local\Microsoft\Windows\Temporary Internet Files\Content.Outlook\KDFBY422\GLOBE Clouds_Eclipse Da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4082788"/>
            <a:ext cx="3048000" cy="17763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082788"/>
            <a:ext cx="1600200" cy="1817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1846267" y="5816615"/>
            <a:ext cx="6238485" cy="822295"/>
          </a:xfrm>
          <a:prstGeom prst="rect">
            <a:avLst/>
          </a:prstGeom>
        </p:spPr>
      </p:pic>
      <p:pic>
        <p:nvPicPr>
          <p:cNvPr id="12" name="Picture 11" descr="GLOBE_FULL201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6231" y="304800"/>
            <a:ext cx="4271537" cy="655077"/>
          </a:xfrm>
          <a:prstGeom prst="rect">
            <a:avLst/>
          </a:prstGeom>
        </p:spPr>
      </p:pic>
    </p:spTree>
    <p:extLst>
      <p:ext uri="{BB962C8B-B14F-4D97-AF65-F5344CB8AC3E}">
        <p14:creationId xmlns:p14="http://schemas.microsoft.com/office/powerpoint/2010/main" val="26821313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C21263-8F18-43B0-83A5-264DCC376183}" type="slidenum">
              <a:rPr lang="en-US" smtClean="0"/>
              <a:t>23</a:t>
            </a:fld>
            <a:endParaRPr lang="en-US"/>
          </a:p>
        </p:txBody>
      </p:sp>
      <p:pic>
        <p:nvPicPr>
          <p:cNvPr id="5" name="Picture 4"/>
          <p:cNvPicPr>
            <a:picLocks noChangeAspect="1"/>
          </p:cNvPicPr>
          <p:nvPr/>
        </p:nvPicPr>
        <p:blipFill>
          <a:blip r:embed="rId2"/>
          <a:stretch>
            <a:fillRect/>
          </a:stretch>
        </p:blipFill>
        <p:spPr>
          <a:xfrm>
            <a:off x="765735" y="685800"/>
            <a:ext cx="7612530" cy="5882409"/>
          </a:xfrm>
          <a:prstGeom prst="rect">
            <a:avLst/>
          </a:prstGeom>
        </p:spPr>
      </p:pic>
      <p:pic>
        <p:nvPicPr>
          <p:cNvPr id="7" name="Picture 6" descr="GLOBE_FULL20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76200"/>
            <a:ext cx="4271537" cy="655077"/>
          </a:xfrm>
          <a:prstGeom prst="rect">
            <a:avLst/>
          </a:prstGeom>
        </p:spPr>
      </p:pic>
    </p:spTree>
    <p:extLst>
      <p:ext uri="{BB962C8B-B14F-4D97-AF65-F5344CB8AC3E}">
        <p14:creationId xmlns:p14="http://schemas.microsoft.com/office/powerpoint/2010/main" val="247308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317133" y="532217"/>
            <a:ext cx="8133537" cy="660400"/>
          </a:xfrm>
        </p:spPr>
        <p:txBody>
          <a:bodyPr>
            <a:noAutofit/>
          </a:bodyPr>
          <a:lstStyle/>
          <a:p>
            <a:pPr eaLnBrk="1" hangingPunct="1"/>
            <a:r>
              <a:rPr lang="en-US" sz="3600" dirty="0" smtClean="0"/>
              <a:t>The GLOBE International STEM Network  (GISN)</a:t>
            </a:r>
            <a:endParaRPr lang="en-US" sz="3600" dirty="0"/>
          </a:p>
        </p:txBody>
      </p:sp>
      <p:sp>
        <p:nvSpPr>
          <p:cNvPr id="16386" name="Content Placeholder 2"/>
          <p:cNvSpPr>
            <a:spLocks noGrp="1"/>
          </p:cNvSpPr>
          <p:nvPr>
            <p:ph idx="1"/>
          </p:nvPr>
        </p:nvSpPr>
        <p:spPr>
          <a:xfrm>
            <a:off x="466725" y="1498040"/>
            <a:ext cx="7853218" cy="4054475"/>
          </a:xfrm>
        </p:spPr>
        <p:txBody>
          <a:bodyPr/>
          <a:lstStyle/>
          <a:p>
            <a:r>
              <a:rPr lang="en-US" sz="2000" dirty="0">
                <a:latin typeface="Calibri" charset="0"/>
              </a:rPr>
              <a:t>The GLOBE International STEM Network (GISN) is an international network of STEM </a:t>
            </a:r>
            <a:r>
              <a:rPr lang="en-US" sz="2000" dirty="0" smtClean="0">
                <a:latin typeface="Calibri" charset="0"/>
              </a:rPr>
              <a:t>(</a:t>
            </a:r>
            <a:r>
              <a:rPr lang="en-US" sz="2000" dirty="0">
                <a:latin typeface="Calibri" charset="0"/>
              </a:rPr>
              <a:t>Science, Technology, Engineering, Mathematics) professionals that work with GLOBE students around the world conducting science. </a:t>
            </a:r>
          </a:p>
          <a:p>
            <a:pPr eaLnBrk="1" hangingPunct="1"/>
            <a:r>
              <a:rPr lang="en-US" sz="2000" dirty="0" smtClean="0">
                <a:latin typeface="Calibri" charset="0"/>
              </a:rPr>
              <a:t>Currently, </a:t>
            </a:r>
            <a:r>
              <a:rPr lang="en-US" sz="2000" b="1" i="1" u="sng" dirty="0" smtClean="0">
                <a:latin typeface="Calibri" charset="0"/>
              </a:rPr>
              <a:t>350 STEM </a:t>
            </a:r>
            <a:r>
              <a:rPr lang="en-US" sz="2000" b="1" i="1" u="sng" dirty="0">
                <a:latin typeface="Calibri" charset="0"/>
              </a:rPr>
              <a:t>professionals </a:t>
            </a:r>
            <a:r>
              <a:rPr lang="en-US" sz="2000" dirty="0">
                <a:latin typeface="Calibri" charset="0"/>
              </a:rPr>
              <a:t>mentor students and teachers, present scientific ideas, and/or collaborate on scientific research. </a:t>
            </a:r>
          </a:p>
          <a:p>
            <a:pPr eaLnBrk="1" hangingPunct="1"/>
            <a:r>
              <a:rPr lang="en-US" sz="2000" dirty="0">
                <a:latin typeface="Calibri" charset="0"/>
              </a:rPr>
              <a:t>Each relationship between a STEM professional and a GLOBE school is unique, and is determined by the STEM professional and the school</a:t>
            </a:r>
            <a:r>
              <a:rPr lang="en-US" sz="2000" dirty="0" smtClean="0">
                <a:latin typeface="Calibri" charset="0"/>
              </a:rPr>
              <a:t>.</a:t>
            </a:r>
          </a:p>
          <a:p>
            <a:pPr marL="0" indent="0" eaLnBrk="1" hangingPunct="1">
              <a:buNone/>
            </a:pPr>
            <a:endParaRPr lang="en-US" sz="2200" dirty="0">
              <a:latin typeface="Calibri" charset="0"/>
            </a:endParaRPr>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1463409" y="5886015"/>
            <a:ext cx="6238485" cy="822295"/>
          </a:xfrm>
          <a:prstGeom prst="rect">
            <a:avLst/>
          </a:prstGeom>
        </p:spPr>
      </p:pic>
      <p:pic>
        <p:nvPicPr>
          <p:cNvPr id="2" name="Picture 1" descr="Screen Shot 2017-04-14 at 5.29.22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7265" y="4297472"/>
            <a:ext cx="2216301" cy="1665535"/>
          </a:xfrm>
          <a:prstGeom prst="rect">
            <a:avLst/>
          </a:prstGeom>
        </p:spPr>
      </p:pic>
      <p:pic>
        <p:nvPicPr>
          <p:cNvPr id="3" name="Picture 2" descr="Screen Shot 2017-04-14 at 5.30.17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6939" y="4276652"/>
            <a:ext cx="2616290" cy="1651170"/>
          </a:xfrm>
          <a:prstGeom prst="rect">
            <a:avLst/>
          </a:prstGeom>
        </p:spPr>
      </p:pic>
      <p:pic>
        <p:nvPicPr>
          <p:cNvPr id="4" name="Picture 3" descr="Screen Shot 2017-04-14 at 5.33.27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181" y="4276652"/>
            <a:ext cx="2133072" cy="1651170"/>
          </a:xfrm>
          <a:prstGeom prst="rect">
            <a:avLst/>
          </a:prstGeom>
        </p:spPr>
      </p:pic>
    </p:spTree>
    <p:extLst>
      <p:ext uri="{BB962C8B-B14F-4D97-AF65-F5344CB8AC3E}">
        <p14:creationId xmlns:p14="http://schemas.microsoft.com/office/powerpoint/2010/main" val="9962883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7-04-17 at 4.58.4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2000" y="2568799"/>
            <a:ext cx="4490024" cy="2968259"/>
          </a:xfrm>
          <a:prstGeom prst="rect">
            <a:avLst/>
          </a:prstGeom>
        </p:spPr>
      </p:pic>
      <p:sp>
        <p:nvSpPr>
          <p:cNvPr id="2" name="Title 1"/>
          <p:cNvSpPr>
            <a:spLocks noGrp="1"/>
          </p:cNvSpPr>
          <p:nvPr>
            <p:ph type="title"/>
          </p:nvPr>
        </p:nvSpPr>
        <p:spPr/>
        <p:txBody>
          <a:bodyPr/>
          <a:lstStyle/>
          <a:p>
            <a:r>
              <a:rPr lang="en-US" dirty="0" smtClean="0"/>
              <a:t>GLOBE Alumni Network</a:t>
            </a:r>
            <a:endParaRPr lang="en-US" dirty="0"/>
          </a:p>
        </p:txBody>
      </p:sp>
      <p:sp>
        <p:nvSpPr>
          <p:cNvPr id="3" name="Content Placeholder 2"/>
          <p:cNvSpPr>
            <a:spLocks noGrp="1"/>
          </p:cNvSpPr>
          <p:nvPr>
            <p:ph idx="1"/>
          </p:nvPr>
        </p:nvSpPr>
        <p:spPr>
          <a:xfrm>
            <a:off x="394737" y="1239321"/>
            <a:ext cx="8439576" cy="5207842"/>
          </a:xfrm>
        </p:spPr>
        <p:txBody>
          <a:bodyPr>
            <a:normAutofit/>
          </a:bodyPr>
          <a:lstStyle/>
          <a:p>
            <a:pPr marL="0" indent="0">
              <a:buNone/>
            </a:pPr>
            <a:r>
              <a:rPr lang="en-US" sz="2000" dirty="0"/>
              <a:t>GLOBE Alumni assist with local implementation of the Program in schools and their communities. </a:t>
            </a:r>
            <a:endParaRPr lang="en-US" sz="2000" dirty="0" smtClean="0"/>
          </a:p>
          <a:p>
            <a:pPr marL="0" indent="0">
              <a:buNone/>
            </a:pPr>
            <a:r>
              <a:rPr lang="en-US" sz="2000" dirty="0" smtClean="0"/>
              <a:t>Alumni </a:t>
            </a:r>
            <a:r>
              <a:rPr lang="en-US" sz="2000" dirty="0"/>
              <a:t>work directly with the GLOBE Country Coordinator in their country or U.S. Partners in their state, as well as with teachers, students and scientists who want to collaborate with schools in their local </a:t>
            </a:r>
            <a:r>
              <a:rPr lang="en-US" sz="2000" dirty="0" smtClean="0"/>
              <a:t>areas.</a:t>
            </a:r>
          </a:p>
          <a:p>
            <a:pPr marL="0" indent="0">
              <a:buNone/>
            </a:pPr>
            <a:r>
              <a:rPr lang="en-US" sz="2000" dirty="0" smtClean="0"/>
              <a:t>GLOBE Alumni have provided assistance at</a:t>
            </a:r>
          </a:p>
          <a:p>
            <a:r>
              <a:rPr lang="en-US" sz="2000" dirty="0" smtClean="0"/>
              <a:t>Global Learning Expeditions</a:t>
            </a:r>
          </a:p>
          <a:p>
            <a:r>
              <a:rPr lang="en-US" sz="2000" dirty="0" smtClean="0"/>
              <a:t>GLOBE Games in Europe</a:t>
            </a:r>
          </a:p>
          <a:p>
            <a:r>
              <a:rPr lang="en-US" sz="2000" dirty="0" smtClean="0"/>
              <a:t>The Mount Kilimanjaro </a:t>
            </a:r>
          </a:p>
          <a:p>
            <a:pPr marL="0" indent="0">
              <a:buNone/>
            </a:pPr>
            <a:r>
              <a:rPr lang="en-US" sz="2000" dirty="0" smtClean="0"/>
              <a:t>	Learning Expedition</a:t>
            </a:r>
          </a:p>
          <a:p>
            <a:r>
              <a:rPr lang="en-US" sz="2000" dirty="0" smtClean="0"/>
              <a:t>Regional Meetings </a:t>
            </a:r>
          </a:p>
          <a:p>
            <a:r>
              <a:rPr lang="en-US" sz="2000" dirty="0" smtClean="0"/>
              <a:t>Earth Day Festivities</a:t>
            </a:r>
          </a:p>
          <a:p>
            <a:r>
              <a:rPr lang="en-US" sz="2000" dirty="0" smtClean="0"/>
              <a:t>Science Symposia</a:t>
            </a:r>
          </a:p>
          <a:p>
            <a:pPr marL="0" indent="0">
              <a:buNone/>
            </a:pPr>
            <a:endParaRPr lang="en-US" sz="2000" dirty="0" smtClean="0"/>
          </a:p>
          <a:p>
            <a:pPr marL="0" indent="0">
              <a:buNone/>
            </a:pPr>
            <a:endParaRPr lang="en-US" sz="2000" dirty="0"/>
          </a:p>
        </p:txBody>
      </p:sp>
      <p:sp>
        <p:nvSpPr>
          <p:cNvPr id="5" name="TextBox 4"/>
          <p:cNvSpPr txBox="1"/>
          <p:nvPr/>
        </p:nvSpPr>
        <p:spPr>
          <a:xfrm>
            <a:off x="4038940" y="5543303"/>
            <a:ext cx="4673162" cy="923330"/>
          </a:xfrm>
          <a:prstGeom prst="rect">
            <a:avLst/>
          </a:prstGeom>
          <a:noFill/>
        </p:spPr>
        <p:txBody>
          <a:bodyPr wrap="none" rtlCol="0">
            <a:spAutoFit/>
          </a:bodyPr>
          <a:lstStyle/>
          <a:p>
            <a:r>
              <a:rPr lang="en-US" dirty="0" smtClean="0"/>
              <a:t>GLOBE Alumni now working as Regional </a:t>
            </a:r>
          </a:p>
          <a:p>
            <a:r>
              <a:rPr lang="en-US" dirty="0" smtClean="0"/>
              <a:t>Coordination Officer, Country Coordinators, </a:t>
            </a:r>
          </a:p>
          <a:p>
            <a:r>
              <a:rPr lang="en-US" dirty="0"/>
              <a:t>a</a:t>
            </a:r>
            <a:r>
              <a:rPr lang="en-US" dirty="0" smtClean="0"/>
              <a:t>nd U.S. Sponsor – National Science Foundation </a:t>
            </a:r>
            <a:endParaRPr lang="en-US" dirty="0"/>
          </a:p>
        </p:txBody>
      </p:sp>
    </p:spTree>
    <p:extLst>
      <p:ext uri="{BB962C8B-B14F-4D97-AF65-F5344CB8AC3E}">
        <p14:creationId xmlns:p14="http://schemas.microsoft.com/office/powerpoint/2010/main" val="33379405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317133" y="532217"/>
            <a:ext cx="8133537" cy="660400"/>
          </a:xfrm>
        </p:spPr>
        <p:txBody>
          <a:bodyPr>
            <a:noAutofit/>
          </a:bodyPr>
          <a:lstStyle/>
          <a:p>
            <a:pPr eaLnBrk="1" hangingPunct="1"/>
            <a:r>
              <a:rPr lang="en-US" sz="3600" dirty="0" smtClean="0"/>
              <a:t>Potential for Met Offices</a:t>
            </a:r>
            <a:endParaRPr lang="en-US" sz="3600" dirty="0"/>
          </a:p>
        </p:txBody>
      </p:sp>
      <p:sp>
        <p:nvSpPr>
          <p:cNvPr id="16386" name="Content Placeholder 2"/>
          <p:cNvSpPr>
            <a:spLocks noGrp="1"/>
          </p:cNvSpPr>
          <p:nvPr>
            <p:ph idx="1"/>
          </p:nvPr>
        </p:nvSpPr>
        <p:spPr>
          <a:xfrm>
            <a:off x="466725" y="1498040"/>
            <a:ext cx="7853218" cy="4054475"/>
          </a:xfrm>
        </p:spPr>
        <p:txBody>
          <a:bodyPr/>
          <a:lstStyle/>
          <a:p>
            <a:r>
              <a:rPr lang="en-US" sz="2000" dirty="0" smtClean="0">
                <a:latin typeface="Calibri" charset="0"/>
              </a:rPr>
              <a:t>GISN Network</a:t>
            </a:r>
          </a:p>
          <a:p>
            <a:r>
              <a:rPr lang="en-US" sz="2000" dirty="0" smtClean="0">
                <a:latin typeface="Calibri" charset="0"/>
              </a:rPr>
              <a:t>Connect to GLOBE community (universities, research centers, informal education centers, K-12 schools)</a:t>
            </a:r>
          </a:p>
          <a:p>
            <a:r>
              <a:rPr lang="en-US" sz="2000" dirty="0" smtClean="0">
                <a:latin typeface="Calibri" charset="0"/>
              </a:rPr>
              <a:t>GLOBE data</a:t>
            </a:r>
          </a:p>
          <a:p>
            <a:pPr lvl="1"/>
            <a:r>
              <a:rPr lang="en-US" sz="1600" dirty="0" smtClean="0">
                <a:latin typeface="Calibri" charset="0"/>
              </a:rPr>
              <a:t>Access data</a:t>
            </a:r>
          </a:p>
          <a:p>
            <a:pPr lvl="1"/>
            <a:r>
              <a:rPr lang="en-US" sz="1600" dirty="0" smtClean="0">
                <a:latin typeface="Calibri" charset="0"/>
              </a:rPr>
              <a:t>Contribute </a:t>
            </a:r>
            <a:r>
              <a:rPr lang="en-US" sz="1600" smtClean="0">
                <a:latin typeface="Calibri" charset="0"/>
              </a:rPr>
              <a:t>your datasets</a:t>
            </a:r>
            <a:endParaRPr lang="en-US" sz="1600" dirty="0" smtClean="0">
              <a:latin typeface="Calibri" charset="0"/>
            </a:endParaRPr>
          </a:p>
          <a:p>
            <a:pPr marL="0" indent="0" eaLnBrk="1" hangingPunct="1">
              <a:buNone/>
            </a:pPr>
            <a:endParaRPr lang="en-US" sz="2200" dirty="0">
              <a:latin typeface="Calibri" charset="0"/>
            </a:endParaRPr>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1463409" y="5886015"/>
            <a:ext cx="6238485" cy="822295"/>
          </a:xfrm>
          <a:prstGeom prst="rect">
            <a:avLst/>
          </a:prstGeom>
        </p:spPr>
      </p:pic>
    </p:spTree>
    <p:extLst>
      <p:ext uri="{BB962C8B-B14F-4D97-AF65-F5344CB8AC3E}">
        <p14:creationId xmlns:p14="http://schemas.microsoft.com/office/powerpoint/2010/main" val="29585556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7-04-14 at 6.27.25 PM.png"/>
          <p:cNvPicPr>
            <a:picLocks noGrp="1" noChangeAspect="1"/>
          </p:cNvPicPr>
          <p:nvPr>
            <p:ph idx="1"/>
          </p:nvPr>
        </p:nvPicPr>
        <p:blipFill>
          <a:blip r:embed="rId2">
            <a:extLst>
              <a:ext uri="{28A0092B-C50C-407E-A947-70E740481C1C}">
                <a14:useLocalDpi xmlns:a14="http://schemas.microsoft.com/office/drawing/2010/main" val="0"/>
              </a:ext>
            </a:extLst>
          </a:blip>
          <a:srcRect t="7659" b="7659"/>
          <a:stretch>
            <a:fillRect/>
          </a:stretch>
        </p:blipFill>
        <p:spPr>
          <a:xfrm>
            <a:off x="167079" y="1131146"/>
            <a:ext cx="8741794" cy="4807650"/>
          </a:xfrm>
        </p:spPr>
      </p:pic>
      <p:pic>
        <p:nvPicPr>
          <p:cNvPr id="4" name="Picture 3" descr="Screen Shot 2017-04-14 at 6.20.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44420"/>
          </a:xfrm>
          <a:prstGeom prst="rect">
            <a:avLst/>
          </a:prstGeom>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1443752" y="5975229"/>
            <a:ext cx="6238485" cy="822295"/>
          </a:xfrm>
          <a:prstGeom prst="rect">
            <a:avLst/>
          </a:prstGeom>
        </p:spPr>
      </p:pic>
    </p:spTree>
    <p:extLst>
      <p:ext uri="{BB962C8B-B14F-4D97-AF65-F5344CB8AC3E}">
        <p14:creationId xmlns:p14="http://schemas.microsoft.com/office/powerpoint/2010/main" val="16519756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1521975" y="762000"/>
            <a:ext cx="6100050" cy="980447"/>
          </a:xfrm>
        </p:spPr>
        <p:txBody>
          <a:bodyPr>
            <a:normAutofit/>
          </a:bodyPr>
          <a:lstStyle/>
          <a:p>
            <a:pPr eaLnBrk="1" hangingPunct="1"/>
            <a:r>
              <a:rPr lang="en-US" sz="3600" dirty="0">
                <a:latin typeface="+mn-lt"/>
              </a:rPr>
              <a:t>Objectives and Scope</a:t>
            </a:r>
          </a:p>
        </p:txBody>
      </p:sp>
      <p:sp>
        <p:nvSpPr>
          <p:cNvPr id="4" name="TextBox 3"/>
          <p:cNvSpPr txBox="1"/>
          <p:nvPr/>
        </p:nvSpPr>
        <p:spPr>
          <a:xfrm>
            <a:off x="533400" y="1524000"/>
            <a:ext cx="7432856" cy="3816429"/>
          </a:xfrm>
          <a:prstGeom prst="rect">
            <a:avLst/>
          </a:prstGeom>
          <a:noFill/>
        </p:spPr>
        <p:txBody>
          <a:bodyPr wrap="square" rtlCol="0">
            <a:spAutoFit/>
          </a:bodyPr>
          <a:lstStyle/>
          <a:p>
            <a:r>
              <a:rPr lang="en-US" sz="2200" dirty="0"/>
              <a:t>GLOBE targets three main areas: </a:t>
            </a:r>
          </a:p>
          <a:p>
            <a:pPr marL="342900" indent="-342900">
              <a:buFont typeface="Arial"/>
              <a:buChar char="•"/>
            </a:pPr>
            <a:r>
              <a:rPr lang="en-US" sz="2200" dirty="0"/>
              <a:t>Scientific understanding of the Earth </a:t>
            </a:r>
          </a:p>
          <a:p>
            <a:pPr marL="342900" indent="-342900">
              <a:buFont typeface="Arial"/>
              <a:buChar char="•"/>
            </a:pPr>
            <a:r>
              <a:rPr lang="en-US" sz="2200" dirty="0"/>
              <a:t>Student achievement in science and mathematics </a:t>
            </a:r>
          </a:p>
          <a:p>
            <a:pPr marL="342900" indent="-342900">
              <a:buFont typeface="Arial"/>
              <a:buChar char="•"/>
            </a:pPr>
            <a:r>
              <a:rPr lang="en-US" sz="2200" dirty="0" smtClean="0"/>
              <a:t>Environmental </a:t>
            </a:r>
            <a:r>
              <a:rPr lang="en-US" sz="2200" dirty="0"/>
              <a:t>awareness of individuals around the world</a:t>
            </a:r>
          </a:p>
          <a:p>
            <a:r>
              <a:rPr lang="sk-SK" sz="2200" dirty="0"/>
              <a:t> </a:t>
            </a:r>
          </a:p>
          <a:p>
            <a:r>
              <a:rPr lang="en-US" sz="2200" dirty="0"/>
              <a:t>Science </a:t>
            </a:r>
            <a:r>
              <a:rPr lang="en-US" sz="2200" dirty="0" smtClean="0"/>
              <a:t>topics and protocols </a:t>
            </a:r>
            <a:r>
              <a:rPr lang="en-US" sz="2200" dirty="0"/>
              <a:t>focus on Earth’s: </a:t>
            </a:r>
          </a:p>
          <a:p>
            <a:pPr marL="342900" indent="-342900">
              <a:buFont typeface="Arial"/>
              <a:buChar char="•"/>
            </a:pPr>
            <a:r>
              <a:rPr lang="en-US" sz="2200" dirty="0"/>
              <a:t>Atmosphere</a:t>
            </a:r>
          </a:p>
          <a:p>
            <a:pPr marL="342900" indent="-342900">
              <a:buFont typeface="Arial"/>
              <a:buChar char="•"/>
            </a:pPr>
            <a:r>
              <a:rPr lang="en-US" sz="2200" dirty="0"/>
              <a:t>Biosphere</a:t>
            </a:r>
          </a:p>
          <a:p>
            <a:pPr marL="342900" indent="-342900">
              <a:buFont typeface="Arial"/>
              <a:buChar char="•"/>
            </a:pPr>
            <a:r>
              <a:rPr lang="en-US" sz="2200" dirty="0" smtClean="0"/>
              <a:t>Hydrosphere </a:t>
            </a:r>
            <a:endParaRPr lang="en-US" sz="2200" dirty="0"/>
          </a:p>
          <a:p>
            <a:pPr marL="342900" indent="-342900">
              <a:buFont typeface="Arial"/>
              <a:buChar char="•"/>
            </a:pPr>
            <a:r>
              <a:rPr lang="en-US" sz="2200" dirty="0"/>
              <a:t>Pedosphere (Soils)</a:t>
            </a:r>
          </a:p>
          <a:p>
            <a:pPr marL="342900" indent="-342900">
              <a:buFont typeface="Arial"/>
              <a:buChar char="•"/>
            </a:pPr>
            <a:r>
              <a:rPr lang="en-US" sz="2200" dirty="0"/>
              <a:t>Earth as a System</a:t>
            </a:r>
          </a:p>
        </p:txBody>
      </p:sp>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1450687" y="5816615"/>
            <a:ext cx="6238485" cy="822295"/>
          </a:xfrm>
          <a:prstGeom prst="rect">
            <a:avLst/>
          </a:prstGeom>
        </p:spPr>
      </p:pic>
      <p:pic>
        <p:nvPicPr>
          <p:cNvPr id="2" name="Picture 1" descr="Screen Shot 2017-04-14 at 5.34.46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812206"/>
            <a:ext cx="3456944" cy="1940894"/>
          </a:xfrm>
          <a:prstGeom prst="rect">
            <a:avLst/>
          </a:prstGeom>
        </p:spPr>
      </p:pic>
      <p:pic>
        <p:nvPicPr>
          <p:cNvPr id="6" name="Picture 5" descr="GLOBE_FULL20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6231" y="228600"/>
            <a:ext cx="4271537" cy="655077"/>
          </a:xfrm>
          <a:prstGeom prst="rect">
            <a:avLst/>
          </a:prstGeom>
        </p:spPr>
      </p:pic>
    </p:spTree>
    <p:extLst>
      <p:ext uri="{BB962C8B-B14F-4D97-AF65-F5344CB8AC3E}">
        <p14:creationId xmlns:p14="http://schemas.microsoft.com/office/powerpoint/2010/main" val="1466404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E_FULL20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913" y="417909"/>
            <a:ext cx="4271537" cy="655077"/>
          </a:xfrm>
          <a:prstGeom prst="rect">
            <a:avLst/>
          </a:prstGeom>
        </p:spPr>
      </p:pic>
      <p:sp>
        <p:nvSpPr>
          <p:cNvPr id="7" name="TextBox 6"/>
          <p:cNvSpPr txBox="1"/>
          <p:nvPr/>
        </p:nvSpPr>
        <p:spPr>
          <a:xfrm>
            <a:off x="569035" y="2616283"/>
            <a:ext cx="5545108" cy="3139321"/>
          </a:xfrm>
          <a:prstGeom prst="rect">
            <a:avLst/>
          </a:prstGeom>
          <a:noFill/>
        </p:spPr>
        <p:txBody>
          <a:bodyPr wrap="none" rtlCol="0">
            <a:spAutoFit/>
          </a:bodyPr>
          <a:lstStyle/>
          <a:p>
            <a:r>
              <a:rPr lang="en-US" sz="2000" b="1" dirty="0"/>
              <a:t>Atmosphere</a:t>
            </a:r>
          </a:p>
          <a:p>
            <a:endParaRPr lang="en-US" dirty="0"/>
          </a:p>
          <a:p>
            <a:pPr marL="342900" indent="-342900">
              <a:buFont typeface="Arial"/>
              <a:buChar char="•"/>
            </a:pPr>
            <a:r>
              <a:rPr lang="en-US" sz="2000" dirty="0"/>
              <a:t>Air temperature (Maximum, Minimum, Current</a:t>
            </a:r>
            <a:r>
              <a:rPr lang="en-US" sz="2000" dirty="0" smtClean="0"/>
              <a:t>)</a:t>
            </a:r>
            <a:endParaRPr lang="en-US" sz="2000" dirty="0"/>
          </a:p>
          <a:p>
            <a:pPr marL="342900" indent="-342900">
              <a:buFont typeface="Arial"/>
              <a:buChar char="•"/>
            </a:pPr>
            <a:r>
              <a:rPr lang="fr-FR" sz="2000" dirty="0"/>
              <a:t>Surface </a:t>
            </a:r>
            <a:r>
              <a:rPr lang="fr-FR" sz="2000" dirty="0" smtClean="0"/>
              <a:t>temperature</a:t>
            </a:r>
            <a:endParaRPr lang="en-US" sz="2000" dirty="0"/>
          </a:p>
          <a:p>
            <a:pPr marL="342900" indent="-342900">
              <a:buFont typeface="Arial"/>
              <a:buChar char="•"/>
            </a:pPr>
            <a:r>
              <a:rPr lang="en-US" sz="2000" dirty="0" smtClean="0"/>
              <a:t>Precipitation </a:t>
            </a:r>
            <a:r>
              <a:rPr lang="en-US" sz="2000" dirty="0"/>
              <a:t>(Rain, Snow, pH</a:t>
            </a:r>
            <a:r>
              <a:rPr lang="en-US" sz="2000" dirty="0" smtClean="0"/>
              <a:t>)</a:t>
            </a:r>
            <a:endParaRPr lang="en-US" sz="2000" dirty="0"/>
          </a:p>
          <a:p>
            <a:pPr marL="342900" indent="-342900">
              <a:buFont typeface="Arial"/>
              <a:buChar char="•"/>
            </a:pPr>
            <a:r>
              <a:rPr lang="en-US" sz="2000" dirty="0"/>
              <a:t>Cloud Cover/Type including </a:t>
            </a:r>
            <a:r>
              <a:rPr lang="en-US" sz="2000" dirty="0" smtClean="0"/>
              <a:t>contrails</a:t>
            </a:r>
            <a:endParaRPr lang="en-US" sz="2000" dirty="0"/>
          </a:p>
          <a:p>
            <a:pPr marL="342900" indent="-342900">
              <a:buFont typeface="Arial"/>
              <a:buChar char="•"/>
            </a:pPr>
            <a:r>
              <a:rPr lang="en-US" sz="2000" dirty="0"/>
              <a:t>Relative </a:t>
            </a:r>
            <a:r>
              <a:rPr lang="en-US" sz="2000" dirty="0" smtClean="0"/>
              <a:t>humidity</a:t>
            </a:r>
            <a:endParaRPr lang="en-US" sz="2000" dirty="0"/>
          </a:p>
          <a:p>
            <a:pPr marL="342900" indent="-342900">
              <a:buFont typeface="Arial"/>
              <a:buChar char="•"/>
            </a:pPr>
            <a:r>
              <a:rPr lang="en-US" sz="2000" dirty="0"/>
              <a:t>Barometric </a:t>
            </a:r>
            <a:r>
              <a:rPr lang="en-US" sz="2000" dirty="0" smtClean="0"/>
              <a:t>pressure</a:t>
            </a:r>
            <a:endParaRPr lang="en-US" sz="2000" dirty="0"/>
          </a:p>
          <a:p>
            <a:pPr marL="342900" indent="-342900">
              <a:buFont typeface="Arial"/>
              <a:buChar char="•"/>
            </a:pPr>
            <a:r>
              <a:rPr lang="hr-HR" sz="2000" dirty="0"/>
              <a:t>Surface </a:t>
            </a:r>
            <a:r>
              <a:rPr lang="hr-HR" sz="2000" dirty="0" smtClean="0"/>
              <a:t>ozone</a:t>
            </a:r>
            <a:endParaRPr lang="en-US" sz="2000" dirty="0"/>
          </a:p>
          <a:p>
            <a:pPr marL="342900" indent="-342900">
              <a:buFont typeface="Arial"/>
              <a:buChar char="•"/>
            </a:pPr>
            <a:r>
              <a:rPr lang="en-US" sz="2000" dirty="0"/>
              <a:t>Aerosols and water vapor</a:t>
            </a:r>
          </a:p>
        </p:txBody>
      </p:sp>
      <p:sp>
        <p:nvSpPr>
          <p:cNvPr id="8" name="TextBox 7"/>
          <p:cNvSpPr txBox="1"/>
          <p:nvPr/>
        </p:nvSpPr>
        <p:spPr>
          <a:xfrm>
            <a:off x="888276" y="1387908"/>
            <a:ext cx="7262234"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000" b="1" dirty="0" smtClean="0"/>
              <a:t>GLOBE Protocols </a:t>
            </a:r>
          </a:p>
          <a:p>
            <a:r>
              <a:rPr lang="en-US" dirty="0" smtClean="0"/>
              <a:t>Protocols are intended </a:t>
            </a:r>
            <a:r>
              <a:rPr lang="en-US" dirty="0"/>
              <a:t>to be used as written, using instruments that meet certain specifications in order to ensure data accuracy worldwide</a:t>
            </a:r>
            <a:r>
              <a:rPr lang="en-US" dirty="0" smtClean="0"/>
              <a:t>. </a:t>
            </a:r>
            <a:endParaRPr lang="en-US" dirty="0"/>
          </a:p>
        </p:txBody>
      </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1568667" y="5816615"/>
            <a:ext cx="6238485" cy="822295"/>
          </a:xfrm>
          <a:prstGeom prst="rect">
            <a:avLst/>
          </a:prstGeom>
        </p:spPr>
      </p:pic>
      <p:pic>
        <p:nvPicPr>
          <p:cNvPr id="3" name="Picture 2" descr="Screen Shot 2017-04-14 at 5.41.0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1428" y="3735311"/>
            <a:ext cx="3272043" cy="2138265"/>
          </a:xfrm>
          <a:prstGeom prst="rect">
            <a:avLst/>
          </a:prstGeom>
        </p:spPr>
      </p:pic>
    </p:spTree>
    <p:extLst>
      <p:ext uri="{BB962C8B-B14F-4D97-AF65-F5344CB8AC3E}">
        <p14:creationId xmlns:p14="http://schemas.microsoft.com/office/powerpoint/2010/main" val="2714816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E_FULL20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553" y="348509"/>
            <a:ext cx="4271537" cy="655077"/>
          </a:xfrm>
          <a:prstGeom prst="rect">
            <a:avLst/>
          </a:prstGeom>
        </p:spPr>
      </p:pic>
      <p:sp>
        <p:nvSpPr>
          <p:cNvPr id="7" name="TextBox 6"/>
          <p:cNvSpPr txBox="1"/>
          <p:nvPr/>
        </p:nvSpPr>
        <p:spPr>
          <a:xfrm>
            <a:off x="569035" y="1165823"/>
            <a:ext cx="7869712" cy="5324535"/>
          </a:xfrm>
          <a:prstGeom prst="rect">
            <a:avLst/>
          </a:prstGeom>
          <a:noFill/>
        </p:spPr>
        <p:txBody>
          <a:bodyPr wrap="square" rtlCol="0">
            <a:spAutoFit/>
          </a:bodyPr>
          <a:lstStyle/>
          <a:p>
            <a:r>
              <a:rPr lang="en-US" sz="2000" b="1" dirty="0" smtClean="0"/>
              <a:t>Biosphere</a:t>
            </a:r>
          </a:p>
          <a:p>
            <a:endParaRPr lang="en-US" sz="2000" b="1" dirty="0" smtClean="0"/>
          </a:p>
          <a:p>
            <a:r>
              <a:rPr lang="en-US" sz="2000" b="1" dirty="0" smtClean="0"/>
              <a:t>Land Cover</a:t>
            </a:r>
          </a:p>
          <a:p>
            <a:pPr marL="342900" indent="-342900">
              <a:buFont typeface="Arial"/>
              <a:buChar char="•"/>
            </a:pPr>
            <a:r>
              <a:rPr lang="en-US" sz="2000" dirty="0"/>
              <a:t>Land Cover Classification</a:t>
            </a:r>
          </a:p>
          <a:p>
            <a:pPr marL="342900" indent="-342900">
              <a:buFont typeface="Arial"/>
              <a:buChar char="•"/>
            </a:pPr>
            <a:r>
              <a:rPr lang="en-US" sz="2000" dirty="0"/>
              <a:t>Biometry (canopy and ground cover, </a:t>
            </a:r>
            <a:endParaRPr lang="en-US" sz="2000" dirty="0" smtClean="0"/>
          </a:p>
          <a:p>
            <a:r>
              <a:rPr lang="en-US" sz="2000" dirty="0" smtClean="0"/>
              <a:t>      tree </a:t>
            </a:r>
            <a:r>
              <a:rPr lang="en-US" sz="2000" dirty="0"/>
              <a:t>and shrub height, tree diameter, </a:t>
            </a:r>
            <a:endParaRPr lang="en-US" sz="2000" dirty="0" smtClean="0"/>
          </a:p>
          <a:p>
            <a:r>
              <a:rPr lang="en-US" sz="2000" dirty="0"/>
              <a:t> </a:t>
            </a:r>
            <a:r>
              <a:rPr lang="en-US" sz="2000" dirty="0" smtClean="0"/>
              <a:t>     grass </a:t>
            </a:r>
            <a:r>
              <a:rPr lang="en-US" sz="2000" dirty="0"/>
              <a:t>biomass, species </a:t>
            </a:r>
            <a:r>
              <a:rPr lang="en-US" sz="2000" dirty="0" smtClean="0"/>
              <a:t>ID)</a:t>
            </a:r>
            <a:endParaRPr lang="en-US" sz="2000" dirty="0"/>
          </a:p>
          <a:p>
            <a:pPr marL="342900" indent="-342900">
              <a:buFont typeface="Arial"/>
              <a:buChar char="•"/>
            </a:pPr>
            <a:r>
              <a:rPr lang="en-US" sz="2000" dirty="0"/>
              <a:t>Fire fuel ecology</a:t>
            </a:r>
          </a:p>
          <a:p>
            <a:r>
              <a:rPr lang="en-US" sz="2000" dirty="0"/>
              <a:t> </a:t>
            </a:r>
          </a:p>
          <a:p>
            <a:r>
              <a:rPr lang="en-US" sz="2000" b="1" dirty="0"/>
              <a:t>Phenology</a:t>
            </a:r>
          </a:p>
          <a:p>
            <a:pPr marL="342900" indent="-342900">
              <a:buFont typeface="Arial"/>
              <a:buChar char="•"/>
            </a:pPr>
            <a:r>
              <a:rPr lang="en-US" sz="2000" dirty="0"/>
              <a:t>Green-up and green-down</a:t>
            </a:r>
          </a:p>
          <a:p>
            <a:pPr marL="342900" indent="-342900">
              <a:buFont typeface="Arial"/>
              <a:buChar char="•"/>
            </a:pPr>
            <a:r>
              <a:rPr lang="en-US" sz="2000" dirty="0"/>
              <a:t>Ruby-throated hummingbird monitoring</a:t>
            </a:r>
          </a:p>
          <a:p>
            <a:pPr marL="342900" indent="-342900">
              <a:buFont typeface="Arial"/>
              <a:buChar char="•"/>
            </a:pPr>
            <a:r>
              <a:rPr lang="en-US" sz="2000" dirty="0"/>
              <a:t>Phenological gardens</a:t>
            </a:r>
          </a:p>
          <a:p>
            <a:pPr marL="342900" indent="-342900">
              <a:buFont typeface="Arial"/>
              <a:buChar char="•"/>
            </a:pPr>
            <a:r>
              <a:rPr lang="en-US" sz="2000" dirty="0"/>
              <a:t>Common and cloned lilacs</a:t>
            </a:r>
          </a:p>
          <a:p>
            <a:pPr marL="342900" indent="-342900">
              <a:buFont typeface="Arial"/>
              <a:buChar char="•"/>
            </a:pPr>
            <a:r>
              <a:rPr lang="en-US" sz="2000" dirty="0"/>
              <a:t>Seaweed reproductive phenology</a:t>
            </a:r>
          </a:p>
          <a:p>
            <a:pPr marL="342900" indent="-342900">
              <a:buFont typeface="Arial"/>
              <a:buChar char="•"/>
            </a:pPr>
            <a:r>
              <a:rPr lang="en-US" sz="2000" dirty="0"/>
              <a:t>Arctic bird migration monitoring</a:t>
            </a:r>
          </a:p>
          <a:p>
            <a:endParaRPr lang="en-US" sz="2000" b="1" dirty="0"/>
          </a:p>
        </p:txBody>
      </p:sp>
      <p:pic>
        <p:nvPicPr>
          <p:cNvPr id="8" name="Picture 7" descr="Screen Shot 2017-04-14 at 5.51.43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9015" y="2442481"/>
            <a:ext cx="3068485" cy="2397510"/>
          </a:xfrm>
          <a:prstGeom prst="rect">
            <a:avLst/>
          </a:prstGeom>
        </p:spPr>
      </p:pic>
      <p:pic>
        <p:nvPicPr>
          <p:cNvPr id="9" name="Picture 8" descr="Screen Shot 2017-04-14 at 5.53.13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9014" y="348509"/>
            <a:ext cx="3076100" cy="2093972"/>
          </a:xfrm>
          <a:prstGeom prst="rect">
            <a:avLst/>
          </a:prstGeom>
        </p:spPr>
      </p:pic>
      <p:pic>
        <p:nvPicPr>
          <p:cNvPr id="12" name="Picture 11" descr="Screen Shot 2017-04-14 at 5.56.2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9015" y="4524580"/>
            <a:ext cx="3076100" cy="2147135"/>
          </a:xfrm>
          <a:prstGeom prst="rect">
            <a:avLst/>
          </a:prstGeom>
        </p:spPr>
      </p:pic>
    </p:spTree>
    <p:extLst>
      <p:ext uri="{BB962C8B-B14F-4D97-AF65-F5344CB8AC3E}">
        <p14:creationId xmlns:p14="http://schemas.microsoft.com/office/powerpoint/2010/main" val="4015312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E_FULL20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793" y="417909"/>
            <a:ext cx="4271537" cy="655077"/>
          </a:xfrm>
          <a:prstGeom prst="rect">
            <a:avLst/>
          </a:prstGeom>
        </p:spPr>
      </p:pic>
      <p:sp>
        <p:nvSpPr>
          <p:cNvPr id="7" name="TextBox 6"/>
          <p:cNvSpPr txBox="1"/>
          <p:nvPr/>
        </p:nvSpPr>
        <p:spPr>
          <a:xfrm>
            <a:off x="569035" y="603683"/>
            <a:ext cx="7869712" cy="4062651"/>
          </a:xfrm>
          <a:prstGeom prst="rect">
            <a:avLst/>
          </a:prstGeom>
          <a:noFill/>
        </p:spPr>
        <p:txBody>
          <a:bodyPr wrap="square" rtlCol="0">
            <a:spAutoFit/>
          </a:bodyPr>
          <a:lstStyle/>
          <a:p>
            <a:endParaRPr lang="en-US" sz="2000" b="1" dirty="0"/>
          </a:p>
          <a:p>
            <a:endParaRPr lang="en-US" sz="2000" b="1" dirty="0"/>
          </a:p>
          <a:p>
            <a:r>
              <a:rPr lang="en-US" sz="2000" b="1" dirty="0" smtClean="0"/>
              <a:t>Hydrosphere</a:t>
            </a:r>
          </a:p>
          <a:p>
            <a:endParaRPr lang="en-US" sz="1200" b="1" dirty="0" smtClean="0"/>
          </a:p>
          <a:p>
            <a:pPr marL="342900" indent="-342900">
              <a:buFont typeface="Arial"/>
              <a:buChar char="•"/>
            </a:pPr>
            <a:r>
              <a:rPr lang="en-US" sz="2000" dirty="0" smtClean="0"/>
              <a:t>Water temperature</a:t>
            </a:r>
            <a:endParaRPr lang="en-US" sz="2000" dirty="0"/>
          </a:p>
          <a:p>
            <a:pPr marL="342900" indent="-342900">
              <a:buFont typeface="Arial"/>
              <a:buChar char="•"/>
            </a:pPr>
            <a:r>
              <a:rPr lang="en-US" sz="2000" dirty="0" smtClean="0"/>
              <a:t>Transparency</a:t>
            </a:r>
            <a:endParaRPr lang="en-US" sz="2000" dirty="0"/>
          </a:p>
          <a:p>
            <a:pPr marL="342900" indent="-342900">
              <a:buFont typeface="Arial"/>
              <a:buChar char="•"/>
            </a:pPr>
            <a:r>
              <a:rPr lang="en-US" sz="2000" dirty="0" smtClean="0"/>
              <a:t>Water Chemistry (pH, dissolved Oxygen, alkalinity, nitrates, salinity, and conductivity)</a:t>
            </a:r>
          </a:p>
          <a:p>
            <a:pPr marL="342900" indent="-342900">
              <a:buFont typeface="Arial"/>
              <a:buChar char="•"/>
            </a:pPr>
            <a:r>
              <a:rPr lang="en-US" sz="2000" dirty="0" smtClean="0"/>
              <a:t>Freshwater macro-invertebrates</a:t>
            </a:r>
          </a:p>
          <a:p>
            <a:pPr marL="342900" indent="-342900">
              <a:buFont typeface="Arial"/>
              <a:buChar char="•"/>
            </a:pPr>
            <a:r>
              <a:rPr lang="en-US" sz="2000" dirty="0" smtClean="0"/>
              <a:t>Mosquito Larvae</a:t>
            </a:r>
          </a:p>
          <a:p>
            <a:pPr marL="800100" lvl="1" indent="-342900">
              <a:buFont typeface="Arial"/>
              <a:buChar char="•"/>
            </a:pPr>
            <a:endParaRPr lang="en-US" sz="2000" dirty="0"/>
          </a:p>
          <a:p>
            <a:r>
              <a:rPr lang="en-US" sz="2000" dirty="0"/>
              <a:t> </a:t>
            </a:r>
          </a:p>
          <a:p>
            <a:endParaRPr lang="en-US" sz="2000" b="1" dirty="0"/>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1374347" y="5816615"/>
            <a:ext cx="6238485" cy="822295"/>
          </a:xfrm>
          <a:prstGeom prst="rect">
            <a:avLst/>
          </a:prstGeom>
        </p:spPr>
      </p:pic>
      <p:pic>
        <p:nvPicPr>
          <p:cNvPr id="5" name="Picture 4" descr="Screen Shot 2017-04-14 at 5.43.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113" y="3127907"/>
            <a:ext cx="3621778" cy="2714641"/>
          </a:xfrm>
          <a:prstGeom prst="rect">
            <a:avLst/>
          </a:prstGeom>
        </p:spPr>
      </p:pic>
      <p:pic>
        <p:nvPicPr>
          <p:cNvPr id="8" name="Picture 7" descr="Screen Shot 2017-04-14 at 6.00.1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035" y="3737495"/>
            <a:ext cx="3997301" cy="2105053"/>
          </a:xfrm>
          <a:prstGeom prst="rect">
            <a:avLst/>
          </a:prstGeom>
        </p:spPr>
      </p:pic>
    </p:spTree>
    <p:extLst>
      <p:ext uri="{BB962C8B-B14F-4D97-AF65-F5344CB8AC3E}">
        <p14:creationId xmlns:p14="http://schemas.microsoft.com/office/powerpoint/2010/main" val="13099536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E_FULL20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8433" y="417909"/>
            <a:ext cx="4271537" cy="655077"/>
          </a:xfrm>
          <a:prstGeom prst="rect">
            <a:avLst/>
          </a:prstGeom>
        </p:spPr>
      </p:pic>
      <p:sp>
        <p:nvSpPr>
          <p:cNvPr id="7" name="TextBox 6"/>
          <p:cNvSpPr txBox="1"/>
          <p:nvPr/>
        </p:nvSpPr>
        <p:spPr>
          <a:xfrm>
            <a:off x="409417" y="992287"/>
            <a:ext cx="8112604" cy="3477875"/>
          </a:xfrm>
          <a:prstGeom prst="rect">
            <a:avLst/>
          </a:prstGeom>
          <a:noFill/>
        </p:spPr>
        <p:txBody>
          <a:bodyPr wrap="square" rtlCol="0">
            <a:spAutoFit/>
          </a:bodyPr>
          <a:lstStyle/>
          <a:p>
            <a:endParaRPr lang="en-US" sz="2000" b="1" dirty="0" smtClean="0"/>
          </a:p>
          <a:p>
            <a:endParaRPr lang="en-US" sz="2000" b="1" dirty="0"/>
          </a:p>
          <a:p>
            <a:r>
              <a:rPr lang="en-US" sz="2000" b="1" dirty="0" err="1" smtClean="0"/>
              <a:t>Pedosphere</a:t>
            </a:r>
            <a:r>
              <a:rPr lang="en-US" sz="2000" b="1" dirty="0"/>
              <a:t> </a:t>
            </a:r>
            <a:r>
              <a:rPr lang="en-US" sz="2000" b="1" dirty="0" smtClean="0"/>
              <a:t>(Soils)</a:t>
            </a:r>
          </a:p>
          <a:p>
            <a:endParaRPr lang="en-US" sz="2000" b="1" dirty="0" smtClean="0"/>
          </a:p>
          <a:p>
            <a:pPr marL="342900" indent="-342900">
              <a:buFont typeface="Arial"/>
              <a:buChar char="•"/>
            </a:pPr>
            <a:r>
              <a:rPr lang="en-US" sz="2000" dirty="0" smtClean="0"/>
              <a:t>Soil temperature, soil moisture</a:t>
            </a:r>
            <a:endParaRPr lang="en-US" sz="2000" dirty="0"/>
          </a:p>
          <a:p>
            <a:pPr marL="342900" indent="-342900">
              <a:buFont typeface="Arial"/>
              <a:buChar char="•"/>
            </a:pPr>
            <a:r>
              <a:rPr lang="en-US" sz="2000" dirty="0" smtClean="0"/>
              <a:t>Soil bulk density, pH, particle size distribution, particle density, fertility</a:t>
            </a:r>
            <a:endParaRPr lang="en-US" sz="2000" dirty="0"/>
          </a:p>
          <a:p>
            <a:pPr marL="342900" indent="-342900">
              <a:buFont typeface="Arial"/>
              <a:buChar char="•"/>
            </a:pPr>
            <a:r>
              <a:rPr lang="en-US" sz="2000" dirty="0" smtClean="0"/>
              <a:t>Soil characterization</a:t>
            </a:r>
          </a:p>
          <a:p>
            <a:pPr marL="800100" lvl="1" indent="-342900">
              <a:buFont typeface="Arial"/>
              <a:buChar char="•"/>
            </a:pPr>
            <a:r>
              <a:rPr lang="en-US" sz="2000" dirty="0" smtClean="0"/>
              <a:t>Structure, color, texture, </a:t>
            </a:r>
          </a:p>
          <a:p>
            <a:pPr lvl="1"/>
            <a:r>
              <a:rPr lang="en-US" sz="2000" dirty="0" smtClean="0"/>
              <a:t>      consistency</a:t>
            </a:r>
            <a:endParaRPr lang="en-US" sz="2000" dirty="0"/>
          </a:p>
          <a:p>
            <a:r>
              <a:rPr lang="en-US" sz="2000" dirty="0"/>
              <a:t> </a:t>
            </a:r>
          </a:p>
          <a:p>
            <a:endParaRPr lang="en-US" sz="2000" b="1" dirty="0"/>
          </a:p>
        </p:txBody>
      </p:sp>
      <p:pic>
        <p:nvPicPr>
          <p:cNvPr id="2" name="Picture 1"/>
          <p:cNvPicPr>
            <a:picLocks noChangeAspect="1"/>
          </p:cNvPicPr>
          <p:nvPr/>
        </p:nvPicPr>
        <p:blipFill>
          <a:blip r:embed="rId3"/>
          <a:stretch>
            <a:fillRect/>
          </a:stretch>
        </p:blipFill>
        <p:spPr>
          <a:xfrm>
            <a:off x="2541842" y="3822889"/>
            <a:ext cx="2146300" cy="2159000"/>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1582547" y="5816615"/>
            <a:ext cx="6238485" cy="822295"/>
          </a:xfrm>
          <a:prstGeom prst="rect">
            <a:avLst/>
          </a:prstGeom>
        </p:spPr>
      </p:pic>
      <p:pic>
        <p:nvPicPr>
          <p:cNvPr id="5" name="Picture 4" descr="Screen Shot 2017-04-14 at 6.05.14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3736" y="3165770"/>
            <a:ext cx="3541462" cy="2649559"/>
          </a:xfrm>
          <a:prstGeom prst="rect">
            <a:avLst/>
          </a:prstGeom>
        </p:spPr>
      </p:pic>
    </p:spTree>
    <p:extLst>
      <p:ext uri="{BB962C8B-B14F-4D97-AF65-F5344CB8AC3E}">
        <p14:creationId xmlns:p14="http://schemas.microsoft.com/office/powerpoint/2010/main" val="38619357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57200" y="-120942"/>
            <a:ext cx="2110512" cy="1210450"/>
          </a:xfrm>
        </p:spPr>
        <p:txBody>
          <a:bodyPr>
            <a:normAutofit/>
          </a:bodyPr>
          <a:lstStyle/>
          <a:p>
            <a:pPr eaLnBrk="1" hangingPunct="1"/>
            <a:r>
              <a:rPr lang="en-US" sz="3600" dirty="0" smtClean="0">
                <a:latin typeface="Corbel" charset="0"/>
              </a:rPr>
              <a:t>How</a:t>
            </a:r>
            <a:endParaRPr lang="en-US" sz="3600" dirty="0">
              <a:latin typeface="Corbel" charset="0"/>
            </a:endParaRPr>
          </a:p>
        </p:txBody>
      </p:sp>
      <p:sp>
        <p:nvSpPr>
          <p:cNvPr id="4" name="Rectangle 3"/>
          <p:cNvSpPr/>
          <p:nvPr/>
        </p:nvSpPr>
        <p:spPr>
          <a:xfrm>
            <a:off x="337054" y="891599"/>
            <a:ext cx="7995805" cy="5232202"/>
          </a:xfrm>
          <a:prstGeom prst="rect">
            <a:avLst/>
          </a:prstGeom>
        </p:spPr>
        <p:txBody>
          <a:bodyPr wrap="square">
            <a:spAutoFit/>
          </a:bodyPr>
          <a:lstStyle/>
          <a:p>
            <a:r>
              <a:rPr lang="en-US" sz="2200" dirty="0"/>
              <a:t>Countries become formally involved through bi-lateral agreements with </a:t>
            </a:r>
            <a:r>
              <a:rPr lang="en-US" sz="2200" dirty="0" smtClean="0"/>
              <a:t>NASA.</a:t>
            </a:r>
            <a:endParaRPr lang="en-US" sz="2200" dirty="0"/>
          </a:p>
          <a:p>
            <a:r>
              <a:rPr lang="en-US" sz="2200" dirty="0"/>
              <a:t> </a:t>
            </a:r>
          </a:p>
          <a:p>
            <a:r>
              <a:rPr lang="en-US" sz="2000" dirty="0"/>
              <a:t>Countries are aggregated into six regions, each having a </a:t>
            </a:r>
          </a:p>
          <a:p>
            <a:r>
              <a:rPr lang="en-US" sz="2000" dirty="0"/>
              <a:t>Regional Coordination Office: </a:t>
            </a:r>
          </a:p>
          <a:p>
            <a:pPr marL="342900" lvl="0" indent="-342900">
              <a:buFont typeface="Arial"/>
              <a:buChar char="•"/>
            </a:pPr>
            <a:r>
              <a:rPr lang="en-US" sz="2000" dirty="0"/>
              <a:t>Africa </a:t>
            </a:r>
          </a:p>
          <a:p>
            <a:pPr marL="342900" lvl="0" indent="-342900">
              <a:buFont typeface="Arial"/>
              <a:buChar char="•"/>
            </a:pPr>
            <a:r>
              <a:rPr lang="en-US" sz="2000" dirty="0"/>
              <a:t>Asia and Pacific </a:t>
            </a:r>
          </a:p>
          <a:p>
            <a:pPr marL="342900" lvl="0" indent="-342900">
              <a:buFont typeface="Arial"/>
              <a:buChar char="•"/>
            </a:pPr>
            <a:r>
              <a:rPr lang="en-US" sz="2000" dirty="0"/>
              <a:t>Latin America and Caribbean</a:t>
            </a:r>
          </a:p>
          <a:p>
            <a:pPr marL="342900" lvl="0" indent="-342900">
              <a:buFont typeface="Arial"/>
              <a:buChar char="•"/>
            </a:pPr>
            <a:r>
              <a:rPr lang="en-US" sz="2000" dirty="0"/>
              <a:t>Europe and Eurasia</a:t>
            </a:r>
          </a:p>
          <a:p>
            <a:pPr marL="342900" lvl="0" indent="-342900">
              <a:buFont typeface="Arial"/>
              <a:buChar char="•"/>
            </a:pPr>
            <a:r>
              <a:rPr lang="en-US" sz="2000" dirty="0"/>
              <a:t>Near East and North Africa</a:t>
            </a:r>
          </a:p>
          <a:p>
            <a:pPr marL="342900" lvl="0" indent="-342900">
              <a:buFont typeface="Arial"/>
              <a:buChar char="•"/>
            </a:pPr>
            <a:r>
              <a:rPr lang="en-US" sz="2000" dirty="0"/>
              <a:t>North America </a:t>
            </a:r>
            <a:endParaRPr lang="en-US" sz="2000" dirty="0" smtClean="0"/>
          </a:p>
          <a:p>
            <a:pPr marL="342900" lvl="0" indent="-342900">
              <a:buFont typeface="Arial"/>
              <a:buChar char="•"/>
            </a:pPr>
            <a:endParaRPr lang="en-US" sz="2000" dirty="0"/>
          </a:p>
          <a:p>
            <a:r>
              <a:rPr lang="en-US" sz="2200" dirty="0" smtClean="0"/>
              <a:t>Each </a:t>
            </a:r>
            <a:r>
              <a:rPr lang="en-US" sz="2200" dirty="0"/>
              <a:t>country has a Country Coordinator who works to recruit teachers to become involved in the </a:t>
            </a:r>
            <a:r>
              <a:rPr lang="en-US" sz="2200" dirty="0" smtClean="0"/>
              <a:t>Program. </a:t>
            </a:r>
          </a:p>
          <a:p>
            <a:endParaRPr lang="en-US" sz="2200" dirty="0"/>
          </a:p>
          <a:p>
            <a:r>
              <a:rPr lang="en-US" sz="2200" dirty="0" smtClean="0"/>
              <a:t>In the U.S there are more than 100 partners. </a:t>
            </a:r>
            <a:endParaRPr lang="en-US" dirty="0"/>
          </a:p>
        </p:txBody>
      </p:sp>
      <p:pic>
        <p:nvPicPr>
          <p:cNvPr id="10" name="Picture 9"/>
          <p:cNvPicPr/>
          <p:nvPr/>
        </p:nvPicPr>
        <p:blipFill>
          <a:blip r:embed="rId2" cstate="print">
            <a:extLst>
              <a:ext uri="{28A0092B-C50C-407E-A947-70E740481C1C}">
                <a14:useLocalDpi xmlns:a14="http://schemas.microsoft.com/office/drawing/2010/main" val="0"/>
              </a:ext>
            </a:extLst>
          </a:blip>
          <a:stretch>
            <a:fillRect/>
          </a:stretch>
        </p:blipFill>
        <p:spPr>
          <a:xfrm>
            <a:off x="1668849" y="5999977"/>
            <a:ext cx="6238485" cy="822295"/>
          </a:xfrm>
          <a:prstGeom prst="rect">
            <a:avLst/>
          </a:prstGeom>
        </p:spPr>
      </p:pic>
      <p:pic>
        <p:nvPicPr>
          <p:cNvPr id="11" name="Picture 10" descr="GLOBE_FULL20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920" y="147267"/>
            <a:ext cx="4271537" cy="655077"/>
          </a:xfrm>
          <a:prstGeom prst="rect">
            <a:avLst/>
          </a:prstGeom>
        </p:spPr>
      </p:pic>
      <p:sp>
        <p:nvSpPr>
          <p:cNvPr id="7" name="TextBox 6"/>
          <p:cNvSpPr txBox="1"/>
          <p:nvPr/>
        </p:nvSpPr>
        <p:spPr>
          <a:xfrm>
            <a:off x="6523366" y="159594"/>
            <a:ext cx="1309523" cy="646331"/>
          </a:xfrm>
          <a:prstGeom prst="rect">
            <a:avLst/>
          </a:prstGeom>
          <a:noFill/>
        </p:spPr>
        <p:txBody>
          <a:bodyPr wrap="none" rtlCol="0">
            <a:spAutoFit/>
          </a:bodyPr>
          <a:lstStyle/>
          <a:p>
            <a:r>
              <a:rPr lang="en-US" sz="3600" dirty="0" smtClean="0"/>
              <a:t>works</a:t>
            </a:r>
            <a:endParaRPr lang="en-US" sz="3600" dirty="0"/>
          </a:p>
        </p:txBody>
      </p:sp>
      <p:pic>
        <p:nvPicPr>
          <p:cNvPr id="2" name="Picture 1" descr="Screen Shot 2017-04-14 at 5.36.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2621" y="2333974"/>
            <a:ext cx="5283672" cy="2266941"/>
          </a:xfrm>
          <a:prstGeom prst="rect">
            <a:avLst/>
          </a:prstGeom>
        </p:spPr>
      </p:pic>
    </p:spTree>
    <p:extLst>
      <p:ext uri="{BB962C8B-B14F-4D97-AF65-F5344CB8AC3E}">
        <p14:creationId xmlns:p14="http://schemas.microsoft.com/office/powerpoint/2010/main" val="10368525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58" y="274638"/>
            <a:ext cx="8229600" cy="1143000"/>
          </a:xfrm>
        </p:spPr>
        <p:txBody>
          <a:bodyPr/>
          <a:lstStyle/>
          <a:p>
            <a:r>
              <a:rPr lang="en-US" dirty="0" smtClean="0"/>
              <a:t>6 Regional Coordination Offices</a:t>
            </a:r>
            <a:endParaRPr lang="en-US" dirty="0"/>
          </a:p>
        </p:txBody>
      </p:sp>
      <p:pic>
        <p:nvPicPr>
          <p:cNvPr id="7" name="Content Placeholder 6" descr="Country Coordinator Cities Map copy.pdf"/>
          <p:cNvPicPr>
            <a:picLocks noGrp="1" noChangeAspect="1"/>
          </p:cNvPicPr>
          <p:nvPr>
            <p:ph idx="1"/>
          </p:nvPr>
        </p:nvPicPr>
        <p:blipFill>
          <a:blip r:embed="rId3">
            <a:extLst>
              <a:ext uri="{28A0092B-C50C-407E-A947-70E740481C1C}">
                <a14:useLocalDpi xmlns:a14="http://schemas.microsoft.com/office/drawing/2010/main" val="0"/>
              </a:ext>
            </a:extLst>
          </a:blip>
          <a:srcRect t="14414" b="14414"/>
          <a:stretch>
            <a:fillRect/>
          </a:stretch>
        </p:blipFill>
        <p:spPr>
          <a:xfrm>
            <a:off x="-396822" y="1092435"/>
            <a:ext cx="9842526" cy="5413009"/>
          </a:xfrm>
        </p:spPr>
      </p:pic>
    </p:spTree>
    <p:extLst>
      <p:ext uri="{BB962C8B-B14F-4D97-AF65-F5344CB8AC3E}">
        <p14:creationId xmlns:p14="http://schemas.microsoft.com/office/powerpoint/2010/main" val="6741863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5571</TotalTime>
  <Words>1001</Words>
  <Application>Microsoft Macintosh PowerPoint</Application>
  <PresentationFormat>On-screen Show (4:3)</PresentationFormat>
  <Paragraphs>187</Paragraphs>
  <Slides>27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Corbel</vt:lpstr>
      <vt:lpstr>Georgia</vt:lpstr>
      <vt:lpstr>ＭＳ Ｐゴシック</vt:lpstr>
      <vt:lpstr>Arial</vt:lpstr>
      <vt:lpstr>Calibri</vt:lpstr>
      <vt:lpstr>Office Theme</vt:lpstr>
      <vt:lpstr>The GLOBE Program: An International Citizen Science Program for K-12 Students and Scientists    October 31, 2017  Kristin Wegner GLOBE Implementation Office </vt:lpstr>
      <vt:lpstr>What is</vt:lpstr>
      <vt:lpstr>Objectives and Scope</vt:lpstr>
      <vt:lpstr>PowerPoint Presentation</vt:lpstr>
      <vt:lpstr>PowerPoint Presentation</vt:lpstr>
      <vt:lpstr>PowerPoint Presentation</vt:lpstr>
      <vt:lpstr>PowerPoint Presentation</vt:lpstr>
      <vt:lpstr>How</vt:lpstr>
      <vt:lpstr>6 Regional Coordination Offices</vt:lpstr>
      <vt:lpstr>GLOBE at a Glance</vt:lpstr>
      <vt:lpstr>Data are accessible in several formats:</vt:lpstr>
      <vt:lpstr>Data in several formats -continued:</vt:lpstr>
      <vt:lpstr>PowerPoint Presentation</vt:lpstr>
      <vt:lpstr>PowerPoint Presentation</vt:lpstr>
      <vt:lpstr>PowerPoint Presentation</vt:lpstr>
      <vt:lpstr>Elementary GLOBE (EG)</vt:lpstr>
      <vt:lpstr>PowerPoint Presentation</vt:lpstr>
      <vt:lpstr>PowerPoint Presentation</vt:lpstr>
      <vt:lpstr>PowerPoint Presentation</vt:lpstr>
      <vt:lpstr>GLOBE Learning Expedition Ireland 2018</vt:lpstr>
      <vt:lpstr>GLOBE and Citizen Science</vt:lpstr>
      <vt:lpstr>PowerPoint Presentation</vt:lpstr>
      <vt:lpstr>PowerPoint Presentation</vt:lpstr>
      <vt:lpstr>The GLOBE International STEM Network  (GISN)</vt:lpstr>
      <vt:lpstr>GLOBE Alumni Network</vt:lpstr>
      <vt:lpstr>Potential for Met Offices</vt:lpstr>
      <vt:lpstr>PowerPoint Presentation</vt:lpstr>
    </vt:vector>
  </TitlesOfParts>
  <Company>U S Department of State</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Education</dc:title>
  <dc:creator>kleppde</dc:creator>
  <cp:lastModifiedBy>Patrick Parrish</cp:lastModifiedBy>
  <cp:revision>178</cp:revision>
  <cp:lastPrinted>2017-06-22T19:23:30Z</cp:lastPrinted>
  <dcterms:created xsi:type="dcterms:W3CDTF">2016-09-12T14:28:49Z</dcterms:created>
  <dcterms:modified xsi:type="dcterms:W3CDTF">2017-10-22T13:08:57Z</dcterms:modified>
</cp:coreProperties>
</file>