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0"/>
  </p:notesMasterIdLst>
  <p:sldIdLst>
    <p:sldId id="256" r:id="rId2"/>
    <p:sldId id="269" r:id="rId3"/>
    <p:sldId id="329" r:id="rId4"/>
    <p:sldId id="297" r:id="rId5"/>
    <p:sldId id="340" r:id="rId6"/>
    <p:sldId id="270" r:id="rId7"/>
    <p:sldId id="337" r:id="rId8"/>
    <p:sldId id="279" r:id="rId9"/>
    <p:sldId id="326" r:id="rId10"/>
    <p:sldId id="328" r:id="rId11"/>
    <p:sldId id="336" r:id="rId12"/>
    <p:sldId id="331" r:id="rId13"/>
    <p:sldId id="277" r:id="rId14"/>
    <p:sldId id="334" r:id="rId15"/>
    <p:sldId id="341" r:id="rId16"/>
    <p:sldId id="330" r:id="rId17"/>
    <p:sldId id="327" r:id="rId18"/>
    <p:sldId id="289" r:id="rId19"/>
    <p:sldId id="290" r:id="rId20"/>
    <p:sldId id="296" r:id="rId21"/>
    <p:sldId id="335" r:id="rId22"/>
    <p:sldId id="314" r:id="rId23"/>
    <p:sldId id="312" r:id="rId24"/>
    <p:sldId id="333" r:id="rId25"/>
    <p:sldId id="302" r:id="rId26"/>
    <p:sldId id="338" r:id="rId27"/>
    <p:sldId id="339" r:id="rId28"/>
    <p:sldId id="258" r:id="rId29"/>
  </p:sldIdLst>
  <p:sldSz cx="9144000" cy="6858000" type="screen4x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99"/>
    <a:srgbClr val="000099"/>
    <a:srgbClr val="FFCC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169" autoAdjust="0"/>
    <p:restoredTop sz="98335" autoAdjust="0"/>
  </p:normalViewPr>
  <p:slideViewPr>
    <p:cSldViewPr snapToGrid="0" snapToObjects="1">
      <p:cViewPr varScale="1">
        <p:scale>
          <a:sx n="75" d="100"/>
          <a:sy n="75" d="100"/>
        </p:scale>
        <p:origin x="-137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5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2C619D-49A1-43D3-A02C-742DF4F73657}" type="datetimeFigureOut">
              <a:rPr lang="en-US" smtClean="0"/>
              <a:t>22/05/2017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5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C6C61D-21BD-45CA-B920-B80C9B6DF6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53106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46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wmo2016_powerpoint_standard_v2-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51694"/>
            <a:ext cx="198882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931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3901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33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4548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727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3129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5096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4843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wmo2016_powerpoint_standard_v2-2.jp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51694"/>
            <a:ext cx="198882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3617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7" Type="http://schemas.openxmlformats.org/officeDocument/2006/relationships/image" Target="../media/image15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mailto:lfnunes@wmo.int" TargetMode="External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wmo.int/wigos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mo2016_powerpoint_standard_v2-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16000" cy="6912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965700" y="5895293"/>
            <a:ext cx="40330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H" sz="2000" b="1" dirty="0" err="1" smtClean="0">
                <a:solidFill>
                  <a:srgbClr val="000090"/>
                </a:solidFill>
              </a:rPr>
              <a:t>Luís</a:t>
            </a:r>
            <a:r>
              <a:rPr lang="fr-CH" sz="2000" b="1" dirty="0" smtClean="0">
                <a:solidFill>
                  <a:srgbClr val="000090"/>
                </a:solidFill>
              </a:rPr>
              <a:t> Nunes / Lars Peter </a:t>
            </a:r>
            <a:r>
              <a:rPr lang="fr-CH" sz="2000" b="1" dirty="0" err="1" smtClean="0">
                <a:solidFill>
                  <a:srgbClr val="000090"/>
                </a:solidFill>
              </a:rPr>
              <a:t>Riishojgaard</a:t>
            </a:r>
            <a:endParaRPr lang="fr-CH" sz="2000" b="1" dirty="0" smtClean="0">
              <a:solidFill>
                <a:srgbClr val="000090"/>
              </a:solidFill>
            </a:endParaRPr>
          </a:p>
          <a:p>
            <a:pPr algn="ctr"/>
            <a:r>
              <a:rPr lang="fr-CH" sz="2000" dirty="0" smtClean="0">
                <a:solidFill>
                  <a:srgbClr val="000090"/>
                </a:solidFill>
              </a:rPr>
              <a:t>WIGOS </a:t>
            </a:r>
            <a:r>
              <a:rPr lang="fr-CH" sz="2000" dirty="0">
                <a:solidFill>
                  <a:srgbClr val="000090"/>
                </a:solidFill>
              </a:rPr>
              <a:t>Project </a:t>
            </a:r>
            <a:r>
              <a:rPr lang="fr-CH" sz="2000" dirty="0" smtClean="0">
                <a:solidFill>
                  <a:srgbClr val="000090"/>
                </a:solidFill>
              </a:rPr>
              <a:t>Office</a:t>
            </a:r>
            <a:endParaRPr lang="fr-CH" sz="2000" dirty="0">
              <a:solidFill>
                <a:srgbClr val="000090"/>
              </a:solidFill>
            </a:endParaRPr>
          </a:p>
        </p:txBody>
      </p:sp>
      <p:sp>
        <p:nvSpPr>
          <p:cNvPr id="7" name="Shape 231"/>
          <p:cNvSpPr txBox="1">
            <a:spLocks/>
          </p:cNvSpPr>
          <p:nvPr/>
        </p:nvSpPr>
        <p:spPr>
          <a:xfrm>
            <a:off x="120649" y="1002683"/>
            <a:ext cx="8865446" cy="11087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US" sz="4000" b="1" dirty="0">
                <a:solidFill>
                  <a:srgbClr val="000090"/>
                </a:solidFill>
              </a:rPr>
              <a:t>Introduction to </a:t>
            </a:r>
            <a:r>
              <a:rPr lang="en-US" sz="4000" b="1" dirty="0" smtClean="0">
                <a:solidFill>
                  <a:srgbClr val="000090"/>
                </a:solidFill>
              </a:rPr>
              <a:t>WIGOS</a:t>
            </a:r>
            <a:endParaRPr lang="en-US" sz="4000" b="1" dirty="0">
              <a:solidFill>
                <a:srgbClr val="00009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50421" y="2101743"/>
            <a:ext cx="79424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rgbClr val="011993"/>
                </a:solidFill>
                <a:latin typeface="+mj-lt"/>
                <a:ea typeface="Arial"/>
                <a:cs typeface="Arial"/>
                <a:sym typeface="Arial"/>
              </a:rPr>
              <a:t>The </a:t>
            </a:r>
            <a:r>
              <a:rPr lang="en-US" sz="3200" dirty="0" smtClean="0">
                <a:solidFill>
                  <a:srgbClr val="011993"/>
                </a:solidFill>
                <a:latin typeface="+mj-lt"/>
                <a:ea typeface="Arial"/>
                <a:cs typeface="Arial"/>
                <a:sym typeface="Arial"/>
              </a:rPr>
              <a:t>WMO Integrated Global Observing System</a:t>
            </a:r>
            <a:endParaRPr lang="en-US" sz="3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89260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61979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rgbClr val="000090"/>
                </a:solidFill>
              </a:rPr>
              <a:t>Why WIGOS?</a:t>
            </a:r>
            <a:r>
              <a:rPr lang="en-US" sz="3600" dirty="0" smtClean="0">
                <a:solidFill>
                  <a:srgbClr val="000090"/>
                </a:solidFill>
              </a:rPr>
              <a:t> (2)</a:t>
            </a:r>
            <a:endParaRPr lang="en-US" sz="3600" dirty="0"/>
          </a:p>
        </p:txBody>
      </p:sp>
      <p:sp>
        <p:nvSpPr>
          <p:cNvPr id="4" name="Shape 249"/>
          <p:cNvSpPr txBox="1">
            <a:spLocks/>
          </p:cNvSpPr>
          <p:nvPr/>
        </p:nvSpPr>
        <p:spPr>
          <a:xfrm>
            <a:off x="203949" y="1324754"/>
            <a:ext cx="8713790" cy="51008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23923" indent="-423923" defTabSz="905255">
              <a:spcBef>
                <a:spcPts val="600"/>
              </a:spcBef>
              <a:buClr>
                <a:srgbClr val="011993"/>
              </a:buClr>
              <a:buSzPct val="100000"/>
              <a:defRPr sz="2300" b="1">
                <a:solidFill>
                  <a:srgbClr val="011993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n-US" dirty="0"/>
              <a:t>III. </a:t>
            </a:r>
            <a:r>
              <a:rPr lang="en-US" sz="2400" dirty="0"/>
              <a:t>Economic realities</a:t>
            </a:r>
          </a:p>
          <a:p>
            <a:pPr marL="742243" lvl="1" indent="-361244" defTabSz="905255">
              <a:spcBef>
                <a:spcPts val="600"/>
              </a:spcBef>
              <a:buSzPct val="100000"/>
              <a:buFont typeface="Arial"/>
              <a:buChar char="•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lang="en-US" dirty="0"/>
              <a:t>Budgetary pressure on many NMHS, in spite of expanding mandates and increasing demand for services</a:t>
            </a:r>
          </a:p>
          <a:p>
            <a:pPr marL="742243" lvl="1" indent="-361244" defTabSz="905255">
              <a:spcBef>
                <a:spcPts val="600"/>
              </a:spcBef>
              <a:buSzPct val="100000"/>
              <a:buFont typeface="Arial"/>
              <a:buChar char="•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lang="en-US" dirty="0" smtClean="0"/>
              <a:t>Exploiting synergies through integration across:</a:t>
            </a:r>
            <a:endParaRPr lang="en-US" dirty="0"/>
          </a:p>
          <a:p>
            <a:pPr marL="950147" lvl="2" indent="-188145" defTabSz="905255">
              <a:spcBef>
                <a:spcPts val="600"/>
              </a:spcBef>
              <a:buSzPct val="100000"/>
              <a:defRPr sz="2000">
                <a:latin typeface="Arial"/>
                <a:ea typeface="Arial"/>
                <a:cs typeface="Arial"/>
                <a:sym typeface="Arial"/>
              </a:defRPr>
            </a:pPr>
            <a:r>
              <a:rPr lang="en-US" dirty="0" smtClean="0"/>
              <a:t>disciplines </a:t>
            </a:r>
            <a:r>
              <a:rPr lang="en-US" dirty="0"/>
              <a:t>(e.g. weather and climate)</a:t>
            </a:r>
          </a:p>
          <a:p>
            <a:pPr marL="950147" lvl="2" indent="-188145" defTabSz="905255">
              <a:spcBef>
                <a:spcPts val="600"/>
              </a:spcBef>
              <a:buSzPct val="100000"/>
              <a:defRPr sz="2000">
                <a:latin typeface="Arial"/>
                <a:ea typeface="Arial"/>
                <a:cs typeface="Arial"/>
                <a:sym typeface="Arial"/>
              </a:defRPr>
            </a:pPr>
            <a:r>
              <a:rPr lang="en-US" dirty="0" smtClean="0"/>
              <a:t>organizational </a:t>
            </a:r>
            <a:r>
              <a:rPr lang="en-US" dirty="0"/>
              <a:t>boundaries, e.g. between different national ministries/departments operating observing systems</a:t>
            </a:r>
          </a:p>
          <a:p>
            <a:pPr marL="950147" lvl="2" indent="-188145" defTabSz="905255">
              <a:spcBef>
                <a:spcPts val="600"/>
              </a:spcBef>
              <a:buSzPct val="100000"/>
              <a:defRPr sz="2000">
                <a:latin typeface="Arial"/>
                <a:ea typeface="Arial"/>
                <a:cs typeface="Arial"/>
                <a:sym typeface="Arial"/>
              </a:defRPr>
            </a:pPr>
            <a:r>
              <a:rPr lang="en-US" dirty="0" smtClean="0"/>
              <a:t>technological </a:t>
            </a:r>
            <a:r>
              <a:rPr lang="en-US" dirty="0"/>
              <a:t>boundaries, e.g. between surface- and space-based systems</a:t>
            </a:r>
          </a:p>
          <a:p>
            <a:pPr marL="533402" lvl="2" indent="0" defTabSz="905255">
              <a:spcBef>
                <a:spcPts val="600"/>
              </a:spcBef>
              <a:buSzPct val="100000"/>
              <a:buNone/>
              <a:defRPr sz="2000">
                <a:latin typeface="Arial"/>
                <a:ea typeface="Arial"/>
                <a:cs typeface="Arial"/>
                <a:sym typeface="Arial"/>
              </a:defRPr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6730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98439"/>
            <a:ext cx="8229600" cy="778136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rgbClr val="000090"/>
                </a:solidFill>
              </a:rPr>
              <a:t>Why WIGOS?</a:t>
            </a:r>
            <a:r>
              <a:rPr lang="en-US" sz="3600" dirty="0" smtClean="0">
                <a:solidFill>
                  <a:srgbClr val="000090"/>
                </a:solidFill>
              </a:rPr>
              <a:t> (example)</a:t>
            </a:r>
            <a:endParaRPr lang="en-US" sz="36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9" y="1052774"/>
            <a:ext cx="6336600" cy="47524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8439" y="1241623"/>
            <a:ext cx="3061649" cy="408219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0500" y="1052774"/>
            <a:ext cx="2545513" cy="339401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2868" y="3835400"/>
            <a:ext cx="3969125" cy="297684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5642" y="2338865"/>
            <a:ext cx="2857089" cy="380945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9195" y="2923624"/>
            <a:ext cx="2794781" cy="372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048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61979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rgbClr val="000090"/>
                </a:solidFill>
              </a:rPr>
              <a:t>How to implement WIGOS?</a:t>
            </a:r>
            <a:endParaRPr lang="en-US" sz="3600" dirty="0"/>
          </a:p>
        </p:txBody>
      </p:sp>
      <p:sp>
        <p:nvSpPr>
          <p:cNvPr id="6" name="Shape 239"/>
          <p:cNvSpPr txBox="1">
            <a:spLocks/>
          </p:cNvSpPr>
          <p:nvPr/>
        </p:nvSpPr>
        <p:spPr>
          <a:xfrm>
            <a:off x="212725" y="1334218"/>
            <a:ext cx="8713790" cy="53351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4400">
              <a:spcBef>
                <a:spcPts val="200"/>
              </a:spcBef>
              <a:buSzPct val="100000"/>
              <a:buNone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lang="fr-CH" sz="2600" dirty="0" err="1" smtClean="0">
                <a:latin typeface="Arial"/>
                <a:ea typeface="Arial"/>
                <a:cs typeface="Arial"/>
                <a:sym typeface="Arial"/>
              </a:rPr>
              <a:t>Through</a:t>
            </a:r>
            <a:r>
              <a:rPr lang="fr-CH" sz="2600" dirty="0" smtClean="0">
                <a:latin typeface="Arial"/>
                <a:ea typeface="Arial"/>
                <a:cs typeface="Arial"/>
                <a:sym typeface="Arial"/>
              </a:rPr>
              <a:t>:</a:t>
            </a:r>
            <a:endParaRPr lang="en-US" sz="2600" dirty="0" smtClean="0">
              <a:latin typeface="Arial"/>
              <a:ea typeface="Arial"/>
              <a:cs typeface="Arial"/>
              <a:sym typeface="Arial"/>
            </a:endParaRPr>
          </a:p>
          <a:p>
            <a:pPr marL="987425" indent="-428625" defTabSz="914400">
              <a:spcBef>
                <a:spcPts val="200"/>
              </a:spcBef>
              <a:buSzPct val="100000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lang="en-US" sz="2400" dirty="0" smtClean="0">
                <a:latin typeface="Arial"/>
                <a:ea typeface="Arial"/>
                <a:cs typeface="Arial"/>
                <a:sym typeface="Arial"/>
              </a:rPr>
              <a:t>Integration</a:t>
            </a:r>
          </a:p>
          <a:p>
            <a:pPr marL="987425" indent="-428625" defTabSz="914400">
              <a:spcBef>
                <a:spcPts val="200"/>
              </a:spcBef>
              <a:buSzPct val="100000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lang="fr-CH" sz="2400" dirty="0" smtClean="0">
                <a:latin typeface="Arial"/>
                <a:ea typeface="Arial"/>
                <a:cs typeface="Arial"/>
                <a:sym typeface="Arial"/>
              </a:rPr>
              <a:t>Sharing data and </a:t>
            </a:r>
            <a:r>
              <a:rPr lang="fr-CH" sz="2400" dirty="0" err="1" smtClean="0">
                <a:latin typeface="Arial"/>
                <a:ea typeface="Arial"/>
                <a:cs typeface="Arial"/>
                <a:sym typeface="Arial"/>
              </a:rPr>
              <a:t>metadata</a:t>
            </a:r>
            <a:endParaRPr lang="en-US" sz="2400" dirty="0" smtClean="0">
              <a:latin typeface="Arial"/>
              <a:ea typeface="Arial"/>
              <a:cs typeface="Arial"/>
              <a:sym typeface="Arial"/>
            </a:endParaRPr>
          </a:p>
          <a:p>
            <a:pPr marL="987425" indent="-428625" defTabSz="914400">
              <a:spcBef>
                <a:spcPts val="200"/>
              </a:spcBef>
              <a:buSzPct val="100000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lang="en-US" sz="2400" dirty="0" smtClean="0">
                <a:latin typeface="Arial"/>
                <a:ea typeface="Arial"/>
                <a:cs typeface="Arial"/>
                <a:sym typeface="Arial"/>
              </a:rPr>
              <a:t>Partnerships</a:t>
            </a:r>
            <a:endParaRPr lang="en-US" sz="1800" dirty="0" smtClean="0">
              <a:latin typeface="Arial"/>
              <a:ea typeface="Arial"/>
              <a:cs typeface="Arial"/>
              <a:sym typeface="Arial"/>
            </a:endParaRPr>
          </a:p>
          <a:p>
            <a:pPr marL="987425" indent="-428625" defTabSz="914400">
              <a:spcBef>
                <a:spcPts val="200"/>
              </a:spcBef>
              <a:buSzPct val="100000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lang="en-US" sz="2400" dirty="0" smtClean="0">
                <a:latin typeface="Arial"/>
                <a:ea typeface="Arial"/>
                <a:cs typeface="Arial"/>
                <a:sym typeface="Arial"/>
              </a:rPr>
              <a:t>Leadership</a:t>
            </a:r>
          </a:p>
          <a:p>
            <a:pPr marL="987425" indent="-428625" defTabSz="914400">
              <a:spcBef>
                <a:spcPts val="200"/>
              </a:spcBef>
              <a:buSzPct val="100000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lang="fr-CH" sz="2400" dirty="0" smtClean="0">
                <a:latin typeface="Arial"/>
                <a:ea typeface="Arial"/>
                <a:cs typeface="Arial"/>
                <a:sym typeface="Arial"/>
              </a:rPr>
              <a:t>Planning</a:t>
            </a:r>
          </a:p>
          <a:p>
            <a:pPr marL="987425" indent="-428625" defTabSz="914400">
              <a:spcBef>
                <a:spcPts val="200"/>
              </a:spcBef>
              <a:buSzPct val="100000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lang="fr-CH" sz="2400" dirty="0" err="1" smtClean="0">
                <a:latin typeface="Arial"/>
                <a:ea typeface="Arial"/>
                <a:cs typeface="Arial"/>
                <a:sym typeface="Arial"/>
              </a:rPr>
              <a:t>Interoperable</a:t>
            </a:r>
            <a:r>
              <a:rPr lang="fr-CH" sz="2400" dirty="0" smtClean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fr-CH" sz="2400" dirty="0" err="1" smtClean="0">
                <a:latin typeface="Arial"/>
                <a:ea typeface="Arial"/>
                <a:cs typeface="Arial"/>
                <a:sym typeface="Arial"/>
              </a:rPr>
              <a:t>systems</a:t>
            </a:r>
            <a:endParaRPr lang="fr-CH" sz="2400" dirty="0" smtClean="0">
              <a:latin typeface="Arial"/>
              <a:ea typeface="Arial"/>
              <a:cs typeface="Arial"/>
              <a:sym typeface="Arial"/>
            </a:endParaRPr>
          </a:p>
          <a:p>
            <a:pPr marL="987425" indent="-428625" defTabSz="914400">
              <a:spcBef>
                <a:spcPts val="200"/>
              </a:spcBef>
              <a:buSzPct val="100000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lang="fr-CH" sz="2400" dirty="0" err="1" smtClean="0">
                <a:latin typeface="Arial"/>
                <a:ea typeface="Arial"/>
                <a:cs typeface="Arial"/>
                <a:sym typeface="Arial"/>
              </a:rPr>
              <a:t>Cooperation</a:t>
            </a:r>
            <a:endParaRPr lang="fr-CH" sz="2400" dirty="0" smtClean="0">
              <a:latin typeface="Arial"/>
              <a:ea typeface="Arial"/>
              <a:cs typeface="Arial"/>
              <a:sym typeface="Arial"/>
            </a:endParaRPr>
          </a:p>
          <a:p>
            <a:pPr marL="987425" indent="-428625" defTabSz="914400">
              <a:spcBef>
                <a:spcPts val="200"/>
              </a:spcBef>
              <a:buSzPct val="100000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lang="en-US" altLang="en-US" sz="2400" dirty="0" smtClean="0">
                <a:latin typeface="Arial" charset="0"/>
              </a:rPr>
              <a:t>Culture </a:t>
            </a:r>
            <a:r>
              <a:rPr lang="en-US" altLang="en-US" sz="2400" dirty="0">
                <a:latin typeface="Arial" charset="0"/>
              </a:rPr>
              <a:t>of compliance</a:t>
            </a:r>
            <a:endParaRPr lang="en-US" sz="2400" dirty="0" smtClean="0"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0490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87338"/>
            <a:ext cx="8229600" cy="677862"/>
          </a:xfrm>
        </p:spPr>
        <p:txBody>
          <a:bodyPr>
            <a:normAutofit fontScale="90000"/>
          </a:bodyPr>
          <a:lstStyle/>
          <a:p>
            <a:r>
              <a:rPr lang="en-US" sz="3600" b="1" dirty="0" smtClean="0">
                <a:solidFill>
                  <a:srgbClr val="000090"/>
                </a:solidFill>
              </a:rPr>
              <a:t>WMO Rolling </a:t>
            </a:r>
            <a:r>
              <a:rPr lang="en-US" sz="3600" b="1" dirty="0">
                <a:solidFill>
                  <a:srgbClr val="000090"/>
                </a:solidFill>
              </a:rPr>
              <a:t>Review of Requirements (RRR)</a:t>
            </a:r>
          </a:p>
        </p:txBody>
      </p:sp>
      <p:sp>
        <p:nvSpPr>
          <p:cNvPr id="14" name="Shape 255"/>
          <p:cNvSpPr txBox="1">
            <a:spLocks/>
          </p:cNvSpPr>
          <p:nvPr/>
        </p:nvSpPr>
        <p:spPr>
          <a:xfrm>
            <a:off x="365128" y="965200"/>
            <a:ext cx="8383699" cy="13462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6700" indent="-266700" defTabSz="914400">
              <a:spcBef>
                <a:spcPts val="1200"/>
              </a:spcBef>
              <a:buSzPct val="100000"/>
              <a:buNone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lang="en-US" sz="2000" dirty="0" smtClean="0">
                <a:latin typeface="Arial"/>
                <a:ea typeface="Arial"/>
                <a:cs typeface="Arial"/>
                <a:sym typeface="Arial"/>
              </a:rPr>
              <a:t>WMO Congress decided that:</a:t>
            </a:r>
          </a:p>
          <a:p>
            <a:pPr marL="266700" indent="-266700" defTabSz="914400">
              <a:spcBef>
                <a:spcPts val="600"/>
              </a:spcBef>
              <a:buSzPct val="100000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lang="en-US" sz="2000" dirty="0" smtClean="0">
                <a:latin typeface="Arial"/>
                <a:ea typeface="Arial"/>
                <a:cs typeface="Arial"/>
                <a:sym typeface="Arial"/>
              </a:rPr>
              <a:t>RRR process shall be used to </a:t>
            </a:r>
            <a:r>
              <a:rPr lang="en-US" sz="2000" b="1" dirty="0" smtClean="0">
                <a:latin typeface="Arial"/>
                <a:ea typeface="Arial"/>
                <a:cs typeface="Arial"/>
                <a:sym typeface="Arial"/>
              </a:rPr>
              <a:t>design networks</a:t>
            </a:r>
            <a:r>
              <a:rPr lang="en-US" sz="2000" dirty="0" smtClean="0"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2000" b="1" dirty="0" smtClean="0">
                <a:latin typeface="Arial"/>
                <a:ea typeface="Arial"/>
                <a:cs typeface="Arial"/>
                <a:sym typeface="Arial"/>
              </a:rPr>
              <a:t>plan the evolution</a:t>
            </a:r>
            <a:r>
              <a:rPr lang="en-US" sz="2000" dirty="0" smtClean="0">
                <a:latin typeface="Arial"/>
                <a:ea typeface="Arial"/>
                <a:cs typeface="Arial"/>
                <a:sym typeface="Arial"/>
              </a:rPr>
              <a:t> and </a:t>
            </a:r>
            <a:r>
              <a:rPr lang="en-US" sz="2000" b="1" dirty="0" smtClean="0">
                <a:latin typeface="Arial"/>
                <a:ea typeface="Arial"/>
                <a:cs typeface="Arial"/>
                <a:sym typeface="Arial"/>
              </a:rPr>
              <a:t>assess the performance</a:t>
            </a:r>
            <a:r>
              <a:rPr lang="en-US" sz="2000" dirty="0" smtClean="0">
                <a:latin typeface="Arial"/>
                <a:ea typeface="Arial"/>
                <a:cs typeface="Arial"/>
                <a:sym typeface="Arial"/>
              </a:rPr>
              <a:t> of all </a:t>
            </a:r>
            <a:r>
              <a:rPr lang="en-US" sz="2000" dirty="0">
                <a:latin typeface="Arial"/>
                <a:ea typeface="Arial"/>
                <a:cs typeface="Arial"/>
                <a:sym typeface="Arial"/>
              </a:rPr>
              <a:t>WMO and WMO co-sponsored observing </a:t>
            </a:r>
            <a:r>
              <a:rPr lang="en-US" sz="2000" dirty="0" smtClean="0">
                <a:latin typeface="Arial"/>
                <a:ea typeface="Arial"/>
                <a:cs typeface="Arial"/>
                <a:sym typeface="Arial"/>
              </a:rPr>
              <a:t>systems</a:t>
            </a: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8748" y="2400301"/>
            <a:ext cx="5457748" cy="4205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Shape 255"/>
          <p:cNvSpPr txBox="1">
            <a:spLocks/>
          </p:cNvSpPr>
          <p:nvPr/>
        </p:nvSpPr>
        <p:spPr>
          <a:xfrm>
            <a:off x="323528" y="2616200"/>
            <a:ext cx="2914972" cy="33939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6700" indent="-266700" defTabSz="914400">
              <a:spcBef>
                <a:spcPts val="1200"/>
              </a:spcBef>
              <a:buSzPct val="100000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lang="en-US" sz="2000" dirty="0" smtClean="0">
                <a:ea typeface="Arial"/>
                <a:cs typeface="Arial"/>
                <a:sym typeface="Arial"/>
              </a:rPr>
              <a:t>It allows to process collect, assess and record the </a:t>
            </a:r>
            <a:r>
              <a:rPr lang="en-US" sz="2000" b="1" dirty="0" smtClean="0">
                <a:ea typeface="Arial"/>
                <a:cs typeface="Arial"/>
                <a:sym typeface="Arial"/>
              </a:rPr>
              <a:t>user requirements for all WMO application areas</a:t>
            </a:r>
          </a:p>
          <a:p>
            <a:pPr marL="266700" indent="-266700" defTabSz="914400">
              <a:spcBef>
                <a:spcPts val="1200"/>
              </a:spcBef>
              <a:buSzPct val="100000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lang="en-US" sz="2000" dirty="0" smtClean="0">
                <a:ea typeface="Arial"/>
                <a:cs typeface="Arial"/>
                <a:sym typeface="Arial"/>
              </a:rPr>
              <a:t>and match them against observational capabilities</a:t>
            </a:r>
          </a:p>
        </p:txBody>
      </p:sp>
    </p:spTree>
    <p:extLst>
      <p:ext uri="{BB962C8B-B14F-4D97-AF65-F5344CB8AC3E}">
        <p14:creationId xmlns:p14="http://schemas.microsoft.com/office/powerpoint/2010/main" val="801025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87338"/>
            <a:ext cx="8229600" cy="677862"/>
          </a:xfrm>
        </p:spPr>
        <p:txBody>
          <a:bodyPr>
            <a:normAutofit fontScale="90000"/>
          </a:bodyPr>
          <a:lstStyle/>
          <a:p>
            <a:r>
              <a:rPr lang="en-US" sz="3600" b="1" dirty="0" smtClean="0">
                <a:solidFill>
                  <a:srgbClr val="000090"/>
                </a:solidFill>
              </a:rPr>
              <a:t>WMO Rolling </a:t>
            </a:r>
            <a:r>
              <a:rPr lang="en-US" sz="3600" b="1" dirty="0">
                <a:solidFill>
                  <a:srgbClr val="000090"/>
                </a:solidFill>
              </a:rPr>
              <a:t>Review of Requirements (RRR)</a:t>
            </a: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0100" y="1561397"/>
            <a:ext cx="6826696" cy="52601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Oval 2"/>
          <p:cNvSpPr/>
          <p:nvPr/>
        </p:nvSpPr>
        <p:spPr>
          <a:xfrm>
            <a:off x="6718300" y="1308100"/>
            <a:ext cx="2387600" cy="300990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2641600" y="1561397"/>
            <a:ext cx="2695798" cy="125482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ight Arrow Callout 3"/>
          <p:cNvSpPr/>
          <p:nvPr/>
        </p:nvSpPr>
        <p:spPr>
          <a:xfrm>
            <a:off x="368300" y="1719600"/>
            <a:ext cx="2273300" cy="634311"/>
          </a:xfrm>
          <a:prstGeom prst="rightArrowCallout">
            <a:avLst>
              <a:gd name="adj1" fmla="val 25000"/>
              <a:gd name="adj2" fmla="val 25000"/>
              <a:gd name="adj3" fmla="val 25000"/>
              <a:gd name="adj4" fmla="val 77353"/>
            </a:avLst>
          </a:prstGeom>
          <a:solidFill>
            <a:schemeClr val="bg1"/>
          </a:solidFill>
          <a:ln w="127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2000" b="1" dirty="0" smtClean="0">
                <a:solidFill>
                  <a:schemeClr val="tx1"/>
                </a:solidFill>
              </a:rPr>
              <a:t>OSCAR/</a:t>
            </a:r>
          </a:p>
          <a:p>
            <a:pPr algn="ctr"/>
            <a:r>
              <a:rPr lang="fr-CH" sz="2000" b="1" dirty="0" err="1" smtClean="0">
                <a:solidFill>
                  <a:schemeClr val="tx1"/>
                </a:solidFill>
              </a:rPr>
              <a:t>Requirements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9" name="Right Arrow Callout 8"/>
          <p:cNvSpPr/>
          <p:nvPr/>
        </p:nvSpPr>
        <p:spPr>
          <a:xfrm>
            <a:off x="5232400" y="990944"/>
            <a:ext cx="2286000" cy="634311"/>
          </a:xfrm>
          <a:prstGeom prst="rightArrowCallout">
            <a:avLst>
              <a:gd name="adj1" fmla="val 25000"/>
              <a:gd name="adj2" fmla="val 25000"/>
              <a:gd name="adj3" fmla="val 25000"/>
              <a:gd name="adj4" fmla="val 81015"/>
            </a:avLst>
          </a:prstGeom>
          <a:solidFill>
            <a:schemeClr val="bg1"/>
          </a:solidFill>
          <a:ln w="127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sz="2000" b="1" dirty="0" smtClean="0">
                <a:solidFill>
                  <a:schemeClr val="tx1"/>
                </a:solidFill>
              </a:rPr>
              <a:t>OSCAR/</a:t>
            </a:r>
            <a:r>
              <a:rPr lang="fr-CH" sz="2000" b="1" dirty="0" err="1" smtClean="0">
                <a:solidFill>
                  <a:schemeClr val="tx1"/>
                </a:solidFill>
              </a:rPr>
              <a:t>Space</a:t>
            </a:r>
            <a:endParaRPr lang="fr-CH" sz="2000" b="1" dirty="0" smtClean="0">
              <a:solidFill>
                <a:schemeClr val="tx1"/>
              </a:solidFill>
            </a:endParaRPr>
          </a:p>
          <a:p>
            <a:pPr algn="ctr"/>
            <a:r>
              <a:rPr lang="fr-CH" sz="2000" b="1" dirty="0" smtClean="0">
                <a:solidFill>
                  <a:schemeClr val="tx1"/>
                </a:solidFill>
              </a:rPr>
              <a:t>OSCAR/Surface</a:t>
            </a:r>
            <a:endParaRPr lang="en-US" sz="2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9684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4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7638"/>
            <a:ext cx="8229600" cy="512762"/>
          </a:xfrm>
        </p:spPr>
        <p:txBody>
          <a:bodyPr>
            <a:normAutofit fontScale="90000"/>
          </a:bodyPr>
          <a:lstStyle/>
          <a:p>
            <a:r>
              <a:rPr lang="en-US" sz="3600" b="1" dirty="0" smtClean="0">
                <a:solidFill>
                  <a:srgbClr val="000090"/>
                </a:solidFill>
              </a:rPr>
              <a:t>Example of using OSCAR/Requirements</a:t>
            </a:r>
            <a:endParaRPr lang="en-US" sz="3600" b="1" dirty="0">
              <a:solidFill>
                <a:srgbClr val="000090"/>
              </a:solidFill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8607422"/>
              </p:ext>
            </p:extLst>
          </p:nvPr>
        </p:nvGraphicFramePr>
        <p:xfrm>
          <a:off x="126999" y="584194"/>
          <a:ext cx="8915400" cy="6799480"/>
        </p:xfrm>
        <a:graphic>
          <a:graphicData uri="http://schemas.openxmlformats.org/drawingml/2006/table">
            <a:tbl>
              <a:tblPr/>
              <a:tblGrid>
                <a:gridCol w="192665"/>
                <a:gridCol w="2201898"/>
                <a:gridCol w="972505"/>
                <a:gridCol w="614698"/>
                <a:gridCol w="192665"/>
                <a:gridCol w="433500"/>
                <a:gridCol w="289000"/>
                <a:gridCol w="461024"/>
                <a:gridCol w="192665"/>
                <a:gridCol w="461024"/>
                <a:gridCol w="96333"/>
                <a:gridCol w="289000"/>
                <a:gridCol w="178905"/>
                <a:gridCol w="344048"/>
                <a:gridCol w="144498"/>
                <a:gridCol w="295881"/>
                <a:gridCol w="433500"/>
                <a:gridCol w="605522"/>
                <a:gridCol w="516069"/>
              </a:tblGrid>
              <a:tr h="238718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ID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Variable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Application Area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Layer(s)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Uncertainty Goal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Uncertainty Breakthrough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Uncertainty Threshold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808080"/>
                          </a:solidFill>
                          <a:effectLst/>
                          <a:latin typeface="Calibri"/>
                        </a:rPr>
                        <a:t>Stability Goal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808080"/>
                          </a:solidFill>
                          <a:effectLst/>
                          <a:latin typeface="Calibri"/>
                        </a:rPr>
                        <a:t>Stability Breakthrough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808080"/>
                          </a:solidFill>
                          <a:effectLst/>
                          <a:latin typeface="Calibri"/>
                        </a:rPr>
                        <a:t>Stability Threshold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Hor.Res. Goal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Hor.Res. Breakthrough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Hor.Res. Threshold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</a:tr>
              <a:tr h="75783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334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Accumulated precipitation (over 24 h)</a:t>
                      </a:r>
                    </a:p>
                  </a:txBody>
                  <a:tcPr marL="2813" marR="2813" marT="28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High Res NWP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Near Surface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mm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mm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mm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mm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mm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mm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1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</a:tr>
              <a:tr h="75783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Aerosol column burden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Nowcasting / VSRF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TC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</a:tr>
              <a:tr h="75783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Air pressure (at surface)</a:t>
                      </a:r>
                    </a:p>
                  </a:txBody>
                  <a:tcPr marL="2813" marR="2813" marT="28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High Res NWP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Near Surface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hPa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hPa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hPa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hPa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hPa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hPa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</a:tr>
              <a:tr h="75783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337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Air specific humidity (at surface)</a:t>
                      </a:r>
                    </a:p>
                  </a:txBody>
                  <a:tcPr marL="2813" marR="2813" marT="28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High Res NWP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Near Surface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</a:tr>
              <a:tr h="75783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338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Air temperature (at surface)</a:t>
                      </a:r>
                    </a:p>
                  </a:txBody>
                  <a:tcPr marL="2813" marR="2813" marT="28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High Res NWP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Near Surface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K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K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K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</a:tr>
              <a:tr h="75783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426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Air temperature (at surface)</a:t>
                      </a:r>
                    </a:p>
                  </a:txBody>
                  <a:tcPr marL="2813" marR="2813" marT="28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Nowcasting / VSRF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Near Surface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K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K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K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</a:tr>
              <a:tr h="75783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339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Atmospheric temperature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High Res NWP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HT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K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K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K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</a:tr>
              <a:tr h="75783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Atmospheric temperature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High Res NWP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K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K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K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</a:tr>
              <a:tr h="75783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Atmospheric temperature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High Res NWP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LT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K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K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K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</a:tr>
              <a:tr h="197036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427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Atmospheric temperature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Nowcasting / VSRF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LT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K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K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K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</a:tr>
              <a:tr h="75783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342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Cloud base height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High Res NWP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n/a (2D)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km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km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km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km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km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km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</a:tr>
              <a:tr h="75783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749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Cloud base height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Nowcasting / VSRF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n/a (2D)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km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km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km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A6A6A6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km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A6A6A6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km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A6A6A6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km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</a:tr>
              <a:tr h="75783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343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Cloud cover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High Res NWP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TrC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</a:tr>
              <a:tr h="75783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703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Cloud cover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Nowcasting / VSRF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TrC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</a:tr>
              <a:tr h="75783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Cloud cover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Nowcasting / VSRF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LT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</a:tr>
              <a:tr h="87151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347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Cloud ice (total column)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High Res NWP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TC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g.m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-2 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g.m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-2 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g.m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-2 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g.m</a:t>
                      </a:r>
                      <a:r>
                        <a:rPr lang="en-US" sz="600" b="0" i="0" u="none" strike="noStrike" baseline="30000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-2 </a:t>
                      </a:r>
                      <a:endParaRPr lang="en-US" sz="600" b="0" i="0" u="none" strike="noStrike">
                        <a:solidFill>
                          <a:srgbClr val="A6A6A6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g.m</a:t>
                      </a:r>
                      <a:r>
                        <a:rPr lang="en-US" sz="600" b="0" i="0" u="none" strike="noStrike" baseline="30000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-2 </a:t>
                      </a:r>
                      <a:endParaRPr lang="en-US" sz="600" b="0" i="0" u="none" strike="noStrike">
                        <a:solidFill>
                          <a:srgbClr val="A6A6A6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g.m</a:t>
                      </a:r>
                      <a:r>
                        <a:rPr lang="en-US" sz="600" b="0" i="0" u="none" strike="noStrike" baseline="30000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-2 </a:t>
                      </a:r>
                      <a:endParaRPr lang="en-US" sz="600" b="0" i="0" u="none" strike="noStrike">
                        <a:solidFill>
                          <a:srgbClr val="A6A6A6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</a:tr>
              <a:tr h="87151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Cloud liquid water (CLW) total column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High Res NWP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TC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g.m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-2 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g.m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-2 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g.m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-2 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g.m</a:t>
                      </a:r>
                      <a:r>
                        <a:rPr lang="en-US" sz="600" b="0" i="0" u="none" strike="noStrike" baseline="30000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-2 </a:t>
                      </a:r>
                      <a:endParaRPr lang="en-US" sz="600" b="0" i="0" u="none" strike="noStrike">
                        <a:solidFill>
                          <a:srgbClr val="A6A6A6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g.m</a:t>
                      </a:r>
                      <a:r>
                        <a:rPr lang="en-US" sz="600" b="0" i="0" u="none" strike="noStrike" baseline="30000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-2 </a:t>
                      </a:r>
                      <a:endParaRPr lang="en-US" sz="600" b="0" i="0" u="none" strike="noStrike">
                        <a:solidFill>
                          <a:srgbClr val="A6A6A6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g.m</a:t>
                      </a:r>
                      <a:r>
                        <a:rPr lang="en-US" sz="600" b="0" i="0" u="none" strike="noStrike" baseline="30000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-2 </a:t>
                      </a:r>
                      <a:endParaRPr lang="en-US" sz="600" b="0" i="0" u="none" strike="noStrike">
                        <a:solidFill>
                          <a:srgbClr val="A6A6A6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</a:tr>
              <a:tr h="137168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748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Cloud to Ground lightning density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Nowcasting / VSRF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Near Surface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Dimensionless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Dimensionless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Dimensionless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%/decade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%/decade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%/decade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</a:tr>
              <a:tr h="75783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354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Cloud top height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High Res NWP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n/a (2D)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km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km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km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km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km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km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</a:tr>
              <a:tr h="75783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Cloud top height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Nowcasting / VSRF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n/a (2D)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km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km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km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km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km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km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</a:tr>
              <a:tr h="137168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Cloud type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High Res NWP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n/a (2D)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Classes 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</a:t>
                      </a: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Classes 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</a:t>
                      </a: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Classes 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</a:t>
                      </a: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Classes </a:t>
                      </a:r>
                      <a:r>
                        <a:rPr lang="en-US" sz="600" b="0" i="0" u="none" strike="noStrike" baseline="30000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-1</a:t>
                      </a:r>
                      <a:endParaRPr lang="en-US" sz="600" b="0" i="0" u="none" strike="noStrike">
                        <a:solidFill>
                          <a:srgbClr val="A6A6A6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Classes </a:t>
                      </a:r>
                      <a:r>
                        <a:rPr lang="en-US" sz="600" b="0" i="0" u="none" strike="noStrike" baseline="30000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-1</a:t>
                      </a:r>
                      <a:endParaRPr lang="en-US" sz="600" b="0" i="0" u="none" strike="noStrike">
                        <a:solidFill>
                          <a:srgbClr val="A6A6A6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Classes </a:t>
                      </a:r>
                      <a:r>
                        <a:rPr lang="en-US" sz="600" b="0" i="0" u="none" strike="noStrike" baseline="30000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-1</a:t>
                      </a:r>
                      <a:endParaRPr lang="en-US" sz="600" b="0" i="0" u="none" strike="noStrike">
                        <a:solidFill>
                          <a:srgbClr val="A6A6A6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</a:tr>
              <a:tr h="137168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433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Cloud type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Nowcasting / VSRF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n/a (2D)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Classes 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</a:t>
                      </a: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Classes 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</a:t>
                      </a: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Classes 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</a:t>
                      </a:r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Classes 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</a:t>
                      </a:r>
                      <a:endParaRPr lang="en-US" sz="600" b="0" i="0" u="none" strike="noStrike">
                        <a:solidFill>
                          <a:srgbClr val="A6A6A6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Classes 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</a:t>
                      </a:r>
                      <a:endParaRPr lang="en-US" sz="600" b="0" i="0" u="none" strike="noStrike">
                        <a:solidFill>
                          <a:srgbClr val="A6A6A6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Classes 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</a:t>
                      </a:r>
                      <a:endParaRPr lang="en-US" sz="600" b="0" i="0" u="none" strike="noStrike">
                        <a:solidFill>
                          <a:srgbClr val="A6A6A6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</a:tr>
              <a:tr h="197036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702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Downward long-wave irradiance at Earth surface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Nowcasting / VSRF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Near Surface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W.m-2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W.m-2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W.m-2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W.m-2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W.m-2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W.m-2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</a:tr>
              <a:tr h="197036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701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Downward short-wave irradiance at Earth surface</a:t>
                      </a:r>
                    </a:p>
                  </a:txBody>
                  <a:tcPr marL="2813" marR="2813" marT="28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Nowcasting / VSRF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Near Surface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W.m-2 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W.m-2 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W.m-2 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W.m-2 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W.m-2 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W.m-2 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</a:tr>
              <a:tr h="197036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700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Earth surface albedo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Nowcasting / VSRF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Near Surface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</a:tr>
              <a:tr h="75783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437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Height of the top of PBL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Nowcasting / VSRF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n/a (2D)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km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km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km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km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km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km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</a:tr>
              <a:tr h="75783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438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Height of the tropopause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Nowcasting / VSRF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n/a (2D)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km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km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km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km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km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km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</a:tr>
              <a:tr h="87151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Integrated Water Vapour (IWV)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High Res NWP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TC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kg.m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-2 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kg.m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-2 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kg.m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-2 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kg.m</a:t>
                      </a:r>
                      <a:r>
                        <a:rPr lang="en-US" sz="600" b="0" i="0" u="none" strike="noStrike" baseline="30000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-2 </a:t>
                      </a:r>
                      <a:endParaRPr lang="en-US" sz="600" b="0" i="0" u="none" strike="noStrike">
                        <a:solidFill>
                          <a:srgbClr val="A6A6A6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kg.m</a:t>
                      </a:r>
                      <a:r>
                        <a:rPr lang="en-US" sz="600" b="0" i="0" u="none" strike="noStrike" baseline="30000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-2 </a:t>
                      </a:r>
                      <a:endParaRPr lang="en-US" sz="600" b="0" i="0" u="none" strike="noStrike">
                        <a:solidFill>
                          <a:srgbClr val="A6A6A6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kg.m</a:t>
                      </a:r>
                      <a:r>
                        <a:rPr lang="en-US" sz="600" b="0" i="0" u="none" strike="noStrike" baseline="30000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-2 </a:t>
                      </a:r>
                      <a:endParaRPr lang="en-US" sz="600" b="0" i="0" u="none" strike="noStrike">
                        <a:solidFill>
                          <a:srgbClr val="A6A6A6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</a:tr>
              <a:tr h="137168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449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Integrated Water Vapour (IWV)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Nowcasting / VSRF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TC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kg.m-2 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kg.m-2 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kg.m-2 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kg.m-2 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kg.m-2 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kg.m-2 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</a:tr>
              <a:tr h="75783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367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O3 (Total column)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High Res NWP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TC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DU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DU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DU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DU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DU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DU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</a:tr>
              <a:tr h="75783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368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Precipitation intensity at surface (liquid or solid)</a:t>
                      </a:r>
                    </a:p>
                  </a:txBody>
                  <a:tcPr marL="2813" marR="2813" marT="28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High Res NWP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Near Surface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mm/h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mm/h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mm/h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mm/h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mm/h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mm/h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</a:tr>
              <a:tr h="197036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442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Precipitation intensity at surface (liquid or solid)</a:t>
                      </a:r>
                    </a:p>
                  </a:txBody>
                  <a:tcPr marL="2813" marR="2813" marT="28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Nowcasting / VSRF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Near Surface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mm/h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mm/h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mm/h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mm/h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mm/h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mm/h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1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30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</a:tr>
              <a:tr h="75783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369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Precipitation intensity at surface (solid)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High Res NWP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Near Surface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mm/h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mm/h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mm/h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mm/h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mm/h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mm/h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</a:tr>
              <a:tr h="197036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443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Precipitation intensity at surface (solid)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Nowcasting / VSRF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Near Surface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mm/h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mm/h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mm/h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mm/h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mm/h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mm/h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</a:tr>
              <a:tr h="325868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683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Precipitation type at the surface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High Res NWP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Near Surface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A6A6A6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A6A6A6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A6A6A6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</a:tr>
              <a:tr h="75783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378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Specific humidity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High Res NWP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HT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</a:tr>
              <a:tr h="75783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379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Specific humidity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High Res NWP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LT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</a:tr>
              <a:tr h="197036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704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Specific humidity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Nowcasting / VSRF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LT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</a:tr>
              <a:tr h="75783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Temperature of the tropopause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Nowcasting / VSRF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n/a (2D)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K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K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K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K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</a:tr>
              <a:tr h="197036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747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Total lightning density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Nowcasting / VSRF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TrC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Dimensionless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Dimensionless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Dimensionless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%/decade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%/decade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%/decade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</a:tr>
              <a:tr h="87151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383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Wind (horizontal)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High Res NWP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HT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m.s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m.s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m.s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m.s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</a:t>
                      </a:r>
                      <a:endParaRPr lang="en-US" sz="600" b="0" i="0" u="none" strike="noStrike">
                        <a:solidFill>
                          <a:srgbClr val="A6A6A6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m.s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</a:t>
                      </a:r>
                      <a:endParaRPr lang="en-US" sz="600" b="0" i="0" u="none" strike="noStrike">
                        <a:solidFill>
                          <a:srgbClr val="A6A6A6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m.s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</a:t>
                      </a:r>
                      <a:endParaRPr lang="en-US" sz="600" b="0" i="0" u="none" strike="noStrike">
                        <a:solidFill>
                          <a:srgbClr val="A6A6A6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</a:tr>
              <a:tr h="87151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384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Wind (horizontal)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High Res NWP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m.s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m.s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m.s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m.s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</a:t>
                      </a:r>
                      <a:endParaRPr lang="en-US" sz="600" b="0" i="0" u="none" strike="noStrike">
                        <a:solidFill>
                          <a:srgbClr val="A6A6A6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m.s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</a:t>
                      </a:r>
                      <a:endParaRPr lang="en-US" sz="600" b="0" i="0" u="none" strike="noStrike">
                        <a:solidFill>
                          <a:srgbClr val="A6A6A6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m.s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</a:t>
                      </a:r>
                      <a:endParaRPr lang="en-US" sz="600" b="0" i="0" u="none" strike="noStrike">
                        <a:solidFill>
                          <a:srgbClr val="A6A6A6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</a:tr>
              <a:tr h="87151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Wind (horizontal)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High Res NWP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LT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m.s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m.s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m.s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m.s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</a:t>
                      </a:r>
                      <a:endParaRPr lang="en-US" sz="600" b="0" i="0" u="none" strike="noStrike">
                        <a:solidFill>
                          <a:srgbClr val="A6A6A6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m.s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</a:t>
                      </a:r>
                      <a:endParaRPr lang="en-US" sz="600" b="0" i="0" u="none" strike="noStrike">
                        <a:solidFill>
                          <a:srgbClr val="A6A6A6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m.s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</a:t>
                      </a:r>
                      <a:endParaRPr lang="en-US" sz="600" b="0" i="0" u="none" strike="noStrike">
                        <a:solidFill>
                          <a:srgbClr val="A6A6A6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</a:tr>
              <a:tr h="87151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452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Wind (horizontal)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Nowcasting / VSRF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m.s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m.s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m.s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m.s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</a:t>
                      </a:r>
                      <a:endParaRPr lang="en-US" sz="600" b="0" i="0" u="none" strike="noStrike">
                        <a:solidFill>
                          <a:srgbClr val="A6A6A6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m.s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</a:t>
                      </a:r>
                      <a:endParaRPr lang="en-US" sz="600" b="0" i="0" u="none" strike="noStrike">
                        <a:solidFill>
                          <a:srgbClr val="A6A6A6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m.s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</a:t>
                      </a:r>
                      <a:endParaRPr lang="en-US" sz="600" b="0" i="0" u="none" strike="noStrike">
                        <a:solidFill>
                          <a:srgbClr val="A6A6A6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</a:tr>
              <a:tr h="87151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453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Wind (horizontal)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Nowcasting / VSRF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LT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m.s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m.s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m.s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m.s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</a:t>
                      </a:r>
                      <a:endParaRPr lang="en-US" sz="600" b="0" i="0" u="none" strike="noStrike">
                        <a:solidFill>
                          <a:srgbClr val="A6A6A6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m.s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</a:t>
                      </a:r>
                      <a:endParaRPr lang="en-US" sz="600" b="0" i="0" u="none" strike="noStrike">
                        <a:solidFill>
                          <a:srgbClr val="A6A6A6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m.s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</a:t>
                      </a:r>
                      <a:endParaRPr lang="en-US" sz="600" b="0" i="0" u="none" strike="noStrike">
                        <a:solidFill>
                          <a:srgbClr val="A6A6A6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</a:tr>
              <a:tr h="87151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454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Wind (vertical)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Nowcasting / VSRF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LT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cm.s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cm.s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cm.s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cm.s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</a:t>
                      </a:r>
                      <a:endParaRPr lang="en-US" sz="600" b="0" i="0" u="none" strike="noStrike">
                        <a:solidFill>
                          <a:srgbClr val="A6A6A6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cm.s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</a:t>
                      </a:r>
                      <a:endParaRPr lang="en-US" sz="600" b="0" i="0" u="none" strike="noStrike">
                        <a:solidFill>
                          <a:srgbClr val="A6A6A6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cm.s</a:t>
                      </a:r>
                      <a:r>
                        <a:rPr lang="en-US" sz="6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</a:t>
                      </a:r>
                      <a:endParaRPr lang="en-US" sz="600" b="0" i="0" u="none" strike="noStrike">
                        <a:solidFill>
                          <a:srgbClr val="A6A6A6"/>
                        </a:solidFill>
                        <a:effectLst/>
                        <a:latin typeface="Calibri"/>
                      </a:endParaRP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</a:tr>
              <a:tr h="197036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698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Wind gust</a:t>
                      </a:r>
                    </a:p>
                  </a:txBody>
                  <a:tcPr marL="2813" marR="2813" marT="28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Nowcasting / VSRF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Near Surface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m.s-1 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1.7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m.s-1 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m.s-1 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m.s-1 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m.s-1 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m.s-1 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</a:tr>
              <a:tr h="75783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389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Wind speed over the surface (horizontal)</a:t>
                      </a:r>
                    </a:p>
                  </a:txBody>
                  <a:tcPr marL="2813" marR="2813" marT="28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High Res NWP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Near Surface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m/s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m/s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m/s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m/s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m/s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m/s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</a:tr>
              <a:tr h="75783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Wind speed over the surface (horizontal)</a:t>
                      </a:r>
                    </a:p>
                  </a:txBody>
                  <a:tcPr marL="2813" marR="2813" marT="28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High Res NWP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Near Surface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m/s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m/s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m/s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m/s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m/s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m/s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</a:tr>
              <a:tr h="75783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Wind speed over the surface (horizontal)</a:t>
                      </a:r>
                    </a:p>
                  </a:txBody>
                  <a:tcPr marL="2813" marR="2813" marT="28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Nowcasting / VSRF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Near Surface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m/s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m/s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m/s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m/s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m/s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m/s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</a:tr>
              <a:tr h="75783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456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Wind speed over the surface (horizontal)</a:t>
                      </a:r>
                    </a:p>
                  </a:txBody>
                  <a:tcPr marL="2813" marR="2813" marT="28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Nowcasting / VSRF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Near Surface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m/s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m/s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m/s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m/s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m/s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m/s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1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50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</a:tr>
              <a:tr h="75783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Wind vector over the surface (horizontal)</a:t>
                      </a:r>
                    </a:p>
                  </a:txBody>
                  <a:tcPr marL="2813" marR="2813" marT="28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High Res NWP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Near Surface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m/s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1.077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m/s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m/s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m/s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m/s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m/s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</a:tr>
              <a:tr h="75783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392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Wind vector over the surface (horizontal)</a:t>
                      </a:r>
                    </a:p>
                  </a:txBody>
                  <a:tcPr marL="2813" marR="2813" marT="28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High Res NWP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Near Surface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m/s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1.077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m/s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m/s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m/s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m/s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m/s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</a:tr>
              <a:tr h="75783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457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Wind vector over the surface (horizontal)</a:t>
                      </a:r>
                    </a:p>
                  </a:txBody>
                  <a:tcPr marL="2813" marR="2813" marT="28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Nowcasting / VSRF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Near Surface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m/s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m/s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m/s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m/s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m/s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m/s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1" i="0" u="none" strike="noStrike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50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AEEF3"/>
                    </a:solidFill>
                  </a:tcPr>
                </a:tc>
              </a:tr>
              <a:tr h="75783"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458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Wind vector over the surface (horizontal)</a:t>
                      </a:r>
                    </a:p>
                  </a:txBody>
                  <a:tcPr marL="2813" marR="2813" marT="28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Nowcasting / VSRF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Near Surface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m/s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m/s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m/s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m/s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m/s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A6A6A6"/>
                          </a:solidFill>
                          <a:effectLst/>
                          <a:latin typeface="Calibri"/>
                        </a:rPr>
                        <a:t>m/s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1" i="0" u="none" strike="noStrike" dirty="0">
                          <a:solidFill>
                            <a:srgbClr val="0070C0"/>
                          </a:solidFill>
                          <a:effectLst/>
                          <a:latin typeface="Calibri"/>
                        </a:rPr>
                        <a:t>50</a:t>
                      </a:r>
                    </a:p>
                  </a:txBody>
                  <a:tcPr marL="2813" marR="2813" marT="281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96664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solidFill>
                  <a:srgbClr val="000090"/>
                </a:solidFill>
              </a:rPr>
              <a:t>Outline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708525"/>
          </a:xfrm>
        </p:spPr>
        <p:txBody>
          <a:bodyPr>
            <a:normAutofit/>
          </a:bodyPr>
          <a:lstStyle/>
          <a:p>
            <a:pPr marL="682625" indent="-682625">
              <a:buFont typeface="+mj-lt"/>
              <a:buAutoNum type="romanUcPeriod"/>
            </a:pPr>
            <a:r>
              <a:rPr lang="en-US" sz="2800" dirty="0" smtClean="0"/>
              <a:t>General</a:t>
            </a:r>
            <a:endParaRPr lang="en-US" sz="2800" dirty="0"/>
          </a:p>
          <a:p>
            <a:pPr marL="682625" indent="-682625">
              <a:buFont typeface="+mj-lt"/>
              <a:buAutoNum type="romanUcPeriod"/>
            </a:pP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Pre-operational Phase of WIGOS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682625" indent="-682625">
              <a:buFont typeface="+mj-lt"/>
              <a:buAutoNum type="romanUcPeriod"/>
            </a:pPr>
            <a:r>
              <a:rPr lang="fr-CH" sz="2800" dirty="0"/>
              <a:t>Final </a:t>
            </a:r>
            <a:r>
              <a:rPr lang="fr-CH" sz="2800" dirty="0" err="1" smtClean="0"/>
              <a:t>Remarks</a:t>
            </a:r>
            <a:endParaRPr lang="fr-CH" sz="2800" dirty="0" smtClean="0"/>
          </a:p>
        </p:txBody>
      </p:sp>
    </p:spTree>
    <p:extLst>
      <p:ext uri="{BB962C8B-B14F-4D97-AF65-F5344CB8AC3E}">
        <p14:creationId xmlns:p14="http://schemas.microsoft.com/office/powerpoint/2010/main" val="651945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b="1" dirty="0">
                <a:solidFill>
                  <a:srgbClr val="000090"/>
                </a:solidFill>
              </a:rPr>
              <a:t>The WIGOS Pre-Operational Phase (2016-2019)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5370"/>
            <a:ext cx="8229600" cy="4708525"/>
          </a:xfrm>
        </p:spPr>
        <p:txBody>
          <a:bodyPr>
            <a:normAutofit/>
          </a:bodyPr>
          <a:lstStyle/>
          <a:p>
            <a:pPr marL="346075" lvl="1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Five </a:t>
            </a:r>
            <a:r>
              <a:rPr lang="en-US" sz="2400" dirty="0"/>
              <a:t>main priority areas:</a:t>
            </a:r>
          </a:p>
          <a:p>
            <a:pPr marL="744538" lvl="1" indent="-287338">
              <a:buFont typeface="+mj-lt"/>
              <a:buAutoNum type="romanUcPeriod"/>
            </a:pPr>
            <a:r>
              <a:rPr lang="en-US" sz="2200" dirty="0" smtClean="0"/>
              <a:t> </a:t>
            </a:r>
            <a:r>
              <a:rPr lang="en-US" sz="2200" b="1" dirty="0" smtClean="0"/>
              <a:t>National </a:t>
            </a:r>
            <a:r>
              <a:rPr lang="en-US" sz="2200" b="1" dirty="0"/>
              <a:t>WIGOS Implementation</a:t>
            </a:r>
            <a:r>
              <a:rPr lang="en-US" sz="2200" dirty="0"/>
              <a:t>, coordination and governance mechanisms </a:t>
            </a:r>
          </a:p>
          <a:p>
            <a:pPr marL="744538" lvl="1" indent="-287338">
              <a:buFont typeface="+mj-lt"/>
              <a:buAutoNum type="romanUcPeriod"/>
            </a:pPr>
            <a:r>
              <a:rPr lang="en-US" sz="2200" dirty="0" smtClean="0"/>
              <a:t> WIGOS </a:t>
            </a:r>
            <a:r>
              <a:rPr lang="en-US" sz="2200" b="1" dirty="0"/>
              <a:t>Regulatory Material</a:t>
            </a:r>
            <a:r>
              <a:rPr lang="en-US" sz="2200" dirty="0"/>
              <a:t>, supplemented with necessary </a:t>
            </a:r>
            <a:r>
              <a:rPr lang="en-US" sz="2200" b="1" dirty="0"/>
              <a:t>guidance material</a:t>
            </a:r>
          </a:p>
          <a:p>
            <a:pPr marL="744538" lvl="1" indent="-287338">
              <a:buFont typeface="+mj-lt"/>
              <a:buAutoNum type="romanUcPeriod"/>
            </a:pPr>
            <a:r>
              <a:rPr lang="en-US" sz="2200" dirty="0" smtClean="0"/>
              <a:t> WIGOS </a:t>
            </a:r>
            <a:r>
              <a:rPr lang="en-US" sz="2200" dirty="0"/>
              <a:t>Information Resource, including </a:t>
            </a:r>
            <a:r>
              <a:rPr lang="en-US" sz="2200" dirty="0" smtClean="0"/>
              <a:t>OSCAR, </a:t>
            </a:r>
            <a:r>
              <a:rPr lang="en-US" sz="2200" dirty="0"/>
              <a:t>especially </a:t>
            </a:r>
            <a:r>
              <a:rPr lang="en-US" sz="2200" b="1" dirty="0"/>
              <a:t>OSCAR/Surface</a:t>
            </a:r>
          </a:p>
          <a:p>
            <a:pPr marL="744538" lvl="1" indent="-287338">
              <a:buFont typeface="+mj-lt"/>
              <a:buAutoNum type="romanUcPeriod"/>
            </a:pPr>
            <a:r>
              <a:rPr lang="en-US" sz="2200" dirty="0" smtClean="0"/>
              <a:t> WIGOS </a:t>
            </a:r>
            <a:r>
              <a:rPr lang="en-US" sz="2200" dirty="0"/>
              <a:t>Data </a:t>
            </a:r>
            <a:r>
              <a:rPr lang="en-US" sz="2200" b="1" dirty="0"/>
              <a:t>Quality Monitoring System</a:t>
            </a:r>
            <a:r>
              <a:rPr lang="en-US" sz="2200" dirty="0"/>
              <a:t> (WDQMS)</a:t>
            </a:r>
          </a:p>
          <a:p>
            <a:pPr marL="744538" lvl="1" indent="-287338">
              <a:buFont typeface="+mj-lt"/>
              <a:buAutoNum type="romanUcPeriod"/>
            </a:pPr>
            <a:r>
              <a:rPr lang="en-US" sz="2200" dirty="0" smtClean="0"/>
              <a:t> Regional </a:t>
            </a:r>
            <a:r>
              <a:rPr lang="en-US" sz="2200" dirty="0"/>
              <a:t>Structure; </a:t>
            </a:r>
            <a:r>
              <a:rPr lang="en-US" sz="2200" b="1" dirty="0"/>
              <a:t>Regional WIGOS Centers</a:t>
            </a:r>
          </a:p>
        </p:txBody>
      </p:sp>
      <p:sp>
        <p:nvSpPr>
          <p:cNvPr id="8" name="Shape 259"/>
          <p:cNvSpPr/>
          <p:nvPr/>
        </p:nvSpPr>
        <p:spPr>
          <a:xfrm>
            <a:off x="5785658" y="5135649"/>
            <a:ext cx="3167149" cy="53860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2225">
            <a:solidFill>
              <a:schemeClr val="accent2">
                <a:lumMod val="75000"/>
              </a:schemeClr>
            </a:solidFill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 marL="0" lvl="1" algn="ctr">
              <a:buSzPct val="100000"/>
              <a:defRPr sz="2500">
                <a:latin typeface="Avenir Roman"/>
                <a:ea typeface="Avenir Roman"/>
                <a:cs typeface="Avenir Roman"/>
                <a:sym typeface="Avenir Roman"/>
              </a:defRPr>
            </a:pPr>
            <a:r>
              <a:rPr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Describe</a:t>
            </a:r>
            <a:r>
              <a:rPr lang="fr-CH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900" dirty="0">
                <a:latin typeface="Arial" panose="020B0604020202020204" pitchFamily="34" charset="0"/>
                <a:cs typeface="Arial" panose="020B0604020202020204" pitchFamily="34" charset="0"/>
              </a:rPr>
              <a:t>what WIGOS </a:t>
            </a:r>
            <a:r>
              <a:rPr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CH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H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fr-CH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which</a:t>
            </a:r>
            <a:r>
              <a:rPr lang="fr-CH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H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systems</a:t>
            </a:r>
            <a:r>
              <a:rPr lang="fr-CH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and stations </a:t>
            </a:r>
            <a:r>
              <a:rPr lang="fr-CH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exist</a:t>
            </a:r>
            <a:r>
              <a:rPr lang="fr-CH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Shape 260"/>
          <p:cNvSpPr/>
          <p:nvPr/>
        </p:nvSpPr>
        <p:spPr>
          <a:xfrm>
            <a:off x="16052" y="3246964"/>
            <a:ext cx="9093204" cy="884461"/>
          </a:xfrm>
          <a:prstGeom prst="ellipse">
            <a:avLst/>
          </a:prstGeom>
          <a:ln w="22225">
            <a:solidFill>
              <a:schemeClr val="accent2">
                <a:lumMod val="75000"/>
              </a:schemeClr>
            </a:solidFill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</p:spPr>
        <p:txBody>
          <a:bodyPr lIns="45718" tIns="45718" rIns="45718" bIns="45718" anchor="ctr"/>
          <a:lstStyle/>
          <a:p>
            <a:pPr>
              <a:spcBef>
                <a:spcPts val="1400"/>
              </a:spcBef>
              <a:defRPr sz="2400">
                <a:latin typeface="Avenir Roman"/>
                <a:ea typeface="Avenir Roman"/>
                <a:cs typeface="Avenir Roman"/>
                <a:sym typeface="Avenir Roman"/>
              </a:defRPr>
            </a:pPr>
            <a:endParaRPr/>
          </a:p>
        </p:txBody>
      </p:sp>
      <p:sp>
        <p:nvSpPr>
          <p:cNvPr id="10" name="Shape 261"/>
          <p:cNvSpPr/>
          <p:nvPr/>
        </p:nvSpPr>
        <p:spPr>
          <a:xfrm flipH="1" flipV="1">
            <a:off x="7518275" y="4006735"/>
            <a:ext cx="1168524" cy="1128914"/>
          </a:xfrm>
          <a:prstGeom prst="line">
            <a:avLst/>
          </a:prstGeom>
          <a:ln w="22225">
            <a:solidFill>
              <a:schemeClr val="accent2">
                <a:lumMod val="75000"/>
              </a:schemeClr>
            </a:solidFill>
            <a:tailEnd type="triangle"/>
          </a:ln>
        </p:spPr>
        <p:txBody>
          <a:bodyPr lIns="45718" tIns="45718" rIns="45718" bIns="45718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41504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2"/>
      <p:bldP spid="8" grpId="0" animBg="1"/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solidFill>
                  <a:srgbClr val="000090"/>
                </a:solidFill>
              </a:rPr>
              <a:t>National WIGOS Implementation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356600" cy="4708525"/>
          </a:xfrm>
        </p:spPr>
        <p:txBody>
          <a:bodyPr>
            <a:normAutofit fontScale="92500" lnSpcReduction="10000"/>
          </a:bodyPr>
          <a:lstStyle/>
          <a:p>
            <a:pPr marL="3175" lvl="1" indent="0">
              <a:buNone/>
            </a:pPr>
            <a:r>
              <a:rPr lang="en-US" sz="2600" dirty="0" smtClean="0"/>
              <a:t>Members shall be WIGOS ready:</a:t>
            </a:r>
            <a:endParaRPr lang="en-US" sz="2600" dirty="0"/>
          </a:p>
          <a:p>
            <a:pPr marL="346075" lvl="1" indent="-342900">
              <a:buFont typeface="Arial" panose="020B0604020202020204" pitchFamily="34" charset="0"/>
              <a:buChar char="•"/>
            </a:pPr>
            <a:r>
              <a:rPr lang="en-US" sz="2200" b="1" dirty="0" smtClean="0"/>
              <a:t>Completed </a:t>
            </a:r>
            <a:r>
              <a:rPr lang="en-US" sz="2200" b="1" dirty="0"/>
              <a:t>WIGOS metadata of all observing stations across all WIGOS </a:t>
            </a:r>
            <a:r>
              <a:rPr lang="en-US" sz="2200" b="1" dirty="0" smtClean="0"/>
              <a:t>components, </a:t>
            </a:r>
            <a:r>
              <a:rPr lang="en-US" sz="2200" b="1" dirty="0"/>
              <a:t>for which observations are exchanged </a:t>
            </a:r>
            <a:r>
              <a:rPr lang="en-US" sz="2200" b="1" dirty="0" smtClean="0"/>
              <a:t>internationally, via OSCAR/Surface; </a:t>
            </a:r>
            <a:endParaRPr lang="en-US" sz="2200" b="1" dirty="0"/>
          </a:p>
          <a:p>
            <a:pPr marL="346075" lvl="1" indent="-342900">
              <a:buFont typeface="Arial" panose="020B0604020202020204" pitchFamily="34" charset="0"/>
              <a:buChar char="•"/>
            </a:pPr>
            <a:r>
              <a:rPr lang="en-US" sz="2200" b="1" dirty="0"/>
              <a:t>WIGOS metadata compliance achieved;</a:t>
            </a:r>
          </a:p>
          <a:p>
            <a:pPr marL="346075" lvl="1" indent="-342900">
              <a:buFont typeface="Arial" panose="020B0604020202020204" pitchFamily="34" charset="0"/>
              <a:buChar char="•"/>
            </a:pPr>
            <a:r>
              <a:rPr lang="en-US" sz="2200" b="1" dirty="0"/>
              <a:t>WIGOS Station Identifiers: implemented;</a:t>
            </a:r>
          </a:p>
          <a:p>
            <a:pPr marL="346075" lvl="1" indent="-342900">
              <a:buFont typeface="Arial" panose="020B0604020202020204" pitchFamily="34" charset="0"/>
              <a:buChar char="•"/>
            </a:pPr>
            <a:r>
              <a:rPr lang="en-US" sz="2200" dirty="0"/>
              <a:t>WDQMS: national process for acting on quality problem information received from the WDQMS in place</a:t>
            </a:r>
            <a:r>
              <a:rPr lang="en-US" sz="2200" dirty="0" smtClean="0"/>
              <a:t>;</a:t>
            </a:r>
          </a:p>
          <a:p>
            <a:pPr marL="346075" lvl="1" indent="-342900">
              <a:buFont typeface="Arial" panose="020B0604020202020204" pitchFamily="34" charset="0"/>
              <a:buChar char="•"/>
            </a:pPr>
            <a:r>
              <a:rPr lang="en-US" sz="2200" dirty="0"/>
              <a:t>National WIGOS governance, coordination and implementation mechanisms established;</a:t>
            </a:r>
          </a:p>
          <a:p>
            <a:pPr marL="346075" lvl="1" indent="-342900">
              <a:buFont typeface="Arial" panose="020B0604020202020204" pitchFamily="34" charset="0"/>
              <a:buChar char="•"/>
            </a:pPr>
            <a:r>
              <a:rPr lang="en-US" sz="2200" dirty="0"/>
              <a:t>Nominate national WIGOS focal points and </a:t>
            </a:r>
            <a:r>
              <a:rPr lang="en-US" sz="2200" dirty="0" smtClean="0"/>
              <a:t>OSCAR/Surface </a:t>
            </a:r>
            <a:r>
              <a:rPr lang="en-US" sz="2200" dirty="0"/>
              <a:t>FPs;</a:t>
            </a:r>
          </a:p>
          <a:p>
            <a:pPr marL="346075" lvl="1" indent="-342900">
              <a:buFont typeface="Arial" panose="020B0604020202020204" pitchFamily="34" charset="0"/>
              <a:buChar char="•"/>
            </a:pPr>
            <a:r>
              <a:rPr lang="en-US" sz="2200" dirty="0"/>
              <a:t>WIGOS implementation coordinated with the implementation of WIS and other WMO key priorities</a:t>
            </a:r>
            <a:r>
              <a:rPr lang="en-US" sz="2200" dirty="0" smtClean="0"/>
              <a:t>.</a:t>
            </a:r>
          </a:p>
          <a:p>
            <a:pPr marL="346075" lvl="1" indent="-342900">
              <a:buFont typeface="Arial" panose="020B0604020202020204" pitchFamily="34" charset="0"/>
              <a:buChar char="•"/>
            </a:pPr>
            <a:r>
              <a:rPr lang="fr-CH" sz="2200" dirty="0" smtClean="0"/>
              <a:t>National Observations </a:t>
            </a:r>
            <a:r>
              <a:rPr lang="fr-CH" sz="2200" dirty="0" err="1" smtClean="0"/>
              <a:t>Strategy</a:t>
            </a:r>
            <a:endParaRPr lang="en-US" sz="2200" dirty="0"/>
          </a:p>
        </p:txBody>
      </p:sp>
      <p:sp>
        <p:nvSpPr>
          <p:cNvPr id="5" name="Shape 260"/>
          <p:cNvSpPr/>
          <p:nvPr/>
        </p:nvSpPr>
        <p:spPr>
          <a:xfrm>
            <a:off x="75894" y="1700797"/>
            <a:ext cx="9009917" cy="1773923"/>
          </a:xfrm>
          <a:prstGeom prst="ellipse">
            <a:avLst/>
          </a:prstGeom>
          <a:ln w="22225">
            <a:solidFill>
              <a:schemeClr val="accent2">
                <a:lumMod val="75000"/>
              </a:schemeClr>
            </a:solidFill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</p:spPr>
        <p:txBody>
          <a:bodyPr lIns="45718" tIns="45718" rIns="45718" bIns="45718" anchor="ctr"/>
          <a:lstStyle/>
          <a:p>
            <a:pPr>
              <a:spcBef>
                <a:spcPts val="1400"/>
              </a:spcBef>
              <a:defRPr sz="2400">
                <a:latin typeface="Avenir Roman"/>
                <a:ea typeface="Avenir Roman"/>
                <a:cs typeface="Avenir Roman"/>
                <a:sym typeface="Avenir Roman"/>
              </a:defRPr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02537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2"/>
      <p:bldP spid="5" grpId="0" animBg="1" advAuto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49238"/>
            <a:ext cx="8229600" cy="957262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rgbClr val="000090"/>
                </a:solidFill>
              </a:rPr>
              <a:t>WIGOS </a:t>
            </a:r>
            <a:r>
              <a:rPr lang="en-US" sz="3600" b="1" dirty="0" smtClean="0">
                <a:solidFill>
                  <a:srgbClr val="000090"/>
                </a:solidFill>
              </a:rPr>
              <a:t>Regulatory and Guidance Material</a:t>
            </a:r>
            <a:endParaRPr lang="en-US" sz="3600" dirty="0"/>
          </a:p>
        </p:txBody>
      </p:sp>
      <p:pic>
        <p:nvPicPr>
          <p:cNvPr id="6" name="Picture 2" descr="\\INTERNAL.WMO.INT\UserData\Redirected\izahumensky\Desktop\Screen\4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122" y="2569613"/>
            <a:ext cx="3171943" cy="4256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\\INTERNAL.WMO.INT\UserData\Redirected\izahumensky\Desktop\Screen\116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0500" y="2569612"/>
            <a:ext cx="3074865" cy="4256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57200" y="1124438"/>
            <a:ext cx="8356600" cy="1445175"/>
          </a:xfrm>
        </p:spPr>
        <p:txBody>
          <a:bodyPr>
            <a:normAutofit lnSpcReduction="10000"/>
          </a:bodyPr>
          <a:lstStyle/>
          <a:p>
            <a:pPr marL="3175" lvl="1" indent="0" algn="ctr">
              <a:spcBef>
                <a:spcPts val="0"/>
              </a:spcBef>
              <a:buNone/>
            </a:pPr>
            <a:r>
              <a:rPr lang="en-US" sz="2400" dirty="0" smtClean="0"/>
              <a:t>Members shall implement </a:t>
            </a:r>
            <a:r>
              <a:rPr lang="en-US" sz="2400" dirty="0"/>
              <a:t>and operate their observing networks and systems in accordance </a:t>
            </a:r>
            <a:r>
              <a:rPr lang="en-US" sz="2400" dirty="0" smtClean="0"/>
              <a:t>with:</a:t>
            </a:r>
          </a:p>
          <a:p>
            <a:pPr marL="3175" lvl="1" indent="0">
              <a:spcBef>
                <a:spcPts val="0"/>
              </a:spcBef>
              <a:buNone/>
            </a:pPr>
            <a:r>
              <a:rPr lang="en-US" sz="2200" b="1" dirty="0" smtClean="0"/>
              <a:t>  WMO </a:t>
            </a:r>
            <a:r>
              <a:rPr lang="en-US" sz="2200" b="1" dirty="0"/>
              <a:t>Technical Regulations </a:t>
            </a:r>
            <a:r>
              <a:rPr lang="en-US" sz="2200" b="1" dirty="0" smtClean="0"/>
              <a:t>                        and </a:t>
            </a:r>
            <a:r>
              <a:rPr lang="en-US" sz="2200" b="1" dirty="0"/>
              <a:t>Manual on WIGOS </a:t>
            </a:r>
            <a:endParaRPr lang="en-US" sz="2200" b="1" dirty="0" smtClean="0"/>
          </a:p>
          <a:p>
            <a:pPr marL="3175" lvl="1" indent="0">
              <a:spcBef>
                <a:spcPts val="0"/>
              </a:spcBef>
              <a:buNone/>
            </a:pPr>
            <a:r>
              <a:rPr lang="en-US" sz="2200" dirty="0"/>
              <a:t> </a:t>
            </a:r>
            <a:r>
              <a:rPr lang="en-US" sz="2200" dirty="0" smtClean="0"/>
              <a:t>            (</a:t>
            </a:r>
            <a:r>
              <a:rPr lang="en-US" sz="2200" dirty="0"/>
              <a:t>WMO-No. 49</a:t>
            </a:r>
            <a:r>
              <a:rPr lang="en-US" sz="2200" dirty="0" smtClean="0"/>
              <a:t>)                                             (WMO No.1160)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3170083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solidFill>
                  <a:srgbClr val="000090"/>
                </a:solidFill>
              </a:rPr>
              <a:t>Outline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708525"/>
          </a:xfrm>
        </p:spPr>
        <p:txBody>
          <a:bodyPr>
            <a:normAutofit/>
          </a:bodyPr>
          <a:lstStyle/>
          <a:p>
            <a:pPr marL="682625" indent="-682625">
              <a:buFont typeface="+mj-lt"/>
              <a:buAutoNum type="romanUcPeriod"/>
            </a:pPr>
            <a:r>
              <a:rPr lang="en-US" sz="2800" dirty="0" smtClean="0"/>
              <a:t>General</a:t>
            </a:r>
            <a:endParaRPr lang="en-US" sz="2800" dirty="0"/>
          </a:p>
          <a:p>
            <a:pPr marL="682625" indent="-682625">
              <a:buFont typeface="+mj-lt"/>
              <a:buAutoNum type="romanUcPeriod"/>
            </a:pPr>
            <a:r>
              <a:rPr lang="en-US" sz="2800" dirty="0" smtClean="0"/>
              <a:t>The Pre-operational Phase of WIGOS</a:t>
            </a:r>
          </a:p>
          <a:p>
            <a:pPr marL="682625" indent="-682625">
              <a:buFont typeface="+mj-lt"/>
              <a:buAutoNum type="romanUcPeriod"/>
            </a:pPr>
            <a:r>
              <a:rPr lang="fr-CH" sz="2800" dirty="0" smtClean="0"/>
              <a:t>Final </a:t>
            </a:r>
            <a:r>
              <a:rPr lang="fr-CH" sz="2800" dirty="0" err="1" smtClean="0"/>
              <a:t>Remarks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624391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2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b="1" dirty="0">
                <a:solidFill>
                  <a:srgbClr val="000090"/>
                </a:solidFill>
              </a:rPr>
              <a:t>WIGOS Information Resource, including OSCAR, </a:t>
            </a:r>
            <a:r>
              <a:rPr lang="en-US" sz="3800" b="1" dirty="0">
                <a:solidFill>
                  <a:srgbClr val="000090"/>
                </a:solidFill>
              </a:rPr>
              <a:t>especially </a:t>
            </a:r>
            <a:r>
              <a:rPr lang="en-US" sz="3800" b="1" dirty="0" smtClean="0">
                <a:solidFill>
                  <a:srgbClr val="000090"/>
                </a:solidFill>
              </a:rPr>
              <a:t>OSCAR/Surface</a:t>
            </a:r>
            <a:endParaRPr lang="en-US" sz="3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4500" y="1417638"/>
            <a:ext cx="8470900" cy="4708525"/>
          </a:xfrm>
        </p:spPr>
        <p:txBody>
          <a:bodyPr>
            <a:noAutofit/>
          </a:bodyPr>
          <a:lstStyle/>
          <a:p>
            <a:pPr marL="3175" lvl="1" indent="0">
              <a:spcBef>
                <a:spcPts val="0"/>
              </a:spcBef>
              <a:buNone/>
            </a:pPr>
            <a:r>
              <a:rPr lang="en-US" sz="2400" b="1" dirty="0" smtClean="0"/>
              <a:t>WIGOS Information Resource (WIR)</a:t>
            </a:r>
            <a:r>
              <a:rPr lang="en-US" sz="2400" dirty="0" smtClean="0"/>
              <a:t>:</a:t>
            </a:r>
          </a:p>
          <a:p>
            <a:pPr marL="346075" lvl="1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200" dirty="0" smtClean="0"/>
              <a:t>a </a:t>
            </a:r>
            <a:r>
              <a:rPr lang="en-US" sz="2200" dirty="0"/>
              <a:t>network platform and tool designed to provide </a:t>
            </a:r>
            <a:r>
              <a:rPr lang="en-US" sz="2200" dirty="0" smtClean="0"/>
              <a:t>all </a:t>
            </a:r>
            <a:r>
              <a:rPr lang="en-US" sz="2200" dirty="0"/>
              <a:t>relevant </a:t>
            </a:r>
            <a:r>
              <a:rPr lang="en-US" sz="2200" dirty="0" smtClean="0"/>
              <a:t>info on:</a:t>
            </a:r>
          </a:p>
          <a:p>
            <a:pPr marL="746125" lvl="2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1800" dirty="0" smtClean="0"/>
              <a:t>the operational </a:t>
            </a:r>
            <a:r>
              <a:rPr lang="en-US" sz="1800" dirty="0"/>
              <a:t>status and evolution of WIGOS and its component observing systems</a:t>
            </a:r>
            <a:r>
              <a:rPr lang="en-US" sz="1800" dirty="0" smtClean="0"/>
              <a:t>,</a:t>
            </a:r>
          </a:p>
          <a:p>
            <a:pPr marL="746125" lvl="2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1800" dirty="0" smtClean="0"/>
              <a:t>the </a:t>
            </a:r>
            <a:r>
              <a:rPr lang="en-US" sz="1800" dirty="0"/>
              <a:t>operational requirements of WIGOS, including </a:t>
            </a:r>
            <a:r>
              <a:rPr lang="en-US" sz="1800" dirty="0" smtClean="0"/>
              <a:t>the WIGOS standard</a:t>
            </a:r>
          </a:p>
          <a:p>
            <a:pPr marL="746125" lvl="2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1800" dirty="0" smtClean="0"/>
              <a:t>and </a:t>
            </a:r>
            <a:r>
              <a:rPr lang="en-US" sz="1800" dirty="0"/>
              <a:t>recommended practices and procedures </a:t>
            </a:r>
            <a:r>
              <a:rPr lang="en-US" sz="1800" dirty="0" smtClean="0"/>
              <a:t>and </a:t>
            </a:r>
            <a:r>
              <a:rPr lang="en-US" sz="1800" dirty="0"/>
              <a:t>their capabilities to meet observational user requirements of all WMO Application Areas</a:t>
            </a:r>
            <a:r>
              <a:rPr lang="en-US" sz="1800" dirty="0" smtClean="0"/>
              <a:t>.</a:t>
            </a:r>
          </a:p>
          <a:p>
            <a:pPr marL="3175" lvl="1" indent="0">
              <a:spcBef>
                <a:spcPts val="0"/>
              </a:spcBef>
              <a:buNone/>
            </a:pPr>
            <a:endParaRPr lang="en-US" sz="1800" b="1" dirty="0" smtClean="0"/>
          </a:p>
          <a:p>
            <a:pPr marL="3175" lvl="1" indent="0">
              <a:spcBef>
                <a:spcPts val="0"/>
              </a:spcBef>
              <a:buNone/>
            </a:pPr>
            <a:r>
              <a:rPr lang="en-US" sz="2400" b="1" dirty="0" smtClean="0"/>
              <a:t>WIGOS Tools:</a:t>
            </a:r>
            <a:endParaRPr lang="fr-CH" sz="1800" dirty="0" smtClean="0"/>
          </a:p>
          <a:p>
            <a:pPr marL="346075" lvl="1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200" b="1" dirty="0"/>
              <a:t>SORT</a:t>
            </a:r>
            <a:r>
              <a:rPr lang="en-US" sz="2200" dirty="0"/>
              <a:t>: </a:t>
            </a:r>
            <a:r>
              <a:rPr lang="en-US" sz="2200" dirty="0" smtClean="0"/>
              <a:t>Standardization </a:t>
            </a:r>
            <a:r>
              <a:rPr lang="en-US" sz="2200" dirty="0"/>
              <a:t>of </a:t>
            </a:r>
            <a:r>
              <a:rPr lang="en-US" sz="2200" dirty="0" smtClean="0"/>
              <a:t>Observations </a:t>
            </a:r>
            <a:r>
              <a:rPr lang="en-US" sz="2200" dirty="0"/>
              <a:t>Reference Tool</a:t>
            </a:r>
          </a:p>
          <a:p>
            <a:pPr marL="346075" lvl="1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200" b="1" dirty="0" smtClean="0"/>
              <a:t>OSCAR</a:t>
            </a:r>
          </a:p>
          <a:p>
            <a:pPr marL="746125" lvl="2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200" dirty="0" smtClean="0"/>
              <a:t>OSCAR/Requirements</a:t>
            </a:r>
          </a:p>
          <a:p>
            <a:pPr marL="746125" lvl="2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200" dirty="0" smtClean="0"/>
              <a:t>OSCAR/Space</a:t>
            </a:r>
          </a:p>
          <a:p>
            <a:pPr marL="746125" lvl="2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200" dirty="0" smtClean="0"/>
              <a:t>OSCAR/Surface</a:t>
            </a:r>
            <a:endParaRPr lang="en-US" sz="2200" dirty="0"/>
          </a:p>
          <a:p>
            <a:pPr marL="346075" lvl="1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3955189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>
                <a:solidFill>
                  <a:srgbClr val="000090"/>
                </a:solidFill>
              </a:rPr>
              <a:t>WIGOS Data Quality Monitoring System </a:t>
            </a:r>
            <a:r>
              <a:rPr lang="en-US" sz="2800" dirty="0">
                <a:solidFill>
                  <a:srgbClr val="000090"/>
                </a:solidFill>
              </a:rPr>
              <a:t>(</a:t>
            </a:r>
            <a:r>
              <a:rPr lang="en-US" sz="2800" dirty="0" smtClean="0">
                <a:solidFill>
                  <a:srgbClr val="000090"/>
                </a:solidFill>
              </a:rPr>
              <a:t>WDQMS)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417638"/>
            <a:ext cx="8475785" cy="4708525"/>
          </a:xfrm>
        </p:spPr>
        <p:txBody>
          <a:bodyPr>
            <a:normAutofit lnSpcReduction="10000"/>
          </a:bodyPr>
          <a:lstStyle/>
          <a:p>
            <a:pPr marL="3175" lvl="1" indent="0">
              <a:buNone/>
            </a:pPr>
            <a:r>
              <a:rPr lang="en-US" sz="2400" dirty="0" smtClean="0"/>
              <a:t>The WDQMS Demonstration </a:t>
            </a:r>
            <a:r>
              <a:rPr lang="en-US" sz="2400" dirty="0"/>
              <a:t>Project </a:t>
            </a:r>
            <a:r>
              <a:rPr lang="en-US" sz="2400" dirty="0" smtClean="0"/>
              <a:t>in RA I has been showing that:</a:t>
            </a:r>
          </a:p>
          <a:p>
            <a:pPr marL="641350" lvl="2" indent="-342900">
              <a:buFont typeface="Arial" panose="020B0604020202020204" pitchFamily="34" charset="0"/>
              <a:buChar char="•"/>
            </a:pPr>
            <a:r>
              <a:rPr lang="en-US" sz="2200" dirty="0" smtClean="0"/>
              <a:t>An updated list of operational stations is critical for the monitoring</a:t>
            </a:r>
          </a:p>
          <a:p>
            <a:pPr marL="1098550" lvl="3" indent="-342900">
              <a:buFont typeface="Arial" panose="020B0604020202020204" pitchFamily="34" charset="0"/>
              <a:buChar char="•"/>
            </a:pPr>
            <a:r>
              <a:rPr lang="en-US" sz="1800" dirty="0" smtClean="0"/>
              <a:t>How can we monitor the performance of stations without knowing which stations are operating?</a:t>
            </a:r>
          </a:p>
          <a:p>
            <a:pPr marL="641350" lvl="2" indent="-342900">
              <a:buFont typeface="Arial" panose="020B0604020202020204" pitchFamily="34" charset="0"/>
              <a:buChar char="•"/>
            </a:pPr>
            <a:r>
              <a:rPr lang="en-US" sz="2200" dirty="0" smtClean="0"/>
              <a:t>A comprehensive and accurate set of metadata </a:t>
            </a:r>
            <a:r>
              <a:rPr lang="en-US" sz="2200" dirty="0"/>
              <a:t>is </a:t>
            </a:r>
            <a:r>
              <a:rPr lang="en-US" sz="2200" dirty="0" smtClean="0"/>
              <a:t>also critical</a:t>
            </a:r>
          </a:p>
          <a:p>
            <a:pPr marL="1098550" lvl="3" indent="-342900">
              <a:buFont typeface="Arial" panose="020B0604020202020204" pitchFamily="34" charset="0"/>
              <a:buChar char="•"/>
            </a:pPr>
            <a:r>
              <a:rPr lang="en-US" sz="1800" dirty="0"/>
              <a:t>How can we monitor the performance of stations without knowing </a:t>
            </a:r>
            <a:r>
              <a:rPr lang="en-US" sz="1800" dirty="0" smtClean="0"/>
              <a:t>where they are, what they measure, their reporting schedules, data format, </a:t>
            </a:r>
            <a:r>
              <a:rPr lang="en-US" sz="1800" dirty="0" err="1" smtClean="0"/>
              <a:t>etc</a:t>
            </a:r>
            <a:r>
              <a:rPr lang="en-US" sz="1800" dirty="0" smtClean="0"/>
              <a:t>?</a:t>
            </a:r>
            <a:endParaRPr lang="en-US" sz="1800" dirty="0"/>
          </a:p>
          <a:p>
            <a:pPr marL="0" lvl="1" indent="0">
              <a:buNone/>
            </a:pPr>
            <a:endParaRPr lang="en-US" sz="2000" dirty="0" smtClean="0"/>
          </a:p>
          <a:p>
            <a:pPr marL="0" lvl="1" indent="0">
              <a:buNone/>
            </a:pPr>
            <a:r>
              <a:rPr lang="en-US" sz="2400" dirty="0" smtClean="0"/>
              <a:t>The </a:t>
            </a:r>
            <a:r>
              <a:rPr lang="en-US" sz="2400" dirty="0"/>
              <a:t>WDQMS will </a:t>
            </a:r>
            <a:r>
              <a:rPr lang="en-US" sz="2400" dirty="0" smtClean="0"/>
              <a:t>describe </a:t>
            </a:r>
            <a:r>
              <a:rPr lang="en-US" sz="2400" dirty="0"/>
              <a:t>how well WIGOS is functioning</a:t>
            </a:r>
          </a:p>
          <a:p>
            <a:pPr marL="346075" lvl="1" indent="-342900">
              <a:buFont typeface="Arial" panose="020B0604020202020204" pitchFamily="34" charset="0"/>
              <a:buChar char="•"/>
            </a:pPr>
            <a:r>
              <a:rPr lang="en-US" sz="2400" dirty="0"/>
              <a:t>Current activities</a:t>
            </a:r>
          </a:p>
          <a:p>
            <a:pPr marL="641350" lvl="2" indent="-342900">
              <a:buFont typeface="Arial" panose="020B0604020202020204" pitchFamily="34" charset="0"/>
              <a:buChar char="•"/>
            </a:pPr>
            <a:r>
              <a:rPr lang="en-US" sz="2200" dirty="0"/>
              <a:t>Pilot project on NWP-based monitoring; ECMWF, NCEP, DWD, JMA</a:t>
            </a:r>
          </a:p>
          <a:p>
            <a:pPr marL="641350" lvl="2" indent="-342900">
              <a:buFont typeface="Arial" panose="020B0604020202020204" pitchFamily="34" charset="0"/>
              <a:buChar char="•"/>
            </a:pPr>
            <a:r>
              <a:rPr lang="en-US" sz="2200" dirty="0"/>
              <a:t>RA-I Demonstration Project of monitoring </a:t>
            </a:r>
            <a:r>
              <a:rPr lang="en-US" sz="2200" dirty="0" smtClean="0"/>
              <a:t>&amp; </a:t>
            </a:r>
            <a:r>
              <a:rPr lang="en-US" sz="2200" dirty="0"/>
              <a:t>incident management involving Kenya and Tanzania running through May 2017</a:t>
            </a:r>
          </a:p>
        </p:txBody>
      </p:sp>
    </p:spTree>
    <p:extLst>
      <p:ext uri="{BB962C8B-B14F-4D97-AF65-F5344CB8AC3E}">
        <p14:creationId xmlns:p14="http://schemas.microsoft.com/office/powerpoint/2010/main" val="3580136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3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6815"/>
            <a:ext cx="9144000" cy="595882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849" y="151543"/>
            <a:ext cx="8452179" cy="674931"/>
          </a:xfrm>
        </p:spPr>
        <p:txBody>
          <a:bodyPr>
            <a:noAutofit/>
          </a:bodyPr>
          <a:lstStyle/>
          <a:p>
            <a:r>
              <a:rPr lang="en-US" sz="3400" b="1" dirty="0">
                <a:solidFill>
                  <a:srgbClr val="000090"/>
                </a:solidFill>
              </a:rPr>
              <a:t>WDQMS Pilot </a:t>
            </a:r>
            <a:r>
              <a:rPr lang="en-US" sz="3400" b="1" dirty="0" smtClean="0">
                <a:solidFill>
                  <a:srgbClr val="000090"/>
                </a:solidFill>
              </a:rPr>
              <a:t>Project with NWP </a:t>
            </a:r>
            <a:r>
              <a:rPr lang="en-US" sz="3400" b="1" dirty="0" err="1" smtClean="0">
                <a:solidFill>
                  <a:srgbClr val="000090"/>
                </a:solidFill>
              </a:rPr>
              <a:t>Centres</a:t>
            </a:r>
            <a:endParaRPr lang="en-US" sz="3400" dirty="0"/>
          </a:p>
        </p:txBody>
      </p:sp>
      <p:sp>
        <p:nvSpPr>
          <p:cNvPr id="8" name="TextBox 7"/>
          <p:cNvSpPr txBox="1"/>
          <p:nvPr/>
        </p:nvSpPr>
        <p:spPr>
          <a:xfrm>
            <a:off x="392849" y="6228547"/>
            <a:ext cx="8172767" cy="5847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800000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400" dirty="0" smtClean="0"/>
              <a:t>Homepage for monitoring output from WDMQS Pilot Project</a:t>
            </a:r>
          </a:p>
          <a:p>
            <a:pPr>
              <a:lnSpc>
                <a:spcPct val="80000"/>
              </a:lnSpc>
            </a:pPr>
            <a:r>
              <a:rPr lang="en-US" sz="1600" i="1" dirty="0" smtClean="0"/>
              <a:t>(page is not password-protected, but link is not publicly visible)</a:t>
            </a:r>
            <a:endParaRPr lang="en-US" sz="1600" i="1" dirty="0"/>
          </a:p>
        </p:txBody>
      </p:sp>
    </p:spTree>
    <p:extLst>
      <p:ext uri="{BB962C8B-B14F-4D97-AF65-F5344CB8AC3E}">
        <p14:creationId xmlns:p14="http://schemas.microsoft.com/office/powerpoint/2010/main" val="598168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88617"/>
          </a:xfrm>
        </p:spPr>
        <p:txBody>
          <a:bodyPr>
            <a:noAutofit/>
          </a:bodyPr>
          <a:lstStyle/>
          <a:p>
            <a:r>
              <a:rPr lang="en-US" sz="3400" b="1" dirty="0" smtClean="0">
                <a:solidFill>
                  <a:srgbClr val="000090"/>
                </a:solidFill>
              </a:rPr>
              <a:t>Regional WIGOS </a:t>
            </a:r>
            <a:r>
              <a:rPr lang="en-US" sz="3400" b="1" dirty="0" err="1" smtClean="0">
                <a:solidFill>
                  <a:srgbClr val="000090"/>
                </a:solidFill>
              </a:rPr>
              <a:t>Centres</a:t>
            </a:r>
            <a:r>
              <a:rPr lang="en-US" sz="3400" b="1" dirty="0" smtClean="0">
                <a:solidFill>
                  <a:srgbClr val="000090"/>
                </a:solidFill>
              </a:rPr>
              <a:t> (RWC)</a:t>
            </a:r>
            <a:endParaRPr lang="en-US" sz="3400" dirty="0"/>
          </a:p>
        </p:txBody>
      </p:sp>
      <p:sp>
        <p:nvSpPr>
          <p:cNvPr id="12" name="Shape 327"/>
          <p:cNvSpPr txBox="1">
            <a:spLocks/>
          </p:cNvSpPr>
          <p:nvPr/>
        </p:nvSpPr>
        <p:spPr>
          <a:xfrm>
            <a:off x="251520" y="917065"/>
            <a:ext cx="8744203" cy="536064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defTabSz="728844">
              <a:lnSpc>
                <a:spcPct val="110000"/>
              </a:lnSpc>
              <a:buSzPct val="100000"/>
              <a:defRPr sz="2185" u="sng">
                <a:latin typeface="Arial"/>
                <a:ea typeface="Arial"/>
                <a:cs typeface="Arial"/>
                <a:sym typeface="Arial"/>
              </a:defRPr>
            </a:pPr>
            <a:r>
              <a:rPr lang="en-US" sz="2000" u="sng" dirty="0" smtClean="0">
                <a:latin typeface="Arial"/>
                <a:ea typeface="Arial"/>
                <a:cs typeface="Arial"/>
                <a:sym typeface="Arial"/>
              </a:rPr>
              <a:t>Why?</a:t>
            </a:r>
          </a:p>
          <a:p>
            <a:pPr marL="636914" lvl="1" defTabSz="728844">
              <a:lnSpc>
                <a:spcPct val="110000"/>
              </a:lnSpc>
              <a:buSzPct val="100000"/>
              <a:buFont typeface="Arial"/>
              <a:buChar char="•"/>
              <a:defRPr sz="2185">
                <a:latin typeface="Arial"/>
                <a:ea typeface="Arial"/>
                <a:cs typeface="Arial"/>
                <a:sym typeface="Arial"/>
              </a:defRPr>
            </a:pPr>
            <a:r>
              <a:rPr lang="en-US" sz="2000" dirty="0" smtClean="0">
                <a:latin typeface="Arial"/>
                <a:ea typeface="Arial"/>
                <a:cs typeface="Arial"/>
                <a:sym typeface="Arial"/>
              </a:rPr>
              <a:t>Support for WMO Members for their national implementation efforts can be addressed more efficiently and effectively at regional level</a:t>
            </a:r>
          </a:p>
          <a:p>
            <a:pPr marL="285750" indent="-285750" defTabSz="728844">
              <a:lnSpc>
                <a:spcPct val="110000"/>
              </a:lnSpc>
              <a:buSzPct val="100000"/>
              <a:defRPr sz="2185" u="sng">
                <a:latin typeface="Arial"/>
                <a:ea typeface="Arial"/>
                <a:cs typeface="Arial"/>
                <a:sym typeface="Arial"/>
              </a:defRPr>
            </a:pPr>
            <a:r>
              <a:rPr lang="en-US" sz="2000" u="sng" dirty="0" smtClean="0">
                <a:latin typeface="Arial"/>
                <a:ea typeface="Arial"/>
                <a:cs typeface="Arial"/>
                <a:sym typeface="Arial"/>
              </a:rPr>
              <a:t>What?</a:t>
            </a:r>
          </a:p>
          <a:p>
            <a:pPr marL="636914" lvl="1" defTabSz="728844">
              <a:lnSpc>
                <a:spcPct val="110000"/>
              </a:lnSpc>
              <a:buSzPct val="100000"/>
              <a:buFont typeface="Arial"/>
              <a:buChar char="•"/>
              <a:defRPr sz="2185">
                <a:latin typeface="Arial"/>
                <a:ea typeface="Arial"/>
                <a:cs typeface="Arial"/>
                <a:sym typeface="Arial"/>
              </a:defRPr>
            </a:pPr>
            <a:r>
              <a:rPr lang="en-US" sz="2000" dirty="0" smtClean="0">
                <a:latin typeface="Arial"/>
                <a:ea typeface="Arial"/>
                <a:cs typeface="Arial"/>
                <a:sym typeface="Arial"/>
              </a:rPr>
              <a:t>Initial role or RWC will be to support national WIGOS Implementation efforts, in particular as concerns (mandatory functions):</a:t>
            </a:r>
          </a:p>
          <a:p>
            <a:pPr marL="636914" lvl="1" defTabSz="728844">
              <a:lnSpc>
                <a:spcPct val="110000"/>
              </a:lnSpc>
              <a:buSzPct val="100000"/>
              <a:buFont typeface="Arial"/>
              <a:buChar char="•"/>
              <a:defRPr sz="2185">
                <a:latin typeface="Arial"/>
                <a:ea typeface="Arial"/>
                <a:cs typeface="Arial"/>
                <a:sym typeface="Arial"/>
              </a:defRPr>
            </a:pPr>
            <a:r>
              <a:rPr lang="en-US" sz="2000" b="1" u="sng" dirty="0">
                <a:latin typeface="Arial"/>
                <a:ea typeface="Arial"/>
                <a:cs typeface="Arial"/>
                <a:sym typeface="Arial"/>
              </a:rPr>
              <a:t>OSCAR/Surface</a:t>
            </a:r>
            <a:r>
              <a:rPr lang="en-US" sz="2000" b="1" dirty="0">
                <a:latin typeface="Arial"/>
                <a:ea typeface="Arial"/>
                <a:cs typeface="Arial"/>
                <a:sym typeface="Arial"/>
              </a:rPr>
              <a:t>; ensuring metadata input and QC</a:t>
            </a:r>
          </a:p>
          <a:p>
            <a:pPr marL="636914" lvl="1" defTabSz="728844">
              <a:lnSpc>
                <a:spcPct val="110000"/>
              </a:lnSpc>
              <a:buSzPct val="100000"/>
              <a:buFont typeface="Arial"/>
              <a:buChar char="•"/>
              <a:defRPr sz="2185">
                <a:latin typeface="Arial"/>
                <a:ea typeface="Arial"/>
                <a:cs typeface="Arial"/>
                <a:sym typeface="Arial"/>
              </a:defRPr>
            </a:pPr>
            <a:r>
              <a:rPr lang="en-US" sz="2000" b="1" dirty="0">
                <a:latin typeface="Arial"/>
                <a:ea typeface="Arial"/>
                <a:cs typeface="Arial"/>
                <a:sym typeface="Arial"/>
              </a:rPr>
              <a:t>WDQMS; especially fault management component</a:t>
            </a:r>
          </a:p>
          <a:p>
            <a:pPr marL="285750" indent="-285750" defTabSz="728844">
              <a:lnSpc>
                <a:spcPct val="110000"/>
              </a:lnSpc>
              <a:buSzPct val="100000"/>
              <a:defRPr sz="2185" u="sng">
                <a:latin typeface="Arial"/>
                <a:ea typeface="Arial"/>
                <a:cs typeface="Arial"/>
                <a:sym typeface="Arial"/>
              </a:defRPr>
            </a:pPr>
            <a:r>
              <a:rPr lang="en-US" sz="2000" u="sng" dirty="0" smtClean="0">
                <a:latin typeface="Arial"/>
                <a:ea typeface="Arial"/>
                <a:cs typeface="Arial"/>
                <a:sym typeface="Arial"/>
              </a:rPr>
              <a:t>How?</a:t>
            </a:r>
          </a:p>
          <a:p>
            <a:pPr marL="636914" lvl="1" defTabSz="728844">
              <a:lnSpc>
                <a:spcPct val="110000"/>
              </a:lnSpc>
              <a:buSzPct val="100000"/>
              <a:buFont typeface="Arial"/>
              <a:buChar char="•"/>
              <a:defRPr sz="2185">
                <a:latin typeface="Arial"/>
                <a:ea typeface="Arial"/>
                <a:cs typeface="Arial"/>
                <a:sym typeface="Arial"/>
              </a:defRPr>
            </a:pPr>
            <a:r>
              <a:rPr lang="en-US" sz="2000" dirty="0" smtClean="0">
                <a:latin typeface="Arial"/>
                <a:ea typeface="Arial"/>
                <a:cs typeface="Arial"/>
                <a:sym typeface="Arial"/>
              </a:rPr>
              <a:t>This is for the individual WMO Regions to decide</a:t>
            </a:r>
          </a:p>
          <a:p>
            <a:pPr marL="636914" lvl="1" defTabSz="728844">
              <a:lnSpc>
                <a:spcPct val="110000"/>
              </a:lnSpc>
              <a:buSzPct val="100000"/>
              <a:buFont typeface="Arial"/>
              <a:buChar char="•"/>
              <a:defRPr sz="2185">
                <a:latin typeface="Arial"/>
                <a:ea typeface="Arial"/>
                <a:cs typeface="Arial"/>
                <a:sym typeface="Arial"/>
              </a:defRPr>
            </a:pPr>
            <a:r>
              <a:rPr lang="en-US" sz="2000" dirty="0" smtClean="0">
                <a:latin typeface="Arial"/>
                <a:ea typeface="Arial"/>
                <a:cs typeface="Arial"/>
                <a:sym typeface="Arial"/>
              </a:rPr>
              <a:t>Initial discussions in RA-VI point to EUMETNET having a role</a:t>
            </a:r>
          </a:p>
          <a:p>
            <a:pPr marL="636914" lvl="1" defTabSz="728844">
              <a:lnSpc>
                <a:spcPct val="110000"/>
              </a:lnSpc>
              <a:buSzPct val="100000"/>
              <a:buFont typeface="Arial"/>
              <a:buChar char="•"/>
              <a:defRPr sz="2185">
                <a:latin typeface="Arial"/>
                <a:ea typeface="Arial"/>
                <a:cs typeface="Arial"/>
                <a:sym typeface="Arial"/>
              </a:defRPr>
            </a:pPr>
            <a:r>
              <a:rPr lang="en-US" sz="2000" dirty="0">
                <a:latin typeface="Arial"/>
                <a:ea typeface="Arial"/>
                <a:cs typeface="Arial"/>
                <a:sym typeface="Arial"/>
              </a:rPr>
              <a:t>Concept endorsed by the EUMETNET STAC-PFAC in Bratislava and subsequently approved by the General </a:t>
            </a:r>
            <a:r>
              <a:rPr lang="en-US" sz="2000" dirty="0" smtClean="0">
                <a:latin typeface="Arial"/>
                <a:ea typeface="Arial"/>
                <a:cs typeface="Arial"/>
                <a:sym typeface="Arial"/>
              </a:rPr>
              <a:t>Assembly</a:t>
            </a:r>
            <a:endParaRPr lang="en-US" sz="2000" dirty="0"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23873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solidFill>
                  <a:srgbClr val="000090"/>
                </a:solidFill>
              </a:rPr>
              <a:t>Outline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708525"/>
          </a:xfrm>
        </p:spPr>
        <p:txBody>
          <a:bodyPr>
            <a:normAutofit/>
          </a:bodyPr>
          <a:lstStyle/>
          <a:p>
            <a:pPr marL="682625" indent="-682625">
              <a:buFont typeface="+mj-lt"/>
              <a:buAutoNum type="romanUcPeriod"/>
            </a:pPr>
            <a:r>
              <a:rPr lang="en-US" sz="2800" dirty="0" smtClean="0"/>
              <a:t>General</a:t>
            </a:r>
            <a:endParaRPr lang="en-US" sz="2800" dirty="0"/>
          </a:p>
          <a:p>
            <a:pPr marL="682625" indent="-682625">
              <a:buFont typeface="+mj-lt"/>
              <a:buAutoNum type="romanUcPeriod"/>
            </a:pPr>
            <a:r>
              <a:rPr lang="en-US" sz="2800" dirty="0"/>
              <a:t>The </a:t>
            </a:r>
            <a:r>
              <a:rPr lang="en-US" sz="2800" dirty="0" smtClean="0"/>
              <a:t>Pre-operational Phase of WIGOS</a:t>
            </a:r>
            <a:endParaRPr lang="en-US" sz="2800" dirty="0"/>
          </a:p>
          <a:p>
            <a:pPr marL="682625" indent="-682625">
              <a:buFont typeface="+mj-lt"/>
              <a:buAutoNum type="romanUcPeriod"/>
            </a:pPr>
            <a:r>
              <a:rPr lang="fr-CH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Final </a:t>
            </a:r>
            <a:r>
              <a:rPr lang="fr-CH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Remarks</a:t>
            </a:r>
            <a:endParaRPr lang="fr-CH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16206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2534" y="274638"/>
            <a:ext cx="8466667" cy="1143000"/>
          </a:xfrm>
        </p:spPr>
        <p:txBody>
          <a:bodyPr>
            <a:normAutofit/>
          </a:bodyPr>
          <a:lstStyle/>
          <a:p>
            <a:r>
              <a:rPr lang="fr-CH" sz="3600" b="1" dirty="0" smtClean="0">
                <a:solidFill>
                  <a:srgbClr val="000090"/>
                </a:solidFill>
              </a:rPr>
              <a:t>Final </a:t>
            </a:r>
            <a:r>
              <a:rPr lang="fr-CH" sz="3600" b="1" dirty="0" err="1" smtClean="0">
                <a:solidFill>
                  <a:srgbClr val="000090"/>
                </a:solidFill>
              </a:rPr>
              <a:t>Remarks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5451" y="1417638"/>
            <a:ext cx="8497249" cy="4708525"/>
          </a:xfrm>
        </p:spPr>
        <p:txBody>
          <a:bodyPr>
            <a:noAutofit/>
          </a:bodyPr>
          <a:lstStyle/>
          <a:p>
            <a:pPr marL="341313" lvl="2" indent="-3365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dirty="0"/>
              <a:t>WIGOS global framework is now in place and will be further developed during the Pre-operational Phase (2016-2019)</a:t>
            </a:r>
          </a:p>
          <a:p>
            <a:pPr marL="798513" lvl="3" indent="-3365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200" dirty="0"/>
              <a:t>Increased emphasis on Regional and National activities</a:t>
            </a:r>
          </a:p>
          <a:p>
            <a:pPr marL="798513" lvl="3" indent="-3365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200" b="1" dirty="0"/>
              <a:t>OSCAR/Surface</a:t>
            </a:r>
            <a:r>
              <a:rPr lang="en-US" sz="2200" dirty="0"/>
              <a:t> and the WIGOS Data Quality Monitoring System (WDQMS) are the two </a:t>
            </a:r>
            <a:r>
              <a:rPr lang="en-US" sz="2200" b="1" dirty="0"/>
              <a:t>most important technical elements</a:t>
            </a:r>
            <a:r>
              <a:rPr lang="en-US" sz="2200" dirty="0"/>
              <a:t>, and both are of strategic importance to WMO</a:t>
            </a:r>
          </a:p>
          <a:p>
            <a:pPr marL="798513" lvl="3" indent="-3365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200" b="1" dirty="0" smtClean="0"/>
              <a:t>Operational </a:t>
            </a:r>
            <a:r>
              <a:rPr lang="en-US" sz="2200" b="1" dirty="0"/>
              <a:t>uptake </a:t>
            </a:r>
            <a:r>
              <a:rPr lang="en-US" sz="2200" dirty="0"/>
              <a:t>in all Regions will be </a:t>
            </a:r>
            <a:r>
              <a:rPr lang="en-US" sz="2200" b="1" dirty="0"/>
              <a:t>critical for the success of WIGOS</a:t>
            </a:r>
          </a:p>
          <a:p>
            <a:pPr marL="341313" lvl="2" indent="-3365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dirty="0"/>
              <a:t>Regional WIGOS Centers </a:t>
            </a:r>
            <a:r>
              <a:rPr lang="en-US" dirty="0" smtClean="0"/>
              <a:t>(RWC) will </a:t>
            </a:r>
            <a:r>
              <a:rPr lang="en-US" dirty="0"/>
              <a:t>be important for the ultimate success of the </a:t>
            </a:r>
            <a:r>
              <a:rPr lang="en-US" dirty="0" smtClean="0"/>
              <a:t>effort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5009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4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2534" y="274638"/>
            <a:ext cx="8466667" cy="1143000"/>
          </a:xfrm>
        </p:spPr>
        <p:txBody>
          <a:bodyPr>
            <a:normAutofit/>
          </a:bodyPr>
          <a:lstStyle/>
          <a:p>
            <a:r>
              <a:rPr lang="fr-CH" sz="3600" b="1" dirty="0" err="1" smtClean="0">
                <a:solidFill>
                  <a:srgbClr val="000090"/>
                </a:solidFill>
              </a:rPr>
              <a:t>ToRs</a:t>
            </a:r>
            <a:r>
              <a:rPr lang="fr-CH" sz="3600" b="1" dirty="0" smtClean="0">
                <a:solidFill>
                  <a:srgbClr val="000090"/>
                </a:solidFill>
              </a:rPr>
              <a:t> of the NFP for OSCAR/Surface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5451" y="1417638"/>
            <a:ext cx="8497249" cy="4708525"/>
          </a:xfrm>
        </p:spPr>
        <p:txBody>
          <a:bodyPr>
            <a:noAutofit/>
          </a:bodyPr>
          <a:lstStyle/>
          <a:p>
            <a:pPr marL="341313" lvl="2" indent="-3365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dirty="0"/>
              <a:t> </a:t>
            </a:r>
            <a:r>
              <a:rPr lang="en-US" sz="2000" dirty="0" smtClean="0"/>
              <a:t>Shall </a:t>
            </a:r>
            <a:r>
              <a:rPr lang="en-US" sz="2000" dirty="0"/>
              <a:t>provide linkages between the Member country/territory and the WMO Secretariat to ensure that all metadata required for the OSCAR database regarding the observing systems operated and maintained by the country/territory are recorded, entered into OSCAR and updated as needed. In this respect, the NFP </a:t>
            </a:r>
            <a:r>
              <a:rPr lang="en-US" sz="2000" dirty="0" smtClean="0"/>
              <a:t>will shall</a:t>
            </a:r>
            <a:r>
              <a:rPr lang="en-US" sz="2000" dirty="0"/>
              <a:t>:</a:t>
            </a:r>
          </a:p>
          <a:p>
            <a:pPr marL="341313" lvl="2" indent="-336550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341313" lvl="2" indent="-3365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800" dirty="0"/>
              <a:t>1.	Liaise with the National WIGOS FP in the country/territory to ensure that all the operators of the relevant observing systems in the country/territory are aware of OSCAR and ready to make the required metadata routinely available to OSCAR.</a:t>
            </a:r>
          </a:p>
          <a:p>
            <a:pPr marL="341313" lvl="2" indent="-3365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800" dirty="0"/>
              <a:t>2.	Coordinate user account creation in OSCAR for the people accredited, to manage within OSCAR the relevant metadata from the country/territory.</a:t>
            </a:r>
          </a:p>
          <a:p>
            <a:pPr marL="341313" lvl="2" indent="-3365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800" dirty="0"/>
              <a:t>3.	Promulgate the WMO technical regulations relevant to OSCAR, as well as the guidance and training materials for an adequate use of OSCAR.</a:t>
            </a:r>
          </a:p>
          <a:p>
            <a:pPr marL="341313" lvl="2" indent="-3365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800" dirty="0"/>
              <a:t>4.	Make all efforts to </a:t>
            </a:r>
            <a:r>
              <a:rPr lang="en-US" sz="1800" dirty="0" err="1"/>
              <a:t>Eensure</a:t>
            </a:r>
            <a:r>
              <a:rPr lang="en-US" sz="1800" dirty="0"/>
              <a:t> that all accredited users of OSCAR are well trained to make the right use of the editing tools available in OSCAR</a:t>
            </a:r>
            <a:r>
              <a:rPr lang="en-US" sz="1800" dirty="0" smtClean="0"/>
              <a:t>.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597851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4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2534" y="274638"/>
            <a:ext cx="8466667" cy="1143000"/>
          </a:xfrm>
        </p:spPr>
        <p:txBody>
          <a:bodyPr>
            <a:normAutofit/>
          </a:bodyPr>
          <a:lstStyle/>
          <a:p>
            <a:r>
              <a:rPr lang="fr-CH" sz="3600" b="1" dirty="0" err="1" smtClean="0">
                <a:solidFill>
                  <a:srgbClr val="000090"/>
                </a:solidFill>
              </a:rPr>
              <a:t>ToRs</a:t>
            </a:r>
            <a:r>
              <a:rPr lang="fr-CH" sz="3600" b="1" dirty="0" smtClean="0">
                <a:solidFill>
                  <a:srgbClr val="000090"/>
                </a:solidFill>
              </a:rPr>
              <a:t> of the NFP for OSCAR/Surface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5451" y="1417638"/>
            <a:ext cx="8497249" cy="4708525"/>
          </a:xfrm>
        </p:spPr>
        <p:txBody>
          <a:bodyPr>
            <a:noAutofit/>
          </a:bodyPr>
          <a:lstStyle/>
          <a:p>
            <a:pPr marL="341313" lvl="2" indent="-3365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800" dirty="0" smtClean="0"/>
              <a:t>5</a:t>
            </a:r>
            <a:r>
              <a:rPr lang="en-US" sz="1800" dirty="0"/>
              <a:t>.	Promote, in collaboration with WMO Secretariat, and in compliance with the required standards, the use of automatic, or semi-automatic, machine-to-machine transfer of information for insertion/updates of metadata within OSCAR, from the relevant observing systems of the Member country/territory.</a:t>
            </a:r>
          </a:p>
          <a:p>
            <a:pPr marL="341313" lvl="2" indent="-3365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800" dirty="0"/>
              <a:t>6.	Work closely with the established Regional WIGOS Centre (RWC) of the region/sub-region.</a:t>
            </a:r>
          </a:p>
          <a:p>
            <a:pPr marL="341313" lvl="2" indent="-3365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800" dirty="0"/>
              <a:t>7.	Upon request,  provide to the Secretariat and to the RWC, an overview of the country/territory WIGOS metadata status in OSCAR.</a:t>
            </a:r>
          </a:p>
          <a:p>
            <a:pPr marL="341313" lvl="2" indent="-3365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800" dirty="0"/>
              <a:t>8.	Take immediate actions in order to correct any erroneous and/or missing metadata identified in OSCAR, regarding the Member country/territory observing systems.</a:t>
            </a:r>
          </a:p>
          <a:p>
            <a:pPr marL="341313" lvl="2" indent="-3365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800" dirty="0"/>
              <a:t>9.	Collaborate with the relevant WMO working bodies and the Secretariat to perform the critical review and gap analysis at national and regional levels, using the OSCAR/Analysis tool.</a:t>
            </a:r>
          </a:p>
          <a:p>
            <a:pPr marL="4763" lvl="2" indent="0">
              <a:spcBef>
                <a:spcPts val="600"/>
              </a:spcBef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017906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4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mo2016_powerpoint_standard_v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457200" y="2002370"/>
            <a:ext cx="8229600" cy="20985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6400" dirty="0" smtClean="0">
                <a:solidFill>
                  <a:srgbClr val="000090"/>
                </a:solidFill>
              </a:rPr>
              <a:t>Thank you</a:t>
            </a:r>
          </a:p>
          <a:p>
            <a:endParaRPr lang="en-US" sz="4800" dirty="0" smtClean="0">
              <a:solidFill>
                <a:srgbClr val="000090"/>
              </a:solidFill>
            </a:endParaRPr>
          </a:p>
          <a:p>
            <a:r>
              <a:rPr lang="en-US" sz="3100" dirty="0" smtClean="0">
                <a:solidFill>
                  <a:srgbClr val="000090"/>
                </a:solidFill>
                <a:hlinkClick r:id="rId3"/>
              </a:rPr>
              <a:t>lfnunes@wmo.int</a:t>
            </a:r>
            <a:r>
              <a:rPr lang="en-US" sz="3100" dirty="0" smtClean="0">
                <a:solidFill>
                  <a:srgbClr val="000090"/>
                </a:solidFill>
              </a:rPr>
              <a:t> </a:t>
            </a:r>
          </a:p>
          <a:p>
            <a:endParaRPr lang="en-US" sz="3100" dirty="0">
              <a:solidFill>
                <a:srgbClr val="000090"/>
              </a:solidFill>
            </a:endParaRPr>
          </a:p>
          <a:p>
            <a:r>
              <a:rPr lang="en-US" sz="3100" dirty="0" smtClean="0">
                <a:solidFill>
                  <a:srgbClr val="000090"/>
                </a:solidFill>
                <a:hlinkClick r:id="rId4"/>
              </a:rPr>
              <a:t>www.wmo.int/wigos</a:t>
            </a:r>
            <a:r>
              <a:rPr lang="en-US" sz="3100" dirty="0" smtClean="0">
                <a:solidFill>
                  <a:srgbClr val="00009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0228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solidFill>
                  <a:srgbClr val="000090"/>
                </a:solidFill>
              </a:rPr>
              <a:t>Outline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708525"/>
          </a:xfrm>
        </p:spPr>
        <p:txBody>
          <a:bodyPr>
            <a:normAutofit/>
          </a:bodyPr>
          <a:lstStyle/>
          <a:p>
            <a:pPr marL="682625" indent="-682625">
              <a:buFont typeface="+mj-lt"/>
              <a:buAutoNum type="romanUcPeriod"/>
            </a:pP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General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682625" indent="-682625">
              <a:buFont typeface="+mj-lt"/>
              <a:buAutoNum type="romanUcPeriod"/>
            </a:pPr>
            <a:r>
              <a:rPr lang="en-US" sz="2800" dirty="0"/>
              <a:t>The </a:t>
            </a:r>
            <a:r>
              <a:rPr lang="en-US" sz="2800" dirty="0" smtClean="0"/>
              <a:t>Pre-operational Phase of WIGOS</a:t>
            </a:r>
          </a:p>
          <a:p>
            <a:pPr marL="682625" indent="-682625">
              <a:buFont typeface="+mj-lt"/>
              <a:buAutoNum type="romanUcPeriod"/>
            </a:pPr>
            <a:r>
              <a:rPr lang="fr-CH" sz="2800" dirty="0"/>
              <a:t>Final </a:t>
            </a:r>
            <a:r>
              <a:rPr lang="fr-CH" sz="2800" dirty="0" err="1" smtClean="0"/>
              <a:t>Remarks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850612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b="1" dirty="0" smtClean="0">
                <a:solidFill>
                  <a:srgbClr val="00B050"/>
                </a:solidFill>
              </a:rPr>
              <a:t>Discussion (1)</a:t>
            </a:r>
            <a:r>
              <a:rPr lang="en-US" sz="3600" b="1" dirty="0">
                <a:solidFill>
                  <a:srgbClr val="00B050"/>
                </a:solidFill>
              </a:rPr>
              <a:t/>
            </a:r>
            <a:br>
              <a:rPr lang="en-US" sz="3600" b="1" dirty="0">
                <a:solidFill>
                  <a:srgbClr val="00B050"/>
                </a:solidFill>
              </a:rPr>
            </a:br>
            <a:r>
              <a:rPr lang="en-US" sz="3200" dirty="0" smtClean="0">
                <a:solidFill>
                  <a:srgbClr val="00B050"/>
                </a:solidFill>
              </a:rPr>
              <a:t>(WIGOS metadata)</a:t>
            </a:r>
            <a:endParaRPr lang="en-US" sz="3600" dirty="0">
              <a:solidFill>
                <a:srgbClr val="00B050"/>
              </a:solidFill>
            </a:endParaRPr>
          </a:p>
        </p:txBody>
      </p:sp>
      <p:sp>
        <p:nvSpPr>
          <p:cNvPr id="6" name="Shape 239"/>
          <p:cNvSpPr txBox="1">
            <a:spLocks/>
          </p:cNvSpPr>
          <p:nvPr/>
        </p:nvSpPr>
        <p:spPr>
          <a:xfrm>
            <a:off x="212725" y="1704109"/>
            <a:ext cx="8713790" cy="49652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28977" indent="-428977" defTabSz="914400">
              <a:spcBef>
                <a:spcPts val="200"/>
              </a:spcBef>
              <a:buSzPct val="100000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lang="fr-CH" sz="2400" dirty="0" err="1" smtClean="0">
                <a:latin typeface="Arial"/>
                <a:ea typeface="Arial"/>
                <a:cs typeface="Arial"/>
                <a:sym typeface="Arial"/>
              </a:rPr>
              <a:t>What</a:t>
            </a:r>
            <a:r>
              <a:rPr lang="fr-CH" sz="2400" dirty="0" smtClean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fr-CH" sz="2400" dirty="0" err="1" smtClean="0">
                <a:latin typeface="Arial"/>
                <a:ea typeface="Arial"/>
                <a:cs typeface="Arial"/>
                <a:sym typeface="Arial"/>
              </a:rPr>
              <a:t>is</a:t>
            </a:r>
            <a:r>
              <a:rPr lang="fr-CH" sz="2400" dirty="0" smtClean="0">
                <a:latin typeface="Arial"/>
                <a:ea typeface="Arial"/>
                <a:cs typeface="Arial"/>
                <a:sym typeface="Arial"/>
              </a:rPr>
              <a:t> WIGOS </a:t>
            </a:r>
            <a:r>
              <a:rPr lang="fr-CH" sz="2400" dirty="0" err="1" smtClean="0">
                <a:latin typeface="Arial"/>
                <a:ea typeface="Arial"/>
                <a:cs typeface="Arial"/>
                <a:sym typeface="Arial"/>
              </a:rPr>
              <a:t>metadata</a:t>
            </a:r>
            <a:r>
              <a:rPr lang="fr-CH" sz="2400" dirty="0" smtClean="0">
                <a:latin typeface="Arial"/>
                <a:ea typeface="Arial"/>
                <a:cs typeface="Arial"/>
                <a:sym typeface="Arial"/>
              </a:rPr>
              <a:t>?</a:t>
            </a:r>
          </a:p>
          <a:p>
            <a:pPr marL="829027" lvl="1" indent="-428977" defTabSz="914400">
              <a:spcBef>
                <a:spcPts val="200"/>
              </a:spcBef>
              <a:buSzPct val="100000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lang="fr-CH" sz="2000" dirty="0" smtClean="0">
                <a:latin typeface="Arial"/>
                <a:ea typeface="Arial"/>
                <a:cs typeface="Arial"/>
                <a:sym typeface="Arial"/>
              </a:rPr>
              <a:t>…</a:t>
            </a:r>
            <a:endParaRPr lang="en-US" sz="2000" dirty="0" smtClean="0">
              <a:latin typeface="Arial"/>
              <a:ea typeface="Arial"/>
              <a:cs typeface="Arial"/>
              <a:sym typeface="Arial"/>
            </a:endParaRPr>
          </a:p>
          <a:p>
            <a:pPr marL="428977" indent="-428977" defTabSz="914400">
              <a:spcBef>
                <a:spcPts val="200"/>
              </a:spcBef>
              <a:buSzPct val="100000"/>
              <a:defRPr sz="2400">
                <a:latin typeface="Arial"/>
                <a:ea typeface="Arial"/>
                <a:cs typeface="Arial"/>
                <a:sym typeface="Arial"/>
              </a:defRPr>
            </a:pPr>
            <a:endParaRPr lang="en-US" sz="2400" dirty="0" smtClean="0">
              <a:latin typeface="Arial"/>
              <a:ea typeface="Arial"/>
              <a:cs typeface="Arial"/>
              <a:sym typeface="Arial"/>
            </a:endParaRPr>
          </a:p>
          <a:p>
            <a:pPr marL="428977" indent="-428977" defTabSz="914400">
              <a:spcBef>
                <a:spcPts val="200"/>
              </a:spcBef>
              <a:buSzPct val="100000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lang="en-US" sz="2400" dirty="0" smtClean="0">
                <a:latin typeface="Arial"/>
                <a:ea typeface="Arial"/>
                <a:cs typeface="Arial"/>
                <a:sym typeface="Arial"/>
              </a:rPr>
              <a:t>Why do we need WIGOS metadata?</a:t>
            </a:r>
          </a:p>
          <a:p>
            <a:pPr marL="829027" lvl="1" indent="-428977" defTabSz="914400">
              <a:spcBef>
                <a:spcPts val="200"/>
              </a:spcBef>
              <a:buSzPct val="100000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lang="fr-CH" sz="2000" dirty="0" smtClean="0">
                <a:latin typeface="Arial"/>
                <a:ea typeface="Arial"/>
                <a:cs typeface="Arial"/>
                <a:sym typeface="Arial"/>
              </a:rPr>
              <a:t>…</a:t>
            </a:r>
            <a:endParaRPr lang="en-US" sz="2000" dirty="0" smtClean="0">
              <a:latin typeface="Arial"/>
              <a:ea typeface="Arial"/>
              <a:cs typeface="Arial"/>
              <a:sym typeface="Arial"/>
            </a:endParaRPr>
          </a:p>
          <a:p>
            <a:pPr marL="428977" indent="-428977" defTabSz="914400">
              <a:spcBef>
                <a:spcPts val="200"/>
              </a:spcBef>
              <a:buSzPct val="100000"/>
              <a:defRPr sz="2400">
                <a:latin typeface="Arial"/>
                <a:ea typeface="Arial"/>
                <a:cs typeface="Arial"/>
                <a:sym typeface="Arial"/>
              </a:defRPr>
            </a:pPr>
            <a:endParaRPr lang="en-US" sz="2400" dirty="0" smtClean="0">
              <a:latin typeface="Arial"/>
              <a:ea typeface="Arial"/>
              <a:cs typeface="Arial"/>
              <a:sym typeface="Arial"/>
            </a:endParaRPr>
          </a:p>
          <a:p>
            <a:pPr marL="428977" indent="-428977" defTabSz="914400">
              <a:spcBef>
                <a:spcPts val="200"/>
              </a:spcBef>
              <a:buSzPct val="100000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lang="en-US" sz="2400" dirty="0" smtClean="0">
                <a:latin typeface="Arial"/>
                <a:ea typeface="Arial"/>
                <a:cs typeface="Arial"/>
                <a:sym typeface="Arial"/>
              </a:rPr>
              <a:t>Why do we need OSCAR/Surface?</a:t>
            </a:r>
            <a:endParaRPr lang="en-US" sz="1600" dirty="0">
              <a:latin typeface="Arial"/>
              <a:ea typeface="Arial"/>
              <a:cs typeface="Arial"/>
              <a:sym typeface="Arial"/>
            </a:endParaRPr>
          </a:p>
          <a:p>
            <a:pPr marL="829027" lvl="1" indent="-428977" defTabSz="914400">
              <a:spcBef>
                <a:spcPts val="200"/>
              </a:spcBef>
              <a:buSzPct val="100000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lang="fr-CH" sz="2000" dirty="0" smtClean="0">
                <a:latin typeface="Arial"/>
                <a:ea typeface="Arial"/>
                <a:cs typeface="Arial"/>
                <a:sym typeface="Arial"/>
              </a:rPr>
              <a:t>…</a:t>
            </a:r>
            <a:endParaRPr lang="en-US" sz="2000" dirty="0">
              <a:latin typeface="Arial"/>
              <a:ea typeface="Arial"/>
              <a:cs typeface="Arial"/>
              <a:sym typeface="Arial"/>
            </a:endParaRPr>
          </a:p>
          <a:p>
            <a:pPr marL="320675" indent="-273050" defTabSz="914400">
              <a:spcBef>
                <a:spcPts val="200"/>
              </a:spcBef>
              <a:buSzPct val="100000"/>
              <a:defRPr sz="2400">
                <a:latin typeface="Arial"/>
                <a:ea typeface="Arial"/>
                <a:cs typeface="Arial"/>
                <a:sym typeface="Arial"/>
              </a:defRPr>
            </a:pPr>
            <a:endParaRPr lang="en-US" sz="2600" dirty="0" smtClean="0">
              <a:latin typeface="Arial"/>
              <a:ea typeface="Arial"/>
              <a:cs typeface="Arial"/>
              <a:sym typeface="Arial"/>
            </a:endParaRPr>
          </a:p>
          <a:p>
            <a:pPr marL="320675" indent="-273050" defTabSz="914400">
              <a:spcBef>
                <a:spcPts val="200"/>
              </a:spcBef>
              <a:buSzPct val="100000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lang="en-US" sz="2600" dirty="0" smtClean="0">
                <a:latin typeface="Arial"/>
                <a:ea typeface="Arial"/>
                <a:cs typeface="Arial"/>
                <a:sym typeface="Arial"/>
              </a:rPr>
              <a:t>How to collect WIGOS metadata within each Country?</a:t>
            </a:r>
          </a:p>
          <a:p>
            <a:pPr marL="720725" lvl="1" indent="-273050" defTabSz="914400">
              <a:spcBef>
                <a:spcPts val="200"/>
              </a:spcBef>
              <a:buSzPct val="100000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lang="fr-CH" sz="2200" dirty="0" smtClean="0">
                <a:latin typeface="Arial"/>
                <a:ea typeface="Arial"/>
                <a:cs typeface="Arial"/>
                <a:sym typeface="Arial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1898929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bldLvl="2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b="1" dirty="0">
                <a:solidFill>
                  <a:srgbClr val="000090"/>
                </a:solidFill>
              </a:rPr>
              <a:t>Why do we talk about WIGOS?</a:t>
            </a:r>
            <a:br>
              <a:rPr lang="en-US" sz="3600" b="1" dirty="0">
                <a:solidFill>
                  <a:srgbClr val="000090"/>
                </a:solidFill>
              </a:rPr>
            </a:br>
            <a:r>
              <a:rPr lang="en-US" sz="3200" dirty="0">
                <a:solidFill>
                  <a:srgbClr val="000090"/>
                </a:solidFill>
              </a:rPr>
              <a:t>(WMO Integrated Global Observing System)</a:t>
            </a:r>
            <a:endParaRPr lang="en-US" sz="3600" dirty="0"/>
          </a:p>
        </p:txBody>
      </p:sp>
      <p:sp>
        <p:nvSpPr>
          <p:cNvPr id="6" name="Shape 239"/>
          <p:cNvSpPr txBox="1">
            <a:spLocks/>
          </p:cNvSpPr>
          <p:nvPr/>
        </p:nvSpPr>
        <p:spPr>
          <a:xfrm>
            <a:off x="212725" y="1704109"/>
            <a:ext cx="8713790" cy="49652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28977" indent="-428977" defTabSz="914400">
              <a:spcBef>
                <a:spcPts val="200"/>
              </a:spcBef>
              <a:buSzPct val="100000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lang="en-US" sz="2400" dirty="0" smtClean="0">
                <a:latin typeface="Arial"/>
                <a:ea typeface="Arial"/>
                <a:cs typeface="Arial"/>
                <a:sym typeface="Arial"/>
              </a:rPr>
              <a:t>Because OSCAR/Surface is part of WIGOS:</a:t>
            </a:r>
          </a:p>
          <a:p>
            <a:pPr marL="428977" indent="-428977" defTabSz="914400">
              <a:spcBef>
                <a:spcPts val="200"/>
              </a:spcBef>
              <a:buSzPct val="100000"/>
              <a:defRPr sz="2400">
                <a:latin typeface="Arial"/>
                <a:ea typeface="Arial"/>
                <a:cs typeface="Arial"/>
                <a:sym typeface="Arial"/>
              </a:defRPr>
            </a:pPr>
            <a:endParaRPr lang="en-US" sz="2000" dirty="0" smtClean="0">
              <a:latin typeface="Arial"/>
              <a:ea typeface="Arial"/>
              <a:cs typeface="Arial"/>
              <a:sym typeface="Arial"/>
            </a:endParaRPr>
          </a:p>
          <a:p>
            <a:pPr marL="720725" lvl="1" indent="-273050" defTabSz="914400">
              <a:spcBef>
                <a:spcPts val="200"/>
              </a:spcBef>
              <a:buSzPct val="100000"/>
              <a:buFont typeface="Arial"/>
              <a:buChar char="•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lang="en-US" sz="2200" dirty="0" smtClean="0">
                <a:latin typeface="Arial"/>
                <a:ea typeface="Arial"/>
                <a:cs typeface="Arial"/>
                <a:sym typeface="Arial"/>
              </a:rPr>
              <a:t>It was planned and developed under the context of the Implementation Phase of WIGOS</a:t>
            </a:r>
          </a:p>
          <a:p>
            <a:pPr marL="720725" lvl="1" indent="-273050" defTabSz="914400">
              <a:spcBef>
                <a:spcPts val="200"/>
              </a:spcBef>
              <a:buSzPct val="100000"/>
              <a:buFont typeface="Arial"/>
              <a:buChar char="•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lang="fr-CH" sz="2200" dirty="0" smtClean="0">
                <a:latin typeface="Arial"/>
                <a:ea typeface="Arial"/>
                <a:cs typeface="Arial"/>
                <a:sym typeface="Arial"/>
              </a:rPr>
              <a:t>It </a:t>
            </a:r>
            <a:r>
              <a:rPr lang="fr-CH" sz="2200" dirty="0" err="1" smtClean="0">
                <a:latin typeface="Arial"/>
                <a:ea typeface="Arial"/>
                <a:cs typeface="Arial"/>
                <a:sym typeface="Arial"/>
              </a:rPr>
              <a:t>is</a:t>
            </a:r>
            <a:r>
              <a:rPr lang="fr-CH" sz="2200" dirty="0" smtClean="0">
                <a:latin typeface="Arial"/>
                <a:ea typeface="Arial"/>
                <a:cs typeface="Arial"/>
                <a:sym typeface="Arial"/>
              </a:rPr>
              <a:t> an essential component of the WMO RRR </a:t>
            </a:r>
            <a:r>
              <a:rPr lang="fr-CH" sz="2200" dirty="0" err="1" smtClean="0">
                <a:latin typeface="Arial"/>
                <a:ea typeface="Arial"/>
                <a:cs typeface="Arial"/>
                <a:sym typeface="Arial"/>
              </a:rPr>
              <a:t>process</a:t>
            </a:r>
            <a:endParaRPr lang="en-US" sz="2200" dirty="0" smtClean="0">
              <a:latin typeface="Arial"/>
              <a:ea typeface="Arial"/>
              <a:cs typeface="Arial"/>
              <a:sym typeface="Arial"/>
            </a:endParaRPr>
          </a:p>
          <a:p>
            <a:pPr marL="720725" lvl="1" indent="-273050" defTabSz="914400">
              <a:spcBef>
                <a:spcPts val="200"/>
              </a:spcBef>
              <a:buSzPct val="100000"/>
              <a:buFont typeface="Arial"/>
              <a:buChar char="•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lang="fr-CH" sz="2200" dirty="0" smtClean="0">
                <a:latin typeface="Arial"/>
                <a:ea typeface="Arial"/>
                <a:cs typeface="Arial"/>
                <a:sym typeface="Arial"/>
              </a:rPr>
              <a:t>It </a:t>
            </a:r>
            <a:r>
              <a:rPr lang="fr-CH" sz="2200" dirty="0" err="1" smtClean="0">
                <a:latin typeface="Arial"/>
                <a:ea typeface="Arial"/>
                <a:cs typeface="Arial"/>
                <a:sym typeface="Arial"/>
              </a:rPr>
              <a:t>is</a:t>
            </a:r>
            <a:r>
              <a:rPr lang="fr-CH" sz="2200" dirty="0" smtClean="0">
                <a:latin typeface="Arial"/>
                <a:ea typeface="Arial"/>
                <a:cs typeface="Arial"/>
                <a:sym typeface="Arial"/>
              </a:rPr>
              <a:t> the </a:t>
            </a:r>
            <a:r>
              <a:rPr lang="fr-CH" sz="2200" dirty="0" err="1" smtClean="0">
                <a:latin typeface="Arial"/>
                <a:ea typeface="Arial"/>
                <a:cs typeface="Arial"/>
                <a:sym typeface="Arial"/>
              </a:rPr>
              <a:t>pratical</a:t>
            </a:r>
            <a:r>
              <a:rPr lang="fr-CH" sz="2200" dirty="0" smtClean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fr-CH" sz="2200" dirty="0" err="1" smtClean="0">
                <a:latin typeface="Arial"/>
                <a:ea typeface="Arial"/>
                <a:cs typeface="Arial"/>
                <a:sym typeface="Arial"/>
              </a:rPr>
              <a:t>implementation</a:t>
            </a:r>
            <a:r>
              <a:rPr lang="fr-CH" sz="2200" dirty="0" smtClean="0">
                <a:latin typeface="Arial"/>
                <a:ea typeface="Arial"/>
                <a:cs typeface="Arial"/>
                <a:sym typeface="Arial"/>
              </a:rPr>
              <a:t> of </a:t>
            </a:r>
            <a:r>
              <a:rPr lang="fr-CH" sz="2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rPr>
              <a:t>WIGOS </a:t>
            </a:r>
            <a:r>
              <a:rPr lang="fr-CH" sz="2200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rPr>
              <a:t>Metadata</a:t>
            </a:r>
            <a:r>
              <a:rPr lang="fr-CH" sz="2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Arial"/>
                <a:cs typeface="Arial"/>
                <a:sym typeface="Arial"/>
              </a:rPr>
              <a:t> Standard</a:t>
            </a:r>
          </a:p>
          <a:p>
            <a:pPr marL="720725" lvl="1" indent="-273050" defTabSz="914400">
              <a:spcBef>
                <a:spcPts val="200"/>
              </a:spcBef>
              <a:buSzPct val="100000"/>
              <a:buFont typeface="Arial"/>
              <a:buChar char="•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lang="en-US" sz="2200">
                <a:latin typeface="Arial"/>
                <a:ea typeface="Arial"/>
                <a:cs typeface="Arial"/>
                <a:sym typeface="Arial"/>
              </a:rPr>
              <a:t>It is the first tangible deliverable of </a:t>
            </a:r>
            <a:r>
              <a:rPr lang="en-US" sz="2200" smtClean="0">
                <a:latin typeface="Arial"/>
                <a:ea typeface="Arial"/>
                <a:cs typeface="Arial"/>
                <a:sym typeface="Arial"/>
              </a:rPr>
              <a:t>WIGOS</a:t>
            </a:r>
            <a:endParaRPr lang="en-US" sz="2200"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95509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bldLvl="2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61979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rgbClr val="000090"/>
                </a:solidFill>
              </a:rPr>
              <a:t>What is WIGOS?</a:t>
            </a:r>
            <a:endParaRPr lang="en-US" sz="3600" dirty="0"/>
          </a:p>
        </p:txBody>
      </p:sp>
      <p:sp>
        <p:nvSpPr>
          <p:cNvPr id="6" name="Shape 239"/>
          <p:cNvSpPr txBox="1">
            <a:spLocks/>
          </p:cNvSpPr>
          <p:nvPr/>
        </p:nvSpPr>
        <p:spPr>
          <a:xfrm>
            <a:off x="212725" y="1334218"/>
            <a:ext cx="8713790" cy="53351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28977" indent="-428977" defTabSz="914400">
              <a:spcBef>
                <a:spcPts val="200"/>
              </a:spcBef>
              <a:buSzPct val="100000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lang="en-US" sz="2400" dirty="0" smtClean="0">
                <a:latin typeface="Arial"/>
                <a:ea typeface="Arial"/>
                <a:cs typeface="Arial"/>
                <a:sym typeface="Arial"/>
              </a:rPr>
              <a:t>WMO foundational activity</a:t>
            </a:r>
          </a:p>
          <a:p>
            <a:pPr marL="829027" lvl="1" indent="-428977" defTabSz="914400">
              <a:spcBef>
                <a:spcPts val="200"/>
              </a:spcBef>
              <a:buSzPct val="100000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lang="en-US" sz="2200" dirty="0" smtClean="0">
                <a:latin typeface="Arial"/>
                <a:ea typeface="Arial"/>
                <a:cs typeface="Arial"/>
                <a:sym typeface="Arial"/>
              </a:rPr>
              <a:t>addressing the observing needs of the weather, climate, water and environmental services of its Members</a:t>
            </a:r>
          </a:p>
          <a:p>
            <a:pPr marL="0" indent="0" defTabSz="914400">
              <a:spcBef>
                <a:spcPts val="200"/>
              </a:spcBef>
              <a:buSzPct val="100000"/>
              <a:buNone/>
              <a:defRPr sz="2400">
                <a:latin typeface="Arial"/>
                <a:ea typeface="Arial"/>
                <a:cs typeface="Arial"/>
                <a:sym typeface="Arial"/>
              </a:defRPr>
            </a:pPr>
            <a:endParaRPr lang="en-US" sz="2400" dirty="0" smtClean="0">
              <a:latin typeface="Arial"/>
              <a:ea typeface="Arial"/>
              <a:cs typeface="Arial"/>
              <a:sym typeface="Arial"/>
            </a:endParaRPr>
          </a:p>
          <a:p>
            <a:pPr marL="428977" indent="-428977" defTabSz="914400">
              <a:spcBef>
                <a:spcPts val="200"/>
              </a:spcBef>
              <a:buSzPct val="100000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lang="en-US" sz="2400" dirty="0" smtClean="0">
                <a:latin typeface="Arial"/>
                <a:ea typeface="Arial"/>
                <a:cs typeface="Arial"/>
                <a:sym typeface="Arial"/>
              </a:rPr>
              <a:t>A framework for integrating all WMO observing systems and WMO contributions to co-sponsored observing systems</a:t>
            </a:r>
          </a:p>
          <a:p>
            <a:pPr marL="829027" lvl="1" indent="-428977" defTabSz="914400">
              <a:spcBef>
                <a:spcPts val="200"/>
              </a:spcBef>
              <a:buSzPct val="100000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lang="en-US" sz="2200" dirty="0" smtClean="0">
                <a:latin typeface="Arial"/>
                <a:ea typeface="Arial"/>
                <a:cs typeface="Arial"/>
                <a:sym typeface="Arial"/>
              </a:rPr>
              <a:t>a common regulatory and management structure</a:t>
            </a:r>
          </a:p>
          <a:p>
            <a:pPr marL="0" indent="0" defTabSz="914400">
              <a:spcBef>
                <a:spcPts val="200"/>
              </a:spcBef>
              <a:buSzPct val="100000"/>
              <a:buNone/>
              <a:defRPr sz="2400">
                <a:latin typeface="Arial"/>
                <a:ea typeface="Arial"/>
                <a:cs typeface="Arial"/>
                <a:sym typeface="Arial"/>
              </a:defRPr>
            </a:pPr>
            <a:endParaRPr lang="en-US" sz="1800" dirty="0" smtClean="0">
              <a:latin typeface="Arial"/>
              <a:ea typeface="Arial"/>
              <a:cs typeface="Arial"/>
              <a:sym typeface="Arial"/>
            </a:endParaRPr>
          </a:p>
          <a:p>
            <a:pPr marL="428977" indent="-428977" defTabSz="914400">
              <a:spcBef>
                <a:spcPts val="200"/>
              </a:spcBef>
              <a:buSzPct val="100000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lang="en-US" sz="2400" dirty="0" smtClean="0">
                <a:latin typeface="Arial"/>
                <a:ea typeface="Arial"/>
                <a:cs typeface="Arial"/>
                <a:sym typeface="Arial"/>
              </a:rPr>
              <a:t>WIGOS is </a:t>
            </a:r>
            <a:r>
              <a:rPr lang="en-US" sz="2400" u="sng" dirty="0" smtClean="0">
                <a:latin typeface="Arial"/>
                <a:ea typeface="Arial"/>
                <a:cs typeface="Arial"/>
                <a:sym typeface="Arial"/>
              </a:rPr>
              <a:t>not</a:t>
            </a:r>
            <a:r>
              <a:rPr lang="en-US" sz="24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dirty="0" smtClean="0">
                <a:latin typeface="Arial"/>
                <a:ea typeface="Arial"/>
                <a:cs typeface="Arial"/>
                <a:sym typeface="Arial"/>
              </a:rPr>
              <a:t>replacing or taking over existing observing systems</a:t>
            </a:r>
          </a:p>
          <a:p>
            <a:pPr marL="829027" lvl="1" indent="-428977" defTabSz="914400">
              <a:spcBef>
                <a:spcPts val="200"/>
              </a:spcBef>
              <a:buSzPct val="100000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lang="en-US" sz="2200" dirty="0" smtClean="0">
                <a:latin typeface="Arial"/>
                <a:ea typeface="Arial"/>
                <a:cs typeface="Arial"/>
                <a:sym typeface="Arial"/>
              </a:rPr>
              <a:t>they will continue to be owned and operated by a diverse array of organizations and </a:t>
            </a:r>
            <a:r>
              <a:rPr lang="en-US" sz="2200" dirty="0" err="1" smtClean="0">
                <a:latin typeface="Arial"/>
                <a:ea typeface="Arial"/>
                <a:cs typeface="Arial"/>
                <a:sym typeface="Arial"/>
              </a:rPr>
              <a:t>programmes</a:t>
            </a:r>
            <a:r>
              <a:rPr lang="en-US" sz="2200" dirty="0" smtClean="0">
                <a:latin typeface="Arial"/>
                <a:ea typeface="Arial"/>
                <a:cs typeface="Arial"/>
                <a:sym typeface="Arial"/>
              </a:rPr>
              <a:t>, national as well as international.</a:t>
            </a:r>
          </a:p>
        </p:txBody>
      </p:sp>
    </p:spTree>
    <p:extLst>
      <p:ext uri="{BB962C8B-B14F-4D97-AF65-F5344CB8AC3E}">
        <p14:creationId xmlns:p14="http://schemas.microsoft.com/office/powerpoint/2010/main" val="4201151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61979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rgbClr val="000090"/>
                </a:solidFill>
              </a:rPr>
              <a:t>What is WIGOS?</a:t>
            </a:r>
            <a:endParaRPr lang="en-US" sz="3600" dirty="0"/>
          </a:p>
        </p:txBody>
      </p:sp>
      <p:sp>
        <p:nvSpPr>
          <p:cNvPr id="4" name="Rectangle 3"/>
          <p:cNvSpPr/>
          <p:nvPr/>
        </p:nvSpPr>
        <p:spPr>
          <a:xfrm>
            <a:off x="395288" y="1052513"/>
            <a:ext cx="2160587" cy="496887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 eaLnBrk="0" hangingPunct="0">
              <a:spcBef>
                <a:spcPct val="50000"/>
              </a:spcBef>
              <a:buClr>
                <a:srgbClr val="FF9900"/>
              </a:buClr>
              <a:buFont typeface="Wingdings" pitchFamily="2" charset="2"/>
              <a:buNone/>
              <a:defRPr/>
            </a:pPr>
            <a:r>
              <a:rPr lang="en-AU" sz="2800" b="0" dirty="0"/>
              <a:t>World Weather Watch</a:t>
            </a:r>
          </a:p>
          <a:p>
            <a:pPr algn="ctr" eaLnBrk="0" hangingPunct="0">
              <a:spcBef>
                <a:spcPct val="50000"/>
              </a:spcBef>
              <a:buClr>
                <a:srgbClr val="FF9900"/>
              </a:buClr>
              <a:buFont typeface="Wingdings" pitchFamily="2" charset="2"/>
              <a:buNone/>
              <a:defRPr/>
            </a:pPr>
            <a:endParaRPr lang="en-AU" sz="2800" b="0" dirty="0"/>
          </a:p>
        </p:txBody>
      </p:sp>
      <p:sp>
        <p:nvSpPr>
          <p:cNvPr id="5" name="Rectangle 4"/>
          <p:cNvSpPr/>
          <p:nvPr/>
        </p:nvSpPr>
        <p:spPr>
          <a:xfrm>
            <a:off x="755650" y="2546350"/>
            <a:ext cx="1439863" cy="84296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spcBef>
                <a:spcPct val="50000"/>
              </a:spcBef>
              <a:buClr>
                <a:srgbClr val="FF9900"/>
              </a:buClr>
              <a:buFont typeface="Wingdings" pitchFamily="2" charset="2"/>
              <a:buNone/>
              <a:defRPr/>
            </a:pPr>
            <a:r>
              <a:rPr lang="en-AU" sz="2400" b="0" dirty="0"/>
              <a:t>GOS</a:t>
            </a:r>
          </a:p>
        </p:txBody>
      </p:sp>
      <p:sp>
        <p:nvSpPr>
          <p:cNvPr id="7" name="Rectangle 6"/>
          <p:cNvSpPr/>
          <p:nvPr/>
        </p:nvSpPr>
        <p:spPr>
          <a:xfrm>
            <a:off x="755650" y="3814763"/>
            <a:ext cx="1439863" cy="76676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spcBef>
                <a:spcPct val="50000"/>
              </a:spcBef>
              <a:buClr>
                <a:srgbClr val="FF9900"/>
              </a:buClr>
              <a:buFont typeface="Wingdings" pitchFamily="2" charset="2"/>
              <a:buNone/>
              <a:defRPr/>
            </a:pPr>
            <a:r>
              <a:rPr lang="en-AU" sz="2400" b="0" dirty="0"/>
              <a:t>GDPFS</a:t>
            </a:r>
          </a:p>
        </p:txBody>
      </p:sp>
      <p:sp>
        <p:nvSpPr>
          <p:cNvPr id="8" name="Rectangle 7"/>
          <p:cNvSpPr/>
          <p:nvPr/>
        </p:nvSpPr>
        <p:spPr>
          <a:xfrm>
            <a:off x="755650" y="5006975"/>
            <a:ext cx="1439863" cy="76676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spcBef>
                <a:spcPct val="50000"/>
              </a:spcBef>
              <a:buClr>
                <a:srgbClr val="FF9900"/>
              </a:buClr>
              <a:buFont typeface="Wingdings" pitchFamily="2" charset="2"/>
              <a:buNone/>
              <a:defRPr/>
            </a:pPr>
            <a:r>
              <a:rPr lang="en-AU" sz="2400" b="0" dirty="0"/>
              <a:t>GTS</a:t>
            </a:r>
          </a:p>
        </p:txBody>
      </p:sp>
      <p:sp>
        <p:nvSpPr>
          <p:cNvPr id="9" name="Rectangle 8"/>
          <p:cNvSpPr/>
          <p:nvPr/>
        </p:nvSpPr>
        <p:spPr>
          <a:xfrm>
            <a:off x="3560763" y="1901825"/>
            <a:ext cx="2298700" cy="215741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57150">
            <a:prstDash val="dash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spcBef>
                <a:spcPct val="50000"/>
              </a:spcBef>
              <a:buClr>
                <a:srgbClr val="FF9900"/>
              </a:buClr>
              <a:buFont typeface="Wingdings" pitchFamily="2" charset="2"/>
              <a:buNone/>
              <a:defRPr/>
            </a:pPr>
            <a:r>
              <a:rPr lang="en-AU" sz="3600" dirty="0"/>
              <a:t>WIGOS</a:t>
            </a:r>
          </a:p>
        </p:txBody>
      </p:sp>
      <p:sp>
        <p:nvSpPr>
          <p:cNvPr id="10" name="Rectangle 9"/>
          <p:cNvSpPr/>
          <p:nvPr/>
        </p:nvSpPr>
        <p:spPr>
          <a:xfrm>
            <a:off x="7380288" y="1955800"/>
            <a:ext cx="1439862" cy="3937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spcBef>
                <a:spcPct val="50000"/>
              </a:spcBef>
              <a:buClr>
                <a:srgbClr val="FF9900"/>
              </a:buClr>
              <a:buFont typeface="Wingdings" pitchFamily="2" charset="2"/>
              <a:buNone/>
              <a:defRPr/>
            </a:pPr>
            <a:r>
              <a:rPr lang="en-AU" sz="2400" b="0" dirty="0"/>
              <a:t>GCW</a:t>
            </a:r>
          </a:p>
        </p:txBody>
      </p:sp>
      <p:sp>
        <p:nvSpPr>
          <p:cNvPr id="11" name="Rectangle 10"/>
          <p:cNvSpPr/>
          <p:nvPr/>
        </p:nvSpPr>
        <p:spPr>
          <a:xfrm>
            <a:off x="7380288" y="1547813"/>
            <a:ext cx="1439862" cy="36671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spcBef>
                <a:spcPct val="50000"/>
              </a:spcBef>
              <a:buClr>
                <a:srgbClr val="FF9900"/>
              </a:buClr>
              <a:buFont typeface="Wingdings" pitchFamily="2" charset="2"/>
              <a:buNone/>
              <a:defRPr/>
            </a:pPr>
            <a:r>
              <a:rPr lang="en-AU" sz="2400" b="0" dirty="0"/>
              <a:t>GAW</a:t>
            </a:r>
          </a:p>
        </p:txBody>
      </p:sp>
      <p:sp>
        <p:nvSpPr>
          <p:cNvPr id="12" name="Rectangle 11"/>
          <p:cNvSpPr/>
          <p:nvPr/>
        </p:nvSpPr>
        <p:spPr>
          <a:xfrm>
            <a:off x="7380288" y="2389188"/>
            <a:ext cx="1439862" cy="36036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spcBef>
                <a:spcPct val="50000"/>
              </a:spcBef>
              <a:buClr>
                <a:srgbClr val="FF9900"/>
              </a:buClr>
              <a:buFont typeface="Wingdings" pitchFamily="2" charset="2"/>
              <a:buNone/>
              <a:defRPr/>
            </a:pPr>
            <a:r>
              <a:rPr lang="en-AU" sz="2400" b="0" dirty="0"/>
              <a:t>Hydro OS</a:t>
            </a:r>
          </a:p>
        </p:txBody>
      </p:sp>
      <p:sp>
        <p:nvSpPr>
          <p:cNvPr id="13" name="Rectangle 12"/>
          <p:cNvSpPr/>
          <p:nvPr/>
        </p:nvSpPr>
        <p:spPr>
          <a:xfrm>
            <a:off x="3514520" y="4827673"/>
            <a:ext cx="5388408" cy="1079500"/>
          </a:xfrm>
          <a:prstGeom prst="rect">
            <a:avLst/>
          </a:prstGeom>
          <a:gradFill flip="none" rotWithShape="1">
            <a:gsLst>
              <a:gs pos="0">
                <a:srgbClr val="0000FF">
                  <a:tint val="66000"/>
                  <a:satMod val="160000"/>
                </a:srgbClr>
              </a:gs>
              <a:gs pos="50000">
                <a:srgbClr val="0000FF">
                  <a:tint val="44500"/>
                  <a:satMod val="160000"/>
                </a:srgbClr>
              </a:gs>
              <a:gs pos="100000">
                <a:srgbClr val="0000FF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spcBef>
                <a:spcPct val="50000"/>
              </a:spcBef>
              <a:buClr>
                <a:srgbClr val="FF9900"/>
              </a:buClr>
              <a:buFont typeface="Wingdings" pitchFamily="2" charset="2"/>
              <a:buNone/>
              <a:defRPr/>
            </a:pPr>
            <a:r>
              <a:rPr lang="en-AU" sz="3200" dirty="0" smtClean="0"/>
              <a:t>WMO Information System -WIS</a:t>
            </a:r>
            <a:endParaRPr lang="en-AU" sz="3200" dirty="0"/>
          </a:p>
        </p:txBody>
      </p:sp>
      <p:sp>
        <p:nvSpPr>
          <p:cNvPr id="14" name="Trapezoid 13"/>
          <p:cNvSpPr/>
          <p:nvPr/>
        </p:nvSpPr>
        <p:spPr>
          <a:xfrm rot="16200000">
            <a:off x="1807369" y="2274094"/>
            <a:ext cx="2112963" cy="1368425"/>
          </a:xfrm>
          <a:prstGeom prst="trapezoid">
            <a:avLst>
              <a:gd name="adj" fmla="val 46910"/>
            </a:avLst>
          </a:prstGeom>
          <a:blipFill dpi="0" rotWithShape="1">
            <a:blip r:embed="rId2">
              <a:extLst/>
            </a:blip>
            <a:srcRect/>
            <a:stretch>
              <a:fillRect/>
            </a:stretch>
          </a:blip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spcBef>
                <a:spcPct val="50000"/>
              </a:spcBef>
              <a:buClr>
                <a:srgbClr val="FF9900"/>
              </a:buClr>
              <a:buFont typeface="Wingdings" pitchFamily="2" charset="2"/>
              <a:buNone/>
              <a:defRPr/>
            </a:pPr>
            <a:endParaRPr lang="en-AU" sz="2400" b="0"/>
          </a:p>
        </p:txBody>
      </p:sp>
      <p:sp>
        <p:nvSpPr>
          <p:cNvPr id="15" name="Trapezoid 14"/>
          <p:cNvSpPr/>
          <p:nvPr/>
        </p:nvSpPr>
        <p:spPr>
          <a:xfrm rot="16200000">
            <a:off x="5198270" y="2199481"/>
            <a:ext cx="2843212" cy="1520825"/>
          </a:xfrm>
          <a:prstGeom prst="trapezoid">
            <a:avLst>
              <a:gd name="adj" fmla="val 23746"/>
            </a:avLst>
          </a:prstGeom>
          <a:blipFill dpi="0" rotWithShape="1">
            <a:blip r:embed="rId3" cstate="print">
              <a:extLst/>
            </a:blip>
            <a:srcRect/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spcBef>
                <a:spcPct val="50000"/>
              </a:spcBef>
              <a:buClr>
                <a:srgbClr val="FF9900"/>
              </a:buClr>
              <a:buFont typeface="Wingdings" pitchFamily="2" charset="2"/>
              <a:buNone/>
              <a:defRPr/>
            </a:pPr>
            <a:endParaRPr lang="en-AU" sz="2400" b="0"/>
          </a:p>
        </p:txBody>
      </p:sp>
      <p:sp>
        <p:nvSpPr>
          <p:cNvPr id="16" name="Rectangle 15"/>
          <p:cNvSpPr/>
          <p:nvPr/>
        </p:nvSpPr>
        <p:spPr>
          <a:xfrm>
            <a:off x="7380312" y="3206268"/>
            <a:ext cx="1440160" cy="360040"/>
          </a:xfrm>
          <a:prstGeom prst="rect">
            <a:avLst/>
          </a:prstGeom>
        </p:spPr>
        <p:style>
          <a:lnRef idx="0">
            <a:schemeClr val="accent1"/>
          </a:lnRef>
          <a:fillRef idx="1002">
            <a:schemeClr val="dk2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spcBef>
                <a:spcPct val="50000"/>
              </a:spcBef>
              <a:buClr>
                <a:srgbClr val="FF9900"/>
              </a:buClr>
              <a:buFont typeface="Wingdings" pitchFamily="2" charset="2"/>
              <a:buNone/>
              <a:defRPr/>
            </a:pPr>
            <a:r>
              <a:rPr lang="en-AU" sz="2400" b="0" dirty="0"/>
              <a:t>GCOS</a:t>
            </a:r>
          </a:p>
        </p:txBody>
      </p:sp>
      <p:sp>
        <p:nvSpPr>
          <p:cNvPr id="17" name="Rectangle 16"/>
          <p:cNvSpPr/>
          <p:nvPr/>
        </p:nvSpPr>
        <p:spPr>
          <a:xfrm>
            <a:off x="7380312" y="3622550"/>
            <a:ext cx="1440160" cy="360040"/>
          </a:xfrm>
          <a:prstGeom prst="rect">
            <a:avLst/>
          </a:prstGeom>
        </p:spPr>
        <p:style>
          <a:lnRef idx="0">
            <a:schemeClr val="accent1"/>
          </a:lnRef>
          <a:fillRef idx="1002">
            <a:schemeClr val="lt2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spcBef>
                <a:spcPct val="50000"/>
              </a:spcBef>
              <a:buClr>
                <a:srgbClr val="FF9900"/>
              </a:buClr>
              <a:buFont typeface="Wingdings" pitchFamily="2" charset="2"/>
              <a:buNone/>
              <a:defRPr/>
            </a:pPr>
            <a:r>
              <a:rPr lang="en-AU" sz="2400" b="0" dirty="0"/>
              <a:t>Partners</a:t>
            </a:r>
          </a:p>
        </p:txBody>
      </p:sp>
      <p:sp>
        <p:nvSpPr>
          <p:cNvPr id="18" name="Rectangle 17"/>
          <p:cNvSpPr/>
          <p:nvPr/>
        </p:nvSpPr>
        <p:spPr>
          <a:xfrm>
            <a:off x="7380312" y="4029774"/>
            <a:ext cx="1440160" cy="360040"/>
          </a:xfrm>
          <a:prstGeom prst="rect">
            <a:avLst/>
          </a:prstGeom>
        </p:spPr>
        <p:style>
          <a:lnRef idx="0">
            <a:schemeClr val="accent1"/>
          </a:lnRef>
          <a:fillRef idx="1002">
            <a:schemeClr val="lt2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spcBef>
                <a:spcPct val="50000"/>
              </a:spcBef>
              <a:buClr>
                <a:srgbClr val="FF9900"/>
              </a:buClr>
              <a:buFont typeface="Wingdings" pitchFamily="2" charset="2"/>
              <a:buNone/>
              <a:defRPr/>
            </a:pPr>
            <a:r>
              <a:rPr lang="en-AU" b="0" dirty="0"/>
              <a:t>Co-sponsors</a:t>
            </a:r>
          </a:p>
        </p:txBody>
      </p:sp>
      <p:sp>
        <p:nvSpPr>
          <p:cNvPr id="19" name="Trapezoid 18"/>
          <p:cNvSpPr/>
          <p:nvPr/>
        </p:nvSpPr>
        <p:spPr>
          <a:xfrm rot="16200000">
            <a:off x="2285796" y="4679575"/>
            <a:ext cx="1047750" cy="1409700"/>
          </a:xfrm>
          <a:prstGeom prst="trapezoid">
            <a:avLst>
              <a:gd name="adj" fmla="val 13502"/>
            </a:avLst>
          </a:prstGeom>
          <a:blipFill dpi="0" rotWithShape="1">
            <a:blip r:embed="rId4" cstate="print">
              <a:extLst/>
            </a:blip>
            <a:srcRect/>
            <a:stretch>
              <a:fillRect/>
            </a:stretch>
          </a:blip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spcBef>
                <a:spcPct val="50000"/>
              </a:spcBef>
              <a:buClr>
                <a:srgbClr val="FF9900"/>
              </a:buClr>
              <a:buFont typeface="Wingdings" pitchFamily="2" charset="2"/>
              <a:buNone/>
              <a:defRPr/>
            </a:pPr>
            <a:endParaRPr lang="en-AU" sz="2400" b="0"/>
          </a:p>
        </p:txBody>
      </p:sp>
      <p:sp>
        <p:nvSpPr>
          <p:cNvPr id="20" name="Up Arrow 19"/>
          <p:cNvSpPr/>
          <p:nvPr/>
        </p:nvSpPr>
        <p:spPr>
          <a:xfrm>
            <a:off x="4916213" y="4230602"/>
            <a:ext cx="449262" cy="527050"/>
          </a:xfrm>
          <a:prstGeom prst="up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spcBef>
                <a:spcPct val="50000"/>
              </a:spcBef>
              <a:buClr>
                <a:srgbClr val="FF9900"/>
              </a:buClr>
              <a:buFont typeface="Wingdings" pitchFamily="2" charset="2"/>
              <a:buNone/>
              <a:defRPr/>
            </a:pPr>
            <a:endParaRPr lang="en-AU" sz="2400" b="0"/>
          </a:p>
        </p:txBody>
      </p:sp>
      <p:sp>
        <p:nvSpPr>
          <p:cNvPr id="21" name="Rectangle 20"/>
          <p:cNvSpPr/>
          <p:nvPr/>
        </p:nvSpPr>
        <p:spPr>
          <a:xfrm>
            <a:off x="7380288" y="2805113"/>
            <a:ext cx="1439862" cy="36036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spcBef>
                <a:spcPct val="50000"/>
              </a:spcBef>
              <a:buClr>
                <a:srgbClr val="FF9900"/>
              </a:buClr>
              <a:buFont typeface="Wingdings" pitchFamily="2" charset="2"/>
              <a:buNone/>
              <a:defRPr/>
            </a:pPr>
            <a:endParaRPr lang="en-AU" sz="2400" b="0" dirty="0"/>
          </a:p>
        </p:txBody>
      </p:sp>
      <p:sp>
        <p:nvSpPr>
          <p:cNvPr id="22" name="Right Arrow 21"/>
          <p:cNvSpPr/>
          <p:nvPr/>
        </p:nvSpPr>
        <p:spPr>
          <a:xfrm>
            <a:off x="3348038" y="2805113"/>
            <a:ext cx="452437" cy="360362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spcBef>
                <a:spcPct val="50000"/>
              </a:spcBef>
              <a:buClr>
                <a:srgbClr val="FF9900"/>
              </a:buClr>
              <a:buFont typeface="Wingdings" pitchFamily="2" charset="2"/>
              <a:buNone/>
              <a:defRPr/>
            </a:pPr>
            <a:endParaRPr lang="en-AU" sz="2400" b="0"/>
          </a:p>
        </p:txBody>
      </p:sp>
      <p:sp>
        <p:nvSpPr>
          <p:cNvPr id="23" name="Right Arrow 22"/>
          <p:cNvSpPr/>
          <p:nvPr/>
        </p:nvSpPr>
        <p:spPr>
          <a:xfrm rot="10800000">
            <a:off x="5580063" y="2805113"/>
            <a:ext cx="452437" cy="360362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spcBef>
                <a:spcPct val="50000"/>
              </a:spcBef>
              <a:buClr>
                <a:srgbClr val="FF9900"/>
              </a:buClr>
              <a:buFont typeface="Wingdings" pitchFamily="2" charset="2"/>
              <a:buNone/>
              <a:defRPr/>
            </a:pPr>
            <a:endParaRPr lang="en-AU" sz="2400" b="0"/>
          </a:p>
        </p:txBody>
      </p:sp>
    </p:spTree>
    <p:extLst>
      <p:ext uri="{BB962C8B-B14F-4D97-AF65-F5344CB8AC3E}">
        <p14:creationId xmlns:p14="http://schemas.microsoft.com/office/powerpoint/2010/main" val="2632319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28" y="274639"/>
            <a:ext cx="5918662" cy="904874"/>
          </a:xfrm>
        </p:spPr>
        <p:txBody>
          <a:bodyPr>
            <a:normAutofit/>
          </a:bodyPr>
          <a:lstStyle/>
          <a:p>
            <a:r>
              <a:rPr lang="en-US" sz="3400" b="1" dirty="0" smtClean="0">
                <a:solidFill>
                  <a:srgbClr val="000090"/>
                </a:solidFill>
              </a:rPr>
              <a:t>WIGOS Component Systems</a:t>
            </a:r>
            <a:endParaRPr lang="en-US" sz="3400" dirty="0"/>
          </a:p>
        </p:txBody>
      </p:sp>
      <p:sp>
        <p:nvSpPr>
          <p:cNvPr id="5" name="Shape 241"/>
          <p:cNvSpPr txBox="1">
            <a:spLocks/>
          </p:cNvSpPr>
          <p:nvPr/>
        </p:nvSpPr>
        <p:spPr>
          <a:xfrm>
            <a:off x="458787" y="1179512"/>
            <a:ext cx="4437758" cy="52562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81658" indent="-481658" defTabSz="914400">
              <a:spcBef>
                <a:spcPts val="1200"/>
              </a:spcBef>
              <a:buSzPct val="100000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lang="en-US" sz="2400" dirty="0" smtClean="0">
                <a:latin typeface="Arial"/>
                <a:ea typeface="Arial"/>
                <a:cs typeface="Arial"/>
                <a:sym typeface="Arial"/>
              </a:rPr>
              <a:t>Global Observing System (WWW/</a:t>
            </a:r>
            <a:r>
              <a:rPr lang="en-US" sz="2400" b="1" dirty="0" smtClean="0">
                <a:latin typeface="Arial"/>
                <a:ea typeface="Arial"/>
                <a:cs typeface="Arial"/>
                <a:sym typeface="Arial"/>
              </a:rPr>
              <a:t>GOS</a:t>
            </a:r>
            <a:r>
              <a:rPr lang="en-US" sz="2400" dirty="0" smtClean="0">
                <a:latin typeface="Arial"/>
                <a:ea typeface="Arial"/>
                <a:cs typeface="Arial"/>
                <a:sym typeface="Arial"/>
              </a:rPr>
              <a:t>)</a:t>
            </a:r>
            <a:endParaRPr lang="en-US" sz="1800" dirty="0" smtClean="0">
              <a:latin typeface="Arial"/>
              <a:ea typeface="Arial"/>
              <a:cs typeface="Arial"/>
              <a:sym typeface="Arial"/>
            </a:endParaRPr>
          </a:p>
          <a:p>
            <a:pPr marL="481658" indent="-481658" defTabSz="914400">
              <a:spcBef>
                <a:spcPts val="1200"/>
              </a:spcBef>
              <a:buSzPct val="100000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lang="en-US" sz="2400" dirty="0" smtClean="0">
                <a:latin typeface="Arial"/>
                <a:ea typeface="Arial"/>
                <a:cs typeface="Arial"/>
                <a:sym typeface="Arial"/>
              </a:rPr>
              <a:t>Observing component of Global Atmospheric Watch (</a:t>
            </a:r>
            <a:r>
              <a:rPr lang="en-US" sz="2400" b="1" dirty="0" smtClean="0">
                <a:latin typeface="Arial"/>
                <a:ea typeface="Arial"/>
                <a:cs typeface="Arial"/>
                <a:sym typeface="Arial"/>
              </a:rPr>
              <a:t>GAW</a:t>
            </a:r>
            <a:r>
              <a:rPr lang="en-US" sz="2400" dirty="0" smtClean="0">
                <a:latin typeface="Arial"/>
                <a:ea typeface="Arial"/>
                <a:cs typeface="Arial"/>
                <a:sym typeface="Arial"/>
              </a:rPr>
              <a:t>)</a:t>
            </a:r>
            <a:endParaRPr lang="en-US" sz="1800" dirty="0" smtClean="0">
              <a:latin typeface="Arial"/>
              <a:ea typeface="Arial"/>
              <a:cs typeface="Arial"/>
              <a:sym typeface="Arial"/>
            </a:endParaRPr>
          </a:p>
          <a:p>
            <a:pPr marL="481658" indent="-481658" defTabSz="914400">
              <a:spcBef>
                <a:spcPts val="1200"/>
              </a:spcBef>
              <a:buSzPct val="100000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lang="en-US" sz="2400" dirty="0" smtClean="0">
                <a:latin typeface="Arial"/>
                <a:ea typeface="Arial"/>
                <a:cs typeface="Arial"/>
                <a:sym typeface="Arial"/>
              </a:rPr>
              <a:t>WMO Hydrological Observations (including </a:t>
            </a:r>
            <a:r>
              <a:rPr lang="en-US" sz="2400" b="1" dirty="0" smtClean="0">
                <a:latin typeface="Arial"/>
                <a:ea typeface="Arial"/>
                <a:cs typeface="Arial"/>
                <a:sym typeface="Arial"/>
              </a:rPr>
              <a:t>WHYCOS</a:t>
            </a:r>
            <a:r>
              <a:rPr lang="en-US" sz="2400" dirty="0" smtClean="0">
                <a:latin typeface="Arial"/>
                <a:ea typeface="Arial"/>
                <a:cs typeface="Arial"/>
                <a:sym typeface="Arial"/>
              </a:rPr>
              <a:t>) </a:t>
            </a:r>
            <a:endParaRPr lang="en-US" sz="1800" dirty="0" smtClean="0">
              <a:latin typeface="Arial"/>
              <a:ea typeface="Arial"/>
              <a:cs typeface="Arial"/>
              <a:sym typeface="Arial"/>
            </a:endParaRPr>
          </a:p>
          <a:p>
            <a:pPr marL="481658" indent="-481658" defTabSz="914400">
              <a:spcBef>
                <a:spcPts val="1200"/>
              </a:spcBef>
              <a:buSzPct val="100000"/>
              <a:defRPr sz="2400">
                <a:latin typeface="Arial"/>
                <a:ea typeface="Arial"/>
                <a:cs typeface="Arial"/>
                <a:sym typeface="Arial"/>
              </a:defRPr>
            </a:pPr>
            <a:r>
              <a:rPr lang="en-US" sz="2400" dirty="0" smtClean="0">
                <a:latin typeface="Arial"/>
                <a:ea typeface="Arial"/>
                <a:cs typeface="Arial"/>
                <a:sym typeface="Arial"/>
              </a:rPr>
              <a:t>Observing component of Global Cryosphere Watch (</a:t>
            </a:r>
            <a:r>
              <a:rPr lang="en-US" sz="2400" b="1" dirty="0" smtClean="0">
                <a:latin typeface="Arial"/>
                <a:ea typeface="Arial"/>
                <a:cs typeface="Arial"/>
                <a:sym typeface="Arial"/>
              </a:rPr>
              <a:t>GCW</a:t>
            </a:r>
            <a:r>
              <a:rPr lang="en-US" sz="2400" dirty="0" smtClean="0">
                <a:latin typeface="Arial"/>
                <a:ea typeface="Arial"/>
                <a:cs typeface="Arial"/>
                <a:sym typeface="Arial"/>
              </a:rPr>
              <a:t>)</a:t>
            </a:r>
            <a:endParaRPr lang="en-US" sz="2400" dirty="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" name="image4.jpeg" descr="atmos_observatories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935290" y="4554537"/>
            <a:ext cx="3095853" cy="2138417"/>
          </a:xfrm>
          <a:prstGeom prst="rect">
            <a:avLst/>
          </a:prstGeom>
          <a:ln w="12700">
            <a:miter lim="400000"/>
          </a:ln>
        </p:spPr>
      </p:pic>
      <p:pic>
        <p:nvPicPr>
          <p:cNvPr id="7" name="image5.jpeg" descr="WaterSensor1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932362" y="3213100"/>
            <a:ext cx="2514612" cy="1676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8" name="image6.jpeg" descr="156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6516687" y="2209800"/>
            <a:ext cx="2484449" cy="1651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9" name="image7.jpeg" descr="GOS-fullsize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5696439" y="260352"/>
            <a:ext cx="3324229" cy="2105025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007376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61979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rgbClr val="000090"/>
                </a:solidFill>
              </a:rPr>
              <a:t>Why WIGOS?</a:t>
            </a:r>
            <a:r>
              <a:rPr lang="en-US" sz="3600" dirty="0" smtClean="0">
                <a:solidFill>
                  <a:srgbClr val="000090"/>
                </a:solidFill>
              </a:rPr>
              <a:t> (1)</a:t>
            </a:r>
            <a:endParaRPr lang="en-US" sz="3600" dirty="0"/>
          </a:p>
        </p:txBody>
      </p:sp>
      <p:sp>
        <p:nvSpPr>
          <p:cNvPr id="4" name="Shape 249"/>
          <p:cNvSpPr txBox="1">
            <a:spLocks/>
          </p:cNvSpPr>
          <p:nvPr/>
        </p:nvSpPr>
        <p:spPr>
          <a:xfrm>
            <a:off x="203949" y="1324754"/>
            <a:ext cx="8713790" cy="51008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05255">
              <a:lnSpc>
                <a:spcPct val="90000"/>
              </a:lnSpc>
              <a:spcBef>
                <a:spcPts val="600"/>
              </a:spcBef>
              <a:buClr>
                <a:srgbClr val="011993"/>
              </a:buClr>
              <a:buSzPct val="100000"/>
              <a:buNone/>
              <a:defRPr sz="2300" b="1">
                <a:solidFill>
                  <a:srgbClr val="011993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n-US" sz="2000" dirty="0">
                <a:latin typeface="Arial"/>
                <a:ea typeface="Arial"/>
                <a:cs typeface="Arial"/>
                <a:sym typeface="Arial"/>
              </a:rPr>
              <a:t>I. NMHS mandate typically broader now than when the World Weather Watch and the GOS were created, including e.g.</a:t>
            </a:r>
          </a:p>
          <a:p>
            <a:pPr marL="603805" lvl="1" indent="-222805" defTabSz="905255">
              <a:lnSpc>
                <a:spcPct val="90000"/>
              </a:lnSpc>
              <a:spcBef>
                <a:spcPts val="600"/>
              </a:spcBef>
              <a:buSzPct val="100000"/>
              <a:buFont typeface="Arial"/>
              <a:buChar char="•"/>
              <a:defRPr sz="2000">
                <a:latin typeface="Arial"/>
                <a:ea typeface="Arial"/>
                <a:cs typeface="Arial"/>
                <a:sym typeface="Arial"/>
              </a:defRPr>
            </a:pPr>
            <a:r>
              <a:rPr lang="en-US" sz="2000" dirty="0" smtClean="0">
                <a:latin typeface="Arial"/>
                <a:ea typeface="Arial"/>
                <a:cs typeface="Arial"/>
                <a:sym typeface="Arial"/>
              </a:rPr>
              <a:t>Climate monitoring, climate change, mitigation </a:t>
            </a:r>
          </a:p>
          <a:p>
            <a:pPr marL="603805" lvl="1" indent="-222805" defTabSz="905255">
              <a:lnSpc>
                <a:spcPct val="90000"/>
              </a:lnSpc>
              <a:spcBef>
                <a:spcPts val="600"/>
              </a:spcBef>
              <a:buSzPct val="100000"/>
              <a:buFont typeface="Arial"/>
              <a:buChar char="•"/>
              <a:defRPr sz="2000">
                <a:latin typeface="Arial"/>
                <a:ea typeface="Arial"/>
                <a:cs typeface="Arial"/>
                <a:sym typeface="Arial"/>
              </a:defRPr>
            </a:pPr>
            <a:r>
              <a:rPr lang="en-US" sz="2000" dirty="0" smtClean="0">
                <a:latin typeface="Arial"/>
                <a:ea typeface="Arial"/>
                <a:cs typeface="Arial"/>
                <a:sym typeface="Arial"/>
              </a:rPr>
              <a:t>Air quality, atmospheric composition from urban to planetary scales</a:t>
            </a:r>
          </a:p>
          <a:p>
            <a:pPr marL="603805" lvl="1" indent="-222805" defTabSz="905255">
              <a:lnSpc>
                <a:spcPct val="90000"/>
              </a:lnSpc>
              <a:spcBef>
                <a:spcPts val="600"/>
              </a:spcBef>
              <a:buSzPct val="100000"/>
              <a:buFont typeface="Arial"/>
              <a:buChar char="•"/>
              <a:defRPr sz="2000">
                <a:latin typeface="Arial"/>
                <a:ea typeface="Arial"/>
                <a:cs typeface="Arial"/>
                <a:sym typeface="Arial"/>
              </a:defRPr>
            </a:pPr>
            <a:r>
              <a:rPr lang="en-US" sz="2000" dirty="0" smtClean="0">
                <a:latin typeface="Arial"/>
                <a:ea typeface="Arial"/>
                <a:cs typeface="Arial"/>
                <a:sym typeface="Arial"/>
              </a:rPr>
              <a:t>Oceans</a:t>
            </a:r>
          </a:p>
          <a:p>
            <a:pPr marL="603805" lvl="1" indent="-222805" defTabSz="905255">
              <a:lnSpc>
                <a:spcPct val="90000"/>
              </a:lnSpc>
              <a:spcBef>
                <a:spcPts val="600"/>
              </a:spcBef>
              <a:buSzPct val="100000"/>
              <a:buFont typeface="Arial"/>
              <a:buChar char="•"/>
              <a:defRPr sz="2000">
                <a:latin typeface="Arial"/>
                <a:ea typeface="Arial"/>
                <a:cs typeface="Arial"/>
                <a:sym typeface="Arial"/>
              </a:defRPr>
            </a:pPr>
            <a:r>
              <a:rPr lang="en-US" sz="2000" dirty="0" smtClean="0">
                <a:latin typeface="Arial"/>
                <a:ea typeface="Arial"/>
                <a:cs typeface="Arial"/>
                <a:sym typeface="Arial"/>
              </a:rPr>
              <a:t>Cryosphere</a:t>
            </a:r>
          </a:p>
          <a:p>
            <a:pPr marL="603805" lvl="1" indent="-222805" defTabSz="905255">
              <a:lnSpc>
                <a:spcPct val="90000"/>
              </a:lnSpc>
              <a:spcBef>
                <a:spcPts val="600"/>
              </a:spcBef>
              <a:buSzPct val="100000"/>
              <a:buFont typeface="Arial"/>
              <a:buChar char="•"/>
              <a:defRPr sz="2000">
                <a:latin typeface="Arial"/>
                <a:ea typeface="Arial"/>
                <a:cs typeface="Arial"/>
                <a:sym typeface="Arial"/>
              </a:defRPr>
            </a:pPr>
            <a:r>
              <a:rPr lang="en-US" sz="2000" dirty="0" smtClean="0">
                <a:latin typeface="Arial"/>
                <a:ea typeface="Arial"/>
                <a:cs typeface="Arial"/>
                <a:sym typeface="Arial"/>
              </a:rPr>
              <a:t>Water resources</a:t>
            </a:r>
          </a:p>
          <a:p>
            <a:pPr marL="0" indent="0" defTabSz="905255">
              <a:lnSpc>
                <a:spcPct val="90000"/>
              </a:lnSpc>
              <a:spcBef>
                <a:spcPts val="600"/>
              </a:spcBef>
              <a:buClr>
                <a:srgbClr val="011993"/>
              </a:buClr>
              <a:buSzPct val="100000"/>
              <a:buNone/>
              <a:defRPr sz="2300" b="1">
                <a:solidFill>
                  <a:srgbClr val="011993"/>
                </a:solidFill>
                <a:latin typeface="Arial"/>
                <a:ea typeface="Arial"/>
                <a:cs typeface="Arial"/>
                <a:sym typeface="Arial"/>
              </a:defRPr>
            </a:pPr>
            <a:endParaRPr lang="en-US" sz="2000" b="1" dirty="0" smtClean="0">
              <a:latin typeface="Arial"/>
              <a:ea typeface="Arial"/>
              <a:cs typeface="Arial"/>
              <a:sym typeface="Arial"/>
            </a:endParaRPr>
          </a:p>
          <a:p>
            <a:pPr marL="0" indent="0" defTabSz="905255">
              <a:lnSpc>
                <a:spcPct val="90000"/>
              </a:lnSpc>
              <a:spcBef>
                <a:spcPts val="600"/>
              </a:spcBef>
              <a:buClr>
                <a:srgbClr val="011993"/>
              </a:buClr>
              <a:buSzPct val="100000"/>
              <a:buNone/>
              <a:defRPr sz="2300" b="1">
                <a:solidFill>
                  <a:srgbClr val="011993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n-US" sz="2000" b="1" dirty="0" smtClean="0">
                <a:latin typeface="Arial"/>
                <a:ea typeface="Arial"/>
                <a:cs typeface="Arial"/>
                <a:sym typeface="Arial"/>
              </a:rPr>
              <a:t>II. Technical and scientific advances:</a:t>
            </a:r>
          </a:p>
          <a:p>
            <a:pPr marL="603805" lvl="1" indent="-222805" defTabSz="905255">
              <a:lnSpc>
                <a:spcPct val="90000"/>
              </a:lnSpc>
              <a:spcBef>
                <a:spcPts val="600"/>
              </a:spcBef>
              <a:buSzPct val="100000"/>
              <a:buFont typeface="Arial"/>
              <a:buChar char="•"/>
              <a:defRPr sz="2000">
                <a:latin typeface="Arial"/>
                <a:ea typeface="Arial"/>
                <a:cs typeface="Arial"/>
                <a:sym typeface="Arial"/>
              </a:defRPr>
            </a:pPr>
            <a:r>
              <a:rPr lang="en-US" sz="2000" dirty="0" smtClean="0">
                <a:latin typeface="Arial"/>
                <a:ea typeface="Arial"/>
                <a:cs typeface="Arial"/>
                <a:sym typeface="Arial"/>
              </a:rPr>
              <a:t>Observing technology</a:t>
            </a:r>
          </a:p>
          <a:p>
            <a:pPr marL="603805" lvl="1" indent="-222805" defTabSz="905255">
              <a:lnSpc>
                <a:spcPct val="90000"/>
              </a:lnSpc>
              <a:spcBef>
                <a:spcPts val="600"/>
              </a:spcBef>
              <a:buSzPct val="100000"/>
              <a:buFont typeface="Arial"/>
              <a:buChar char="•"/>
              <a:defRPr sz="2000">
                <a:latin typeface="Arial"/>
                <a:ea typeface="Arial"/>
                <a:cs typeface="Arial"/>
                <a:sym typeface="Arial"/>
              </a:defRPr>
            </a:pPr>
            <a:r>
              <a:rPr lang="en-US" sz="2000" dirty="0" smtClean="0">
                <a:latin typeface="Arial"/>
                <a:ea typeface="Arial"/>
                <a:cs typeface="Arial"/>
                <a:sym typeface="Arial"/>
              </a:rPr>
              <a:t>Telecommunications</a:t>
            </a:r>
          </a:p>
          <a:p>
            <a:pPr marL="603805" lvl="1" indent="-222805" defTabSz="905255">
              <a:lnSpc>
                <a:spcPct val="90000"/>
              </a:lnSpc>
              <a:spcBef>
                <a:spcPts val="600"/>
              </a:spcBef>
              <a:buSzPct val="100000"/>
              <a:buFont typeface="Arial"/>
              <a:buChar char="•"/>
              <a:defRPr sz="2000">
                <a:latin typeface="Arial"/>
                <a:ea typeface="Arial"/>
                <a:cs typeface="Arial"/>
                <a:sym typeface="Arial"/>
              </a:defRPr>
            </a:pPr>
            <a:r>
              <a:rPr lang="en-US" sz="2000" dirty="0" smtClean="0">
                <a:latin typeface="Arial"/>
                <a:ea typeface="Arial"/>
                <a:cs typeface="Arial"/>
                <a:sym typeface="Arial"/>
              </a:rPr>
              <a:t>Numerical modeling and data assimilation </a:t>
            </a:r>
          </a:p>
          <a:p>
            <a:pPr marL="603805" lvl="1" indent="-222805" defTabSz="905255">
              <a:lnSpc>
                <a:spcPct val="90000"/>
              </a:lnSpc>
              <a:spcBef>
                <a:spcPts val="600"/>
              </a:spcBef>
              <a:buSzPct val="100000"/>
              <a:buFont typeface="Arial"/>
              <a:buChar char="•"/>
              <a:defRPr sz="2000">
                <a:latin typeface="Arial"/>
                <a:ea typeface="Arial"/>
                <a:cs typeface="Arial"/>
                <a:sym typeface="Arial"/>
              </a:defRPr>
            </a:pPr>
            <a:r>
              <a:rPr lang="en-US" sz="2000" dirty="0" smtClean="0">
                <a:latin typeface="Arial"/>
                <a:ea typeface="Arial"/>
                <a:cs typeface="Arial"/>
                <a:sym typeface="Arial"/>
              </a:rPr>
              <a:t>Increased user demand to access and use observations in decision making</a:t>
            </a:r>
            <a:endParaRPr lang="en-US" sz="2000" dirty="0"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93265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theme/theme1.xml><?xml version="1.0" encoding="utf-8"?>
<a:theme xmlns:a="http://schemas.openxmlformats.org/drawingml/2006/main" name="WMO_WHITE_Powerpoint_en_f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WMO_WHITE_Powerpoint_en_fr</Template>
  <TotalTime>2810</TotalTime>
  <Words>2650</Words>
  <Application>Microsoft Office PowerPoint</Application>
  <PresentationFormat>On-screen Show (4:3)</PresentationFormat>
  <Paragraphs>1241</Paragraphs>
  <Slides>28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WMO_WHITE_Powerpoint_en_fr</vt:lpstr>
      <vt:lpstr>PowerPoint Presentation</vt:lpstr>
      <vt:lpstr>Outline</vt:lpstr>
      <vt:lpstr>Outline</vt:lpstr>
      <vt:lpstr>Discussion (1) (WIGOS metadata)</vt:lpstr>
      <vt:lpstr>Why do we talk about WIGOS? (WMO Integrated Global Observing System)</vt:lpstr>
      <vt:lpstr>What is WIGOS?</vt:lpstr>
      <vt:lpstr>What is WIGOS?</vt:lpstr>
      <vt:lpstr>WIGOS Component Systems</vt:lpstr>
      <vt:lpstr>Why WIGOS? (1)</vt:lpstr>
      <vt:lpstr>Why WIGOS? (2)</vt:lpstr>
      <vt:lpstr>Why WIGOS? (example)</vt:lpstr>
      <vt:lpstr>How to implement WIGOS?</vt:lpstr>
      <vt:lpstr>WMO Rolling Review of Requirements (RRR)</vt:lpstr>
      <vt:lpstr>WMO Rolling Review of Requirements (RRR)</vt:lpstr>
      <vt:lpstr>Example of using OSCAR/Requirements</vt:lpstr>
      <vt:lpstr>Outline</vt:lpstr>
      <vt:lpstr>The WIGOS Pre-Operational Phase (2016-2019)</vt:lpstr>
      <vt:lpstr>National WIGOS Implementation</vt:lpstr>
      <vt:lpstr>WIGOS Regulatory and Guidance Material</vt:lpstr>
      <vt:lpstr>WIGOS Information Resource, including OSCAR, especially OSCAR/Surface</vt:lpstr>
      <vt:lpstr>WIGOS Data Quality Monitoring System (WDQMS)</vt:lpstr>
      <vt:lpstr>WDQMS Pilot Project with NWP Centres</vt:lpstr>
      <vt:lpstr>Regional WIGOS Centres (RWC)</vt:lpstr>
      <vt:lpstr>Outline</vt:lpstr>
      <vt:lpstr>Final Remarks</vt:lpstr>
      <vt:lpstr>ToRs of the NFP for OSCAR/Surface</vt:lpstr>
      <vt:lpstr>ToRs of the NFP for OSCAR/Surface</vt:lpstr>
      <vt:lpstr>PowerPoint Presentation</vt:lpstr>
    </vt:vector>
  </TitlesOfParts>
  <Company>World Meteorological Organization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Miroslav Ondras</dc:creator>
  <cp:lastModifiedBy>Luis Filipe NUNES</cp:lastModifiedBy>
  <cp:revision>345</cp:revision>
  <cp:lastPrinted>2017-05-09T06:47:47Z</cp:lastPrinted>
  <dcterms:created xsi:type="dcterms:W3CDTF">2016-05-27T11:05:50Z</dcterms:created>
  <dcterms:modified xsi:type="dcterms:W3CDTF">2017-05-22T17:15:06Z</dcterms:modified>
</cp:coreProperties>
</file>