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34" r:id="rId2"/>
    <p:sldMasterId id="2147483740" r:id="rId3"/>
    <p:sldMasterId id="2147483758" r:id="rId4"/>
    <p:sldMasterId id="2147483770" r:id="rId5"/>
    <p:sldMasterId id="2147483783" r:id="rId6"/>
  </p:sldMasterIdLst>
  <p:notesMasterIdLst>
    <p:notesMasterId r:id="rId21"/>
  </p:notesMasterIdLst>
  <p:sldIdLst>
    <p:sldId id="314" r:id="rId7"/>
    <p:sldId id="322" r:id="rId8"/>
    <p:sldId id="327" r:id="rId9"/>
    <p:sldId id="331" r:id="rId10"/>
    <p:sldId id="332" r:id="rId11"/>
    <p:sldId id="333" r:id="rId12"/>
    <p:sldId id="330" r:id="rId13"/>
    <p:sldId id="342" r:id="rId14"/>
    <p:sldId id="341" r:id="rId15"/>
    <p:sldId id="343" r:id="rId16"/>
    <p:sldId id="328" r:id="rId17"/>
    <p:sldId id="344" r:id="rId18"/>
    <p:sldId id="340" r:id="rId19"/>
    <p:sldId id="326" r:id="rId2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65183" autoAdjust="0"/>
  </p:normalViewPr>
  <p:slideViewPr>
    <p:cSldViewPr>
      <p:cViewPr>
        <p:scale>
          <a:sx n="74" d="100"/>
          <a:sy n="74" d="100"/>
        </p:scale>
        <p:origin x="-171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2B94B50D-D84B-4A6C-BFB3-89119EB2ABAC}" type="datetimeFigureOut">
              <a:rPr lang="en-GB" smtClean="0"/>
              <a:pPr/>
              <a:t>26/10/2017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3416B71D-9B59-4114-969C-1169F564A586}" type="slidenum">
              <a:rPr lang="en-GB" smtClean="0"/>
              <a:pPr/>
              <a:t>‹#›</a:t>
            </a:fld>
            <a:endParaRPr lang="en-GB"/>
          </a:p>
        </p:txBody>
      </p:sp>
    </p:spTree>
    <p:extLst>
      <p:ext uri="{BB962C8B-B14F-4D97-AF65-F5344CB8AC3E}">
        <p14:creationId xmlns:p14="http://schemas.microsoft.com/office/powerpoint/2010/main" val="206076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1</a:t>
            </a:fld>
            <a:endParaRPr lang="en-GB"/>
          </a:p>
        </p:txBody>
      </p:sp>
    </p:spTree>
    <p:extLst>
      <p:ext uri="{BB962C8B-B14F-4D97-AF65-F5344CB8AC3E}">
        <p14:creationId xmlns:p14="http://schemas.microsoft.com/office/powerpoint/2010/main" val="278909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10</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noProof="0" dirty="0" smtClean="0"/>
              <a:t>When you are busy developing such an huge training solution it might be a </a:t>
            </a:r>
          </a:p>
          <a:p>
            <a:r>
              <a:rPr lang="en-GB" noProof="0" dirty="0" smtClean="0"/>
              <a:t>good time to also think about the following points:</a:t>
            </a:r>
          </a:p>
          <a:p>
            <a:pPr marL="0" indent="0">
              <a:buFontTx/>
              <a:buNone/>
            </a:pPr>
            <a:endParaRPr lang="en-GB" baseline="0" noProof="0"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In contact with my colleagues worldwide I found out that I am not the only one struggling</a:t>
            </a:r>
            <a:r>
              <a:rPr lang="en-GB" baseline="0" noProof="0" dirty="0" smtClean="0"/>
              <a:t> </a:t>
            </a:r>
          </a:p>
          <a:p>
            <a:r>
              <a:rPr lang="en-GB" baseline="0" noProof="0" dirty="0" smtClean="0"/>
              <a:t>with this question and that is why I have some suggestions to the WIGOS project. </a:t>
            </a:r>
          </a:p>
          <a:p>
            <a:r>
              <a:rPr lang="en-GB" baseline="0" noProof="0" dirty="0" smtClean="0"/>
              <a:t>The way the aeronautical competencies were put across was very nice</a:t>
            </a:r>
            <a:r>
              <a:rPr lang="mr-IN" baseline="0" noProof="0" dirty="0" smtClean="0"/>
              <a:t>…</a:t>
            </a:r>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11</a:t>
            </a:fld>
            <a:endParaRPr lang="en-GB"/>
          </a:p>
        </p:txBody>
      </p:sp>
    </p:spTree>
    <p:extLst>
      <p:ext uri="{BB962C8B-B14F-4D97-AF65-F5344CB8AC3E}">
        <p14:creationId xmlns:p14="http://schemas.microsoft.com/office/powerpoint/2010/main" val="1998426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12</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pPr marL="0" indent="0">
              <a:buNone/>
            </a:pPr>
            <a:r>
              <a:rPr lang="en-GB" noProof="0" dirty="0" smtClean="0"/>
              <a:t>So it would be valuable </a:t>
            </a:r>
          </a:p>
          <a:p>
            <a:pPr marL="0" indent="0">
              <a:buNone/>
            </a:pPr>
            <a:r>
              <a:rPr lang="en-GB" noProof="0" dirty="0" smtClean="0"/>
              <a:t>1+2) If</a:t>
            </a:r>
            <a:r>
              <a:rPr lang="en-GB" baseline="0" noProof="0" dirty="0" smtClean="0"/>
              <a:t> the</a:t>
            </a:r>
            <a:r>
              <a:rPr lang="en-GB" noProof="0" dirty="0" smtClean="0"/>
              <a:t> knowledge about the strategies</a:t>
            </a:r>
            <a:r>
              <a:rPr lang="en-GB" baseline="0" noProof="0" dirty="0" smtClean="0"/>
              <a:t> and needed competencies </a:t>
            </a:r>
          </a:p>
          <a:p>
            <a:pPr marL="0" indent="0">
              <a:buNone/>
            </a:pPr>
            <a:r>
              <a:rPr lang="en-GB" baseline="0" noProof="0" dirty="0" smtClean="0"/>
              <a:t>is easier to reach for E&amp;T specialists</a:t>
            </a:r>
          </a:p>
          <a:p>
            <a:pPr marL="0" indent="0">
              <a:buNone/>
            </a:pPr>
            <a:r>
              <a:rPr lang="en-GB" baseline="0" noProof="0" dirty="0" smtClean="0"/>
              <a:t>3+4) That there are some example learning pathways and a training guidance created… </a:t>
            </a:r>
          </a:p>
          <a:p>
            <a:pPr marL="0" indent="0">
              <a:buNone/>
            </a:pPr>
            <a:r>
              <a:rPr lang="en-GB" baseline="0" noProof="0" dirty="0" smtClean="0"/>
              <a:t>	just a question I came across related to the competencies: </a:t>
            </a:r>
          </a:p>
          <a:p>
            <a:pPr marL="0" indent="0">
              <a:buNone/>
            </a:pPr>
            <a:r>
              <a:rPr lang="en-GB" baseline="0" noProof="0" dirty="0" smtClean="0"/>
              <a:t>	what is “Basic Meteorological Understanding” for people who </a:t>
            </a:r>
          </a:p>
          <a:p>
            <a:pPr marL="0" indent="0">
              <a:buNone/>
            </a:pPr>
            <a:r>
              <a:rPr lang="en-GB" b="0" baseline="0" noProof="0" dirty="0" smtClean="0">
                <a:solidFill>
                  <a:srgbClr val="FF6600"/>
                </a:solidFill>
              </a:rPr>
              <a:t>	i</a:t>
            </a:r>
            <a:r>
              <a:rPr lang="en-GB" b="0" dirty="0" err="1" smtClean="0">
                <a:solidFill>
                  <a:srgbClr val="FF6600"/>
                </a:solidFill>
              </a:rPr>
              <a:t>nstall</a:t>
            </a:r>
            <a:r>
              <a:rPr lang="en-GB" b="0" dirty="0" smtClean="0">
                <a:solidFill>
                  <a:srgbClr val="FF6600"/>
                </a:solidFill>
              </a:rPr>
              <a:t>, maintain and validate the meteorological and 	seismological instruments </a:t>
            </a:r>
          </a:p>
          <a:p>
            <a:pPr marL="0" indent="0">
              <a:buNone/>
            </a:pPr>
            <a:r>
              <a:rPr lang="en-GB" b="0" dirty="0" smtClean="0">
                <a:solidFill>
                  <a:srgbClr val="FF6600"/>
                </a:solidFill>
              </a:rPr>
              <a:t>	and support and run related projects?? I</a:t>
            </a:r>
            <a:r>
              <a:rPr lang="en-GB" b="0" baseline="0" dirty="0" smtClean="0">
                <a:solidFill>
                  <a:srgbClr val="FF6600"/>
                </a:solidFill>
              </a:rPr>
              <a:t> m sure that every one has their own ideas </a:t>
            </a:r>
          </a:p>
          <a:p>
            <a:pPr marL="0" indent="0">
              <a:buNone/>
            </a:pPr>
            <a:r>
              <a:rPr lang="en-GB" b="0" baseline="0" dirty="0" smtClean="0">
                <a:solidFill>
                  <a:srgbClr val="FF6600"/>
                </a:solidFill>
              </a:rPr>
              <a:t>	about it…..but if you are going to write it down, please make sure that it is 	</a:t>
            </a:r>
          </a:p>
          <a:p>
            <a:pPr marL="0" indent="0">
              <a:buNone/>
            </a:pPr>
            <a:r>
              <a:rPr lang="en-GB" b="0" baseline="0" dirty="0" smtClean="0">
                <a:solidFill>
                  <a:srgbClr val="FF6600"/>
                </a:solidFill>
              </a:rPr>
              <a:t>	very much related to the knowledge they need to know to preform their job well</a:t>
            </a:r>
            <a:endParaRPr lang="en-GB" b="0" dirty="0" smtClean="0">
              <a:solidFill>
                <a:srgbClr val="FF6600"/>
              </a:solidFill>
            </a:endParaRPr>
          </a:p>
          <a:p>
            <a:pPr marL="0" indent="0">
              <a:buNone/>
            </a:pPr>
            <a:endParaRPr lang="en-GB" noProof="0" dirty="0" smtClean="0"/>
          </a:p>
          <a:p>
            <a:pPr marL="0" indent="0">
              <a:buFontTx/>
              <a:buNone/>
            </a:pPr>
            <a:r>
              <a:rPr lang="en-GB" baseline="0" noProof="0" dirty="0" smtClean="0">
                <a:latin typeface="Times New Roman" pitchFamily="18" charset="0"/>
              </a:rPr>
              <a:t>7) It is handy to have some example assessments to see whether the work is done right</a:t>
            </a:r>
          </a:p>
          <a:p>
            <a:pPr marL="0" indent="0">
              <a:buFontTx/>
              <a:buNone/>
            </a:pPr>
            <a:r>
              <a:rPr lang="en-GB" baseline="0" noProof="0" dirty="0" smtClean="0">
                <a:latin typeface="Times New Roman" pitchFamily="18" charset="0"/>
              </a:rPr>
              <a:t>8) It is handy to have a strategy to keep people updated</a:t>
            </a:r>
          </a:p>
          <a:p>
            <a:pPr marL="0" indent="0">
              <a:buFontTx/>
              <a:buNone/>
            </a:pPr>
            <a:r>
              <a:rPr lang="en-GB" baseline="0" noProof="0" dirty="0" smtClean="0">
                <a:latin typeface="Times New Roman" pitchFamily="18" charset="0"/>
              </a:rPr>
              <a:t>9) And the last one might be a real bomb. But how do you know whether your personal is up to </a:t>
            </a:r>
          </a:p>
          <a:p>
            <a:pPr marL="0" indent="0">
              <a:buFontTx/>
              <a:buNone/>
            </a:pPr>
            <a:r>
              <a:rPr lang="en-GB" baseline="0" noProof="0" dirty="0" smtClean="0">
                <a:latin typeface="Times New Roman" pitchFamily="18" charset="0"/>
              </a:rPr>
              <a:t>international standards?? </a:t>
            </a:r>
          </a:p>
          <a:p>
            <a:endParaRPr lang="en-GB" baseline="0" noProof="0" dirty="0" smtClean="0">
              <a:latin typeface="Times New Roman" pitchFamily="18" charset="0"/>
            </a:endParaRPr>
          </a:p>
          <a:p>
            <a:r>
              <a:rPr lang="en-GB" baseline="0" noProof="0" dirty="0" smtClean="0">
                <a:latin typeface="Times New Roman" pitchFamily="18" charset="0"/>
              </a:rPr>
              <a:t>To be very honest among us, it helped me an awful lot to get education and training back in the </a:t>
            </a:r>
          </a:p>
          <a:p>
            <a:r>
              <a:rPr lang="en-GB" baseline="0" noProof="0" dirty="0" smtClean="0">
                <a:latin typeface="Times New Roman" pitchFamily="18" charset="0"/>
              </a:rPr>
              <a:t>KNMI agenda when the </a:t>
            </a:r>
            <a:r>
              <a:rPr lang="en-GB" sz="1200" b="0" i="0" u="none" strike="noStrike" kern="1200" baseline="0" dirty="0" smtClean="0">
                <a:solidFill>
                  <a:schemeClr val="tx1"/>
                </a:solidFill>
                <a:latin typeface="+mn-lt"/>
                <a:ea typeface="+mn-ea"/>
                <a:cs typeface="+mn-cs"/>
              </a:rPr>
              <a:t>Aeronautical Meteorological Personnel Competency Standards </a:t>
            </a:r>
            <a:r>
              <a:rPr lang="en-GB" baseline="0" noProof="0" dirty="0" smtClean="0">
                <a:latin typeface="Times New Roman" pitchFamily="18" charset="0"/>
              </a:rPr>
              <a:t>became </a:t>
            </a:r>
          </a:p>
          <a:p>
            <a:r>
              <a:rPr lang="en-GB" baseline="0" noProof="0" dirty="0" smtClean="0">
                <a:latin typeface="Times New Roman" pitchFamily="18" charset="0"/>
              </a:rPr>
              <a:t>mandatory and I suspect I am not the only one. The fact that these mandatory competencies </a:t>
            </a:r>
          </a:p>
          <a:p>
            <a:r>
              <a:rPr lang="en-GB" baseline="0" noProof="0" dirty="0" smtClean="0">
                <a:latin typeface="Times New Roman" pitchFamily="18" charset="0"/>
              </a:rPr>
              <a:t>came along made it possible for me to think of E&amp;T for all KNMI personal in a later stage rather</a:t>
            </a:r>
          </a:p>
          <a:p>
            <a:r>
              <a:rPr lang="en-GB" baseline="0" noProof="0" dirty="0" smtClean="0">
                <a:latin typeface="Times New Roman" pitchFamily="18" charset="0"/>
              </a:rPr>
              <a:t> than being de dependant on the urge felt by the managers and financials of the institute.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13</a:t>
            </a:fld>
            <a:endParaRPr lang="en-GB"/>
          </a:p>
        </p:txBody>
      </p:sp>
    </p:spTree>
    <p:extLst>
      <p:ext uri="{BB962C8B-B14F-4D97-AF65-F5344CB8AC3E}">
        <p14:creationId xmlns:p14="http://schemas.microsoft.com/office/powerpoint/2010/main" val="1998426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14</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This is what the full training process of KNMI looks like!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2</a:t>
            </a:fld>
            <a:endParaRPr lang="nl-NL" sz="1200" dirty="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Sometimes you get information from which you think: </a:t>
            </a:r>
          </a:p>
          <a:p>
            <a:r>
              <a:rPr lang="en-GB" baseline="0" noProof="0" dirty="0" smtClean="0">
                <a:latin typeface="Times New Roman" pitchFamily="18" charset="0"/>
              </a:rPr>
              <a:t>You are absolutely right but how the hell am I going to implement that in my organisation ……</a:t>
            </a:r>
          </a:p>
          <a:p>
            <a:endParaRPr lang="en-GB" baseline="0" noProof="0" dirty="0" smtClean="0">
              <a:latin typeface="Times New Roman" pitchFamily="18" charset="0"/>
            </a:endParaRPr>
          </a:p>
          <a:p>
            <a:r>
              <a:rPr lang="en-GB" baseline="0" noProof="0" dirty="0" smtClean="0">
                <a:latin typeface="Times New Roman" pitchFamily="18" charset="0"/>
              </a:rPr>
              <a:t>Fresh into to the field of education and training I was confronted with this </a:t>
            </a:r>
          </a:p>
          <a:p>
            <a:r>
              <a:rPr lang="en-GB" baseline="0" noProof="0" dirty="0" smtClean="0">
                <a:latin typeface="Times New Roman" pitchFamily="18" charset="0"/>
              </a:rPr>
              <a:t>Context of learning scheme of Ian Bell during the WMO train the trainer in Sibiu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smtClean="0"/>
              <a:t>The message</a:t>
            </a:r>
            <a:r>
              <a:rPr lang="en-GB" baseline="0" noProof="0" dirty="0" smtClean="0"/>
              <a:t> was: </a:t>
            </a:r>
            <a:r>
              <a:rPr lang="en-GB" noProof="0" dirty="0" smtClean="0"/>
              <a:t>Develop the training program for your institute from the top down and evaluate all aspects</a:t>
            </a:r>
            <a:r>
              <a:rPr lang="en-GB" baseline="0" noProof="0" dirty="0" smtClean="0"/>
              <a:t> of training against the goals of your organisation. That will be the only way that your training program will last.</a:t>
            </a:r>
          </a:p>
          <a:p>
            <a:endParaRPr lang="en-GB" baseline="0" noProof="0" dirty="0" smtClean="0"/>
          </a:p>
          <a:p>
            <a:r>
              <a:rPr lang="en-GB" baseline="0" noProof="0" dirty="0" smtClean="0"/>
              <a:t>Creating training needs from competencies is not the most difficult things. WMO has done a wonderful job with writing competencies for for instance aeronautical forecasters during the past few years….. and to be honest those helped me at awful lot during the past couple of years.</a:t>
            </a:r>
          </a:p>
          <a:p>
            <a:endParaRPr lang="en-GB"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t>The main problem was THE BIT in the red circle ….. How to connect your </a:t>
            </a:r>
            <a:r>
              <a:rPr lang="en-GB" noProof="0" dirty="0" smtClean="0"/>
              <a:t>education and training programme to the goals of</a:t>
            </a:r>
            <a:r>
              <a:rPr lang="en-GB" baseline="0" noProof="0" dirty="0" smtClean="0"/>
              <a:t> a </a:t>
            </a:r>
            <a:r>
              <a:rPr lang="en-GB" noProof="0" dirty="0" smtClean="0"/>
              <a:t>organisation. </a:t>
            </a:r>
            <a:r>
              <a:rPr lang="en-GB" b="1" noProof="0" dirty="0" smtClean="0"/>
              <a:t>This organisation can be your own</a:t>
            </a:r>
            <a:r>
              <a:rPr lang="en-GB" b="1" baseline="0" noProof="0" dirty="0" smtClean="0"/>
              <a:t> organisation or an organisation you train people for.</a:t>
            </a:r>
          </a:p>
          <a:p>
            <a:endParaRPr lang="en-GB" noProof="0" dirty="0"/>
          </a:p>
        </p:txBody>
      </p:sp>
      <p:sp>
        <p:nvSpPr>
          <p:cNvPr id="4" name="Tijdelijke aanduiding voor dianummer 3"/>
          <p:cNvSpPr>
            <a:spLocks noGrp="1"/>
          </p:cNvSpPr>
          <p:nvPr>
            <p:ph type="sldNum" sz="quarter" idx="10"/>
          </p:nvPr>
        </p:nvSpPr>
        <p:spPr/>
        <p:txBody>
          <a:bodyPr/>
          <a:lstStyle/>
          <a:p>
            <a:fld id="{3416B71D-9B59-4114-969C-1169F564A586}" type="slidenum">
              <a:rPr lang="en-GB" smtClean="0"/>
              <a:pPr/>
              <a:t>3</a:t>
            </a:fld>
            <a:endParaRPr lang="en-GB" dirty="0"/>
          </a:p>
        </p:txBody>
      </p:sp>
    </p:spTree>
    <p:extLst>
      <p:ext uri="{BB962C8B-B14F-4D97-AF65-F5344CB8AC3E}">
        <p14:creationId xmlns:p14="http://schemas.microsoft.com/office/powerpoint/2010/main" val="59828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4</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I won’t go into great detail on how our we have organised our training process within KNMI </a:t>
            </a:r>
          </a:p>
          <a:p>
            <a:r>
              <a:rPr lang="en-GB" baseline="0" noProof="0" dirty="0" smtClean="0">
                <a:latin typeface="Times New Roman" pitchFamily="18" charset="0"/>
              </a:rPr>
              <a:t>but I wanted to show you how we made this desirable connection (Red Circle).</a:t>
            </a:r>
          </a:p>
          <a:p>
            <a:endParaRPr lang="en-GB" b="1" baseline="0" noProof="0" dirty="0" smtClean="0">
              <a:latin typeface="Times New Roman" pitchFamily="18" charset="0"/>
            </a:endParaRPr>
          </a:p>
          <a:p>
            <a:r>
              <a:rPr lang="en-GB" b="1" baseline="0" noProof="0" dirty="0" smtClean="0">
                <a:latin typeface="Times New Roman" pitchFamily="18" charset="0"/>
              </a:rPr>
              <a:t>Blue Circle: </a:t>
            </a:r>
            <a:r>
              <a:rPr lang="en-GB" baseline="0" noProof="0" dirty="0" smtClean="0">
                <a:latin typeface="Times New Roman" pitchFamily="18" charset="0"/>
              </a:rPr>
              <a:t>the goals of the organisation you can find in the company strategy. </a:t>
            </a:r>
          </a:p>
          <a:p>
            <a:r>
              <a:rPr lang="en-GB" baseline="0" noProof="0" dirty="0" smtClean="0">
                <a:latin typeface="Times New Roman" pitchFamily="18" charset="0"/>
              </a:rPr>
              <a:t>Based on this KNMI strategy each department has written its’ own strategy.</a:t>
            </a:r>
          </a:p>
          <a:p>
            <a:endParaRPr lang="en-GB" baseline="0" noProof="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latin typeface="Times New Roman" pitchFamily="18" charset="0"/>
              </a:rPr>
              <a:t>Orange Circle: </a:t>
            </a:r>
            <a:r>
              <a:rPr lang="en-GB" baseline="0" noProof="0" dirty="0" smtClean="0">
                <a:latin typeface="Times New Roman" pitchFamily="18" charset="0"/>
              </a:rPr>
              <a:t>I was very happy when KNMI introduced the Human Resource Cycle strategy.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latin typeface="Times New Roman" pitchFamily="18" charset="0"/>
              </a:rPr>
              <a:t>Because there you have the connection how your organisation supports the goals through trained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latin typeface="Times New Roman" pitchFamily="18" charset="0"/>
              </a:rPr>
              <a:t>staff, and a couple of other things ;-)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latin typeface="Times New Roman" pitchFamily="18" charset="0"/>
              </a:rPr>
              <a:t>In this Human Resource Cycle our managers have to create a strategic staff planning and will have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latin typeface="Times New Roman" pitchFamily="18" charset="0"/>
              </a:rPr>
              <a:t>a paper staff inspection in the management team meeting to see whether there are employees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latin typeface="Times New Roman" pitchFamily="18" charset="0"/>
              </a:rPr>
              <a:t>that possibly fit better at an position within KNMI seen in the light of changes that are on the way.</a:t>
            </a:r>
          </a:p>
          <a:p>
            <a:endParaRPr lang="en-GB" b="1" baseline="0" noProof="0" dirty="0" smtClean="0">
              <a:latin typeface="Times New Roman" pitchFamily="18" charset="0"/>
            </a:endParaRPr>
          </a:p>
          <a:p>
            <a:r>
              <a:rPr lang="en-GB" b="1" baseline="0" noProof="0" dirty="0" smtClean="0">
                <a:latin typeface="Times New Roman" pitchFamily="18" charset="0"/>
              </a:rPr>
              <a:t>Green Circle: </a:t>
            </a:r>
            <a:r>
              <a:rPr lang="en-GB" baseline="0" noProof="0" dirty="0" smtClean="0">
                <a:latin typeface="Times New Roman" pitchFamily="18" charset="0"/>
              </a:rPr>
              <a:t>In the strategic staff planning managers look to the situation of their department </a:t>
            </a:r>
          </a:p>
          <a:p>
            <a:r>
              <a:rPr lang="en-GB" baseline="0" noProof="0" dirty="0" smtClean="0">
                <a:latin typeface="Times New Roman" pitchFamily="18" charset="0"/>
              </a:rPr>
              <a:t>as it is and to the situation as it should be in light of the changes that should be made to reach </a:t>
            </a:r>
          </a:p>
          <a:p>
            <a:r>
              <a:rPr lang="en-GB" baseline="0" noProof="0" dirty="0" smtClean="0">
                <a:latin typeface="Times New Roman" pitchFamily="18" charset="0"/>
              </a:rPr>
              <a:t>the company strategy. </a:t>
            </a:r>
          </a:p>
          <a:p>
            <a:r>
              <a:rPr lang="en-GB" baseline="0" noProof="0" dirty="0" smtClean="0">
                <a:latin typeface="Times New Roman" pitchFamily="18" charset="0"/>
              </a:rPr>
              <a:t>This is basically a GAP analyses and will result in a plan how to move forward. </a:t>
            </a:r>
          </a:p>
          <a:p>
            <a:r>
              <a:rPr lang="en-GB" baseline="0" noProof="0" dirty="0" smtClean="0">
                <a:latin typeface="Times New Roman" pitchFamily="18" charset="0"/>
              </a:rPr>
              <a:t>And when this is done right you will find the changes your organisation and staff needs to go </a:t>
            </a:r>
          </a:p>
          <a:p>
            <a:r>
              <a:rPr lang="en-GB" baseline="0" noProof="0" dirty="0" smtClean="0">
                <a:latin typeface="Times New Roman" pitchFamily="18" charset="0"/>
              </a:rPr>
              <a:t>through to achieve the ultimate goals and you know what groups/individuals need education </a:t>
            </a:r>
          </a:p>
          <a:p>
            <a:r>
              <a:rPr lang="en-GB" baseline="0" noProof="0" dirty="0" smtClean="0">
                <a:latin typeface="Times New Roman" pitchFamily="18" charset="0"/>
              </a:rPr>
              <a:t>and training and where they need to go.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5</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From this strategic staff planning we found that the manager of the department of </a:t>
            </a:r>
          </a:p>
          <a:p>
            <a:r>
              <a:rPr lang="en-GB" baseline="0" noProof="0" dirty="0" smtClean="0">
                <a:latin typeface="Times New Roman" pitchFamily="18" charset="0"/>
              </a:rPr>
              <a:t>Observations Operational needed help. The staff of this department take care for </a:t>
            </a:r>
          </a:p>
          <a:p>
            <a:r>
              <a:rPr lang="en-GB" baseline="0" noProof="0" dirty="0" smtClean="0">
                <a:latin typeface="Times New Roman" pitchFamily="18" charset="0"/>
              </a:rPr>
              <a:t>the </a:t>
            </a:r>
            <a:r>
              <a:rPr lang="en-GB" sz="1200" b="0" i="0" u="none" strike="noStrike" kern="1200" baseline="0" dirty="0" smtClean="0">
                <a:solidFill>
                  <a:schemeClr val="tx1"/>
                </a:solidFill>
                <a:latin typeface="+mn-lt"/>
                <a:ea typeface="+mn-ea"/>
                <a:cs typeface="+mn-cs"/>
              </a:rPr>
              <a:t>installation, </a:t>
            </a:r>
            <a:r>
              <a:rPr lang="en-GB" sz="1200" b="0" i="0" u="none" strike="noStrike" kern="1200" baseline="0" dirty="0" err="1" smtClean="0">
                <a:solidFill>
                  <a:schemeClr val="tx1"/>
                </a:solidFill>
                <a:latin typeface="+mn-lt"/>
                <a:ea typeface="+mn-ea"/>
                <a:cs typeface="+mn-cs"/>
              </a:rPr>
              <a:t>maintaince</a:t>
            </a:r>
            <a:r>
              <a:rPr lang="en-GB" sz="1200" b="0" i="0" u="none" strike="noStrike" kern="1200" baseline="0" dirty="0" smtClean="0">
                <a:solidFill>
                  <a:schemeClr val="tx1"/>
                </a:solidFill>
                <a:latin typeface="+mn-lt"/>
                <a:ea typeface="+mn-ea"/>
                <a:cs typeface="+mn-cs"/>
              </a:rPr>
              <a:t> and validation of the meteorological and seismological </a:t>
            </a:r>
          </a:p>
          <a:p>
            <a:r>
              <a:rPr lang="en-GB" sz="1200" b="0" i="0" u="none" strike="noStrike" kern="1200" baseline="0" dirty="0" smtClean="0">
                <a:solidFill>
                  <a:schemeClr val="tx1"/>
                </a:solidFill>
                <a:latin typeface="+mn-lt"/>
                <a:ea typeface="+mn-ea"/>
                <a:cs typeface="+mn-cs"/>
              </a:rPr>
              <a:t>instruments and supports and run related projects</a:t>
            </a:r>
          </a:p>
          <a:p>
            <a:endParaRPr lang="en-GB" sz="1200" b="0" i="0" u="none" strike="noStrike" kern="1200" baseline="0" noProof="0" dirty="0" smtClean="0">
              <a:solidFill>
                <a:schemeClr val="tx1"/>
              </a:solidFill>
              <a:latin typeface="+mn-lt"/>
              <a:ea typeface="+mn-ea"/>
              <a:cs typeface="+mn-cs"/>
            </a:endParaRPr>
          </a:p>
          <a:p>
            <a:r>
              <a:rPr lang="en-GB" sz="1200" b="0" i="0" u="none" strike="noStrike" kern="1200" baseline="0" noProof="0" dirty="0" smtClean="0">
                <a:solidFill>
                  <a:schemeClr val="tx1"/>
                </a:solidFill>
                <a:latin typeface="+mn-lt"/>
                <a:ea typeface="+mn-ea"/>
                <a:cs typeface="+mn-cs"/>
              </a:rPr>
              <a:t>The problem was:</a:t>
            </a:r>
            <a:endParaRPr lang="en-GB" baseline="0" noProof="0" dirty="0" smtClean="0">
              <a:latin typeface="Times New Roman" pitchFamily="18" charset="0"/>
            </a:endParaRPr>
          </a:p>
          <a:p>
            <a:pPr marL="228600" indent="-228600">
              <a:buAutoNum type="arabicParenR"/>
            </a:pPr>
            <a:r>
              <a:rPr lang="en-GB" baseline="0" noProof="0" dirty="0" smtClean="0">
                <a:latin typeface="Times New Roman" pitchFamily="18" charset="0"/>
              </a:rPr>
              <a:t>that there were a lot of people very specialised on one little specialism within </a:t>
            </a:r>
          </a:p>
          <a:p>
            <a:pPr marL="228600" indent="-228600">
              <a:buAutoNum type="arabicParenR"/>
            </a:pPr>
            <a:r>
              <a:rPr lang="en-GB" baseline="0" noProof="0" dirty="0" smtClean="0">
                <a:latin typeface="Times New Roman" pitchFamily="18" charset="0"/>
              </a:rPr>
              <a:t>this department. So there is a large risk for single point of failure</a:t>
            </a:r>
          </a:p>
          <a:p>
            <a:r>
              <a:rPr lang="en-GB" baseline="0" noProof="0" dirty="0" smtClean="0">
                <a:latin typeface="Times New Roman" pitchFamily="18" charset="0"/>
              </a:rPr>
              <a:t>AND</a:t>
            </a:r>
          </a:p>
          <a:p>
            <a:r>
              <a:rPr lang="en-GB" baseline="0" noProof="0" dirty="0" smtClean="0">
                <a:latin typeface="Times New Roman" pitchFamily="18" charset="0"/>
              </a:rPr>
              <a:t>2) 70% of the staff from the department Observations Operational will retire</a:t>
            </a:r>
          </a:p>
          <a:p>
            <a:r>
              <a:rPr lang="en-GB" baseline="0" noProof="0" dirty="0" smtClean="0">
                <a:latin typeface="Times New Roman" pitchFamily="18" charset="0"/>
              </a:rPr>
              <a:t>within the next 5 years. And the means A HUGE LOSS OF VERY VALUABLE KNOWLEDGE</a:t>
            </a:r>
          </a:p>
          <a:p>
            <a:endParaRPr lang="en-GB" baseline="0" noProof="0" dirty="0" smtClean="0">
              <a:latin typeface="Times New Roman" pitchFamily="18" charset="0"/>
            </a:endParaRPr>
          </a:p>
          <a:p>
            <a:r>
              <a:rPr lang="en-GB" baseline="0" noProof="0" dirty="0" smtClean="0">
                <a:latin typeface="Times New Roman" pitchFamily="18" charset="0"/>
              </a:rPr>
              <a:t>The department manager needed help with:</a:t>
            </a:r>
          </a:p>
          <a:p>
            <a:pPr marL="228600" indent="-228600">
              <a:buAutoNum type="arabicParenR"/>
            </a:pPr>
            <a:r>
              <a:rPr lang="en-GB" baseline="0" noProof="0" dirty="0" smtClean="0">
                <a:latin typeface="Times New Roman" pitchFamily="18" charset="0"/>
              </a:rPr>
              <a:t>Creating plans for the training of new staff up to stands</a:t>
            </a:r>
          </a:p>
          <a:p>
            <a:pPr marL="228600" indent="-228600">
              <a:buAutoNum type="arabicParenR"/>
            </a:pPr>
            <a:r>
              <a:rPr lang="en-GB" baseline="0" noProof="0" dirty="0" smtClean="0">
                <a:latin typeface="Times New Roman" pitchFamily="18" charset="0"/>
              </a:rPr>
              <a:t>The excising staff needs to be trained in a wider area.</a:t>
            </a:r>
          </a:p>
          <a:p>
            <a:pPr marL="228600" indent="-228600">
              <a:buAutoNum type="arabicParenR"/>
            </a:pPr>
            <a:endParaRPr lang="en-GB" baseline="0" noProof="0"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6</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We decided to solve that with a learning pathway. A learning pathway in nothing </a:t>
            </a:r>
          </a:p>
          <a:p>
            <a:r>
              <a:rPr lang="en-GB" baseline="0" noProof="0" dirty="0" smtClean="0">
                <a:latin typeface="Times New Roman" pitchFamily="18" charset="0"/>
              </a:rPr>
              <a:t>more and nothing less than the description of the route a new staff member goes </a:t>
            </a:r>
          </a:p>
          <a:p>
            <a:r>
              <a:rPr lang="en-GB" baseline="0" noProof="0" dirty="0" smtClean="0">
                <a:latin typeface="Times New Roman" pitchFamily="18" charset="0"/>
              </a:rPr>
              <a:t>from entering the institute to become a professional in that area. </a:t>
            </a:r>
          </a:p>
          <a:p>
            <a:r>
              <a:rPr lang="en-GB" baseline="0" noProof="0" dirty="0" smtClean="0">
                <a:latin typeface="Times New Roman" pitchFamily="18" charset="0"/>
              </a:rPr>
              <a:t>These people can be right from school or from another job profession. This can look like:</a:t>
            </a:r>
          </a:p>
          <a:p>
            <a:pPr marL="171450" indent="-171450">
              <a:buFontTx/>
              <a:buChar char="•"/>
            </a:pPr>
            <a:r>
              <a:rPr lang="en-GB" baseline="0" noProof="0" dirty="0" smtClean="0">
                <a:latin typeface="Times New Roman" pitchFamily="18" charset="0"/>
              </a:rPr>
              <a:t>An initial training</a:t>
            </a:r>
          </a:p>
          <a:p>
            <a:pPr marL="171450" indent="-171450">
              <a:buFontTx/>
              <a:buChar char="•"/>
            </a:pPr>
            <a:r>
              <a:rPr lang="en-GB" baseline="0" noProof="0" dirty="0" smtClean="0">
                <a:latin typeface="Times New Roman" pitchFamily="18" charset="0"/>
              </a:rPr>
              <a:t>An on the job training</a:t>
            </a:r>
          </a:p>
          <a:p>
            <a:pPr marL="171450" indent="-171450">
              <a:buFontTx/>
              <a:buChar char="•"/>
            </a:pPr>
            <a:r>
              <a:rPr lang="en-GB" baseline="0" noProof="0" dirty="0" smtClean="0">
                <a:latin typeface="Times New Roman" pitchFamily="18" charset="0"/>
              </a:rPr>
              <a:t>Experience</a:t>
            </a:r>
          </a:p>
          <a:p>
            <a:pPr marL="171450" indent="-171450">
              <a:buFontTx/>
              <a:buChar char="•"/>
            </a:pPr>
            <a:r>
              <a:rPr lang="en-GB" baseline="0" noProof="0" dirty="0" smtClean="0">
                <a:latin typeface="Times New Roman" pitchFamily="18" charset="0"/>
              </a:rPr>
              <a:t>More training</a:t>
            </a:r>
          </a:p>
          <a:p>
            <a:pPr marL="171450" indent="-171450">
              <a:buFontTx/>
              <a:buChar char="•"/>
            </a:pPr>
            <a:r>
              <a:rPr lang="en-GB" baseline="0" noProof="0" dirty="0" smtClean="0">
                <a:latin typeface="Times New Roman" pitchFamily="18" charset="0"/>
              </a:rPr>
              <a:t>Experience</a:t>
            </a:r>
          </a:p>
          <a:p>
            <a:pPr marL="171450" indent="-171450">
              <a:buFontTx/>
              <a:buChar char="•"/>
            </a:pPr>
            <a:r>
              <a:rPr lang="en-GB" baseline="0" noProof="0" dirty="0" smtClean="0">
                <a:latin typeface="Times New Roman" pitchFamily="18" charset="0"/>
              </a:rPr>
              <a:t>Etc.</a:t>
            </a:r>
          </a:p>
          <a:p>
            <a:pPr marL="171450" indent="-171450">
              <a:buFontTx/>
              <a:buChar char="•"/>
            </a:pPr>
            <a:endParaRPr lang="en-GB" baseline="0" noProof="0" dirty="0" smtClean="0">
              <a:latin typeface="Times New Roman" pitchFamily="18" charset="0"/>
            </a:endParaRPr>
          </a:p>
          <a:p>
            <a:pPr marL="0" indent="0">
              <a:buFontTx/>
              <a:buNone/>
            </a:pPr>
            <a:r>
              <a:rPr lang="en-GB" baseline="0" noProof="0" dirty="0" smtClean="0">
                <a:latin typeface="Times New Roman" pitchFamily="18" charset="0"/>
              </a:rPr>
              <a:t>The great thing of this method is that you can use it for new staff members and </a:t>
            </a:r>
          </a:p>
          <a:p>
            <a:pPr marL="0" indent="0">
              <a:buFontTx/>
              <a:buNone/>
            </a:pPr>
            <a:r>
              <a:rPr lang="en-GB" baseline="0" noProof="0" dirty="0" smtClean="0">
                <a:latin typeface="Times New Roman" pitchFamily="18" charset="0"/>
              </a:rPr>
              <a:t>also for experienced staff members who need to switch jobs or learn new competencies</a:t>
            </a:r>
          </a:p>
          <a:p>
            <a:pPr marL="0" indent="0">
              <a:buFontTx/>
              <a:buNone/>
            </a:pPr>
            <a:endParaRPr lang="en-GB" baseline="0" noProof="0" dirty="0" smtClean="0">
              <a:latin typeface="Times New Roman" pitchFamily="18" charset="0"/>
            </a:endParaRPr>
          </a:p>
          <a:p>
            <a:pPr marL="0" indent="0">
              <a:buFontTx/>
              <a:buNone/>
            </a:pPr>
            <a:r>
              <a:rPr lang="en-GB" baseline="0" noProof="0" dirty="0" smtClean="0">
                <a:latin typeface="Times New Roman" pitchFamily="18" charset="0"/>
              </a:rPr>
              <a:t>How did I create my learning pathways for this department observations operational??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7</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We go back to the </a:t>
            </a:r>
            <a:r>
              <a:rPr lang="en-GB" baseline="0" noProof="0" dirty="0" err="1" smtClean="0">
                <a:latin typeface="Times New Roman" pitchFamily="18" charset="0"/>
              </a:rPr>
              <a:t>piramid</a:t>
            </a:r>
            <a:r>
              <a:rPr lang="en-GB" baseline="0" noProof="0" dirty="0" smtClean="0">
                <a:latin typeface="Times New Roman" pitchFamily="18" charset="0"/>
              </a:rPr>
              <a:t> from Ian</a:t>
            </a:r>
          </a:p>
          <a:p>
            <a:r>
              <a:rPr lang="en-GB" b="1" baseline="0" noProof="0" dirty="0" smtClean="0">
                <a:latin typeface="Times New Roman" pitchFamily="18" charset="0"/>
              </a:rPr>
              <a:t>If the  job tasks are completed the goals of the organisation should be met</a:t>
            </a:r>
          </a:p>
          <a:p>
            <a:endParaRPr lang="en-GB" b="1" baseline="0" noProof="0" dirty="0" smtClean="0">
              <a:latin typeface="Times New Roman" pitchFamily="18" charset="0"/>
            </a:endParaRPr>
          </a:p>
          <a:p>
            <a:r>
              <a:rPr lang="en-GB" b="0" baseline="0" noProof="0" dirty="0" smtClean="0">
                <a:latin typeface="Times New Roman" pitchFamily="18" charset="0"/>
              </a:rPr>
              <a:t>To find out the job tasks: </a:t>
            </a:r>
          </a:p>
          <a:p>
            <a:pPr marL="228600" indent="-228600">
              <a:buFont typeface="+mj-lt"/>
              <a:buAutoNum type="arabicParenR"/>
            </a:pPr>
            <a:r>
              <a:rPr lang="en-GB" b="0" baseline="0" noProof="0" dirty="0" smtClean="0">
                <a:latin typeface="Times New Roman" pitchFamily="18" charset="0"/>
              </a:rPr>
              <a:t>I read the the named documents, </a:t>
            </a:r>
          </a:p>
          <a:p>
            <a:pPr marL="228600" indent="-228600">
              <a:buFont typeface="+mj-lt"/>
              <a:buAutoNum type="arabicParenR"/>
            </a:pPr>
            <a:r>
              <a:rPr lang="en-GB" b="0" baseline="0" noProof="0" dirty="0" smtClean="0">
                <a:latin typeface="Times New Roman" pitchFamily="18" charset="0"/>
              </a:rPr>
              <a:t>asked colleagues within Europe, US and Canada whether they could help me with </a:t>
            </a:r>
          </a:p>
          <a:p>
            <a:pPr marL="0" indent="0">
              <a:buFont typeface="+mj-lt"/>
              <a:buNone/>
            </a:pPr>
            <a:r>
              <a:rPr lang="en-GB" b="0" baseline="0" noProof="0" dirty="0" smtClean="0">
                <a:latin typeface="Times New Roman" pitchFamily="18" charset="0"/>
              </a:rPr>
              <a:t>information regarded competencies needed for these jobs and possibly training material</a:t>
            </a:r>
          </a:p>
          <a:p>
            <a:pPr marL="0" indent="0">
              <a:buFont typeface="+mj-lt"/>
              <a:buNone/>
            </a:pPr>
            <a:r>
              <a:rPr lang="en-GB" b="0" baseline="0" noProof="0" dirty="0" smtClean="0">
                <a:latin typeface="Times New Roman" pitchFamily="18" charset="0"/>
              </a:rPr>
              <a:t>3) And very important I interviewed both very experienced staff members and </a:t>
            </a:r>
          </a:p>
          <a:p>
            <a:pPr marL="0" indent="0">
              <a:buFont typeface="+mj-lt"/>
              <a:buNone/>
            </a:pPr>
            <a:r>
              <a:rPr lang="en-GB" b="0" baseline="0" noProof="0" dirty="0" smtClean="0">
                <a:latin typeface="Times New Roman" pitchFamily="18" charset="0"/>
              </a:rPr>
              <a:t>staff members at the start of their career to find out what their day to day job tasks were. </a:t>
            </a:r>
          </a:p>
          <a:p>
            <a:pPr marL="0" indent="0">
              <a:buFont typeface="+mj-lt"/>
              <a:buNone/>
            </a:pPr>
            <a:r>
              <a:rPr lang="en-GB" b="0" baseline="0" noProof="0" dirty="0" smtClean="0">
                <a:latin typeface="Times New Roman" pitchFamily="18" charset="0"/>
              </a:rPr>
              <a:t>Next to these people were asked to tell from each other what they would desperately </a:t>
            </a:r>
          </a:p>
          <a:p>
            <a:pPr marL="0" indent="0">
              <a:buFont typeface="+mj-lt"/>
              <a:buNone/>
            </a:pPr>
            <a:r>
              <a:rPr lang="en-GB" b="0" baseline="0" noProof="0" dirty="0" smtClean="0">
                <a:latin typeface="Times New Roman" pitchFamily="18" charset="0"/>
              </a:rPr>
              <a:t>miss if the other suddenly dropped dead for what ever reason. </a:t>
            </a:r>
          </a:p>
          <a:p>
            <a:pPr marL="0" indent="0">
              <a:buFont typeface="+mj-lt"/>
              <a:buNone/>
            </a:pPr>
            <a:r>
              <a:rPr lang="en-GB" b="0" baseline="0" noProof="0" dirty="0" smtClean="0">
                <a:latin typeface="Times New Roman" pitchFamily="18" charset="0"/>
              </a:rPr>
              <a:t>The staff members were really challenged to think out of the box. So not only content </a:t>
            </a:r>
          </a:p>
          <a:p>
            <a:pPr marL="0" indent="0">
              <a:buFont typeface="+mj-lt"/>
              <a:buNone/>
            </a:pPr>
            <a:r>
              <a:rPr lang="en-GB" b="0" baseline="0" noProof="0" dirty="0" smtClean="0">
                <a:latin typeface="Times New Roman" pitchFamily="18" charset="0"/>
              </a:rPr>
              <a:t>but also in social competencies of this that keep the team up and running where named. </a:t>
            </a:r>
          </a:p>
          <a:p>
            <a:pPr marL="0" indent="0">
              <a:buFont typeface="+mj-lt"/>
              <a:buNone/>
            </a:pPr>
            <a:r>
              <a:rPr lang="en-GB" b="0" baseline="0" noProof="0" dirty="0" smtClean="0">
                <a:latin typeface="Times New Roman" pitchFamily="18" charset="0"/>
              </a:rPr>
              <a:t>Last but not least I asked the staff members at the start of their carrier how they </a:t>
            </a:r>
          </a:p>
          <a:p>
            <a:pPr marL="0" indent="0">
              <a:buFont typeface="+mj-lt"/>
              <a:buNone/>
            </a:pPr>
            <a:r>
              <a:rPr lang="en-GB" b="0" baseline="0" noProof="0" dirty="0" smtClean="0">
                <a:latin typeface="Times New Roman" pitchFamily="18" charset="0"/>
              </a:rPr>
              <a:t>have experienced the E&amp;T route so far: what could be done more efficient and what </a:t>
            </a:r>
          </a:p>
          <a:p>
            <a:pPr marL="0" indent="0">
              <a:buFont typeface="+mj-lt"/>
              <a:buNone/>
            </a:pPr>
            <a:r>
              <a:rPr lang="en-GB" b="0" baseline="0" noProof="0" dirty="0" smtClean="0">
                <a:latin typeface="Times New Roman" pitchFamily="18" charset="0"/>
              </a:rPr>
              <a:t>was desperately missed</a:t>
            </a:r>
          </a:p>
          <a:p>
            <a:pPr marL="0" indent="0">
              <a:buFont typeface="+mj-lt"/>
              <a:buNone/>
            </a:pPr>
            <a:endParaRPr lang="en-GB" b="0" baseline="0" noProof="0" dirty="0" smtClean="0">
              <a:latin typeface="Times New Roman" pitchFamily="18" charset="0"/>
            </a:endParaRPr>
          </a:p>
          <a:p>
            <a:pPr marL="0" indent="0">
              <a:buFont typeface="+mj-lt"/>
              <a:buNone/>
            </a:pPr>
            <a:r>
              <a:rPr lang="en-GB" b="0" baseline="0" noProof="0" dirty="0" smtClean="0">
                <a:latin typeface="Times New Roman" pitchFamily="18" charset="0"/>
              </a:rPr>
              <a:t>Doing this all of this, adapt the relevant competency framework to your needs and </a:t>
            </a:r>
          </a:p>
          <a:p>
            <a:pPr marL="0" indent="0">
              <a:buFont typeface="+mj-lt"/>
              <a:buNone/>
            </a:pPr>
            <a:r>
              <a:rPr lang="en-GB" b="0" baseline="0" noProof="0" dirty="0" smtClean="0">
                <a:latin typeface="Times New Roman" pitchFamily="18" charset="0"/>
              </a:rPr>
              <a:t>writing a report with an overview you will find that your competencies and training needs </a:t>
            </a:r>
          </a:p>
          <a:p>
            <a:pPr marL="0" indent="0">
              <a:buFont typeface="+mj-lt"/>
              <a:buNone/>
            </a:pPr>
            <a:r>
              <a:rPr lang="en-GB" b="0" baseline="0" noProof="0" dirty="0" smtClean="0">
                <a:latin typeface="Times New Roman" pitchFamily="18" charset="0"/>
              </a:rPr>
              <a:t>dropping out by itself….really nice to experience that!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8</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Then you can go back to your learning pathway and </a:t>
            </a:r>
          </a:p>
          <a:p>
            <a:pPr marL="228600" indent="-228600">
              <a:buAutoNum type="arabicParenR"/>
            </a:pPr>
            <a:r>
              <a:rPr lang="en-GB" baseline="0" noProof="0" dirty="0" smtClean="0">
                <a:latin typeface="Times New Roman" pitchFamily="18" charset="0"/>
              </a:rPr>
              <a:t>define the steps to do to become a professional, </a:t>
            </a:r>
          </a:p>
          <a:p>
            <a:pPr marL="228600" indent="-228600">
              <a:buAutoNum type="arabicParenR"/>
            </a:pPr>
            <a:r>
              <a:rPr lang="en-GB" baseline="0" noProof="0" dirty="0" smtClean="0">
                <a:latin typeface="Times New Roman" pitchFamily="18" charset="0"/>
              </a:rPr>
              <a:t>identify the needed learning solutions</a:t>
            </a:r>
          </a:p>
          <a:p>
            <a:pPr marL="228600" indent="-228600">
              <a:buAutoNum type="arabicParenR"/>
            </a:pPr>
            <a:r>
              <a:rPr lang="en-GB" baseline="0" noProof="0" dirty="0" smtClean="0">
                <a:latin typeface="Times New Roman" pitchFamily="18" charset="0"/>
              </a:rPr>
              <a:t>Develop trainings plans, activities and assessment methods for the needed training</a:t>
            </a:r>
          </a:p>
          <a:p>
            <a:pPr marL="228600" indent="-228600">
              <a:buAutoNum type="arabicParenR"/>
            </a:pPr>
            <a:r>
              <a:rPr lang="en-GB" baseline="0" noProof="0" dirty="0" smtClean="0">
                <a:latin typeface="Times New Roman" pitchFamily="18" charset="0"/>
              </a:rPr>
              <a:t>And run the training programme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854394" y="9445302"/>
            <a:ext cx="2948039" cy="495611"/>
          </a:xfrm>
          <a:prstGeom prst="rect">
            <a:avLst/>
          </a:prstGeom>
          <a:noFill/>
          <a:ln w="9525">
            <a:noFill/>
            <a:round/>
            <a:headEnd/>
            <a:tailEnd/>
          </a:ln>
        </p:spPr>
        <p:txBody>
          <a:bodyPr lIns="90000" tIns="46800" rIns="90000" bIns="46800" anchor="b"/>
          <a:lstStyle/>
          <a:p>
            <a:pPr algn="r" hangingPunct="0">
              <a:buClr>
                <a:srgbClr val="000000"/>
              </a:buClr>
              <a:buSzPct val="45000"/>
              <a:buFont typeface="Wingdings" pitchFamily="2" charset="2"/>
              <a:buNone/>
              <a:tabLst>
                <a:tab pos="723900" algn="l"/>
                <a:tab pos="1447800" algn="l"/>
                <a:tab pos="2171700" algn="l"/>
                <a:tab pos="2895600" algn="l"/>
              </a:tabLst>
            </a:pPr>
            <a:fld id="{542E469F-2829-4B61-B341-6BEAAA09E2DE}" type="slidenum">
              <a:rPr lang="nl-NL" sz="1200">
                <a:solidFill>
                  <a:srgbClr val="000000"/>
                </a:solidFill>
                <a:latin typeface="Times New Roman" pitchFamily="18" charset="0"/>
              </a:rPr>
              <a:pPr algn="r" hangingPunct="0">
                <a:buClr>
                  <a:srgbClr val="000000"/>
                </a:buClr>
                <a:buSzPct val="45000"/>
                <a:buFont typeface="Wingdings" pitchFamily="2" charset="2"/>
                <a:buNone/>
                <a:tabLst>
                  <a:tab pos="723900" algn="l"/>
                  <a:tab pos="1447800" algn="l"/>
                  <a:tab pos="2171700" algn="l"/>
                  <a:tab pos="2895600" algn="l"/>
                </a:tabLst>
              </a:pPr>
              <a:t>9</a:t>
            </a:fld>
            <a:endParaRPr lang="nl-NL" sz="1200">
              <a:solidFill>
                <a:srgbClr val="000000"/>
              </a:solidFill>
              <a:latin typeface="Times New Roman" pitchFamily="18" charset="0"/>
            </a:endParaRPr>
          </a:p>
        </p:txBody>
      </p:sp>
      <p:sp>
        <p:nvSpPr>
          <p:cNvPr id="92163" name="Rectangle 1"/>
          <p:cNvSpPr>
            <a:spLocks noGrp="1" noRot="1" noChangeAspect="1" noChangeArrowheads="1" noTextEdit="1"/>
          </p:cNvSpPr>
          <p:nvPr>
            <p:ph type="sldImg"/>
          </p:nvPr>
        </p:nvSpPr>
        <p:spPr>
          <a:xfrm>
            <a:off x="917575" y="746125"/>
            <a:ext cx="4972050" cy="3729038"/>
          </a:xfrm>
          <a:ln/>
        </p:spPr>
      </p:sp>
      <p:sp>
        <p:nvSpPr>
          <p:cNvPr id="92164" name="Rectangle 2"/>
          <p:cNvSpPr>
            <a:spLocks noGrp="1" noChangeArrowheads="1"/>
          </p:cNvSpPr>
          <p:nvPr>
            <p:ph type="body" idx="1"/>
          </p:nvPr>
        </p:nvSpPr>
        <p:spPr>
          <a:xfrm>
            <a:off x="680562" y="4723448"/>
            <a:ext cx="5444490" cy="4474845"/>
          </a:xfrm>
          <a:noFill/>
          <a:ln/>
        </p:spPr>
        <p:txBody>
          <a:bodyPr wrap="none" anchor="ctr"/>
          <a:lstStyle/>
          <a:p>
            <a:r>
              <a:rPr lang="en-GB" baseline="0" noProof="0" dirty="0" smtClean="0">
                <a:latin typeface="Times New Roman" pitchFamily="18" charset="0"/>
              </a:rPr>
              <a:t>When all of this done and the training is completed we will evaluate all aspects of the training </a:t>
            </a:r>
          </a:p>
          <a:p>
            <a:r>
              <a:rPr lang="en-GB" baseline="0" noProof="0" dirty="0" smtClean="0">
                <a:latin typeface="Times New Roman" pitchFamily="18" charset="0"/>
              </a:rPr>
              <a:t>against the company strategy to see whether we have met all the goals of this department.</a:t>
            </a:r>
          </a:p>
          <a:p>
            <a:endParaRPr lang="en-GB" b="0" baseline="0" noProof="0" dirty="0" smtClean="0">
              <a:latin typeface="Times New Roman" pitchFamily="18" charset="0"/>
            </a:endParaRPr>
          </a:p>
          <a:p>
            <a:r>
              <a:rPr lang="en-GB" b="0" baseline="0" noProof="0" dirty="0" smtClean="0">
                <a:latin typeface="Times New Roman" pitchFamily="18" charset="0"/>
              </a:rPr>
              <a:t>As training centre, both internal as external, it could be very useful to ask</a:t>
            </a:r>
          </a:p>
          <a:p>
            <a:r>
              <a:rPr lang="en-GB" b="0" baseline="0" noProof="0" dirty="0" smtClean="0">
                <a:latin typeface="Times New Roman" pitchFamily="18" charset="0"/>
              </a:rPr>
              <a:t>the manager of the participants after say half a year whether the training </a:t>
            </a:r>
          </a:p>
          <a:p>
            <a:r>
              <a:rPr lang="en-GB" b="0" baseline="0" noProof="0" dirty="0" smtClean="0">
                <a:latin typeface="Times New Roman" pitchFamily="18" charset="0"/>
              </a:rPr>
              <a:t>has been useful and have solved his or her problem.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6"/>
          <p:cNvSpPr>
            <a:spLocks noGrp="1" noChangeArrowheads="1"/>
          </p:cNvSpPr>
          <p:nvPr>
            <p:ph type="dt" idx="10"/>
          </p:nvPr>
        </p:nvSpPr>
        <p:spPr>
          <a:ln/>
        </p:spPr>
        <p:txBody>
          <a:bodyPr/>
          <a:lstStyle>
            <a:lvl1pPr>
              <a:defRPr/>
            </a:lvl1pPr>
          </a:lstStyle>
          <a:p>
            <a:pPr>
              <a:defRPr/>
            </a:pPr>
            <a:fld id="{405BF606-B611-473B-A369-A5F6570538F4}" type="datetime1">
              <a:rPr lang="nl-NL" smtClean="0"/>
              <a:pPr>
                <a:defRPr/>
              </a:pPr>
              <a:t>26-10-2017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9878716E-00E2-4A5B-B023-9130B6404C8E}" type="slidenum">
              <a:rPr lang="en-US"/>
              <a:pPr>
                <a:defRPr/>
              </a:pPr>
              <a:t>‹#›</a:t>
            </a:fld>
            <a:endParaRPr lang="en-US"/>
          </a:p>
        </p:txBody>
      </p:sp>
    </p:spTree>
    <p:extLst>
      <p:ext uri="{BB962C8B-B14F-4D97-AF65-F5344CB8AC3E}">
        <p14:creationId xmlns:p14="http://schemas.microsoft.com/office/powerpoint/2010/main" val="404923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E8E7FB20-2BF7-47A3-B573-A5B5CCF74603}" type="datetime1">
              <a:rPr lang="nl-NL" smtClean="0"/>
              <a:pPr>
                <a:defRPr/>
              </a:pPr>
              <a:t>26-10-2017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97BC39F3-9F81-42F0-9D03-AF9E706488E7}" type="slidenum">
              <a:rPr lang="en-US"/>
              <a:pPr>
                <a:defRPr/>
              </a:pPr>
              <a:t>‹#›</a:t>
            </a:fld>
            <a:endParaRPr lang="en-US"/>
          </a:p>
        </p:txBody>
      </p:sp>
    </p:spTree>
    <p:extLst>
      <p:ext uri="{BB962C8B-B14F-4D97-AF65-F5344CB8AC3E}">
        <p14:creationId xmlns:p14="http://schemas.microsoft.com/office/powerpoint/2010/main" val="293227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2875" y="1233488"/>
            <a:ext cx="2041525" cy="49196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3762" cy="49196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59DEC2E3-47D7-4933-900D-365C9C04C2BE}" type="datetime1">
              <a:rPr lang="nl-NL" smtClean="0"/>
              <a:pPr>
                <a:defRPr/>
              </a:pPr>
              <a:t>26-10-2017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EDEF2E61-0491-4565-9B9D-E78E53D9EE31}" type="slidenum">
              <a:rPr lang="en-US"/>
              <a:pPr>
                <a:defRPr/>
              </a:pPr>
              <a:t>‹#›</a:t>
            </a:fld>
            <a:endParaRPr lang="en-US"/>
          </a:p>
        </p:txBody>
      </p:sp>
    </p:spTree>
    <p:extLst>
      <p:ext uri="{BB962C8B-B14F-4D97-AF65-F5344CB8AC3E}">
        <p14:creationId xmlns:p14="http://schemas.microsoft.com/office/powerpoint/2010/main" val="74472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366713" y="1233488"/>
            <a:ext cx="8167687" cy="569912"/>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66713" y="1798638"/>
            <a:ext cx="4006850"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D5F04A5D-5C87-45CD-A79E-1B54FF917CAB}" type="datetime1">
              <a:rPr lang="nl-NL" smtClean="0"/>
              <a:pPr>
                <a:defRPr/>
              </a:pPr>
              <a:t>26-10-2017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67515456-C8B2-4556-845F-E135CAD99613}" type="slidenum">
              <a:rPr lang="en-US"/>
              <a:pPr>
                <a:defRPr/>
              </a:pPr>
              <a:t>‹#›</a:t>
            </a:fld>
            <a:endParaRPr lang="en-US"/>
          </a:p>
        </p:txBody>
      </p:sp>
    </p:spTree>
    <p:extLst>
      <p:ext uri="{BB962C8B-B14F-4D97-AF65-F5344CB8AC3E}">
        <p14:creationId xmlns:p14="http://schemas.microsoft.com/office/powerpoint/2010/main" val="616648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voorblad">
    <p:bg>
      <p:bgPr>
        <a:solidFill>
          <a:schemeClr val="bg1"/>
        </a:solidFill>
        <a:effectLst/>
      </p:bgPr>
    </p:bg>
    <p:spTree>
      <p:nvGrpSpPr>
        <p:cNvPr id="1" name=""/>
        <p:cNvGrpSpPr/>
        <p:nvPr/>
      </p:nvGrpSpPr>
      <p:grpSpPr>
        <a:xfrm>
          <a:off x="0" y="0"/>
          <a:ext cx="0" cy="0"/>
          <a:chOff x="0" y="0"/>
          <a:chExt cx="0" cy="0"/>
        </a:xfrm>
      </p:grpSpPr>
      <p:pic>
        <p:nvPicPr>
          <p:cNvPr id="2" name="Picture 18"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4" name="Picture 20"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8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pic>
        <p:nvPicPr>
          <p:cNvPr id="4" name="Picture 17"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9"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8" name="shpDatum"/>
          <p:cNvSpPr>
            <a:spLocks noGrp="1" noChangeArrowheads="1"/>
          </p:cNvSpPr>
          <p:nvPr>
            <p:ph type="dt" sz="half" idx="10"/>
          </p:nvPr>
        </p:nvSpPr>
        <p:spPr>
          <a:xfrm>
            <a:off x="4929188" y="6380163"/>
            <a:ext cx="3714750" cy="363537"/>
          </a:xfrm>
        </p:spPr>
        <p:txBody>
          <a:bodyPr/>
          <a:lstStyle>
            <a:lvl1pPr>
              <a:defRPr/>
            </a:lvl1pPr>
          </a:lstStyle>
          <a:p>
            <a:pPr>
              <a:defRPr/>
            </a:pPr>
            <a:endParaRPr lang="nl-NL"/>
          </a:p>
        </p:txBody>
      </p:sp>
    </p:spTree>
    <p:extLst>
      <p:ext uri="{BB962C8B-B14F-4D97-AF65-F5344CB8AC3E}">
        <p14:creationId xmlns:p14="http://schemas.microsoft.com/office/powerpoint/2010/main" val="304027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nhoudsopgave letter">
    <p:bg>
      <p:bgPr>
        <a:solidFill>
          <a:schemeClr val="bg1"/>
        </a:solidFill>
        <a:effectLst/>
      </p:bgPr>
    </p:bg>
    <p:spTree>
      <p:nvGrpSpPr>
        <p:cNvPr id="1" name=""/>
        <p:cNvGrpSpPr/>
        <p:nvPr/>
      </p:nvGrpSpPr>
      <p:grpSpPr>
        <a:xfrm>
          <a:off x="0" y="0"/>
          <a:ext cx="0" cy="0"/>
          <a:chOff x="0" y="0"/>
          <a:chExt cx="0" cy="0"/>
        </a:xfrm>
      </p:grpSpPr>
      <p:pic>
        <p:nvPicPr>
          <p:cNvPr id="4" name="Picture 15"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7"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smtClean="0"/>
              <a:t>Klik om de modelstijlen te bewerken</a:t>
            </a:r>
          </a:p>
        </p:txBody>
      </p:sp>
      <p:sp>
        <p:nvSpPr>
          <p:cNvPr id="8" name="shpDatum"/>
          <p:cNvSpPr>
            <a:spLocks noGrp="1" noChangeArrowheads="1"/>
          </p:cNvSpPr>
          <p:nvPr>
            <p:ph type="dt" sz="half" idx="14"/>
          </p:nvPr>
        </p:nvSpPr>
        <p:spPr>
          <a:xfrm>
            <a:off x="4929188" y="6380163"/>
            <a:ext cx="3714750" cy="363537"/>
          </a:xfrm>
        </p:spPr>
        <p:txBody>
          <a:bodyPr/>
          <a:lstStyle>
            <a:lvl1pPr>
              <a:defRPr/>
            </a:lvl1pPr>
          </a:lstStyle>
          <a:p>
            <a:pPr>
              <a:defRPr/>
            </a:pPr>
            <a:endParaRPr lang="nl-NL"/>
          </a:p>
        </p:txBody>
      </p:sp>
    </p:spTree>
    <p:extLst>
      <p:ext uri="{BB962C8B-B14F-4D97-AF65-F5344CB8AC3E}">
        <p14:creationId xmlns:p14="http://schemas.microsoft.com/office/powerpoint/2010/main" val="4197932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p>
        </p:txBody>
      </p:sp>
      <p:sp>
        <p:nvSpPr>
          <p:cNvPr id="8" name="shpKleurvlakBoven"/>
          <p:cNvSpPr>
            <a:spLocks noGrp="1" noChangeArrowheads="1"/>
          </p:cNvSpPr>
          <p:nvPr>
            <p:ph type="ftr" sz="quarter" idx="11"/>
          </p:nvPr>
        </p:nvSpPr>
        <p:spPr/>
        <p:txBody>
          <a:bodyPr/>
          <a:lstStyle>
            <a:lvl1pPr>
              <a:defRPr/>
            </a:lvl1pPr>
          </a:lstStyle>
          <a:p>
            <a:pPr>
              <a:defRPr/>
            </a:pPr>
            <a:endParaRPr lang="nl-NL"/>
          </a:p>
        </p:txBody>
      </p:sp>
      <p:sp>
        <p:nvSpPr>
          <p:cNvPr id="9" name="shpBeeldmerk"/>
          <p:cNvSpPr>
            <a:spLocks noGrp="1" noChangeArrowheads="1"/>
          </p:cNvSpPr>
          <p:nvPr>
            <p:ph type="sldNum" sz="quarter" idx="12"/>
          </p:nvPr>
        </p:nvSpPr>
        <p:spPr/>
        <p:txBody>
          <a:bodyPr/>
          <a:lstStyle>
            <a:lvl1pPr>
              <a:defRPr/>
            </a:lvl1pPr>
          </a:lstStyle>
          <a:p>
            <a:pPr>
              <a:defRPr/>
            </a:pPr>
            <a:fld id="{56C0F09E-E25B-40AE-BBAF-AF33A22CEBD1}" type="slidenum">
              <a:rPr lang="nl-NL"/>
              <a:pPr>
                <a:defRPr/>
              </a:pPr>
              <a:t>‹#›</a:t>
            </a:fld>
            <a:endParaRPr lang="nl-NL"/>
          </a:p>
        </p:txBody>
      </p:sp>
    </p:spTree>
    <p:extLst>
      <p:ext uri="{BB962C8B-B14F-4D97-AF65-F5344CB8AC3E}">
        <p14:creationId xmlns:p14="http://schemas.microsoft.com/office/powerpoint/2010/main" val="349846842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03B5D73-ACFB-40B1-9D5F-3C8F17CA9385}" type="datetime1">
              <a:rPr lang="en-US"/>
              <a:pPr>
                <a:defRPr/>
              </a:pPr>
              <a:t>26/10/2017</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1DF488C-E3EE-41E5-AF74-EB86ED6FE991}" type="slidenum">
              <a:rPr lang="en-US"/>
              <a:pPr>
                <a:defRPr/>
              </a:pPr>
              <a:t>‹#›</a:t>
            </a:fld>
            <a:endParaRPr lang="en-US"/>
          </a:p>
        </p:txBody>
      </p:sp>
    </p:spTree>
    <p:extLst>
      <p:ext uri="{BB962C8B-B14F-4D97-AF65-F5344CB8AC3E}">
        <p14:creationId xmlns:p14="http://schemas.microsoft.com/office/powerpoint/2010/main" val="40251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877E5A3F-D6B3-47F5-999C-32C0EFE86111}" type="slidenum">
              <a:rPr lang="nl-NL"/>
              <a:pPr>
                <a:defRPr/>
              </a:pPr>
              <a:t>‹#›</a:t>
            </a:fld>
            <a:endParaRPr lang="nl-NL"/>
          </a:p>
        </p:txBody>
      </p:sp>
    </p:spTree>
    <p:extLst>
      <p:ext uri="{BB962C8B-B14F-4D97-AF65-F5344CB8AC3E}">
        <p14:creationId xmlns:p14="http://schemas.microsoft.com/office/powerpoint/2010/main" val="1485142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FDA16D49-9B62-46FD-9490-76B42FE063F3}" type="slidenum">
              <a:rPr lang="nl-NL"/>
              <a:pPr>
                <a:defRPr/>
              </a:pPr>
              <a:t>‹#›</a:t>
            </a:fld>
            <a:endParaRPr lang="nl-NL"/>
          </a:p>
        </p:txBody>
      </p:sp>
    </p:spTree>
    <p:extLst>
      <p:ext uri="{BB962C8B-B14F-4D97-AF65-F5344CB8AC3E}">
        <p14:creationId xmlns:p14="http://schemas.microsoft.com/office/powerpoint/2010/main" val="115925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6"/>
          <p:cNvSpPr>
            <a:spLocks noGrp="1" noChangeArrowheads="1"/>
          </p:cNvSpPr>
          <p:nvPr>
            <p:ph type="dt" idx="10"/>
          </p:nvPr>
        </p:nvSpPr>
        <p:spPr>
          <a:ln/>
        </p:spPr>
        <p:txBody>
          <a:bodyPr/>
          <a:lstStyle>
            <a:lvl1pPr>
              <a:defRPr/>
            </a:lvl1pPr>
          </a:lstStyle>
          <a:p>
            <a:pPr>
              <a:defRPr/>
            </a:pPr>
            <a:fld id="{744B607A-ACD6-4351-A4D7-D0DB568EDB4F}" type="datetime1">
              <a:rPr lang="nl-NL" smtClean="0"/>
              <a:pPr>
                <a:defRPr/>
              </a:pPr>
              <a:t>26-10-2017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0A00B158-D5E0-4A12-AEE5-105D29D6279B}" type="slidenum">
              <a:rPr lang="en-US"/>
              <a:pPr>
                <a:defRPr/>
              </a:pPr>
              <a:t>‹#›</a:t>
            </a:fld>
            <a:endParaRPr lang="en-US"/>
          </a:p>
        </p:txBody>
      </p:sp>
    </p:spTree>
    <p:extLst>
      <p:ext uri="{BB962C8B-B14F-4D97-AF65-F5344CB8AC3E}">
        <p14:creationId xmlns:p14="http://schemas.microsoft.com/office/powerpoint/2010/main" val="2854794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C705DFBD-15D4-4B52-A200-028DCA07F934}" type="slidenum">
              <a:rPr lang="nl-NL"/>
              <a:pPr>
                <a:defRPr/>
              </a:pPr>
              <a:t>‹#›</a:t>
            </a:fld>
            <a:endParaRPr lang="nl-NL"/>
          </a:p>
        </p:txBody>
      </p:sp>
    </p:spTree>
    <p:extLst>
      <p:ext uri="{BB962C8B-B14F-4D97-AF65-F5344CB8AC3E}">
        <p14:creationId xmlns:p14="http://schemas.microsoft.com/office/powerpoint/2010/main" val="2528244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366713" y="1798638"/>
            <a:ext cx="400843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27550" y="1798638"/>
            <a:ext cx="4008438"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shpTitel"/>
          <p:cNvSpPr>
            <a:spLocks noGrp="1" noChangeArrowheads="1"/>
          </p:cNvSpPr>
          <p:nvPr>
            <p:ph type="dt" sz="half" idx="10"/>
          </p:nvPr>
        </p:nvSpPr>
        <p:spPr>
          <a:ln/>
        </p:spPr>
        <p:txBody>
          <a:bodyPr/>
          <a:lstStyle>
            <a:lvl1pPr>
              <a:defRPr/>
            </a:lvl1pPr>
          </a:lstStyle>
          <a:p>
            <a:pPr>
              <a:defRPr/>
            </a:pPr>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13DBFA33-D232-4ED3-89B9-C83D14B505A7}" type="slidenum">
              <a:rPr lang="nl-NL"/>
              <a:pPr>
                <a:defRPr/>
              </a:pPr>
              <a:t>‹#›</a:t>
            </a:fld>
            <a:endParaRPr lang="nl-NL"/>
          </a:p>
        </p:txBody>
      </p:sp>
    </p:spTree>
    <p:extLst>
      <p:ext uri="{BB962C8B-B14F-4D97-AF65-F5344CB8AC3E}">
        <p14:creationId xmlns:p14="http://schemas.microsoft.com/office/powerpoint/2010/main" val="3202015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shpTitel"/>
          <p:cNvSpPr>
            <a:spLocks noGrp="1" noChangeArrowheads="1"/>
          </p:cNvSpPr>
          <p:nvPr>
            <p:ph type="dt" sz="half" idx="10"/>
          </p:nvPr>
        </p:nvSpPr>
        <p:spPr>
          <a:ln/>
        </p:spPr>
        <p:txBody>
          <a:bodyPr/>
          <a:lstStyle>
            <a:lvl1pPr>
              <a:defRPr/>
            </a:lvl1pPr>
          </a:lstStyle>
          <a:p>
            <a:pPr>
              <a:defRPr/>
            </a:pPr>
            <a:endParaRPr lang="nl-NL"/>
          </a:p>
        </p:txBody>
      </p:sp>
      <p:sp>
        <p:nvSpPr>
          <p:cNvPr id="8"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9" name="shpBeeldmerk"/>
          <p:cNvSpPr>
            <a:spLocks noGrp="1" noChangeArrowheads="1"/>
          </p:cNvSpPr>
          <p:nvPr>
            <p:ph type="sldNum" sz="quarter" idx="12"/>
          </p:nvPr>
        </p:nvSpPr>
        <p:spPr>
          <a:ln/>
        </p:spPr>
        <p:txBody>
          <a:bodyPr/>
          <a:lstStyle>
            <a:lvl1pPr>
              <a:defRPr/>
            </a:lvl1pPr>
          </a:lstStyle>
          <a:p>
            <a:pPr>
              <a:defRPr/>
            </a:pPr>
            <a:fld id="{FDFC97CD-DD21-4CE5-B586-1864CD60ADE8}" type="slidenum">
              <a:rPr lang="nl-NL"/>
              <a:pPr>
                <a:defRPr/>
              </a:pPr>
              <a:t>‹#›</a:t>
            </a:fld>
            <a:endParaRPr lang="nl-NL"/>
          </a:p>
        </p:txBody>
      </p:sp>
    </p:spTree>
    <p:extLst>
      <p:ext uri="{BB962C8B-B14F-4D97-AF65-F5344CB8AC3E}">
        <p14:creationId xmlns:p14="http://schemas.microsoft.com/office/powerpoint/2010/main" val="200642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shpTitel"/>
          <p:cNvSpPr>
            <a:spLocks noGrp="1" noChangeArrowheads="1"/>
          </p:cNvSpPr>
          <p:nvPr>
            <p:ph type="dt" sz="half" idx="10"/>
          </p:nvPr>
        </p:nvSpPr>
        <p:spPr>
          <a:ln/>
        </p:spPr>
        <p:txBody>
          <a:bodyPr/>
          <a:lstStyle>
            <a:lvl1pPr>
              <a:defRPr/>
            </a:lvl1pPr>
          </a:lstStyle>
          <a:p>
            <a:pPr>
              <a:defRPr/>
            </a:pPr>
            <a:endParaRPr lang="nl-NL"/>
          </a:p>
        </p:txBody>
      </p:sp>
      <p:sp>
        <p:nvSpPr>
          <p:cNvPr id="4"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5" name="shpBeeldmerk"/>
          <p:cNvSpPr>
            <a:spLocks noGrp="1" noChangeArrowheads="1"/>
          </p:cNvSpPr>
          <p:nvPr>
            <p:ph type="sldNum" sz="quarter" idx="12"/>
          </p:nvPr>
        </p:nvSpPr>
        <p:spPr>
          <a:ln/>
        </p:spPr>
        <p:txBody>
          <a:bodyPr/>
          <a:lstStyle>
            <a:lvl1pPr>
              <a:defRPr/>
            </a:lvl1pPr>
          </a:lstStyle>
          <a:p>
            <a:pPr>
              <a:defRPr/>
            </a:pPr>
            <a:fld id="{290A913B-2DC8-4DAA-95BE-99A0EB09EFFB}" type="slidenum">
              <a:rPr lang="nl-NL"/>
              <a:pPr>
                <a:defRPr/>
              </a:pPr>
              <a:t>‹#›</a:t>
            </a:fld>
            <a:endParaRPr lang="nl-NL"/>
          </a:p>
        </p:txBody>
      </p:sp>
    </p:spTree>
    <p:extLst>
      <p:ext uri="{BB962C8B-B14F-4D97-AF65-F5344CB8AC3E}">
        <p14:creationId xmlns:p14="http://schemas.microsoft.com/office/powerpoint/2010/main" val="4291020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Titel"/>
          <p:cNvSpPr>
            <a:spLocks noGrp="1" noChangeArrowheads="1"/>
          </p:cNvSpPr>
          <p:nvPr>
            <p:ph type="dt" sz="half" idx="10"/>
          </p:nvPr>
        </p:nvSpPr>
        <p:spPr>
          <a:ln/>
        </p:spPr>
        <p:txBody>
          <a:bodyPr/>
          <a:lstStyle>
            <a:lvl1pPr>
              <a:defRPr/>
            </a:lvl1pPr>
          </a:lstStyle>
          <a:p>
            <a:pPr>
              <a:defRPr/>
            </a:pPr>
            <a:endParaRPr lang="nl-NL"/>
          </a:p>
        </p:txBody>
      </p:sp>
      <p:sp>
        <p:nvSpPr>
          <p:cNvPr id="3"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4" name="shpBeeldmerk"/>
          <p:cNvSpPr>
            <a:spLocks noGrp="1" noChangeArrowheads="1"/>
          </p:cNvSpPr>
          <p:nvPr>
            <p:ph type="sldNum" sz="quarter" idx="12"/>
          </p:nvPr>
        </p:nvSpPr>
        <p:spPr>
          <a:ln/>
        </p:spPr>
        <p:txBody>
          <a:bodyPr/>
          <a:lstStyle>
            <a:lvl1pPr>
              <a:defRPr/>
            </a:lvl1pPr>
          </a:lstStyle>
          <a:p>
            <a:pPr>
              <a:defRPr/>
            </a:pPr>
            <a:fld id="{4843FB44-878E-42A7-B7D9-30214E937C79}" type="slidenum">
              <a:rPr lang="nl-NL"/>
              <a:pPr>
                <a:defRPr/>
              </a:pPr>
              <a:t>‹#›</a:t>
            </a:fld>
            <a:endParaRPr lang="nl-NL"/>
          </a:p>
        </p:txBody>
      </p:sp>
    </p:spTree>
    <p:extLst>
      <p:ext uri="{BB962C8B-B14F-4D97-AF65-F5344CB8AC3E}">
        <p14:creationId xmlns:p14="http://schemas.microsoft.com/office/powerpoint/2010/main" val="3564104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82C8AAB8-FA43-47EF-A83E-F1FA67929DA3}" type="slidenum">
              <a:rPr lang="nl-NL"/>
              <a:pPr>
                <a:defRPr/>
              </a:pPr>
              <a:t>‹#›</a:t>
            </a:fld>
            <a:endParaRPr lang="nl-NL"/>
          </a:p>
        </p:txBody>
      </p:sp>
    </p:spTree>
    <p:extLst>
      <p:ext uri="{BB962C8B-B14F-4D97-AF65-F5344CB8AC3E}">
        <p14:creationId xmlns:p14="http://schemas.microsoft.com/office/powerpoint/2010/main" val="3798309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7" name="shpBeeldmerk"/>
          <p:cNvSpPr>
            <a:spLocks noGrp="1" noChangeArrowheads="1"/>
          </p:cNvSpPr>
          <p:nvPr>
            <p:ph type="sldNum" sz="quarter" idx="12"/>
          </p:nvPr>
        </p:nvSpPr>
        <p:spPr>
          <a:ln/>
        </p:spPr>
        <p:txBody>
          <a:bodyPr/>
          <a:lstStyle>
            <a:lvl1pPr>
              <a:defRPr/>
            </a:lvl1pPr>
          </a:lstStyle>
          <a:p>
            <a:pPr>
              <a:defRPr/>
            </a:pPr>
            <a:fld id="{2E285D39-25D0-42B2-A13A-6D111C228B46}" type="slidenum">
              <a:rPr lang="nl-NL"/>
              <a:pPr>
                <a:defRPr/>
              </a:pPr>
              <a:t>‹#›</a:t>
            </a:fld>
            <a:endParaRPr lang="nl-NL"/>
          </a:p>
        </p:txBody>
      </p:sp>
    </p:spTree>
    <p:extLst>
      <p:ext uri="{BB962C8B-B14F-4D97-AF65-F5344CB8AC3E}">
        <p14:creationId xmlns:p14="http://schemas.microsoft.com/office/powerpoint/2010/main" val="402240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4A8D4D3F-1A9D-4ED3-8654-F749806B5724}" type="slidenum">
              <a:rPr lang="nl-NL"/>
              <a:pPr>
                <a:defRPr/>
              </a:pPr>
              <a:t>‹#›</a:t>
            </a:fld>
            <a:endParaRPr lang="nl-NL"/>
          </a:p>
        </p:txBody>
      </p:sp>
    </p:spTree>
    <p:extLst>
      <p:ext uri="{BB962C8B-B14F-4D97-AF65-F5344CB8AC3E}">
        <p14:creationId xmlns:p14="http://schemas.microsoft.com/office/powerpoint/2010/main" val="1074281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233488"/>
            <a:ext cx="2041525" cy="492125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366713" y="1233488"/>
            <a:ext cx="5975350" cy="492125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p>
        </p:txBody>
      </p:sp>
      <p:sp>
        <p:nvSpPr>
          <p:cNvPr id="6" name="shpBeeldmerk"/>
          <p:cNvSpPr>
            <a:spLocks noGrp="1" noChangeArrowheads="1"/>
          </p:cNvSpPr>
          <p:nvPr>
            <p:ph type="sldNum" sz="quarter" idx="12"/>
          </p:nvPr>
        </p:nvSpPr>
        <p:spPr>
          <a:ln/>
        </p:spPr>
        <p:txBody>
          <a:bodyPr/>
          <a:lstStyle>
            <a:lvl1pPr>
              <a:defRPr/>
            </a:lvl1pPr>
          </a:lstStyle>
          <a:p>
            <a:pPr>
              <a:defRPr/>
            </a:pPr>
            <a:fld id="{EFE797CF-1D22-44E8-A987-83363DD26743}" type="slidenum">
              <a:rPr lang="nl-NL"/>
              <a:pPr>
                <a:defRPr/>
              </a:pPr>
              <a:t>‹#›</a:t>
            </a:fld>
            <a:endParaRPr lang="nl-NL"/>
          </a:p>
        </p:txBody>
      </p:sp>
    </p:spTree>
    <p:extLst>
      <p:ext uri="{BB962C8B-B14F-4D97-AF65-F5344CB8AC3E}">
        <p14:creationId xmlns:p14="http://schemas.microsoft.com/office/powerpoint/2010/main" val="2702157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p>
        </p:txBody>
      </p:sp>
      <p:sp>
        <p:nvSpPr>
          <p:cNvPr id="8" name="shpKleurvlakBoven"/>
          <p:cNvSpPr>
            <a:spLocks noGrp="1" noChangeArrowheads="1"/>
          </p:cNvSpPr>
          <p:nvPr>
            <p:ph type="ftr" sz="quarter" idx="11"/>
          </p:nvPr>
        </p:nvSpPr>
        <p:spPr/>
        <p:txBody>
          <a:bodyPr/>
          <a:lstStyle>
            <a:lvl1pPr>
              <a:defRPr/>
            </a:lvl1pPr>
          </a:lstStyle>
          <a:p>
            <a:pPr>
              <a:defRPr/>
            </a:pPr>
            <a:endParaRPr lang="nl-NL"/>
          </a:p>
        </p:txBody>
      </p:sp>
      <p:sp>
        <p:nvSpPr>
          <p:cNvPr id="9" name="shpBeeldmerk"/>
          <p:cNvSpPr>
            <a:spLocks noGrp="1" noChangeArrowheads="1"/>
          </p:cNvSpPr>
          <p:nvPr>
            <p:ph type="sldNum" sz="quarter" idx="12"/>
          </p:nvPr>
        </p:nvSpPr>
        <p:spPr/>
        <p:txBody>
          <a:bodyPr/>
          <a:lstStyle>
            <a:lvl1pPr>
              <a:defRPr/>
            </a:lvl1pPr>
          </a:lstStyle>
          <a:p>
            <a:pPr>
              <a:defRPr/>
            </a:pPr>
            <a:fld id="{12FE146A-14D7-4A8B-AF8D-379D2F081740}" type="slidenum">
              <a:rPr lang="nl-NL"/>
              <a:pPr>
                <a:defRPr/>
              </a:pPr>
              <a:t>‹#›</a:t>
            </a:fld>
            <a:endParaRPr lang="nl-NL"/>
          </a:p>
        </p:txBody>
      </p:sp>
    </p:spTree>
    <p:extLst>
      <p:ext uri="{BB962C8B-B14F-4D97-AF65-F5344CB8AC3E}">
        <p14:creationId xmlns:p14="http://schemas.microsoft.com/office/powerpoint/2010/main" val="11893269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6"/>
          <p:cNvSpPr>
            <a:spLocks noGrp="1" noChangeArrowheads="1"/>
          </p:cNvSpPr>
          <p:nvPr>
            <p:ph type="dt" idx="10"/>
          </p:nvPr>
        </p:nvSpPr>
        <p:spPr>
          <a:ln/>
        </p:spPr>
        <p:txBody>
          <a:bodyPr/>
          <a:lstStyle>
            <a:lvl1pPr>
              <a:defRPr/>
            </a:lvl1pPr>
          </a:lstStyle>
          <a:p>
            <a:pPr>
              <a:defRPr/>
            </a:pPr>
            <a:fld id="{3AEDE762-A99E-4417-9503-4980EEB5D156}" type="datetime1">
              <a:rPr lang="nl-NL" smtClean="0"/>
              <a:pPr>
                <a:defRPr/>
              </a:pPr>
              <a:t>26-10-2017</a:t>
            </a:fld>
            <a:endParaRPr lang="en-US"/>
          </a:p>
        </p:txBody>
      </p:sp>
      <p:sp>
        <p:nvSpPr>
          <p:cNvPr id="5" name="Rectangle 7"/>
          <p:cNvSpPr>
            <a:spLocks noGrp="1" noChangeArrowheads="1"/>
          </p:cNvSpPr>
          <p:nvPr>
            <p:ph type="ftr" idx="11"/>
          </p:nvPr>
        </p:nvSpPr>
        <p:spPr>
          <a:ln/>
        </p:spPr>
        <p:txBody>
          <a:bodyPr/>
          <a:lstStyle>
            <a:lvl1pPr>
              <a:defRPr/>
            </a:lvl1pPr>
          </a:lstStyle>
          <a:p>
            <a:pPr>
              <a:defRPr/>
            </a:pPr>
            <a:r>
              <a:rPr lang="en-US"/>
              <a:t>KNMI 2010</a:t>
            </a:r>
          </a:p>
        </p:txBody>
      </p:sp>
      <p:sp>
        <p:nvSpPr>
          <p:cNvPr id="6" name="Rectangle 8"/>
          <p:cNvSpPr>
            <a:spLocks noGrp="1" noChangeArrowheads="1"/>
          </p:cNvSpPr>
          <p:nvPr>
            <p:ph type="sldNum" idx="12"/>
          </p:nvPr>
        </p:nvSpPr>
        <p:spPr>
          <a:ln/>
        </p:spPr>
        <p:txBody>
          <a:bodyPr/>
          <a:lstStyle>
            <a:lvl1pPr>
              <a:defRPr/>
            </a:lvl1pPr>
          </a:lstStyle>
          <a:p>
            <a:pPr>
              <a:defRPr/>
            </a:pPr>
            <a:fld id="{B9EA1F19-BA57-41B6-BB0D-FAC2A1F8A363}" type="slidenum">
              <a:rPr lang="en-US"/>
              <a:pPr>
                <a:defRPr/>
              </a:pPr>
              <a:t>‹#›</a:t>
            </a:fld>
            <a:endParaRPr lang="en-US"/>
          </a:p>
        </p:txBody>
      </p:sp>
    </p:spTree>
    <p:extLst>
      <p:ext uri="{BB962C8B-B14F-4D97-AF65-F5344CB8AC3E}">
        <p14:creationId xmlns:p14="http://schemas.microsoft.com/office/powerpoint/2010/main" val="405148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509015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642902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471082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943475" y="3155950"/>
            <a:ext cx="1666875" cy="30591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62750" y="3155950"/>
            <a:ext cx="1668463" cy="305911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536538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1500501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3377261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3910862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2913653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2562687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70025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6850"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596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6"/>
          <p:cNvSpPr>
            <a:spLocks noGrp="1" noChangeArrowheads="1"/>
          </p:cNvSpPr>
          <p:nvPr>
            <p:ph type="dt" idx="10"/>
          </p:nvPr>
        </p:nvSpPr>
        <p:spPr>
          <a:ln/>
        </p:spPr>
        <p:txBody>
          <a:bodyPr/>
          <a:lstStyle>
            <a:lvl1pPr>
              <a:defRPr/>
            </a:lvl1pPr>
          </a:lstStyle>
          <a:p>
            <a:pPr>
              <a:defRPr/>
            </a:pPr>
            <a:fld id="{BACA9D69-C533-409E-861E-C34E60A3F4B6}" type="datetime1">
              <a:rPr lang="nl-NL" smtClean="0"/>
              <a:pPr>
                <a:defRPr/>
              </a:pPr>
              <a:t>26-10-2017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047A1548-CB47-49D5-B634-B2A3F741AB4F}" type="slidenum">
              <a:rPr lang="en-US"/>
              <a:pPr>
                <a:defRPr/>
              </a:pPr>
              <a:t>‹#›</a:t>
            </a:fld>
            <a:endParaRPr lang="en-US"/>
          </a:p>
        </p:txBody>
      </p:sp>
    </p:spTree>
    <p:extLst>
      <p:ext uri="{BB962C8B-B14F-4D97-AF65-F5344CB8AC3E}">
        <p14:creationId xmlns:p14="http://schemas.microsoft.com/office/powerpoint/2010/main" val="1842314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556500" y="2500313"/>
            <a:ext cx="874713" cy="371475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929188" y="2500313"/>
            <a:ext cx="2474912" cy="37147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r>
              <a:rPr lang="nl-NL"/>
              <a:t>Kennismaken met Rijksbreed | 18 april 2008</a:t>
            </a:r>
          </a:p>
        </p:txBody>
      </p:sp>
    </p:spTree>
    <p:extLst>
      <p:ext uri="{BB962C8B-B14F-4D97-AF65-F5344CB8AC3E}">
        <p14:creationId xmlns:p14="http://schemas.microsoft.com/office/powerpoint/2010/main" val="2865178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Click to edit Master subtitle style</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877E5A3F-D6B3-47F5-999C-32C0EFE86111}"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1106248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FDA16D49-9B62-46FD-9490-76B42FE063F3}"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2236044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Click to edit Master text styles</a:t>
            </a:r>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C705DFBD-15D4-4B52-A200-028DCA07F934}"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1251262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sz="half" idx="1"/>
          </p:nvPr>
        </p:nvSpPr>
        <p:spPr>
          <a:xfrm>
            <a:off x="366713" y="1798638"/>
            <a:ext cx="4008437"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ontent Placeholder 3"/>
          <p:cNvSpPr>
            <a:spLocks noGrp="1"/>
          </p:cNvSpPr>
          <p:nvPr>
            <p:ph sz="half" idx="2"/>
          </p:nvPr>
        </p:nvSpPr>
        <p:spPr>
          <a:xfrm>
            <a:off x="4527550" y="1798638"/>
            <a:ext cx="4008438" cy="435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shpBeeldmerk"/>
          <p:cNvSpPr>
            <a:spLocks noGrp="1" noChangeArrowheads="1"/>
          </p:cNvSpPr>
          <p:nvPr>
            <p:ph type="sldNum" sz="quarter" idx="12"/>
          </p:nvPr>
        </p:nvSpPr>
        <p:spPr>
          <a:ln/>
        </p:spPr>
        <p:txBody>
          <a:bodyPr/>
          <a:lstStyle>
            <a:lvl1pPr>
              <a:defRPr/>
            </a:lvl1pPr>
          </a:lstStyle>
          <a:p>
            <a:pPr>
              <a:defRPr/>
            </a:pPr>
            <a:fld id="{13DBFA33-D232-4ED3-89B9-C83D14B505A7}"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2822747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7"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8"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9" name="shpBeeldmerk"/>
          <p:cNvSpPr>
            <a:spLocks noGrp="1" noChangeArrowheads="1"/>
          </p:cNvSpPr>
          <p:nvPr>
            <p:ph type="sldNum" sz="quarter" idx="12"/>
          </p:nvPr>
        </p:nvSpPr>
        <p:spPr>
          <a:ln/>
        </p:spPr>
        <p:txBody>
          <a:bodyPr/>
          <a:lstStyle>
            <a:lvl1pPr>
              <a:defRPr/>
            </a:lvl1pPr>
          </a:lstStyle>
          <a:p>
            <a:pPr>
              <a:defRPr/>
            </a:pPr>
            <a:fld id="{FDFC97CD-DD21-4CE5-B586-1864CD60ADE8}"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35800637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4"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5" name="shpBeeldmerk"/>
          <p:cNvSpPr>
            <a:spLocks noGrp="1" noChangeArrowheads="1"/>
          </p:cNvSpPr>
          <p:nvPr>
            <p:ph type="sldNum" sz="quarter" idx="12"/>
          </p:nvPr>
        </p:nvSpPr>
        <p:spPr>
          <a:ln/>
        </p:spPr>
        <p:txBody>
          <a:bodyPr/>
          <a:lstStyle>
            <a:lvl1pPr>
              <a:defRPr/>
            </a:lvl1pPr>
          </a:lstStyle>
          <a:p>
            <a:pPr>
              <a:defRPr/>
            </a:pPr>
            <a:fld id="{290A913B-2DC8-4DAA-95BE-99A0EB09EFFB}"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1097681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3"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4" name="shpBeeldmerk"/>
          <p:cNvSpPr>
            <a:spLocks noGrp="1" noChangeArrowheads="1"/>
          </p:cNvSpPr>
          <p:nvPr>
            <p:ph type="sldNum" sz="quarter" idx="12"/>
          </p:nvPr>
        </p:nvSpPr>
        <p:spPr>
          <a:ln/>
        </p:spPr>
        <p:txBody>
          <a:bodyPr/>
          <a:lstStyle>
            <a:lvl1pPr>
              <a:defRPr/>
            </a:lvl1pPr>
          </a:lstStyle>
          <a:p>
            <a:pPr>
              <a:defRPr/>
            </a:pPr>
            <a:fld id="{4843FB44-878E-42A7-B7D9-30214E937C79}"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40359625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shpBeeldmerk"/>
          <p:cNvSpPr>
            <a:spLocks noGrp="1" noChangeArrowheads="1"/>
          </p:cNvSpPr>
          <p:nvPr>
            <p:ph type="sldNum" sz="quarter" idx="12"/>
          </p:nvPr>
        </p:nvSpPr>
        <p:spPr>
          <a:ln/>
        </p:spPr>
        <p:txBody>
          <a:bodyPr/>
          <a:lstStyle>
            <a:lvl1pPr>
              <a:defRPr/>
            </a:lvl1pPr>
          </a:lstStyle>
          <a:p>
            <a:pPr>
              <a:defRPr/>
            </a:pPr>
            <a:fld id="{82C8AAB8-FA43-47EF-A83E-F1FA67929DA3}"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3502679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Click to edit Master text styles</a:t>
            </a:r>
          </a:p>
        </p:txBody>
      </p:sp>
      <p:sp>
        <p:nvSpPr>
          <p:cNvPr id="5"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6"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7" name="shpBeeldmerk"/>
          <p:cNvSpPr>
            <a:spLocks noGrp="1" noChangeArrowheads="1"/>
          </p:cNvSpPr>
          <p:nvPr>
            <p:ph type="sldNum" sz="quarter" idx="12"/>
          </p:nvPr>
        </p:nvSpPr>
        <p:spPr>
          <a:ln/>
        </p:spPr>
        <p:txBody>
          <a:bodyPr/>
          <a:lstStyle>
            <a:lvl1pPr>
              <a:defRPr/>
            </a:lvl1pPr>
          </a:lstStyle>
          <a:p>
            <a:pPr>
              <a:defRPr/>
            </a:pPr>
            <a:fld id="{2E285D39-25D0-42B2-A13A-6D111C228B46}"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294846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6"/>
          <p:cNvSpPr>
            <a:spLocks noGrp="1" noChangeArrowheads="1"/>
          </p:cNvSpPr>
          <p:nvPr>
            <p:ph type="dt" idx="10"/>
          </p:nvPr>
        </p:nvSpPr>
        <p:spPr>
          <a:ln/>
        </p:spPr>
        <p:txBody>
          <a:bodyPr/>
          <a:lstStyle>
            <a:lvl1pPr>
              <a:defRPr/>
            </a:lvl1pPr>
          </a:lstStyle>
          <a:p>
            <a:pPr>
              <a:defRPr/>
            </a:pPr>
            <a:fld id="{205614CE-98E6-453B-9A59-C49C2AF1CABD}" type="datetime1">
              <a:rPr lang="nl-NL" smtClean="0"/>
              <a:pPr>
                <a:defRPr/>
              </a:pPr>
              <a:t>26-10-2017</a:t>
            </a:fld>
            <a:endParaRPr lang="en-US"/>
          </a:p>
        </p:txBody>
      </p:sp>
      <p:sp>
        <p:nvSpPr>
          <p:cNvPr id="8" name="Rectangle 7"/>
          <p:cNvSpPr>
            <a:spLocks noGrp="1" noChangeArrowheads="1"/>
          </p:cNvSpPr>
          <p:nvPr>
            <p:ph type="ftr" idx="11"/>
          </p:nvPr>
        </p:nvSpPr>
        <p:spPr>
          <a:ln/>
        </p:spPr>
        <p:txBody>
          <a:bodyPr/>
          <a:lstStyle>
            <a:lvl1pPr>
              <a:defRPr/>
            </a:lvl1pPr>
          </a:lstStyle>
          <a:p>
            <a:pPr>
              <a:defRPr/>
            </a:pPr>
            <a:r>
              <a:rPr lang="en-US"/>
              <a:t>KNMI 2010</a:t>
            </a:r>
          </a:p>
        </p:txBody>
      </p:sp>
      <p:sp>
        <p:nvSpPr>
          <p:cNvPr id="9" name="Rectangle 8"/>
          <p:cNvSpPr>
            <a:spLocks noGrp="1" noChangeArrowheads="1"/>
          </p:cNvSpPr>
          <p:nvPr>
            <p:ph type="sldNum" idx="12"/>
          </p:nvPr>
        </p:nvSpPr>
        <p:spPr>
          <a:ln/>
        </p:spPr>
        <p:txBody>
          <a:bodyPr/>
          <a:lstStyle>
            <a:lvl1pPr>
              <a:defRPr/>
            </a:lvl1pPr>
          </a:lstStyle>
          <a:p>
            <a:pPr>
              <a:defRPr/>
            </a:pPr>
            <a:fld id="{B2ABD192-2893-4A03-A600-CD33B909386A}" type="slidenum">
              <a:rPr lang="en-US"/>
              <a:pPr>
                <a:defRPr/>
              </a:pPr>
              <a:t>‹#›</a:t>
            </a:fld>
            <a:endParaRPr lang="en-US"/>
          </a:p>
        </p:txBody>
      </p:sp>
    </p:spTree>
    <p:extLst>
      <p:ext uri="{BB962C8B-B14F-4D97-AF65-F5344CB8AC3E}">
        <p14:creationId xmlns:p14="http://schemas.microsoft.com/office/powerpoint/2010/main" val="23634350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4A8D4D3F-1A9D-4ED3-8654-F749806B5724}"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1413868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3" y="1233488"/>
            <a:ext cx="2041525" cy="4921250"/>
          </a:xfrm>
        </p:spPr>
        <p:txBody>
          <a:bodyPr vert="eaVert"/>
          <a:lstStyle/>
          <a:p>
            <a:r>
              <a:rPr lang="nl-NL" smtClean="0"/>
              <a:t>Click to edit Master title style</a:t>
            </a:r>
            <a:endParaRPr lang="en-US"/>
          </a:p>
        </p:txBody>
      </p:sp>
      <p:sp>
        <p:nvSpPr>
          <p:cNvPr id="3" name="Vertical Text Placeholder 2"/>
          <p:cNvSpPr>
            <a:spLocks noGrp="1"/>
          </p:cNvSpPr>
          <p:nvPr>
            <p:ph type="body" orient="vert" idx="1"/>
          </p:nvPr>
        </p:nvSpPr>
        <p:spPr>
          <a:xfrm>
            <a:off x="366713" y="1233488"/>
            <a:ext cx="5975350" cy="4921250"/>
          </a:xfrm>
        </p:spPr>
        <p:txBody>
          <a:bodyPr vert="eaVert"/>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shpTitel"/>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shpKleurvlakBoven"/>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
        <p:nvSpPr>
          <p:cNvPr id="6" name="shpBeeldmerk"/>
          <p:cNvSpPr>
            <a:spLocks noGrp="1" noChangeArrowheads="1"/>
          </p:cNvSpPr>
          <p:nvPr>
            <p:ph type="sldNum" sz="quarter" idx="12"/>
          </p:nvPr>
        </p:nvSpPr>
        <p:spPr>
          <a:ln/>
        </p:spPr>
        <p:txBody>
          <a:bodyPr/>
          <a:lstStyle>
            <a:lvl1pPr>
              <a:defRPr/>
            </a:lvl1pPr>
          </a:lstStyle>
          <a:p>
            <a:pPr>
              <a:defRPr/>
            </a:pPr>
            <a:fld id="{EFE797CF-1D22-44E8-A987-83363DD26743}"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893568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8" name="shpKleurvlakBoven"/>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9" name="shpBeeldmerk"/>
          <p:cNvSpPr>
            <a:spLocks noGrp="1" noChangeArrowheads="1"/>
          </p:cNvSpPr>
          <p:nvPr>
            <p:ph type="sldNum" sz="quarter" idx="12"/>
          </p:nvPr>
        </p:nvSpPr>
        <p:spPr/>
        <p:txBody>
          <a:bodyPr/>
          <a:lstStyle>
            <a:lvl1pPr>
              <a:defRPr/>
            </a:lvl1pPr>
          </a:lstStyle>
          <a:p>
            <a:pPr>
              <a:defRPr/>
            </a:pPr>
            <a:fld id="{12FE146A-14D7-4A8B-AF8D-379D2F081740}"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3592202926"/>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voorblad">
    <p:bg>
      <p:bgPr>
        <a:solidFill>
          <a:schemeClr val="bg1"/>
        </a:solidFill>
        <a:effectLst/>
      </p:bgPr>
    </p:bg>
    <p:spTree>
      <p:nvGrpSpPr>
        <p:cNvPr id="1" name=""/>
        <p:cNvGrpSpPr/>
        <p:nvPr/>
      </p:nvGrpSpPr>
      <p:grpSpPr>
        <a:xfrm>
          <a:off x="0" y="0"/>
          <a:ext cx="0" cy="0"/>
          <a:chOff x="0" y="0"/>
          <a:chExt cx="0" cy="0"/>
        </a:xfrm>
      </p:grpSpPr>
      <p:pic>
        <p:nvPicPr>
          <p:cNvPr id="2" name="Picture 18"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4" name="Picture 20"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1"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569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itel met afbeelding">
    <p:spTree>
      <p:nvGrpSpPr>
        <p:cNvPr id="1" name=""/>
        <p:cNvGrpSpPr/>
        <p:nvPr/>
      </p:nvGrpSpPr>
      <p:grpSpPr>
        <a:xfrm>
          <a:off x="0" y="0"/>
          <a:ext cx="0" cy="0"/>
          <a:chOff x="0" y="0"/>
          <a:chExt cx="0" cy="0"/>
        </a:xfrm>
      </p:grpSpPr>
      <p:pic>
        <p:nvPicPr>
          <p:cNvPr id="4" name="Picture 17"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9"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4924428" y="2474907"/>
            <a:ext cx="3600476" cy="941393"/>
          </a:xfrm>
          <a:prstGeom prst="rect">
            <a:avLst/>
          </a:prstGeom>
        </p:spPr>
        <p:txBody>
          <a:bodyPr>
            <a:normAutofit/>
          </a:bodyPr>
          <a:lstStyle>
            <a:lvl1pPr algn="l">
              <a:tabLst/>
              <a:defRPr sz="2600">
                <a:solidFill>
                  <a:schemeClr val="bg1"/>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3" name="Ondertitel 2"/>
          <p:cNvSpPr>
            <a:spLocks noGrp="1"/>
          </p:cNvSpPr>
          <p:nvPr>
            <p:ph type="subTitle" idx="1"/>
          </p:nvPr>
        </p:nvSpPr>
        <p:spPr>
          <a:xfrm>
            <a:off x="4908552" y="3513150"/>
            <a:ext cx="3643338" cy="1752600"/>
          </a:xfrm>
          <a:prstGeom prst="rect">
            <a:avLst/>
          </a:prstGeom>
        </p:spPr>
        <p:txBody>
          <a:bodyPr>
            <a:normAutofit/>
          </a:bodyPr>
          <a:lstStyle>
            <a:lvl1pPr marL="0" indent="0" algn="l">
              <a:buNone/>
              <a:tabLst/>
              <a:defRPr sz="18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dirty="0"/>
          </a:p>
        </p:txBody>
      </p:sp>
      <p:sp>
        <p:nvSpPr>
          <p:cNvPr id="8" name="shpDatum"/>
          <p:cNvSpPr>
            <a:spLocks noGrp="1" noChangeArrowheads="1"/>
          </p:cNvSpPr>
          <p:nvPr>
            <p:ph type="dt" sz="half" idx="10"/>
          </p:nvPr>
        </p:nvSpPr>
        <p:spPr>
          <a:xfrm>
            <a:off x="4929188" y="6380163"/>
            <a:ext cx="3714750" cy="363537"/>
          </a:xfrm>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529270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inhoudsopgave letter">
    <p:bg>
      <p:bgPr>
        <a:solidFill>
          <a:schemeClr val="bg1"/>
        </a:solidFill>
        <a:effectLst/>
      </p:bgPr>
    </p:bg>
    <p:spTree>
      <p:nvGrpSpPr>
        <p:cNvPr id="1" name=""/>
        <p:cNvGrpSpPr/>
        <p:nvPr/>
      </p:nvGrpSpPr>
      <p:grpSpPr>
        <a:xfrm>
          <a:off x="0" y="0"/>
          <a:ext cx="0" cy="0"/>
          <a:chOff x="0" y="0"/>
          <a:chExt cx="0" cy="0"/>
        </a:xfrm>
      </p:grpSpPr>
      <p:pic>
        <p:nvPicPr>
          <p:cNvPr id="4" name="Picture 15" descr="foto gebouwen b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8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p>
        </p:txBody>
      </p:sp>
      <p:pic>
        <p:nvPicPr>
          <p:cNvPr id="6" name="Picture 17" descr="LOGO_Zonder_tek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903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0" descr="logo rijksbreed PP"/>
          <p:cNvPicPr>
            <a:picLocks noChangeAspect="1" noChangeArrowheads="1"/>
          </p:cNvPicPr>
          <p:nvPr/>
        </p:nvPicPr>
        <p:blipFill>
          <a:blip r:embed="rId4">
            <a:extLst>
              <a:ext uri="{28A0092B-C50C-407E-A947-70E740481C1C}">
                <a14:useLocalDpi xmlns:a14="http://schemas.microsoft.com/office/drawing/2010/main" val="0"/>
              </a:ext>
            </a:extLst>
          </a:blip>
          <a:srcRect l="55936" t="2171"/>
          <a:stretch>
            <a:fillRect/>
          </a:stretch>
        </p:blipFill>
        <p:spPr bwMode="auto">
          <a:xfrm>
            <a:off x="4979988" y="-7938"/>
            <a:ext cx="319881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tekst 8"/>
          <p:cNvSpPr>
            <a:spLocks noGrp="1"/>
          </p:cNvSpPr>
          <p:nvPr>
            <p:ph type="body" sz="quarter" idx="12"/>
          </p:nvPr>
        </p:nvSpPr>
        <p:spPr>
          <a:xfrm>
            <a:off x="4929211" y="2500307"/>
            <a:ext cx="3500441" cy="571504"/>
          </a:xfrm>
          <a:prstGeom prst="rect">
            <a:avLst/>
          </a:prstGeom>
        </p:spPr>
        <p:txBody>
          <a:bodyPr/>
          <a:lstStyle>
            <a:lvl1pPr>
              <a:buFontTx/>
              <a:buNone/>
              <a:defRPr sz="2600">
                <a:solidFill>
                  <a:schemeClr val="bg1"/>
                </a:solidFill>
              </a:defRPr>
            </a:lvl1pPr>
            <a:lvl2pPr>
              <a:buFontTx/>
              <a:buNone/>
              <a:defRPr/>
            </a:lvl2pPr>
            <a:lvl3pPr>
              <a:buFontTx/>
              <a:buNone/>
              <a:defRPr/>
            </a:lvl3pPr>
            <a:lvl4pPr>
              <a:buFontTx/>
              <a:buNone/>
              <a:defRPr/>
            </a:lvl4pPr>
            <a:lvl5pPr>
              <a:buFontTx/>
              <a:buNone/>
              <a:defRPr/>
            </a:lvl5pPr>
          </a:lstStyle>
          <a:p>
            <a:pPr lvl="0"/>
            <a:r>
              <a:rPr lang="nl-NL" smtClean="0"/>
              <a:t>Klik om de modelstijlen te bewerken</a:t>
            </a:r>
          </a:p>
        </p:txBody>
      </p:sp>
      <p:sp>
        <p:nvSpPr>
          <p:cNvPr id="14" name="Tijdelijke aanduiding voor tekst 13"/>
          <p:cNvSpPr>
            <a:spLocks noGrp="1"/>
          </p:cNvSpPr>
          <p:nvPr>
            <p:ph type="body" sz="quarter" idx="13"/>
          </p:nvPr>
        </p:nvSpPr>
        <p:spPr>
          <a:xfrm>
            <a:off x="4943045" y="3157103"/>
            <a:ext cx="3486607" cy="3057979"/>
          </a:xfrm>
          <a:prstGeom prst="rect">
            <a:avLst/>
          </a:prstGeom>
        </p:spPr>
        <p:txBody>
          <a:bodyPr/>
          <a:lstStyle>
            <a:lvl1pPr marL="234950" indent="-234950">
              <a:buFont typeface="+mj-lt"/>
              <a:buAutoNum type="alphaLcPeriod"/>
              <a:defRPr sz="1800" baseline="0">
                <a:solidFill>
                  <a:schemeClr val="bg1"/>
                </a:solidFill>
              </a:defRPr>
            </a:lvl1pPr>
          </a:lstStyle>
          <a:p>
            <a:pPr lvl="0"/>
            <a:r>
              <a:rPr lang="nl-NL" smtClean="0"/>
              <a:t>Klik om de modelstijlen te bewerken</a:t>
            </a:r>
          </a:p>
        </p:txBody>
      </p:sp>
      <p:sp>
        <p:nvSpPr>
          <p:cNvPr id="8" name="shpDatum"/>
          <p:cNvSpPr>
            <a:spLocks noGrp="1" noChangeArrowheads="1"/>
          </p:cNvSpPr>
          <p:nvPr>
            <p:ph type="dt" sz="half" idx="14"/>
          </p:nvPr>
        </p:nvSpPr>
        <p:spPr>
          <a:xfrm>
            <a:off x="4929188" y="6380163"/>
            <a:ext cx="3714750" cy="363537"/>
          </a:xfrm>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2145674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6" name="shpDatum" descr="RO__vervolgpagina~L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a:lvl1pPr>
          </a:lstStyle>
          <a:p>
            <a:pPr>
              <a:defRPr/>
            </a:pPr>
            <a:endParaRPr lang="nl-NL">
              <a:solidFill>
                <a:srgbClr val="000000"/>
              </a:solidFill>
            </a:endParaRPr>
          </a:p>
        </p:txBody>
      </p:sp>
      <p:sp>
        <p:nvSpPr>
          <p:cNvPr id="8" name="shpKleurvlakBoven"/>
          <p:cNvSpPr>
            <a:spLocks noGrp="1" noChangeArrowheads="1"/>
          </p:cNvSpPr>
          <p:nvPr>
            <p:ph type="ftr" sz="quarter" idx="11"/>
          </p:nvPr>
        </p:nvSpPr>
        <p:spPr/>
        <p:txBody>
          <a:bodyPr/>
          <a:lstStyle>
            <a:lvl1pPr>
              <a:defRPr/>
            </a:lvl1pPr>
          </a:lstStyle>
          <a:p>
            <a:pPr>
              <a:defRPr/>
            </a:pPr>
            <a:endParaRPr lang="nl-NL">
              <a:solidFill>
                <a:srgbClr val="000000"/>
              </a:solidFill>
            </a:endParaRPr>
          </a:p>
        </p:txBody>
      </p:sp>
      <p:sp>
        <p:nvSpPr>
          <p:cNvPr id="9" name="shpBeeldmerk"/>
          <p:cNvSpPr>
            <a:spLocks noGrp="1" noChangeArrowheads="1"/>
          </p:cNvSpPr>
          <p:nvPr>
            <p:ph type="sldNum" sz="quarter" idx="12"/>
          </p:nvPr>
        </p:nvSpPr>
        <p:spPr/>
        <p:txBody>
          <a:bodyPr/>
          <a:lstStyle>
            <a:lvl1pPr>
              <a:defRPr/>
            </a:lvl1pPr>
          </a:lstStyle>
          <a:p>
            <a:pPr>
              <a:defRPr/>
            </a:pPr>
            <a:fld id="{56C0F09E-E25B-40AE-BBAF-AF33A22CEBD1}" type="slidenum">
              <a:rPr lang="nl-NL">
                <a:solidFill>
                  <a:srgbClr val="000000"/>
                </a:solidFill>
              </a:rPr>
              <a:pPr>
                <a:defRPr/>
              </a:pPr>
              <a:t>‹#›</a:t>
            </a:fld>
            <a:endParaRPr lang="nl-NL">
              <a:solidFill>
                <a:srgbClr val="000000"/>
              </a:solidFill>
            </a:endParaRPr>
          </a:p>
        </p:txBody>
      </p:sp>
    </p:spTree>
    <p:extLst>
      <p:ext uri="{BB962C8B-B14F-4D97-AF65-F5344CB8AC3E}">
        <p14:creationId xmlns:p14="http://schemas.microsoft.com/office/powerpoint/2010/main" val="2637041912"/>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Content Placeholder 2"/>
          <p:cNvSpPr>
            <a:spLocks noGrp="1"/>
          </p:cNvSpPr>
          <p:nvPr>
            <p:ph idx="1"/>
          </p:nvPr>
        </p:nvSpPr>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03B5D73-ACFB-40B1-9D5F-3C8F17CA9385}" type="datetime1">
              <a:rPr lang="en-US">
                <a:solidFill>
                  <a:srgbClr val="000000"/>
                </a:solidFill>
              </a:rPr>
              <a:pPr>
                <a:defRPr/>
              </a:pPr>
              <a:t>26/10/2017</a:t>
            </a:fld>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1DF488C-E3EE-41E5-AF74-EB86ED6FE9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131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6"/>
          <p:cNvSpPr>
            <a:spLocks noGrp="1" noChangeArrowheads="1"/>
          </p:cNvSpPr>
          <p:nvPr>
            <p:ph type="dt" idx="10"/>
          </p:nvPr>
        </p:nvSpPr>
        <p:spPr>
          <a:ln/>
        </p:spPr>
        <p:txBody>
          <a:bodyPr/>
          <a:lstStyle>
            <a:lvl1pPr>
              <a:defRPr/>
            </a:lvl1pPr>
          </a:lstStyle>
          <a:p>
            <a:pPr>
              <a:defRPr/>
            </a:pPr>
            <a:fld id="{900D9544-0594-49E6-A236-39142E61A229}" type="datetime1">
              <a:rPr lang="nl-NL" smtClean="0"/>
              <a:pPr>
                <a:defRPr/>
              </a:pPr>
              <a:t>26-10-2017</a:t>
            </a:fld>
            <a:endParaRPr lang="en-US"/>
          </a:p>
        </p:txBody>
      </p:sp>
      <p:sp>
        <p:nvSpPr>
          <p:cNvPr id="4" name="Rectangle 7"/>
          <p:cNvSpPr>
            <a:spLocks noGrp="1" noChangeArrowheads="1"/>
          </p:cNvSpPr>
          <p:nvPr>
            <p:ph type="ftr" idx="11"/>
          </p:nvPr>
        </p:nvSpPr>
        <p:spPr>
          <a:ln/>
        </p:spPr>
        <p:txBody>
          <a:bodyPr/>
          <a:lstStyle>
            <a:lvl1pPr>
              <a:defRPr/>
            </a:lvl1pPr>
          </a:lstStyle>
          <a:p>
            <a:pPr>
              <a:defRPr/>
            </a:pPr>
            <a:r>
              <a:rPr lang="en-US"/>
              <a:t>KNMI 2010</a:t>
            </a:r>
          </a:p>
        </p:txBody>
      </p:sp>
      <p:sp>
        <p:nvSpPr>
          <p:cNvPr id="5" name="Rectangle 8"/>
          <p:cNvSpPr>
            <a:spLocks noGrp="1" noChangeArrowheads="1"/>
          </p:cNvSpPr>
          <p:nvPr>
            <p:ph type="sldNum" idx="12"/>
          </p:nvPr>
        </p:nvSpPr>
        <p:spPr>
          <a:ln/>
        </p:spPr>
        <p:txBody>
          <a:bodyPr/>
          <a:lstStyle>
            <a:lvl1pPr>
              <a:defRPr/>
            </a:lvl1pPr>
          </a:lstStyle>
          <a:p>
            <a:pPr>
              <a:defRPr/>
            </a:pPr>
            <a:fld id="{8DE39FD9-DC43-4E39-A50A-B05C268FFC8A}" type="slidenum">
              <a:rPr lang="en-US"/>
              <a:pPr>
                <a:defRPr/>
              </a:pPr>
              <a:t>‹#›</a:t>
            </a:fld>
            <a:endParaRPr lang="en-US"/>
          </a:p>
        </p:txBody>
      </p:sp>
    </p:spTree>
    <p:extLst>
      <p:ext uri="{BB962C8B-B14F-4D97-AF65-F5344CB8AC3E}">
        <p14:creationId xmlns:p14="http://schemas.microsoft.com/office/powerpoint/2010/main" val="310848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fld id="{5AE9049F-91CB-40EC-94D1-4EE027B4FD25}" type="datetime1">
              <a:rPr lang="nl-NL" smtClean="0"/>
              <a:pPr>
                <a:defRPr/>
              </a:pPr>
              <a:t>26-10-2017</a:t>
            </a:fld>
            <a:endParaRPr lang="en-US"/>
          </a:p>
        </p:txBody>
      </p:sp>
      <p:sp>
        <p:nvSpPr>
          <p:cNvPr id="3" name="Rectangle 7"/>
          <p:cNvSpPr>
            <a:spLocks noGrp="1" noChangeArrowheads="1"/>
          </p:cNvSpPr>
          <p:nvPr>
            <p:ph type="ftr" idx="11"/>
          </p:nvPr>
        </p:nvSpPr>
        <p:spPr>
          <a:ln/>
        </p:spPr>
        <p:txBody>
          <a:bodyPr/>
          <a:lstStyle>
            <a:lvl1pPr>
              <a:defRPr/>
            </a:lvl1pPr>
          </a:lstStyle>
          <a:p>
            <a:pPr>
              <a:defRPr/>
            </a:pPr>
            <a:r>
              <a:rPr lang="en-US"/>
              <a:t>KNMI 2010</a:t>
            </a:r>
          </a:p>
        </p:txBody>
      </p:sp>
      <p:sp>
        <p:nvSpPr>
          <p:cNvPr id="4" name="Rectangle 8"/>
          <p:cNvSpPr>
            <a:spLocks noGrp="1" noChangeArrowheads="1"/>
          </p:cNvSpPr>
          <p:nvPr>
            <p:ph type="sldNum" idx="12"/>
          </p:nvPr>
        </p:nvSpPr>
        <p:spPr>
          <a:ln/>
        </p:spPr>
        <p:txBody>
          <a:bodyPr/>
          <a:lstStyle>
            <a:lvl1pPr>
              <a:defRPr/>
            </a:lvl1pPr>
          </a:lstStyle>
          <a:p>
            <a:pPr>
              <a:defRPr/>
            </a:pPr>
            <a:fld id="{5F1CFFB1-38B0-4A57-BB94-DED17AE7AD3C}" type="slidenum">
              <a:rPr lang="en-US"/>
              <a:pPr>
                <a:defRPr/>
              </a:pPr>
              <a:t>‹#›</a:t>
            </a:fld>
            <a:endParaRPr lang="en-US"/>
          </a:p>
        </p:txBody>
      </p:sp>
    </p:spTree>
    <p:extLst>
      <p:ext uri="{BB962C8B-B14F-4D97-AF65-F5344CB8AC3E}">
        <p14:creationId xmlns:p14="http://schemas.microsoft.com/office/powerpoint/2010/main" val="129359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F4D230F8-5CBF-42B8-9A8B-A7F913532D34}" type="datetime1">
              <a:rPr lang="nl-NL" smtClean="0"/>
              <a:pPr>
                <a:defRPr/>
              </a:pPr>
              <a:t>26-10-2017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593F7554-57DA-4522-A82C-7D5A1634F08A}" type="slidenum">
              <a:rPr lang="en-US"/>
              <a:pPr>
                <a:defRPr/>
              </a:pPr>
              <a:t>‹#›</a:t>
            </a:fld>
            <a:endParaRPr lang="en-US"/>
          </a:p>
        </p:txBody>
      </p:sp>
    </p:spTree>
    <p:extLst>
      <p:ext uri="{BB962C8B-B14F-4D97-AF65-F5344CB8AC3E}">
        <p14:creationId xmlns:p14="http://schemas.microsoft.com/office/powerpoint/2010/main" val="215490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6"/>
          <p:cNvSpPr>
            <a:spLocks noGrp="1" noChangeArrowheads="1"/>
          </p:cNvSpPr>
          <p:nvPr>
            <p:ph type="dt" idx="10"/>
          </p:nvPr>
        </p:nvSpPr>
        <p:spPr>
          <a:ln/>
        </p:spPr>
        <p:txBody>
          <a:bodyPr/>
          <a:lstStyle>
            <a:lvl1pPr>
              <a:defRPr/>
            </a:lvl1pPr>
          </a:lstStyle>
          <a:p>
            <a:pPr>
              <a:defRPr/>
            </a:pPr>
            <a:fld id="{350652D7-D5F7-438E-8796-D680C07882C7}" type="datetime1">
              <a:rPr lang="nl-NL" smtClean="0"/>
              <a:pPr>
                <a:defRPr/>
              </a:pPr>
              <a:t>26-10-2017</a:t>
            </a:fld>
            <a:endParaRPr lang="en-US"/>
          </a:p>
        </p:txBody>
      </p:sp>
      <p:sp>
        <p:nvSpPr>
          <p:cNvPr id="6" name="Rectangle 7"/>
          <p:cNvSpPr>
            <a:spLocks noGrp="1" noChangeArrowheads="1"/>
          </p:cNvSpPr>
          <p:nvPr>
            <p:ph type="ftr" idx="11"/>
          </p:nvPr>
        </p:nvSpPr>
        <p:spPr>
          <a:ln/>
        </p:spPr>
        <p:txBody>
          <a:bodyPr/>
          <a:lstStyle>
            <a:lvl1pPr>
              <a:defRPr/>
            </a:lvl1pPr>
          </a:lstStyle>
          <a:p>
            <a:pPr>
              <a:defRPr/>
            </a:pPr>
            <a:r>
              <a:rPr lang="en-US"/>
              <a:t>KNMI 2010</a:t>
            </a:r>
          </a:p>
        </p:txBody>
      </p:sp>
      <p:sp>
        <p:nvSpPr>
          <p:cNvPr id="7" name="Rectangle 8"/>
          <p:cNvSpPr>
            <a:spLocks noGrp="1" noChangeArrowheads="1"/>
          </p:cNvSpPr>
          <p:nvPr>
            <p:ph type="sldNum" idx="12"/>
          </p:nvPr>
        </p:nvSpPr>
        <p:spPr>
          <a:ln/>
        </p:spPr>
        <p:txBody>
          <a:bodyPr/>
          <a:lstStyle>
            <a:lvl1pPr>
              <a:defRPr/>
            </a:lvl1pPr>
          </a:lstStyle>
          <a:p>
            <a:pPr>
              <a:defRPr/>
            </a:pPr>
            <a:fld id="{7BB9D491-6458-4141-9813-33D2FB13AB79}" type="slidenum">
              <a:rPr lang="en-US"/>
              <a:pPr>
                <a:defRPr/>
              </a:pPr>
              <a:t>‹#›</a:t>
            </a:fld>
            <a:endParaRPr lang="en-US"/>
          </a:p>
        </p:txBody>
      </p:sp>
    </p:spTree>
    <p:extLst>
      <p:ext uri="{BB962C8B-B14F-4D97-AF65-F5344CB8AC3E}">
        <p14:creationId xmlns:p14="http://schemas.microsoft.com/office/powerpoint/2010/main" val="81003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8.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17" Type="http://schemas.openxmlformats.org/officeDocument/2006/relationships/image" Target="../media/image4.png"/><Relationship Id="rId2" Type="http://schemas.openxmlformats.org/officeDocument/2006/relationships/slideLayout" Target="../slideLayouts/slideLayout31.xml"/><Relationship Id="rId16"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2.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4.png"/><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5.xml"/><Relationship Id="rId7"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6.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6318250"/>
            <a:ext cx="9144000" cy="539750"/>
          </a:xfrm>
          <a:prstGeom prst="rect">
            <a:avLst/>
          </a:prstGeom>
          <a:solidFill>
            <a:srgbClr val="9ACCD4"/>
          </a:solidFill>
          <a:ln w="9525">
            <a:noFill/>
            <a:round/>
            <a:headEnd/>
            <a:tailEnd/>
          </a:ln>
          <a:effectLst/>
        </p:spPr>
        <p:txBody>
          <a:bodyPr wrap="none" anchor="ctr"/>
          <a:lstStyle/>
          <a:p>
            <a:pPr defTabSz="457200" eaLnBrk="0" fontAlgn="base" hangingPunct="0">
              <a:spcBef>
                <a:spcPct val="0"/>
              </a:spcBef>
              <a:spcAft>
                <a:spcPct val="0"/>
              </a:spcAft>
              <a:buClr>
                <a:srgbClr val="000000"/>
              </a:buClr>
              <a:buSzPct val="100000"/>
              <a:buFont typeface="Arial" charset="0"/>
              <a:buNone/>
              <a:defRPr/>
            </a:pPr>
            <a:endParaRPr lang="nl-NL">
              <a:solidFill>
                <a:srgbClr val="FFFFFF"/>
              </a:solidFill>
              <a:latin typeface="Arial" charset="0"/>
            </a:endParaRPr>
          </a:p>
        </p:txBody>
      </p:sp>
      <p:sp>
        <p:nvSpPr>
          <p:cNvPr id="6146" name="Rectangle 2"/>
          <p:cNvSpPr>
            <a:spLocks noChangeArrowheads="1"/>
          </p:cNvSpPr>
          <p:nvPr/>
        </p:nvSpPr>
        <p:spPr bwMode="auto">
          <a:xfrm>
            <a:off x="0" y="0"/>
            <a:ext cx="9144000" cy="1071563"/>
          </a:xfrm>
          <a:prstGeom prst="rect">
            <a:avLst/>
          </a:prstGeom>
          <a:solidFill>
            <a:srgbClr val="9ACCD4"/>
          </a:solidFill>
          <a:ln w="9525">
            <a:noFill/>
            <a:round/>
            <a:headEnd/>
            <a:tailEnd/>
          </a:ln>
          <a:effectLst/>
        </p:spPr>
        <p:txBody>
          <a:bodyPr wrap="none" anchor="ctr"/>
          <a:lstStyle/>
          <a:p>
            <a:pPr defTabSz="457200" eaLnBrk="0" fontAlgn="base" hangingPunct="0">
              <a:spcBef>
                <a:spcPct val="0"/>
              </a:spcBef>
              <a:spcAft>
                <a:spcPct val="0"/>
              </a:spcAft>
              <a:buClr>
                <a:srgbClr val="000000"/>
              </a:buClr>
              <a:buSzPct val="100000"/>
              <a:buFont typeface="Arial" charset="0"/>
              <a:buNone/>
              <a:defRPr/>
            </a:pPr>
            <a:endParaRPr lang="nl-NL">
              <a:solidFill>
                <a:srgbClr val="FFFFFF"/>
              </a:solidFill>
              <a:latin typeface="Arial" charset="0"/>
            </a:endParaRPr>
          </a:p>
        </p:txBody>
      </p:sp>
      <p:pic>
        <p:nvPicPr>
          <p:cNvPr id="62468" name="Picture 3"/>
          <p:cNvPicPr>
            <a:picLocks noChangeAspect="1" noChangeArrowheads="1"/>
          </p:cNvPicPr>
          <p:nvPr/>
        </p:nvPicPr>
        <p:blipFill>
          <a:blip r:embed="rId14" cstate="print"/>
          <a:srcRect/>
          <a:stretch>
            <a:fillRect/>
          </a:stretch>
        </p:blipFill>
        <p:spPr bwMode="auto">
          <a:xfrm>
            <a:off x="0" y="0"/>
            <a:ext cx="9144000" cy="857250"/>
          </a:xfrm>
          <a:prstGeom prst="rect">
            <a:avLst/>
          </a:prstGeom>
          <a:noFill/>
          <a:ln w="9525">
            <a:noFill/>
            <a:round/>
            <a:headEnd/>
            <a:tailEnd/>
          </a:ln>
        </p:spPr>
      </p:pic>
      <p:sp>
        <p:nvSpPr>
          <p:cNvPr id="62469" name="Rectangle 4"/>
          <p:cNvSpPr>
            <a:spLocks noGrp="1" noChangeArrowheads="1"/>
          </p:cNvSpPr>
          <p:nvPr>
            <p:ph type="title"/>
          </p:nvPr>
        </p:nvSpPr>
        <p:spPr bwMode="auto">
          <a:xfrm>
            <a:off x="366713" y="1233488"/>
            <a:ext cx="8167687" cy="5699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2470" name="Rectangle 5"/>
          <p:cNvSpPr>
            <a:spLocks noGrp="1" noChangeArrowheads="1"/>
          </p:cNvSpPr>
          <p:nvPr>
            <p:ph type="body" idx="1"/>
          </p:nvPr>
        </p:nvSpPr>
        <p:spPr bwMode="auto">
          <a:xfrm>
            <a:off x="366713" y="1798638"/>
            <a:ext cx="8167687" cy="4354512"/>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6"/>
          <p:cNvSpPr>
            <a:spLocks noGrp="1" noChangeArrowheads="1"/>
          </p:cNvSpPr>
          <p:nvPr>
            <p:ph type="dt"/>
          </p:nvPr>
        </p:nvSpPr>
        <p:spPr bwMode="auto">
          <a:xfrm>
            <a:off x="4483100" y="6538913"/>
            <a:ext cx="4154488" cy="3143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defTabSz="457200" fontAlgn="base">
              <a:spcBef>
                <a:spcPct val="0"/>
              </a:spcBef>
              <a:spcAft>
                <a:spcPct val="0"/>
              </a:spcAft>
              <a:defRPr/>
            </a:pPr>
            <a:fld id="{974E2DE1-77F3-4EF8-BC4B-7E9BDFD335E1}" type="datetime1">
              <a:rPr lang="nl-NL" smtClean="0"/>
              <a:pPr defTabSz="457200" fontAlgn="base">
                <a:spcBef>
                  <a:spcPct val="0"/>
                </a:spcBef>
                <a:spcAft>
                  <a:spcPct val="0"/>
                </a:spcAft>
                <a:defRPr/>
              </a:pPr>
              <a:t>26-10-2017</a:t>
            </a:fld>
            <a:endParaRPr lang="en-US"/>
          </a:p>
        </p:txBody>
      </p:sp>
      <p:sp>
        <p:nvSpPr>
          <p:cNvPr id="6151" name="Rectangle 7"/>
          <p:cNvSpPr>
            <a:spLocks noGrp="1" noChangeArrowheads="1"/>
          </p:cNvSpPr>
          <p:nvPr>
            <p:ph type="ftr"/>
          </p:nvPr>
        </p:nvSpPr>
        <p:spPr bwMode="auto">
          <a:xfrm>
            <a:off x="4476750" y="6369050"/>
            <a:ext cx="4162425" cy="2825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4" charset="0"/>
              <a:buNone/>
              <a:defRPr sz="1000">
                <a:solidFill>
                  <a:srgbClr val="000000"/>
                </a:solidFill>
                <a:latin typeface="Verdana" pitchFamily="34" charset="0"/>
                <a:cs typeface="Arial" pitchFamily="34" charset="0"/>
              </a:defRPr>
            </a:lvl1pPr>
          </a:lstStyle>
          <a:p>
            <a:pPr defTabSz="457200" fontAlgn="base">
              <a:spcBef>
                <a:spcPct val="0"/>
              </a:spcBef>
              <a:spcAft>
                <a:spcPct val="0"/>
              </a:spcAft>
              <a:defRPr/>
            </a:pPr>
            <a:r>
              <a:rPr lang="en-US"/>
              <a:t>KNMI 2010</a:t>
            </a:r>
          </a:p>
        </p:txBody>
      </p:sp>
      <p:sp>
        <p:nvSpPr>
          <p:cNvPr id="6152" name="Rectangle 8"/>
          <p:cNvSpPr>
            <a:spLocks noGrp="1" noChangeArrowheads="1"/>
          </p:cNvSpPr>
          <p:nvPr>
            <p:ph type="sldNum"/>
          </p:nvPr>
        </p:nvSpPr>
        <p:spPr bwMode="auto">
          <a:xfrm>
            <a:off x="387350" y="6362700"/>
            <a:ext cx="711200" cy="3619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0" hangingPunct="0">
              <a:buClr>
                <a:srgbClr val="000000"/>
              </a:buClr>
              <a:buSzPct val="100000"/>
              <a:buFont typeface="Verdana" pitchFamily="32" charset="0"/>
              <a:buNone/>
              <a:defRPr sz="1000">
                <a:solidFill>
                  <a:srgbClr val="000000"/>
                </a:solidFill>
                <a:latin typeface="+mn-lt"/>
                <a:ea typeface="+mn-ea"/>
                <a:cs typeface="Arial" charset="0"/>
              </a:defRPr>
            </a:lvl1pPr>
          </a:lstStyle>
          <a:p>
            <a:pPr defTabSz="457200" fontAlgn="base">
              <a:spcBef>
                <a:spcPct val="0"/>
              </a:spcBef>
              <a:spcAft>
                <a:spcPct val="0"/>
              </a:spcAft>
              <a:defRPr/>
            </a:pPr>
            <a:fld id="{C5C7D0C8-E211-4721-A957-A5C2C7C27A5C}"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405065202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ftr="0" dt="0"/>
  <p:txStyles>
    <p:titleStyle>
      <a:lvl1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mj-lt"/>
          <a:ea typeface="+mj-ea"/>
          <a:cs typeface="+mj-cs"/>
        </a:defRPr>
      </a:lvl1pPr>
      <a:lvl2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2pPr>
      <a:lvl3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3pPr>
      <a:lvl4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4pPr>
      <a:lvl5pPr algn="l" defTabSz="457200" rtl="0" eaLnBrk="0" fontAlgn="base" hangingPunct="0">
        <a:spcBef>
          <a:spcPct val="0"/>
        </a:spcBef>
        <a:spcAft>
          <a:spcPct val="0"/>
        </a:spcAft>
        <a:buClr>
          <a:srgbClr val="900079"/>
        </a:buClr>
        <a:buSzPct val="100000"/>
        <a:buFont typeface="Verdana" pitchFamily="34" charset="0"/>
        <a:defRPr sz="2600">
          <a:solidFill>
            <a:srgbClr val="900079"/>
          </a:solidFill>
          <a:latin typeface="Verdana" pitchFamily="32" charset="0"/>
          <a:ea typeface="DejaVu Sans" charset="0"/>
          <a:cs typeface="DejaVu Sans" charset="0"/>
        </a:defRPr>
      </a:lvl5pPr>
      <a:lvl6pPr marL="4572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6pPr>
      <a:lvl7pPr marL="9144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7pPr>
      <a:lvl8pPr marL="13716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8pPr>
      <a:lvl9pPr marL="1828800" algn="l" defTabSz="457200" rtl="0" eaLnBrk="0" fontAlgn="base" hangingPunct="0">
        <a:spcBef>
          <a:spcPct val="0"/>
        </a:spcBef>
        <a:spcAft>
          <a:spcPct val="0"/>
        </a:spcAft>
        <a:buClr>
          <a:srgbClr val="900079"/>
        </a:buClr>
        <a:buSzPct val="100000"/>
        <a:buFont typeface="Verdana" pitchFamily="32" charset="0"/>
        <a:defRPr sz="2600">
          <a:solidFill>
            <a:srgbClr val="900079"/>
          </a:solidFill>
          <a:latin typeface="Verdana" pitchFamily="32" charset="0"/>
          <a:ea typeface="DejaVu Sans" charset="0"/>
          <a:cs typeface="DejaVu Sans" charset="0"/>
        </a:defRPr>
      </a:lvl9pPr>
    </p:titleStyle>
    <p:bodyStyle>
      <a:lvl1pPr marL="342900" indent="-342900" algn="l" defTabSz="457200" rtl="0" eaLnBrk="0" fontAlgn="base" hangingPunct="0">
        <a:spcBef>
          <a:spcPts val="450"/>
        </a:spcBef>
        <a:spcAft>
          <a:spcPct val="0"/>
        </a:spcAft>
        <a:buClr>
          <a:srgbClr val="000000"/>
        </a:buClr>
        <a:buSzPct val="100000"/>
        <a:buFont typeface="Arial" charset="0"/>
        <a:buChar char="•"/>
        <a:defRPr sz="3200">
          <a:solidFill>
            <a:srgbClr val="000000"/>
          </a:solidFill>
          <a:latin typeface="+mn-lt"/>
          <a:ea typeface="+mn-ea"/>
          <a:cs typeface="+mn-cs"/>
        </a:defRPr>
      </a:lvl1pPr>
      <a:lvl2pPr marL="150813" indent="-150813" algn="l" defTabSz="457200" rtl="0" eaLnBrk="0" fontAlgn="base" hangingPunct="0">
        <a:spcBef>
          <a:spcPts val="450"/>
        </a:spcBef>
        <a:spcAft>
          <a:spcPct val="0"/>
        </a:spcAft>
        <a:buClr>
          <a:srgbClr val="000000"/>
        </a:buClr>
        <a:buSzPct val="75000"/>
        <a:buFont typeface="Arial" charset="0"/>
        <a:buBlip>
          <a:blip r:embed="rId15"/>
        </a:buBlip>
        <a:defRPr sz="2800">
          <a:solidFill>
            <a:srgbClr val="000000"/>
          </a:solidFill>
          <a:latin typeface="+mn-lt"/>
          <a:ea typeface="+mn-ea"/>
          <a:cs typeface="+mn-cs"/>
        </a:defRPr>
      </a:lvl2pPr>
      <a:lvl3pPr marL="404813" indent="-250825" algn="l" defTabSz="457200" rtl="0" eaLnBrk="0" fontAlgn="base" hangingPunct="0">
        <a:spcBef>
          <a:spcPts val="450"/>
        </a:spcBef>
        <a:spcAft>
          <a:spcPct val="0"/>
        </a:spcAft>
        <a:buClr>
          <a:srgbClr val="000000"/>
        </a:buClr>
        <a:buSzPct val="75000"/>
        <a:buFont typeface="Arial" charset="0"/>
        <a:buBlip>
          <a:blip r:embed="rId16"/>
        </a:buBlip>
        <a:defRPr sz="2400">
          <a:solidFill>
            <a:srgbClr val="000000"/>
          </a:solidFill>
          <a:latin typeface="+mn-lt"/>
          <a:ea typeface="+mn-ea"/>
          <a:cs typeface="+mn-cs"/>
        </a:defRPr>
      </a:lvl3pPr>
      <a:lvl4pPr marL="631825" indent="-223838" algn="l" defTabSz="457200" rtl="0" eaLnBrk="0" fontAlgn="base" hangingPunct="0">
        <a:spcBef>
          <a:spcPts val="450"/>
        </a:spcBef>
        <a:spcAft>
          <a:spcPct val="0"/>
        </a:spcAft>
        <a:buClr>
          <a:srgbClr val="000000"/>
        </a:buClr>
        <a:buSzPct val="75000"/>
        <a:buFont typeface="Arial" charset="0"/>
        <a:buBlip>
          <a:blip r:embed="rId17"/>
        </a:buBlip>
        <a:defRPr sz="2000">
          <a:solidFill>
            <a:srgbClr val="000000"/>
          </a:solidFill>
          <a:latin typeface="+mn-lt"/>
          <a:ea typeface="+mn-ea"/>
          <a:cs typeface="+mn-cs"/>
        </a:defRPr>
      </a:lvl4pPr>
      <a:lvl5pPr marL="809625" indent="-176213" algn="l" defTabSz="457200" rtl="0" eaLnBrk="0" fontAlgn="base" hangingPunct="0">
        <a:spcBef>
          <a:spcPts val="450"/>
        </a:spcBef>
        <a:spcAft>
          <a:spcPct val="0"/>
        </a:spcAft>
        <a:buClr>
          <a:srgbClr val="000000"/>
        </a:buClr>
        <a:buSzPct val="100000"/>
        <a:buFont typeface="Arial" charset="0"/>
        <a:buChar char="»"/>
        <a:defRPr sz="2000">
          <a:solidFill>
            <a:srgbClr val="000000"/>
          </a:solidFill>
          <a:latin typeface="+mn-lt"/>
          <a:ea typeface="+mn-ea"/>
          <a:cs typeface="+mn-cs"/>
        </a:defRPr>
      </a:lvl5pPr>
      <a:lvl6pPr marL="12668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6pPr>
      <a:lvl7pPr marL="17240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7pPr>
      <a:lvl8pPr marL="21812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8pPr>
      <a:lvl9pPr marL="2638425" indent="-176213" algn="l" defTabSz="457200" rtl="0" eaLnBrk="0" fontAlgn="base" hangingPunct="0">
        <a:spcBef>
          <a:spcPts val="450"/>
        </a:spcBef>
        <a:spcAft>
          <a:spcPct val="0"/>
        </a:spcAft>
        <a:buClr>
          <a:srgbClr val="000000"/>
        </a:buClr>
        <a:buSzPct val="100000"/>
        <a:buFont typeface="Arial" charset="0"/>
        <a:buChar char="»"/>
        <a:defRPr>
          <a:solidFill>
            <a:srgbClr val="000000"/>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4099"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CCE3D421-58D7-49F3-800D-AFA2F3F58C66}" type="slidenum">
              <a:rPr lang="nl-NL">
                <a:solidFill>
                  <a:srgbClr val="000000"/>
                </a:solidFill>
                <a:latin typeface="Verdana" pitchFamily="34" charset="0"/>
                <a:cs typeface="Arial" pitchFamily="34" charset="0"/>
              </a:rPr>
              <a:pPr eaLnBrk="0" fontAlgn="base" hangingPunct="0">
                <a:spcBef>
                  <a:spcPct val="0"/>
                </a:spcBef>
                <a:spcAft>
                  <a:spcPct val="0"/>
                </a:spcAft>
                <a:defRPr/>
              </a:pPr>
              <a:t>‹#›</a:t>
            </a:fld>
            <a:endParaRPr lang="nl-NL">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20389393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hdr="0"/>
  <p:txStyles>
    <p:titleStyle>
      <a:lvl1pPr algn="l" rtl="0" eaLnBrk="0" fontAlgn="base" hangingPunct="0">
        <a:spcBef>
          <a:spcPct val="0"/>
        </a:spcBef>
        <a:spcAft>
          <a:spcPct val="0"/>
        </a:spcAft>
        <a:defRPr sz="2600" kern="1200">
          <a:solidFill>
            <a:srgbClr val="900079"/>
          </a:solidFill>
          <a:latin typeface="Arial" charset="0"/>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itchFamily="34" charset="0"/>
        <a:defRPr kern="1200">
          <a:solidFill>
            <a:srgbClr val="000000"/>
          </a:solidFill>
          <a:latin typeface="Arial" charset="0"/>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7"/>
        </a:buBlip>
        <a:defRPr kern="1200">
          <a:solidFill>
            <a:srgbClr val="000000"/>
          </a:solidFill>
          <a:latin typeface="Arial" charset="0"/>
          <a:ea typeface="ＭＳ Ｐゴシック" charset="-128"/>
          <a:cs typeface="+mn-cs"/>
        </a:defRPr>
      </a:lvl2pPr>
      <a:lvl3pPr marL="406400" indent="-252413" algn="l" rtl="0" eaLnBrk="0" fontAlgn="base" hangingPunct="0">
        <a:spcBef>
          <a:spcPct val="20000"/>
        </a:spcBef>
        <a:spcAft>
          <a:spcPct val="0"/>
        </a:spcAft>
        <a:buFont typeface="Arial" pitchFamily="34" charset="0"/>
        <a:buBlip>
          <a:blip r:embed="rId8"/>
        </a:buBlip>
        <a:defRPr kern="1200">
          <a:solidFill>
            <a:srgbClr val="000000"/>
          </a:solidFill>
          <a:latin typeface="Arial" charset="0"/>
          <a:ea typeface="ＭＳ Ｐゴシック" charset="-128"/>
          <a:cs typeface="+mn-cs"/>
        </a:defRPr>
      </a:lvl3pPr>
      <a:lvl4pPr marL="633413" indent="-225425" algn="l" rtl="0" eaLnBrk="0" fontAlgn="base" hangingPunct="0">
        <a:spcBef>
          <a:spcPct val="20000"/>
        </a:spcBef>
        <a:spcAft>
          <a:spcPct val="0"/>
        </a:spcAft>
        <a:buFont typeface="Arial" pitchFamily="34" charset="0"/>
        <a:buBlip>
          <a:blip r:embed="rId9"/>
        </a:buBlip>
        <a:defRPr kern="1200">
          <a:solidFill>
            <a:srgbClr val="000000"/>
          </a:solidFill>
          <a:latin typeface="Arial" charset="0"/>
          <a:ea typeface="ＭＳ Ｐゴシック" charset="-128"/>
          <a:cs typeface="+mn-cs"/>
        </a:defRPr>
      </a:lvl4pPr>
      <a:lvl5pPr marL="811213" indent="-176213" algn="l" rtl="0" eaLnBrk="0" fontAlgn="base" hangingPunct="0">
        <a:spcBef>
          <a:spcPct val="20000"/>
        </a:spcBef>
        <a:spcAft>
          <a:spcPct val="0"/>
        </a:spcAft>
        <a:buFont typeface="Arial" pitchFamily="34" charset="0"/>
        <a:buChar char="»"/>
        <a:defRPr kern="1200">
          <a:solidFill>
            <a:schemeClr val="tx1"/>
          </a:solidFill>
          <a:latin typeface="Arial"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307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3076" name="shpDatum" descr="RO__vervolgpagina~L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3078"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F32D19B0-E372-4200-B827-05F005FEBF4D}" type="slidenum">
              <a:rPr lang="nl-NL">
                <a:solidFill>
                  <a:srgbClr val="000000"/>
                </a:solidFill>
                <a:cs typeface="Arial" pitchFamily="34" charset="0"/>
              </a:rPr>
              <a:pPr eaLnBrk="0" fontAlgn="base" hangingPunct="0">
                <a:spcBef>
                  <a:spcPct val="0"/>
                </a:spcBef>
                <a:spcAft>
                  <a:spcPct val="0"/>
                </a:spcAft>
                <a:defRPr/>
              </a:pPr>
              <a:t>‹#›</a:t>
            </a:fld>
            <a:endParaRPr lang="nl-NL">
              <a:solidFill>
                <a:srgbClr val="000000"/>
              </a:solidFill>
              <a:cs typeface="Arial" pitchFamily="34" charset="0"/>
            </a:endParaRPr>
          </a:p>
        </p:txBody>
      </p:sp>
    </p:spTree>
    <p:extLst>
      <p:ext uri="{BB962C8B-B14F-4D97-AF65-F5344CB8AC3E}">
        <p14:creationId xmlns:p14="http://schemas.microsoft.com/office/powerpoint/2010/main" val="42733523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p:txStyles>
    <p:titleStyle>
      <a:lvl1pPr algn="l" rtl="0" eaLnBrk="0" fontAlgn="base" hangingPunct="0">
        <a:spcBef>
          <a:spcPct val="0"/>
        </a:spcBef>
        <a:spcAft>
          <a:spcPct val="0"/>
        </a:spcAft>
        <a:defRPr sz="2600">
          <a:solidFill>
            <a:srgbClr val="900079"/>
          </a:solidFill>
          <a:latin typeface="+mj-lt"/>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5pPr>
      <a:lvl6pPr marL="457200" algn="l" rtl="0" fontAlgn="base">
        <a:spcBef>
          <a:spcPct val="0"/>
        </a:spcBef>
        <a:spcAft>
          <a:spcPct val="0"/>
        </a:spcAft>
        <a:defRPr sz="2600">
          <a:solidFill>
            <a:srgbClr val="900079"/>
          </a:solidFill>
          <a:latin typeface="Verdana" charset="0"/>
        </a:defRPr>
      </a:lvl6pPr>
      <a:lvl7pPr marL="914400" algn="l" rtl="0" fontAlgn="base">
        <a:spcBef>
          <a:spcPct val="0"/>
        </a:spcBef>
        <a:spcAft>
          <a:spcPct val="0"/>
        </a:spcAft>
        <a:defRPr sz="2600">
          <a:solidFill>
            <a:srgbClr val="900079"/>
          </a:solidFill>
          <a:latin typeface="Verdana" charset="0"/>
        </a:defRPr>
      </a:lvl7pPr>
      <a:lvl8pPr marL="1371600" algn="l" rtl="0" fontAlgn="base">
        <a:spcBef>
          <a:spcPct val="0"/>
        </a:spcBef>
        <a:spcAft>
          <a:spcPct val="0"/>
        </a:spcAft>
        <a:defRPr sz="2600">
          <a:solidFill>
            <a:srgbClr val="900079"/>
          </a:solidFill>
          <a:latin typeface="Verdana" charset="0"/>
        </a:defRPr>
      </a:lvl8pPr>
      <a:lvl9pPr marL="1828800" algn="l" rtl="0" fontAlgn="base">
        <a:spcBef>
          <a:spcPct val="0"/>
        </a:spcBef>
        <a:spcAft>
          <a:spcPct val="0"/>
        </a:spcAft>
        <a:defRPr sz="2600">
          <a:solidFill>
            <a:srgbClr val="900079"/>
          </a:solidFill>
          <a:latin typeface="Verdana" charset="0"/>
        </a:defRPr>
      </a:lvl9pPr>
    </p:titleStyle>
    <p:bodyStyle>
      <a:lvl1pPr marL="342900" indent="-342900" algn="l" rtl="0" eaLnBrk="0" fontAlgn="base" hangingPunct="0">
        <a:spcBef>
          <a:spcPct val="20000"/>
        </a:spcBef>
        <a:spcAft>
          <a:spcPct val="0"/>
        </a:spcAft>
        <a:buFont typeface="Arial" pitchFamily="34" charset="0"/>
        <a:defRPr>
          <a:solidFill>
            <a:srgbClr val="000000"/>
          </a:solidFill>
          <a:latin typeface="+mn-lt"/>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15"/>
        </a:buBlip>
        <a:defRPr>
          <a:solidFill>
            <a:srgbClr val="000000"/>
          </a:solidFill>
          <a:latin typeface="+mn-lt"/>
          <a:ea typeface="ＭＳ Ｐゴシック" charset="-128"/>
        </a:defRPr>
      </a:lvl2pPr>
      <a:lvl3pPr marL="406400" indent="-252413" algn="l" rtl="0" eaLnBrk="0" fontAlgn="base" hangingPunct="0">
        <a:spcBef>
          <a:spcPct val="20000"/>
        </a:spcBef>
        <a:spcAft>
          <a:spcPct val="0"/>
        </a:spcAft>
        <a:buFont typeface="Arial" pitchFamily="34" charset="0"/>
        <a:buBlip>
          <a:blip r:embed="rId16"/>
        </a:buBlip>
        <a:defRPr>
          <a:solidFill>
            <a:srgbClr val="000000"/>
          </a:solidFill>
          <a:latin typeface="+mn-lt"/>
          <a:ea typeface="ＭＳ Ｐゴシック" charset="-128"/>
        </a:defRPr>
      </a:lvl3pPr>
      <a:lvl4pPr marL="633413" indent="-225425" algn="l" rtl="0" eaLnBrk="0" fontAlgn="base" hangingPunct="0">
        <a:spcBef>
          <a:spcPct val="20000"/>
        </a:spcBef>
        <a:spcAft>
          <a:spcPct val="0"/>
        </a:spcAft>
        <a:buFont typeface="Arial" pitchFamily="34" charset="0"/>
        <a:buBlip>
          <a:blip r:embed="rId17"/>
        </a:buBlip>
        <a:defRPr>
          <a:solidFill>
            <a:srgbClr val="000000"/>
          </a:solidFill>
          <a:latin typeface="+mn-lt"/>
          <a:ea typeface="ＭＳ Ｐゴシック" charset="-128"/>
        </a:defRPr>
      </a:lvl4pPr>
      <a:lvl5pPr marL="811213" indent="-176213" algn="l" rtl="0" eaLnBrk="0" fontAlgn="base" hangingPunct="0">
        <a:spcBef>
          <a:spcPct val="20000"/>
        </a:spcBef>
        <a:spcAft>
          <a:spcPct val="0"/>
        </a:spcAft>
        <a:buFont typeface="Arial" pitchFamily="34" charset="0"/>
        <a:buChar char="»"/>
        <a:defRPr>
          <a:solidFill>
            <a:schemeClr val="tx1"/>
          </a:solidFill>
          <a:latin typeface="+mn-lt"/>
          <a:ea typeface="ＭＳ Ｐゴシック" charset="-128"/>
        </a:defRPr>
      </a:lvl5pPr>
      <a:lvl6pPr marL="1268413" indent="-176213" algn="l" rtl="0" fontAlgn="base">
        <a:spcBef>
          <a:spcPct val="20000"/>
        </a:spcBef>
        <a:spcAft>
          <a:spcPct val="0"/>
        </a:spcAft>
        <a:buFont typeface="Arial" charset="0"/>
        <a:buChar char="»"/>
        <a:defRPr>
          <a:solidFill>
            <a:schemeClr val="tx1"/>
          </a:solidFill>
          <a:latin typeface="+mn-lt"/>
          <a:ea typeface="ＭＳ Ｐゴシック" charset="-128"/>
        </a:defRPr>
      </a:lvl6pPr>
      <a:lvl7pPr marL="1725613" indent="-176213" algn="l" rtl="0" fontAlgn="base">
        <a:spcBef>
          <a:spcPct val="20000"/>
        </a:spcBef>
        <a:spcAft>
          <a:spcPct val="0"/>
        </a:spcAft>
        <a:buFont typeface="Arial" charset="0"/>
        <a:buChar char="»"/>
        <a:defRPr>
          <a:solidFill>
            <a:schemeClr val="tx1"/>
          </a:solidFill>
          <a:latin typeface="+mn-lt"/>
          <a:ea typeface="ＭＳ Ｐゴシック" charset="-128"/>
        </a:defRPr>
      </a:lvl7pPr>
      <a:lvl8pPr marL="2182813" indent="-176213" algn="l" rtl="0" fontAlgn="base">
        <a:spcBef>
          <a:spcPct val="20000"/>
        </a:spcBef>
        <a:spcAft>
          <a:spcPct val="0"/>
        </a:spcAft>
        <a:buFont typeface="Arial" charset="0"/>
        <a:buChar char="»"/>
        <a:defRPr>
          <a:solidFill>
            <a:schemeClr val="tx1"/>
          </a:solidFill>
          <a:latin typeface="+mn-lt"/>
          <a:ea typeface="ＭＳ Ｐゴシック" charset="-128"/>
        </a:defRPr>
      </a:lvl8pPr>
      <a:lvl9pPr marL="2640013" indent="-176213" algn="l" rtl="0" fontAlgn="base">
        <a:spcBef>
          <a:spcPct val="20000"/>
        </a:spcBef>
        <a:spcAft>
          <a:spcPct val="0"/>
        </a:spcAft>
        <a:buFont typeface="Arial"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6149" name="Picture 21" descr="foto gebouwen"/>
          <p:cNvPicPr>
            <a:picLocks noChangeAspect="1" noChangeArrowheads="1"/>
          </p:cNvPicPr>
          <p:nvPr/>
        </p:nvPicPr>
        <p:blipFill>
          <a:blip r:embed="rId13" cstate="print">
            <a:extLst>
              <a:ext uri="{28A0092B-C50C-407E-A947-70E740481C1C}">
                <a14:useLocalDpi xmlns:a14="http://schemas.microsoft.com/office/drawing/2010/main" val="0"/>
              </a:ext>
            </a:extLst>
          </a:blip>
          <a:srcRect l="11357" r="33960"/>
          <a:stretch>
            <a:fillRect/>
          </a:stretch>
        </p:blipFill>
        <p:spPr bwMode="auto">
          <a:xfrm>
            <a:off x="0" y="-6350"/>
            <a:ext cx="4578350" cy="6864350"/>
          </a:xfrm>
          <a:prstGeom prst="rect">
            <a:avLst/>
          </a:prstGeom>
          <a:noFill/>
          <a:extLst>
            <a:ext uri="{909E8E84-426E-40DD-AFC4-6F175D3DCCD1}">
              <a14:hiddenFill xmlns:a14="http://schemas.microsoft.com/office/drawing/2010/main">
                <a:solidFill>
                  <a:srgbClr val="FFFFFF"/>
                </a:solidFill>
              </a14:hiddenFill>
            </a:ext>
          </a:extLst>
        </p:spPr>
      </p:pic>
      <p:sp>
        <p:nvSpPr>
          <p:cNvPr id="8" name="shpKleurvlak"/>
          <p:cNvSpPr>
            <a:spLocks noChangeArrowheads="1"/>
          </p:cNvSpPr>
          <p:nvPr/>
        </p:nvSpPr>
        <p:spPr bwMode="auto">
          <a:xfrm>
            <a:off x="4572000" y="0"/>
            <a:ext cx="4572000" cy="6858000"/>
          </a:xfrm>
          <a:prstGeom prst="rect">
            <a:avLst/>
          </a:prstGeom>
          <a:solidFill>
            <a:srgbClr val="9ACCD4"/>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defRPr/>
            </a:pPr>
            <a:endParaRPr lang="nl-NL" dirty="0">
              <a:solidFill>
                <a:srgbClr val="FFFFFF"/>
              </a:solidFill>
            </a:endParaRPr>
          </a:p>
        </p:txBody>
      </p:sp>
      <p:sp>
        <p:nvSpPr>
          <p:cNvPr id="176133" name="shpDatum"/>
          <p:cNvSpPr>
            <a:spLocks noGrp="1" noChangeArrowheads="1"/>
          </p:cNvSpPr>
          <p:nvPr>
            <p:ph type="dt" sz="half" idx="2"/>
          </p:nvPr>
        </p:nvSpPr>
        <p:spPr bwMode="auto">
          <a:xfrm>
            <a:off x="4929188" y="6380163"/>
            <a:ext cx="371475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pPr>
            <a:r>
              <a:rPr lang="nl-NL">
                <a:solidFill>
                  <a:srgbClr val="000000"/>
                </a:solidFill>
                <a:cs typeface="Arial" panose="020B0604020202020204" pitchFamily="34" charset="0"/>
              </a:rPr>
              <a:t>Kennismaken met Rijksbreed | 18 april 2008</a:t>
            </a:r>
          </a:p>
        </p:txBody>
      </p:sp>
      <p:sp>
        <p:nvSpPr>
          <p:cNvPr id="176134" name="shpTitel"/>
          <p:cNvSpPr>
            <a:spLocks noGrp="1" noChangeArrowheads="1"/>
          </p:cNvSpPr>
          <p:nvPr>
            <p:ph type="title"/>
          </p:nvPr>
        </p:nvSpPr>
        <p:spPr bwMode="auto">
          <a:xfrm>
            <a:off x="4929188" y="2500313"/>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176135" name="shpTekst"/>
          <p:cNvSpPr>
            <a:spLocks noGrp="1" noChangeArrowheads="1"/>
          </p:cNvSpPr>
          <p:nvPr>
            <p:ph type="body" idx="1"/>
          </p:nvPr>
        </p:nvSpPr>
        <p:spPr bwMode="auto">
          <a:xfrm>
            <a:off x="4943475" y="3155950"/>
            <a:ext cx="3487738" cy="305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p:txBody>
      </p:sp>
      <p:pic>
        <p:nvPicPr>
          <p:cNvPr id="176148" name="Picture 20" descr="ROe_IM_KNMI_Logo_Powerpoint_po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350"/>
            <a:ext cx="9144000"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16923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hf hdr="0"/>
  <p:txStyles>
    <p:title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p:titleStyle>
    <p:bodyStyle>
      <a:lvl1pPr marL="266700" indent="-266700" algn="l" rtl="0" eaLnBrk="1" fontAlgn="base" hangingPunct="1">
        <a:spcBef>
          <a:spcPct val="0"/>
        </a:spcBef>
        <a:spcAft>
          <a:spcPct val="0"/>
        </a:spcAft>
        <a:buFont typeface="Verdana" panose="020B0604030504040204" pitchFamily="34" charset="0"/>
        <a:buAutoNum type="alphaLcPeriod"/>
        <a:defRPr kern="1200">
          <a:solidFill>
            <a:srgbClr val="000000"/>
          </a:solidFill>
          <a:latin typeface="+mn-lt"/>
          <a:ea typeface="+mn-ea"/>
          <a:cs typeface="+mn-cs"/>
        </a:defRPr>
      </a:lvl1pPr>
      <a:lvl2pPr marL="800100" indent="-342900" algn="l" rtl="0" eaLnBrk="1" fontAlgn="base" hangingPunct="1">
        <a:spcBef>
          <a:spcPct val="20000"/>
        </a:spcBef>
        <a:spcAft>
          <a:spcPct val="0"/>
        </a:spcAft>
        <a:buFont typeface="Arial" panose="020B0604020202020204" pitchFamily="34" charset="0"/>
        <a:buBlip>
          <a:blip r:embed="rId15"/>
        </a:buBlip>
        <a:defRPr kern="1200">
          <a:solidFill>
            <a:srgbClr val="000000"/>
          </a:solidFill>
          <a:latin typeface="+mn-lt"/>
          <a:ea typeface="+mn-ea"/>
          <a:cs typeface="+mn-cs"/>
        </a:defRPr>
      </a:lvl2pPr>
      <a:lvl3pPr marL="1311275" indent="-342900" algn="l" rtl="0" eaLnBrk="1" fontAlgn="base" hangingPunct="1">
        <a:spcBef>
          <a:spcPct val="20000"/>
        </a:spcBef>
        <a:spcAft>
          <a:spcPct val="0"/>
        </a:spcAft>
        <a:buFont typeface="Arial" panose="020B0604020202020204" pitchFamily="34" charset="0"/>
        <a:buBlip>
          <a:blip r:embed="rId16"/>
        </a:buBlip>
        <a:defRPr kern="1200">
          <a:solidFill>
            <a:srgbClr val="000000"/>
          </a:solidFill>
          <a:latin typeface="+mn-lt"/>
          <a:ea typeface="+mn-ea"/>
          <a:cs typeface="+mn-cs"/>
        </a:defRPr>
      </a:lvl3pPr>
      <a:lvl4pPr marL="1833563" indent="-342900" algn="l" rtl="0" eaLnBrk="1" fontAlgn="base" hangingPunct="1">
        <a:spcBef>
          <a:spcPct val="20000"/>
        </a:spcBef>
        <a:spcAft>
          <a:spcPct val="0"/>
        </a:spcAft>
        <a:buFont typeface="Arial" panose="020B0604020202020204" pitchFamily="34" charset="0"/>
        <a:buBlip>
          <a:blip r:embed="rId17"/>
        </a:buBlip>
        <a:defRPr kern="1200">
          <a:solidFill>
            <a:srgbClr val="000000"/>
          </a:solidFill>
          <a:latin typeface="+mn-lt"/>
          <a:ea typeface="+mn-ea"/>
          <a:cs typeface="+mn-cs"/>
        </a:defRPr>
      </a:lvl4pPr>
      <a:lvl5pPr marL="2355850" indent="-342900" algn="l" rtl="0" eaLnBrk="1" fontAlgn="base" hangingPunct="1">
        <a:spcBef>
          <a:spcPct val="20000"/>
        </a:spcBef>
        <a:spcAft>
          <a:spcPct val="0"/>
        </a:spcAft>
        <a:buFont typeface="Arial" panose="020B0604020202020204" pitchFamily="34" charset="0"/>
        <a:buChar char="»"/>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pKleurvlakOnder"/>
          <p:cNvSpPr>
            <a:spLocks noChangeArrowheads="1"/>
          </p:cNvSpPr>
          <p:nvPr/>
        </p:nvSpPr>
        <p:spPr bwMode="auto">
          <a:xfrm>
            <a:off x="0" y="6318250"/>
            <a:ext cx="9144000" cy="539750"/>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sp>
        <p:nvSpPr>
          <p:cNvPr id="3075" name="shpTekst"/>
          <p:cNvSpPr>
            <a:spLocks noChangeArrowheads="1"/>
          </p:cNvSpPr>
          <p:nvPr/>
        </p:nvSpPr>
        <p:spPr bwMode="auto">
          <a:xfrm>
            <a:off x="0" y="0"/>
            <a:ext cx="9144000" cy="1071563"/>
          </a:xfrm>
          <a:prstGeom prst="rect">
            <a:avLst/>
          </a:prstGeom>
          <a:solidFill>
            <a:srgbClr val="9ACCD4"/>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sz="1600">
                <a:solidFill>
                  <a:srgbClr val="000000"/>
                </a:solidFill>
                <a:latin typeface="Verdana" pitchFamily="34" charset="0"/>
                <a:cs typeface="Arial" pitchFamily="34" charset="0"/>
              </a:defRPr>
            </a:lvl1pPr>
            <a:lvl2pPr marL="742950" indent="-285750">
              <a:defRPr sz="1600">
                <a:solidFill>
                  <a:srgbClr val="000000"/>
                </a:solidFill>
                <a:latin typeface="Verdana" pitchFamily="34" charset="0"/>
                <a:cs typeface="Arial" pitchFamily="34" charset="0"/>
              </a:defRPr>
            </a:lvl2pPr>
            <a:lvl3pPr marL="1143000" indent="-228600">
              <a:defRPr sz="1600">
                <a:solidFill>
                  <a:srgbClr val="000000"/>
                </a:solidFill>
                <a:latin typeface="Verdana" pitchFamily="34" charset="0"/>
                <a:cs typeface="Arial" pitchFamily="34" charset="0"/>
              </a:defRPr>
            </a:lvl3pPr>
            <a:lvl4pPr marL="1600200" indent="-228600">
              <a:defRPr sz="1600">
                <a:solidFill>
                  <a:srgbClr val="000000"/>
                </a:solidFill>
                <a:latin typeface="Verdana" pitchFamily="34" charset="0"/>
                <a:cs typeface="Arial" pitchFamily="34" charset="0"/>
              </a:defRPr>
            </a:lvl4pPr>
            <a:lvl5pPr marL="2057400" indent="-228600">
              <a:defRPr sz="1600">
                <a:solidFill>
                  <a:srgbClr val="000000"/>
                </a:solidFill>
                <a:latin typeface="Verdana" pitchFamily="34" charset="0"/>
                <a:cs typeface="Arial" pitchFamily="34" charset="0"/>
              </a:defRPr>
            </a:lvl5pPr>
            <a:lvl6pPr marL="2514600" indent="-228600" eaLnBrk="0" fontAlgn="base" hangingPunct="0">
              <a:spcBef>
                <a:spcPct val="0"/>
              </a:spcBef>
              <a:spcAft>
                <a:spcPct val="0"/>
              </a:spcAft>
              <a:defRPr sz="1600">
                <a:solidFill>
                  <a:srgbClr val="000000"/>
                </a:solidFill>
                <a:latin typeface="Verdana" pitchFamily="34" charset="0"/>
                <a:cs typeface="Arial" pitchFamily="34" charset="0"/>
              </a:defRPr>
            </a:lvl6pPr>
            <a:lvl7pPr marL="2971800" indent="-228600" eaLnBrk="0" fontAlgn="base" hangingPunct="0">
              <a:spcBef>
                <a:spcPct val="0"/>
              </a:spcBef>
              <a:spcAft>
                <a:spcPct val="0"/>
              </a:spcAft>
              <a:defRPr sz="1600">
                <a:solidFill>
                  <a:srgbClr val="000000"/>
                </a:solidFill>
                <a:latin typeface="Verdana" pitchFamily="34" charset="0"/>
                <a:cs typeface="Arial" pitchFamily="34" charset="0"/>
              </a:defRPr>
            </a:lvl7pPr>
            <a:lvl8pPr marL="3429000" indent="-228600" eaLnBrk="0" fontAlgn="base" hangingPunct="0">
              <a:spcBef>
                <a:spcPct val="0"/>
              </a:spcBef>
              <a:spcAft>
                <a:spcPct val="0"/>
              </a:spcAft>
              <a:defRPr sz="1600">
                <a:solidFill>
                  <a:srgbClr val="000000"/>
                </a:solidFill>
                <a:latin typeface="Verdana" pitchFamily="34" charset="0"/>
                <a:cs typeface="Arial" pitchFamily="34" charset="0"/>
              </a:defRPr>
            </a:lvl8pPr>
            <a:lvl9pPr marL="3886200" indent="-228600" eaLnBrk="0" fontAlgn="base" hangingPunct="0">
              <a:spcBef>
                <a:spcPct val="0"/>
              </a:spcBef>
              <a:spcAft>
                <a:spcPct val="0"/>
              </a:spcAft>
              <a:defRPr sz="1600">
                <a:solidFill>
                  <a:srgbClr val="000000"/>
                </a:solidFill>
                <a:latin typeface="Verdana" pitchFamily="34" charset="0"/>
                <a:cs typeface="Arial" pitchFamily="34" charset="0"/>
              </a:defRPr>
            </a:lvl9pPr>
          </a:lstStyle>
          <a:p>
            <a:pPr algn="ctr" fontAlgn="base">
              <a:spcBef>
                <a:spcPct val="0"/>
              </a:spcBef>
              <a:spcAft>
                <a:spcPct val="0"/>
              </a:spcAft>
            </a:pPr>
            <a:endParaRPr lang="en-US" altLang="nl-NL" sz="1800" smtClean="0">
              <a:solidFill>
                <a:srgbClr val="FFFFFF"/>
              </a:solidFill>
            </a:endParaRPr>
          </a:p>
        </p:txBody>
      </p:sp>
      <p:pic>
        <p:nvPicPr>
          <p:cNvPr id="3076" name="shpDatum" descr="RO__vervolgpagina~LPPT.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3078"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F32D19B0-E372-4200-B827-05F005FEBF4D}" type="slidenum">
              <a:rPr lang="nl-NL">
                <a:solidFill>
                  <a:srgbClr val="000000"/>
                </a:solidFill>
                <a:cs typeface="Arial" pitchFamily="34" charset="0"/>
              </a:rPr>
              <a:pPr eaLnBrk="0" fontAlgn="base" hangingPunct="0">
                <a:spcBef>
                  <a:spcPct val="0"/>
                </a:spcBef>
                <a:spcAft>
                  <a:spcPct val="0"/>
                </a:spcAft>
                <a:defRPr/>
              </a:pPr>
              <a:t>‹#›</a:t>
            </a:fld>
            <a:endParaRPr lang="nl-NL">
              <a:solidFill>
                <a:srgbClr val="000000"/>
              </a:solidFill>
              <a:cs typeface="Arial" pitchFamily="34" charset="0"/>
            </a:endParaRPr>
          </a:p>
        </p:txBody>
      </p:sp>
    </p:spTree>
    <p:extLst>
      <p:ext uri="{BB962C8B-B14F-4D97-AF65-F5344CB8AC3E}">
        <p14:creationId xmlns:p14="http://schemas.microsoft.com/office/powerpoint/2010/main" val="105211760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hf hdr="0"/>
  <p:txStyles>
    <p:titleStyle>
      <a:lvl1pPr algn="l" rtl="0" eaLnBrk="0" fontAlgn="base" hangingPunct="0">
        <a:spcBef>
          <a:spcPct val="0"/>
        </a:spcBef>
        <a:spcAft>
          <a:spcPct val="0"/>
        </a:spcAft>
        <a:defRPr sz="2600">
          <a:solidFill>
            <a:srgbClr val="900079"/>
          </a:solidFill>
          <a:latin typeface="+mj-lt"/>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Verdana" charset="0"/>
          <a:ea typeface="ＭＳ Ｐゴシック" charset="-128"/>
          <a:cs typeface="ＭＳ Ｐゴシック" charset="-128"/>
        </a:defRPr>
      </a:lvl5pPr>
      <a:lvl6pPr marL="457200" algn="l" rtl="0" fontAlgn="base">
        <a:spcBef>
          <a:spcPct val="0"/>
        </a:spcBef>
        <a:spcAft>
          <a:spcPct val="0"/>
        </a:spcAft>
        <a:defRPr sz="2600">
          <a:solidFill>
            <a:srgbClr val="900079"/>
          </a:solidFill>
          <a:latin typeface="Verdana" charset="0"/>
        </a:defRPr>
      </a:lvl6pPr>
      <a:lvl7pPr marL="914400" algn="l" rtl="0" fontAlgn="base">
        <a:spcBef>
          <a:spcPct val="0"/>
        </a:spcBef>
        <a:spcAft>
          <a:spcPct val="0"/>
        </a:spcAft>
        <a:defRPr sz="2600">
          <a:solidFill>
            <a:srgbClr val="900079"/>
          </a:solidFill>
          <a:latin typeface="Verdana" charset="0"/>
        </a:defRPr>
      </a:lvl7pPr>
      <a:lvl8pPr marL="1371600" algn="l" rtl="0" fontAlgn="base">
        <a:spcBef>
          <a:spcPct val="0"/>
        </a:spcBef>
        <a:spcAft>
          <a:spcPct val="0"/>
        </a:spcAft>
        <a:defRPr sz="2600">
          <a:solidFill>
            <a:srgbClr val="900079"/>
          </a:solidFill>
          <a:latin typeface="Verdana" charset="0"/>
        </a:defRPr>
      </a:lvl8pPr>
      <a:lvl9pPr marL="1828800" algn="l" rtl="0" fontAlgn="base">
        <a:spcBef>
          <a:spcPct val="0"/>
        </a:spcBef>
        <a:spcAft>
          <a:spcPct val="0"/>
        </a:spcAft>
        <a:defRPr sz="2600">
          <a:solidFill>
            <a:srgbClr val="900079"/>
          </a:solidFill>
          <a:latin typeface="Verdana" charset="0"/>
        </a:defRPr>
      </a:lvl9pPr>
    </p:titleStyle>
    <p:bodyStyle>
      <a:lvl1pPr marL="342900" indent="-342900" algn="l" rtl="0" eaLnBrk="0" fontAlgn="base" hangingPunct="0">
        <a:spcBef>
          <a:spcPct val="20000"/>
        </a:spcBef>
        <a:spcAft>
          <a:spcPct val="0"/>
        </a:spcAft>
        <a:buFont typeface="Arial" pitchFamily="34" charset="0"/>
        <a:defRPr>
          <a:solidFill>
            <a:srgbClr val="000000"/>
          </a:solidFill>
          <a:latin typeface="+mn-lt"/>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15"/>
        </a:buBlip>
        <a:defRPr>
          <a:solidFill>
            <a:srgbClr val="000000"/>
          </a:solidFill>
          <a:latin typeface="+mn-lt"/>
          <a:ea typeface="ＭＳ Ｐゴシック" charset="-128"/>
        </a:defRPr>
      </a:lvl2pPr>
      <a:lvl3pPr marL="406400" indent="-252413" algn="l" rtl="0" eaLnBrk="0" fontAlgn="base" hangingPunct="0">
        <a:spcBef>
          <a:spcPct val="20000"/>
        </a:spcBef>
        <a:spcAft>
          <a:spcPct val="0"/>
        </a:spcAft>
        <a:buFont typeface="Arial" pitchFamily="34" charset="0"/>
        <a:buBlip>
          <a:blip r:embed="rId16"/>
        </a:buBlip>
        <a:defRPr>
          <a:solidFill>
            <a:srgbClr val="000000"/>
          </a:solidFill>
          <a:latin typeface="+mn-lt"/>
          <a:ea typeface="ＭＳ Ｐゴシック" charset="-128"/>
        </a:defRPr>
      </a:lvl3pPr>
      <a:lvl4pPr marL="633413" indent="-225425" algn="l" rtl="0" eaLnBrk="0" fontAlgn="base" hangingPunct="0">
        <a:spcBef>
          <a:spcPct val="20000"/>
        </a:spcBef>
        <a:spcAft>
          <a:spcPct val="0"/>
        </a:spcAft>
        <a:buFont typeface="Arial" pitchFamily="34" charset="0"/>
        <a:buBlip>
          <a:blip r:embed="rId17"/>
        </a:buBlip>
        <a:defRPr>
          <a:solidFill>
            <a:srgbClr val="000000"/>
          </a:solidFill>
          <a:latin typeface="+mn-lt"/>
          <a:ea typeface="ＭＳ Ｐゴシック" charset="-128"/>
        </a:defRPr>
      </a:lvl4pPr>
      <a:lvl5pPr marL="811213" indent="-176213" algn="l" rtl="0" eaLnBrk="0" fontAlgn="base" hangingPunct="0">
        <a:spcBef>
          <a:spcPct val="20000"/>
        </a:spcBef>
        <a:spcAft>
          <a:spcPct val="0"/>
        </a:spcAft>
        <a:buFont typeface="Arial" pitchFamily="34" charset="0"/>
        <a:buChar char="»"/>
        <a:defRPr>
          <a:solidFill>
            <a:schemeClr val="tx1"/>
          </a:solidFill>
          <a:latin typeface="+mn-lt"/>
          <a:ea typeface="ＭＳ Ｐゴシック" charset="-128"/>
        </a:defRPr>
      </a:lvl5pPr>
      <a:lvl6pPr marL="1268413" indent="-176213" algn="l" rtl="0" fontAlgn="base">
        <a:spcBef>
          <a:spcPct val="20000"/>
        </a:spcBef>
        <a:spcAft>
          <a:spcPct val="0"/>
        </a:spcAft>
        <a:buFont typeface="Arial" charset="0"/>
        <a:buChar char="»"/>
        <a:defRPr>
          <a:solidFill>
            <a:schemeClr val="tx1"/>
          </a:solidFill>
          <a:latin typeface="+mn-lt"/>
          <a:ea typeface="ＭＳ Ｐゴシック" charset="-128"/>
        </a:defRPr>
      </a:lvl6pPr>
      <a:lvl7pPr marL="1725613" indent="-176213" algn="l" rtl="0" fontAlgn="base">
        <a:spcBef>
          <a:spcPct val="20000"/>
        </a:spcBef>
        <a:spcAft>
          <a:spcPct val="0"/>
        </a:spcAft>
        <a:buFont typeface="Arial" charset="0"/>
        <a:buChar char="»"/>
        <a:defRPr>
          <a:solidFill>
            <a:schemeClr val="tx1"/>
          </a:solidFill>
          <a:latin typeface="+mn-lt"/>
          <a:ea typeface="ＭＳ Ｐゴシック" charset="-128"/>
        </a:defRPr>
      </a:lvl7pPr>
      <a:lvl8pPr marL="2182813" indent="-176213" algn="l" rtl="0" fontAlgn="base">
        <a:spcBef>
          <a:spcPct val="20000"/>
        </a:spcBef>
        <a:spcAft>
          <a:spcPct val="0"/>
        </a:spcAft>
        <a:buFont typeface="Arial" charset="0"/>
        <a:buChar char="»"/>
        <a:defRPr>
          <a:solidFill>
            <a:schemeClr val="tx1"/>
          </a:solidFill>
          <a:latin typeface="+mn-lt"/>
          <a:ea typeface="ＭＳ Ｐゴシック" charset="-128"/>
        </a:defRPr>
      </a:lvl8pPr>
      <a:lvl9pPr marL="2640013" indent="-176213" algn="l" rtl="0" fontAlgn="base">
        <a:spcBef>
          <a:spcPct val="20000"/>
        </a:spcBef>
        <a:spcAft>
          <a:spcPct val="0"/>
        </a:spcAft>
        <a:buFont typeface="Arial" charset="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shpVoettekst"/>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4099" name="shpPagina"/>
          <p:cNvSpPr>
            <a:spLocks noGrp="1" noChangeArrowheads="1"/>
          </p:cNvSpPr>
          <p:nvPr>
            <p:ph type="body" idx="1"/>
          </p:nvPr>
        </p:nvSpPr>
        <p:spPr bwMode="auto">
          <a:xfrm>
            <a:off x="366713" y="1798638"/>
            <a:ext cx="816927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p:txBody>
      </p:sp>
      <p:sp>
        <p:nvSpPr>
          <p:cNvPr id="11" name="shpTitel"/>
          <p:cNvSpPr>
            <a:spLocks noGrp="1" noChangeArrowheads="1"/>
          </p:cNvSpPr>
          <p:nvPr>
            <p:ph type="dt" sz="half" idx="2"/>
          </p:nvPr>
        </p:nvSpPr>
        <p:spPr bwMode="auto">
          <a:xfrm>
            <a:off x="4483100" y="6538913"/>
            <a:ext cx="4156075" cy="31591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2" name="shpKleurvlakBoven"/>
          <p:cNvSpPr>
            <a:spLocks noGrp="1" noChangeArrowheads="1"/>
          </p:cNvSpPr>
          <p:nvPr>
            <p:ph type="ftr" sz="quarter" idx="3"/>
          </p:nvPr>
        </p:nvSpPr>
        <p:spPr bwMode="auto">
          <a:xfrm>
            <a:off x="4476750" y="6369050"/>
            <a:ext cx="4164013" cy="284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endParaRPr lang="nl-NL">
              <a:solidFill>
                <a:srgbClr val="000000"/>
              </a:solidFill>
              <a:latin typeface="Verdana" pitchFamily="34" charset="0"/>
              <a:cs typeface="Arial" pitchFamily="34" charset="0"/>
            </a:endParaRPr>
          </a:p>
        </p:txBody>
      </p:sp>
      <p:sp>
        <p:nvSpPr>
          <p:cNvPr id="13" name="shpBeeldmerk"/>
          <p:cNvSpPr>
            <a:spLocks noGrp="1" noChangeArrowheads="1"/>
          </p:cNvSpPr>
          <p:nvPr>
            <p:ph type="sldNum" sz="quarter" idx="4"/>
          </p:nvPr>
        </p:nvSpPr>
        <p:spPr bwMode="auto">
          <a:xfrm>
            <a:off x="387350" y="6362700"/>
            <a:ext cx="712788" cy="3635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lvl1pPr>
          </a:lstStyle>
          <a:p>
            <a:pPr eaLnBrk="0" fontAlgn="base" hangingPunct="0">
              <a:spcBef>
                <a:spcPct val="0"/>
              </a:spcBef>
              <a:spcAft>
                <a:spcPct val="0"/>
              </a:spcAft>
              <a:defRPr/>
            </a:pPr>
            <a:fld id="{CCE3D421-58D7-49F3-800D-AFA2F3F58C66}" type="slidenum">
              <a:rPr lang="nl-NL">
                <a:solidFill>
                  <a:srgbClr val="000000"/>
                </a:solidFill>
                <a:latin typeface="Verdana" pitchFamily="34" charset="0"/>
                <a:cs typeface="Arial" pitchFamily="34" charset="0"/>
              </a:rPr>
              <a:pPr eaLnBrk="0" fontAlgn="base" hangingPunct="0">
                <a:spcBef>
                  <a:spcPct val="0"/>
                </a:spcBef>
                <a:spcAft>
                  <a:spcPct val="0"/>
                </a:spcAft>
                <a:defRPr/>
              </a:pPr>
              <a:t>‹#›</a:t>
            </a:fld>
            <a:endParaRPr lang="nl-NL">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17813914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Lst>
  <p:hf hdr="0"/>
  <p:txStyles>
    <p:titleStyle>
      <a:lvl1pPr algn="l" rtl="0" eaLnBrk="0" fontAlgn="base" hangingPunct="0">
        <a:spcBef>
          <a:spcPct val="0"/>
        </a:spcBef>
        <a:spcAft>
          <a:spcPct val="0"/>
        </a:spcAft>
        <a:defRPr sz="2600" kern="1200">
          <a:solidFill>
            <a:srgbClr val="900079"/>
          </a:solidFill>
          <a:latin typeface="Arial" charset="0"/>
          <a:ea typeface="ＭＳ Ｐゴシック" charset="-128"/>
          <a:cs typeface="ＭＳ Ｐゴシック" charset="-128"/>
        </a:defRPr>
      </a:lvl1pPr>
      <a:lvl2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2pPr>
      <a:lvl3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3pPr>
      <a:lvl4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4pPr>
      <a:lvl5pPr algn="l" rtl="0" eaLnBrk="0" fontAlgn="base" hangingPunct="0">
        <a:spcBef>
          <a:spcPct val="0"/>
        </a:spcBef>
        <a:spcAft>
          <a:spcPct val="0"/>
        </a:spcAft>
        <a:defRPr sz="2600">
          <a:solidFill>
            <a:srgbClr val="900079"/>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pitchFamily="34" charset="0"/>
        <a:defRPr kern="1200">
          <a:solidFill>
            <a:srgbClr val="000000"/>
          </a:solidFill>
          <a:latin typeface="Arial" charset="0"/>
          <a:ea typeface="ＭＳ Ｐゴシック" charset="-128"/>
          <a:cs typeface="ＭＳ Ｐゴシック" charset="-128"/>
        </a:defRPr>
      </a:lvl1pPr>
      <a:lvl2pPr marL="152400" indent="-150813" algn="l" rtl="0" eaLnBrk="0" fontAlgn="base" hangingPunct="0">
        <a:spcBef>
          <a:spcPct val="20000"/>
        </a:spcBef>
        <a:spcAft>
          <a:spcPct val="0"/>
        </a:spcAft>
        <a:buFont typeface="Arial" pitchFamily="34" charset="0"/>
        <a:buBlip>
          <a:blip r:embed="rId7"/>
        </a:buBlip>
        <a:defRPr kern="1200">
          <a:solidFill>
            <a:srgbClr val="000000"/>
          </a:solidFill>
          <a:latin typeface="Arial" charset="0"/>
          <a:ea typeface="ＭＳ Ｐゴシック" charset="-128"/>
          <a:cs typeface="+mn-cs"/>
        </a:defRPr>
      </a:lvl2pPr>
      <a:lvl3pPr marL="406400" indent="-252413" algn="l" rtl="0" eaLnBrk="0" fontAlgn="base" hangingPunct="0">
        <a:spcBef>
          <a:spcPct val="20000"/>
        </a:spcBef>
        <a:spcAft>
          <a:spcPct val="0"/>
        </a:spcAft>
        <a:buFont typeface="Arial" pitchFamily="34" charset="0"/>
        <a:buBlip>
          <a:blip r:embed="rId8"/>
        </a:buBlip>
        <a:defRPr kern="1200">
          <a:solidFill>
            <a:srgbClr val="000000"/>
          </a:solidFill>
          <a:latin typeface="Arial" charset="0"/>
          <a:ea typeface="ＭＳ Ｐゴシック" charset="-128"/>
          <a:cs typeface="+mn-cs"/>
        </a:defRPr>
      </a:lvl3pPr>
      <a:lvl4pPr marL="633413" indent="-225425" algn="l" rtl="0" eaLnBrk="0" fontAlgn="base" hangingPunct="0">
        <a:spcBef>
          <a:spcPct val="20000"/>
        </a:spcBef>
        <a:spcAft>
          <a:spcPct val="0"/>
        </a:spcAft>
        <a:buFont typeface="Arial" pitchFamily="34" charset="0"/>
        <a:buBlip>
          <a:blip r:embed="rId9"/>
        </a:buBlip>
        <a:defRPr kern="1200">
          <a:solidFill>
            <a:srgbClr val="000000"/>
          </a:solidFill>
          <a:latin typeface="Arial" charset="0"/>
          <a:ea typeface="ＭＳ Ｐゴシック" charset="-128"/>
          <a:cs typeface="+mn-cs"/>
        </a:defRPr>
      </a:lvl4pPr>
      <a:lvl5pPr marL="811213" indent="-176213" algn="l" rtl="0" eaLnBrk="0" fontAlgn="base" hangingPunct="0">
        <a:spcBef>
          <a:spcPct val="20000"/>
        </a:spcBef>
        <a:spcAft>
          <a:spcPct val="0"/>
        </a:spcAft>
        <a:buFont typeface="Arial" pitchFamily="34" charset="0"/>
        <a:buChar char="»"/>
        <a:defRPr kern="1200">
          <a:solidFill>
            <a:schemeClr val="tx1"/>
          </a:solidFill>
          <a:latin typeface="Arial"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tif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40353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rgbClr val="660066"/>
                </a:solidFill>
              </a:rPr>
              <a:t>A </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chemeClr val="bg1"/>
                </a:solidFill>
              </a:rPr>
              <a:t>practical example </a:t>
            </a:r>
            <a:r>
              <a:rPr lang="en-GB" sz="3600" dirty="0" smtClean="0">
                <a:solidFill>
                  <a:srgbClr val="660066"/>
                </a:solidFill>
              </a:rPr>
              <a:t>of the implementation of a new </a:t>
            </a:r>
            <a:r>
              <a:rPr lang="en-GB" sz="3600" dirty="0" smtClean="0">
                <a:solidFill>
                  <a:srgbClr val="FFFFFF"/>
                </a:solidFill>
              </a:rPr>
              <a:t>training process</a:t>
            </a:r>
            <a:endParaRPr lang="en-GB" sz="4400" dirty="0" smtClean="0">
              <a:solidFill>
                <a:srgbClr val="660066"/>
              </a:solidFill>
            </a:endParaRPr>
          </a:p>
        </p:txBody>
      </p:sp>
    </p:spTree>
    <p:extLst>
      <p:ext uri="{BB962C8B-B14F-4D97-AF65-F5344CB8AC3E}">
        <p14:creationId xmlns:p14="http://schemas.microsoft.com/office/powerpoint/2010/main" val="2795090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Other things to think about</a:t>
            </a:r>
          </a:p>
        </p:txBody>
      </p:sp>
      <p:sp>
        <p:nvSpPr>
          <p:cNvPr id="91139" name="Text Box 7"/>
          <p:cNvSpPr txBox="1">
            <a:spLocks noChangeArrowheads="1"/>
          </p:cNvSpPr>
          <p:nvPr/>
        </p:nvSpPr>
        <p:spPr bwMode="auto">
          <a:xfrm>
            <a:off x="323850" y="1916832"/>
            <a:ext cx="8208590" cy="2954655"/>
          </a:xfrm>
          <a:prstGeom prst="rect">
            <a:avLst/>
          </a:prstGeom>
          <a:noFill/>
          <a:ln w="9525">
            <a:noFill/>
            <a:miter lim="800000"/>
            <a:headEnd/>
            <a:tailEnd/>
          </a:ln>
        </p:spPr>
        <p:txBody>
          <a:bodyPr wrap="square">
            <a:spAutoFit/>
          </a:bodyPr>
          <a:lstStyle/>
          <a:p>
            <a:pPr marL="457200" indent="-457200" eaLnBrk="0" hangingPunct="0">
              <a:spcBef>
                <a:spcPct val="50000"/>
              </a:spcBef>
              <a:buClr>
                <a:srgbClr val="000000"/>
              </a:buClr>
              <a:buSzPct val="100000"/>
              <a:buFont typeface="Wingdings" charset="2"/>
              <a:buChar char="Ø"/>
            </a:pPr>
            <a:r>
              <a:rPr lang="en-GB" dirty="0" smtClean="0"/>
              <a:t>What about the Continuous Professional Development for the staff of a department like this? How do you keep them up to date?</a:t>
            </a:r>
          </a:p>
          <a:p>
            <a:pPr marL="457200" indent="-457200" eaLnBrk="0" hangingPunct="0">
              <a:spcBef>
                <a:spcPct val="50000"/>
              </a:spcBef>
              <a:buClr>
                <a:srgbClr val="000000"/>
              </a:buClr>
              <a:buSzPct val="100000"/>
              <a:buFont typeface="Wingdings" charset="2"/>
              <a:buChar char="Ø"/>
            </a:pPr>
            <a:r>
              <a:rPr lang="en-GB" dirty="0" smtClean="0"/>
              <a:t>What are the consequences when this training AND </a:t>
            </a:r>
            <a:r>
              <a:rPr lang="en-GB" dirty="0"/>
              <a:t>Continuous Professional </a:t>
            </a:r>
            <a:r>
              <a:rPr lang="en-GB" dirty="0" smtClean="0"/>
              <a:t>Development is not properly organised?</a:t>
            </a:r>
          </a:p>
          <a:p>
            <a:pPr marL="457200" indent="-457200" eaLnBrk="0" hangingPunct="0">
              <a:spcBef>
                <a:spcPct val="50000"/>
              </a:spcBef>
              <a:buClr>
                <a:srgbClr val="000000"/>
              </a:buClr>
              <a:buSzPct val="100000"/>
              <a:buFont typeface="Wingdings" charset="2"/>
              <a:buChar char="Ø"/>
            </a:pPr>
            <a:r>
              <a:rPr lang="en-GB" dirty="0" smtClean="0"/>
              <a:t>Is there a need for an official certification to show that also this part of your company chain is properly secured?</a:t>
            </a:r>
          </a:p>
          <a:p>
            <a:pPr eaLnBrk="0" hangingPunct="0">
              <a:spcBef>
                <a:spcPct val="50000"/>
              </a:spcBef>
              <a:buClr>
                <a:srgbClr val="000000"/>
              </a:buClr>
              <a:buSzPct val="100000"/>
              <a:buFont typeface="Arial" charset="0"/>
              <a:buNone/>
            </a:pPr>
            <a:endParaRPr lang="en-GB" sz="2800" dirty="0" smtClean="0"/>
          </a:p>
        </p:txBody>
      </p:sp>
    </p:spTree>
    <p:extLst>
      <p:ext uri="{BB962C8B-B14F-4D97-AF65-F5344CB8AC3E}">
        <p14:creationId xmlns:p14="http://schemas.microsoft.com/office/powerpoint/2010/main" val="2430260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6752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dirty="0" smtClean="0">
                <a:solidFill>
                  <a:srgbClr val="660066"/>
                </a:solidFill>
              </a:rPr>
              <a:t>Suggestions</a:t>
            </a:r>
            <a:r>
              <a:rPr lang="en-GB" sz="4400" dirty="0" smtClean="0">
                <a:solidFill>
                  <a:srgbClr val="FFFFFF"/>
                </a:solidFill>
              </a:rPr>
              <a:t> to the WIGOS project</a:t>
            </a:r>
            <a:endParaRPr lang="en-GB" sz="4400" dirty="0" smtClean="0">
              <a:solidFill>
                <a:srgbClr val="660066"/>
              </a:solidFill>
            </a:endParaRPr>
          </a:p>
        </p:txBody>
      </p:sp>
    </p:spTree>
    <p:extLst>
      <p:ext uri="{BB962C8B-B14F-4D97-AF65-F5344CB8AC3E}">
        <p14:creationId xmlns:p14="http://schemas.microsoft.com/office/powerpoint/2010/main" val="927000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Members needs</a:t>
            </a:r>
          </a:p>
        </p:txBody>
      </p:sp>
      <p:sp>
        <p:nvSpPr>
          <p:cNvPr id="91139" name="Text Box 7"/>
          <p:cNvSpPr txBox="1">
            <a:spLocks noChangeArrowheads="1"/>
          </p:cNvSpPr>
          <p:nvPr/>
        </p:nvSpPr>
        <p:spPr bwMode="auto">
          <a:xfrm>
            <a:off x="323850" y="1916832"/>
            <a:ext cx="8208590" cy="3785652"/>
          </a:xfrm>
          <a:prstGeom prst="rect">
            <a:avLst/>
          </a:prstGeom>
          <a:noFill/>
          <a:ln w="9525">
            <a:noFill/>
            <a:miter lim="800000"/>
            <a:headEnd/>
            <a:tailEnd/>
          </a:ln>
        </p:spPr>
        <p:txBody>
          <a:bodyPr wrap="square">
            <a:spAutoFit/>
          </a:bodyPr>
          <a:lstStyle/>
          <a:p>
            <a:pPr marL="342900" indent="-342900" eaLnBrk="0" hangingPunct="0">
              <a:spcBef>
                <a:spcPct val="50000"/>
              </a:spcBef>
              <a:buClr>
                <a:srgbClr val="000000"/>
              </a:buClr>
              <a:buSzPct val="100000"/>
              <a:buFont typeface="Wingdings" charset="2"/>
              <a:buChar char="ü"/>
            </a:pPr>
            <a:r>
              <a:rPr lang="en-GB" sz="2400" dirty="0" smtClean="0"/>
              <a:t>Knowledge about strategies</a:t>
            </a:r>
          </a:p>
          <a:p>
            <a:pPr marL="342900" indent="-342900" eaLnBrk="0" hangingPunct="0">
              <a:spcBef>
                <a:spcPct val="50000"/>
              </a:spcBef>
              <a:buClr>
                <a:srgbClr val="000000"/>
              </a:buClr>
              <a:buSzPct val="100000"/>
              <a:buFont typeface="Wingdings" charset="2"/>
              <a:buChar char="ü"/>
            </a:pPr>
            <a:r>
              <a:rPr lang="en-GB" sz="2400" dirty="0" smtClean="0"/>
              <a:t>Knowledge of the needed competencies</a:t>
            </a:r>
          </a:p>
          <a:p>
            <a:pPr marL="342900" indent="-342900" eaLnBrk="0" hangingPunct="0">
              <a:spcBef>
                <a:spcPct val="50000"/>
              </a:spcBef>
              <a:buClr>
                <a:srgbClr val="000000"/>
              </a:buClr>
              <a:buSzPct val="100000"/>
              <a:buFont typeface="Wingdings" charset="2"/>
              <a:buChar char="ü"/>
            </a:pPr>
            <a:r>
              <a:rPr lang="en-GB" sz="2400" dirty="0" smtClean="0"/>
              <a:t>Example learning pathways</a:t>
            </a:r>
          </a:p>
          <a:p>
            <a:pPr marL="342900" indent="-342900" eaLnBrk="0" hangingPunct="0">
              <a:spcBef>
                <a:spcPct val="50000"/>
              </a:spcBef>
              <a:buClr>
                <a:srgbClr val="000000"/>
              </a:buClr>
              <a:buSzPct val="100000"/>
              <a:buFont typeface="Wingdings" charset="2"/>
              <a:buChar char="ü"/>
            </a:pPr>
            <a:r>
              <a:rPr lang="en-GB" sz="2400" dirty="0" smtClean="0"/>
              <a:t>Training guidance</a:t>
            </a:r>
          </a:p>
          <a:p>
            <a:pPr marL="342900" indent="-342900" eaLnBrk="0" hangingPunct="0">
              <a:spcBef>
                <a:spcPct val="50000"/>
              </a:spcBef>
              <a:buClr>
                <a:srgbClr val="000000"/>
              </a:buClr>
              <a:buSzPct val="100000"/>
              <a:buFont typeface="Wingdings" charset="2"/>
              <a:buChar char="ü"/>
            </a:pPr>
            <a:r>
              <a:rPr lang="en-GB" sz="2400" dirty="0" smtClean="0"/>
              <a:t>Examples how to do assessments of individuals</a:t>
            </a:r>
          </a:p>
          <a:p>
            <a:pPr marL="342900" indent="-342900" eaLnBrk="0" hangingPunct="0">
              <a:spcBef>
                <a:spcPct val="50000"/>
              </a:spcBef>
              <a:buClr>
                <a:srgbClr val="000000"/>
              </a:buClr>
              <a:buSzPct val="100000"/>
              <a:buFont typeface="Wingdings" charset="2"/>
              <a:buChar char="ü"/>
            </a:pPr>
            <a:r>
              <a:rPr lang="en-GB" sz="2400" dirty="0" smtClean="0"/>
              <a:t>Strategies to keep the people updated</a:t>
            </a:r>
          </a:p>
          <a:p>
            <a:pPr marL="342900" indent="-342900" eaLnBrk="0" hangingPunct="0">
              <a:spcBef>
                <a:spcPct val="50000"/>
              </a:spcBef>
              <a:buClr>
                <a:srgbClr val="000000"/>
              </a:buClr>
              <a:buSzPct val="100000"/>
              <a:buFont typeface="Wingdings" charset="2"/>
              <a:buChar char="ü"/>
            </a:pPr>
            <a:r>
              <a:rPr lang="en-GB" sz="2400" dirty="0" smtClean="0"/>
              <a:t>Evaluation of Met Services?</a:t>
            </a:r>
          </a:p>
        </p:txBody>
      </p:sp>
      <p:sp>
        <p:nvSpPr>
          <p:cNvPr id="2" name="Tekstvak 1"/>
          <p:cNvSpPr txBox="1"/>
          <p:nvPr/>
        </p:nvSpPr>
        <p:spPr>
          <a:xfrm rot="20190322">
            <a:off x="-154673" y="3194282"/>
            <a:ext cx="9433048" cy="646331"/>
          </a:xfrm>
          <a:prstGeom prst="rect">
            <a:avLst/>
          </a:prstGeom>
          <a:solidFill>
            <a:srgbClr val="FFFFFF"/>
          </a:solidFill>
        </p:spPr>
        <p:txBody>
          <a:bodyPr wrap="square" rtlCol="0">
            <a:spAutoFit/>
          </a:bodyPr>
          <a:lstStyle/>
          <a:p>
            <a:r>
              <a:rPr lang="nl-NL" sz="3600" dirty="0" smtClean="0">
                <a:solidFill>
                  <a:srgbClr val="660066"/>
                </a:solidFill>
              </a:rPr>
              <a:t>Basic Meteorological Understanding?</a:t>
            </a:r>
            <a:endParaRPr lang="nl-NL" sz="3600" dirty="0">
              <a:solidFill>
                <a:srgbClr val="660066"/>
              </a:solidFill>
            </a:endParaRPr>
          </a:p>
        </p:txBody>
      </p:sp>
    </p:spTree>
    <p:extLst>
      <p:ext uri="{BB962C8B-B14F-4D97-AF65-F5344CB8AC3E}">
        <p14:creationId xmlns:p14="http://schemas.microsoft.com/office/powerpoint/2010/main" val="35359941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txBox="1">
            <a:spLocks noChangeArrowheads="1"/>
          </p:cNvSpPr>
          <p:nvPr/>
        </p:nvSpPr>
        <p:spPr bwMode="auto">
          <a:xfrm>
            <a:off x="4929188" y="3573016"/>
            <a:ext cx="35020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kern="1200">
                <a:solidFill>
                  <a:srgbClr val="000000"/>
                </a:solidFill>
                <a:latin typeface="+mj-lt"/>
                <a:ea typeface="+mj-ea"/>
                <a:cs typeface="+mj-cs"/>
              </a:defRPr>
            </a:lvl1pPr>
            <a:lvl2pPr algn="l" rtl="0" eaLnBrk="1" fontAlgn="base" hangingPunct="1">
              <a:spcBef>
                <a:spcPct val="0"/>
              </a:spcBef>
              <a:spcAft>
                <a:spcPct val="0"/>
              </a:spcAft>
              <a:defRPr sz="2600">
                <a:solidFill>
                  <a:srgbClr val="000000"/>
                </a:solidFill>
                <a:latin typeface="Verdana" panose="020B0604030504040204" pitchFamily="34" charset="0"/>
              </a:defRPr>
            </a:lvl2pPr>
            <a:lvl3pPr algn="l" rtl="0" eaLnBrk="1" fontAlgn="base" hangingPunct="1">
              <a:spcBef>
                <a:spcPct val="0"/>
              </a:spcBef>
              <a:spcAft>
                <a:spcPct val="0"/>
              </a:spcAft>
              <a:defRPr sz="2600">
                <a:solidFill>
                  <a:srgbClr val="000000"/>
                </a:solidFill>
                <a:latin typeface="Verdana" panose="020B0604030504040204" pitchFamily="34" charset="0"/>
              </a:defRPr>
            </a:lvl3pPr>
            <a:lvl4pPr algn="l" rtl="0" eaLnBrk="1" fontAlgn="base" hangingPunct="1">
              <a:spcBef>
                <a:spcPct val="0"/>
              </a:spcBef>
              <a:spcAft>
                <a:spcPct val="0"/>
              </a:spcAft>
              <a:defRPr sz="2600">
                <a:solidFill>
                  <a:srgbClr val="000000"/>
                </a:solidFill>
                <a:latin typeface="Verdana" panose="020B0604030504040204" pitchFamily="34" charset="0"/>
              </a:defRPr>
            </a:lvl4pPr>
            <a:lvl5pPr algn="l" rtl="0" eaLnBrk="1" fontAlgn="base" hangingPunct="1">
              <a:spcBef>
                <a:spcPct val="0"/>
              </a:spcBef>
              <a:spcAft>
                <a:spcPct val="0"/>
              </a:spcAft>
              <a:defRPr sz="2600">
                <a:solidFill>
                  <a:srgbClr val="000000"/>
                </a:solidFill>
                <a:latin typeface="Verdana" panose="020B0604030504040204" pitchFamily="34" charset="0"/>
              </a:defRPr>
            </a:lvl5pPr>
            <a:lvl6pPr marL="457200" algn="l" rtl="0" eaLnBrk="1" fontAlgn="base" hangingPunct="1">
              <a:spcBef>
                <a:spcPct val="0"/>
              </a:spcBef>
              <a:spcAft>
                <a:spcPct val="0"/>
              </a:spcAft>
              <a:defRPr sz="2600">
                <a:solidFill>
                  <a:srgbClr val="000000"/>
                </a:solidFill>
                <a:latin typeface="Verdana" panose="020B0604030504040204" pitchFamily="34" charset="0"/>
              </a:defRPr>
            </a:lvl6pPr>
            <a:lvl7pPr marL="914400" algn="l" rtl="0" eaLnBrk="1" fontAlgn="base" hangingPunct="1">
              <a:spcBef>
                <a:spcPct val="0"/>
              </a:spcBef>
              <a:spcAft>
                <a:spcPct val="0"/>
              </a:spcAft>
              <a:defRPr sz="2600">
                <a:solidFill>
                  <a:srgbClr val="000000"/>
                </a:solidFill>
                <a:latin typeface="Verdana" panose="020B0604030504040204" pitchFamily="34" charset="0"/>
              </a:defRPr>
            </a:lvl7pPr>
            <a:lvl8pPr marL="1371600" algn="l" rtl="0" eaLnBrk="1" fontAlgn="base" hangingPunct="1">
              <a:spcBef>
                <a:spcPct val="0"/>
              </a:spcBef>
              <a:spcAft>
                <a:spcPct val="0"/>
              </a:spcAft>
              <a:defRPr sz="2600">
                <a:solidFill>
                  <a:srgbClr val="000000"/>
                </a:solidFill>
                <a:latin typeface="Verdana" panose="020B0604030504040204" pitchFamily="34" charset="0"/>
              </a:defRPr>
            </a:lvl8pPr>
            <a:lvl9pPr marL="1828800" algn="l" rtl="0" eaLnBrk="1" fontAlgn="base" hangingPunct="1">
              <a:spcBef>
                <a:spcPct val="0"/>
              </a:spcBef>
              <a:spcAft>
                <a:spcPct val="0"/>
              </a:spcAft>
              <a:defRPr sz="2600">
                <a:solidFill>
                  <a:srgbClr val="000000"/>
                </a:solidFill>
                <a:latin typeface="Verdana" panose="020B0604030504040204" pitchFamily="34" charset="0"/>
              </a:defRPr>
            </a:lvl9p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4400" dirty="0" smtClean="0">
              <a:solidFill>
                <a:srgbClr val="FFFFFF"/>
              </a:solidFill>
            </a:endParaRPr>
          </a:p>
        </p:txBody>
      </p:sp>
    </p:spTree>
    <p:extLst>
      <p:ext uri="{BB962C8B-B14F-4D97-AF65-F5344CB8AC3E}">
        <p14:creationId xmlns:p14="http://schemas.microsoft.com/office/powerpoint/2010/main" val="3245202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HR strategy </a:t>
            </a:r>
            <a:r>
              <a:rPr lang="en-GB" sz="2400" dirty="0" err="1" smtClean="0"/>
              <a:t>v.s</a:t>
            </a:r>
            <a:r>
              <a:rPr lang="en-GB" sz="2400" dirty="0" smtClean="0"/>
              <a:t>. KNMI training and education</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3" name="Afbeelding 2" descr="CompleetLeerhuis.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52736"/>
            <a:ext cx="9144000" cy="5381940"/>
          </a:xfrm>
          <a:prstGeom prst="rect">
            <a:avLst/>
          </a:prstGeom>
        </p:spPr>
      </p:pic>
      <p:sp>
        <p:nvSpPr>
          <p:cNvPr id="2" name="Rechthoek 1"/>
          <p:cNvSpPr/>
          <p:nvPr/>
        </p:nvSpPr>
        <p:spPr bwMode="auto">
          <a:xfrm>
            <a:off x="2843808" y="1052736"/>
            <a:ext cx="2808312"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74984965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Train the Trainer, Sibiu, 2010</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dirty="0"/>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
        <p:nvSpPr>
          <p:cNvPr id="2" name="Tekstvak 1"/>
          <p:cNvSpPr txBox="1"/>
          <p:nvPr/>
        </p:nvSpPr>
        <p:spPr>
          <a:xfrm>
            <a:off x="467544" y="1844824"/>
            <a:ext cx="8676456" cy="1015663"/>
          </a:xfrm>
          <a:prstGeom prst="rect">
            <a:avLst/>
          </a:prstGeom>
          <a:noFill/>
        </p:spPr>
        <p:txBody>
          <a:bodyPr wrap="square" rtlCol="0">
            <a:spAutoFit/>
          </a:bodyPr>
          <a:lstStyle/>
          <a:p>
            <a:endParaRPr lang="nl-NL" sz="2000" dirty="0" smtClean="0">
              <a:latin typeface="Arial"/>
              <a:cs typeface="Arial"/>
            </a:endParaRPr>
          </a:p>
          <a:p>
            <a:endParaRPr lang="nl-NL" sz="2000" dirty="0" smtClean="0">
              <a:latin typeface="Arial"/>
              <a:cs typeface="Arial"/>
            </a:endParaRPr>
          </a:p>
          <a:p>
            <a:pPr marL="342900" indent="-342900">
              <a:buFont typeface="Wingdings" charset="2"/>
              <a:buChar char="ü"/>
            </a:pPr>
            <a:endParaRPr lang="nl-NL" sz="2000" dirty="0" smtClean="0">
              <a:latin typeface="Arial"/>
              <a:cs typeface="Arial"/>
            </a:endParaRPr>
          </a:p>
        </p:txBody>
      </p:sp>
      <p:pic>
        <p:nvPicPr>
          <p:cNvPr id="4" name="Afbeelding 3" descr="orgaisatie strategie vs opleidingspla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759130"/>
          </a:xfrm>
          <a:prstGeom prst="rect">
            <a:avLst/>
          </a:prstGeom>
        </p:spPr>
      </p:pic>
    </p:spTree>
    <p:extLst>
      <p:ext uri="{BB962C8B-B14F-4D97-AF65-F5344CB8AC3E}">
        <p14:creationId xmlns:p14="http://schemas.microsoft.com/office/powerpoint/2010/main" val="77909492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
          <p:cNvSpPr/>
          <p:nvPr/>
        </p:nvSpPr>
        <p:spPr>
          <a:xfrm>
            <a:off x="1428728" y="1214422"/>
            <a:ext cx="6056416" cy="1377537"/>
          </a:xfrm>
          <a:custGeom>
            <a:avLst/>
            <a:gdLst>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795158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652250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664126 w 6056416"/>
              <a:gd name="connsiteY7" fmla="*/ 724394 h 1377537"/>
              <a:gd name="connsiteX8" fmla="*/ 5652250 w 6056416"/>
              <a:gd name="connsiteY8" fmla="*/ 1377537 h 1377537"/>
              <a:gd name="connsiteX9" fmla="*/ 6056416 w 6056416"/>
              <a:gd name="connsiteY9" fmla="*/ 1365662 h 13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6416" h="1377537">
                <a:moveTo>
                  <a:pt x="6056416" y="1365662"/>
                </a:moveTo>
                <a:lnTo>
                  <a:pt x="6044540" y="308758"/>
                </a:lnTo>
                <a:lnTo>
                  <a:pt x="463138" y="308758"/>
                </a:lnTo>
                <a:lnTo>
                  <a:pt x="451262" y="0"/>
                </a:lnTo>
                <a:lnTo>
                  <a:pt x="0" y="522514"/>
                </a:lnTo>
                <a:lnTo>
                  <a:pt x="451262" y="1021278"/>
                </a:lnTo>
                <a:cubicBezTo>
                  <a:pt x="463392" y="754428"/>
                  <a:pt x="401495" y="821663"/>
                  <a:pt x="475013" y="748145"/>
                </a:cubicBezTo>
                <a:lnTo>
                  <a:pt x="5664126" y="724394"/>
                </a:lnTo>
                <a:lnTo>
                  <a:pt x="5652250" y="1377537"/>
                </a:lnTo>
                <a:lnTo>
                  <a:pt x="6056416" y="1365662"/>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AU" sz="3200" dirty="0"/>
          </a:p>
        </p:txBody>
      </p:sp>
      <p:sp>
        <p:nvSpPr>
          <p:cNvPr id="3" name="Freeform 29"/>
          <p:cNvSpPr/>
          <p:nvPr/>
        </p:nvSpPr>
        <p:spPr>
          <a:xfrm>
            <a:off x="214313" y="928688"/>
            <a:ext cx="3714750" cy="53578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 name="Freeform 28"/>
          <p:cNvSpPr/>
          <p:nvPr/>
        </p:nvSpPr>
        <p:spPr>
          <a:xfrm>
            <a:off x="214313" y="928688"/>
            <a:ext cx="3000375" cy="435768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5" name="Freeform 23"/>
          <p:cNvSpPr/>
          <p:nvPr/>
        </p:nvSpPr>
        <p:spPr>
          <a:xfrm>
            <a:off x="214313" y="928688"/>
            <a:ext cx="2357437" cy="335756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4700"/>
              </a:gs>
              <a:gs pos="50000">
                <a:srgbClr val="E63C00"/>
              </a:gs>
              <a:gs pos="100000">
                <a:srgbClr val="FF3F19"/>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 name="Freeform 17"/>
          <p:cNvSpPr/>
          <p:nvPr/>
        </p:nvSpPr>
        <p:spPr>
          <a:xfrm>
            <a:off x="214313" y="928688"/>
            <a:ext cx="1643062" cy="235743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7" name="Freeform 18"/>
          <p:cNvSpPr/>
          <p:nvPr/>
        </p:nvSpPr>
        <p:spPr>
          <a:xfrm>
            <a:off x="214313" y="928688"/>
            <a:ext cx="928687" cy="13573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8" name="Freeform 15"/>
          <p:cNvSpPr/>
          <p:nvPr/>
        </p:nvSpPr>
        <p:spPr>
          <a:xfrm>
            <a:off x="238125" y="914400"/>
            <a:ext cx="3690938" cy="5372100"/>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9" name="TextBox 6"/>
          <p:cNvSpPr txBox="1">
            <a:spLocks noChangeArrowheads="1"/>
          </p:cNvSpPr>
          <p:nvPr/>
        </p:nvSpPr>
        <p:spPr bwMode="auto">
          <a:xfrm>
            <a:off x="214313" y="185737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Goals </a:t>
            </a:r>
            <a:endParaRPr lang="en-AU" sz="2000" b="1" dirty="0">
              <a:solidFill>
                <a:schemeClr val="bg1"/>
              </a:solidFill>
            </a:endParaRPr>
          </a:p>
        </p:txBody>
      </p:sp>
      <p:cxnSp>
        <p:nvCxnSpPr>
          <p:cNvPr id="10" name="Straight Connector 5"/>
          <p:cNvCxnSpPr/>
          <p:nvPr/>
        </p:nvCxnSpPr>
        <p:spPr>
          <a:xfrm>
            <a:off x="238125" y="2286000"/>
            <a:ext cx="928688" cy="1588"/>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1" name="TextBox 24"/>
          <p:cNvSpPr txBox="1">
            <a:spLocks noChangeArrowheads="1"/>
          </p:cNvSpPr>
          <p:nvPr/>
        </p:nvSpPr>
        <p:spPr bwMode="auto">
          <a:xfrm>
            <a:off x="214313" y="28575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Support</a:t>
            </a:r>
            <a:endParaRPr lang="en-AU" sz="2000" b="1" dirty="0">
              <a:solidFill>
                <a:schemeClr val="bg1"/>
              </a:solidFill>
            </a:endParaRPr>
          </a:p>
        </p:txBody>
      </p:sp>
      <p:sp>
        <p:nvSpPr>
          <p:cNvPr id="12" name="TextBox 25"/>
          <p:cNvSpPr txBox="1">
            <a:spLocks noChangeArrowheads="1"/>
          </p:cNvSpPr>
          <p:nvPr/>
        </p:nvSpPr>
        <p:spPr bwMode="auto">
          <a:xfrm>
            <a:off x="214313" y="3857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Job Tasks</a:t>
            </a:r>
            <a:endParaRPr lang="en-AU" sz="2000" b="1" dirty="0">
              <a:solidFill>
                <a:schemeClr val="bg1"/>
              </a:solidFill>
            </a:endParaRPr>
          </a:p>
        </p:txBody>
      </p:sp>
      <p:sp>
        <p:nvSpPr>
          <p:cNvPr id="13" name="TextBox 26"/>
          <p:cNvSpPr txBox="1">
            <a:spLocks noChangeArrowheads="1"/>
          </p:cNvSpPr>
          <p:nvPr/>
        </p:nvSpPr>
        <p:spPr bwMode="auto">
          <a:xfrm>
            <a:off x="214313" y="48577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Competencies</a:t>
            </a:r>
            <a:endParaRPr lang="en-AU" sz="2000" b="1" dirty="0">
              <a:solidFill>
                <a:schemeClr val="bg1"/>
              </a:solidFill>
            </a:endParaRPr>
          </a:p>
        </p:txBody>
      </p:sp>
      <p:sp>
        <p:nvSpPr>
          <p:cNvPr id="14" name="TextBox 27"/>
          <p:cNvSpPr txBox="1">
            <a:spLocks noChangeArrowheads="1"/>
          </p:cNvSpPr>
          <p:nvPr/>
        </p:nvSpPr>
        <p:spPr bwMode="auto">
          <a:xfrm>
            <a:off x="214313" y="58451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Training Needs</a:t>
            </a:r>
            <a:endParaRPr lang="en-AU" sz="2000" b="1" dirty="0">
              <a:solidFill>
                <a:schemeClr val="bg1"/>
              </a:solidFill>
            </a:endParaRPr>
          </a:p>
        </p:txBody>
      </p:sp>
      <p:cxnSp>
        <p:nvCxnSpPr>
          <p:cNvPr id="15" name="Straight Connector 30"/>
          <p:cNvCxnSpPr/>
          <p:nvPr/>
        </p:nvCxnSpPr>
        <p:spPr>
          <a:xfrm>
            <a:off x="238125" y="3286125"/>
            <a:ext cx="1619250" cy="1588"/>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6" name="Straight Connector 32"/>
          <p:cNvCxnSpPr/>
          <p:nvPr/>
        </p:nvCxnSpPr>
        <p:spPr>
          <a:xfrm flipV="1">
            <a:off x="238125" y="4286250"/>
            <a:ext cx="2262188" cy="0"/>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41"/>
          <p:cNvCxnSpPr/>
          <p:nvPr/>
        </p:nvCxnSpPr>
        <p:spPr>
          <a:xfrm flipV="1">
            <a:off x="238125" y="5286375"/>
            <a:ext cx="2976563" cy="0"/>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Down Arrow 20"/>
          <p:cNvSpPr/>
          <p:nvPr/>
        </p:nvSpPr>
        <p:spPr>
          <a:xfrm>
            <a:off x="2714612" y="928670"/>
            <a:ext cx="2786082" cy="3357586"/>
          </a:xfrm>
          <a:prstGeom prst="downArrow">
            <a:avLst>
              <a:gd name="adj1" fmla="val 81899"/>
              <a:gd name="adj2" fmla="val 50000"/>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AU" sz="3200" dirty="0"/>
              <a:t>Develop the program from the top down</a:t>
            </a:r>
          </a:p>
        </p:txBody>
      </p:sp>
      <p:sp>
        <p:nvSpPr>
          <p:cNvPr id="19" name="Up Arrow 22"/>
          <p:cNvSpPr/>
          <p:nvPr/>
        </p:nvSpPr>
        <p:spPr>
          <a:xfrm>
            <a:off x="5929322" y="2928934"/>
            <a:ext cx="2786082" cy="3357586"/>
          </a:xfrm>
          <a:prstGeom prst="upArrow">
            <a:avLst>
              <a:gd name="adj1" fmla="val 82394"/>
              <a:gd name="adj2"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AU" sz="3200" dirty="0"/>
              <a:t>Evaluate    all aspects of the training</a:t>
            </a:r>
          </a:p>
        </p:txBody>
      </p:sp>
      <p:sp>
        <p:nvSpPr>
          <p:cNvPr id="20" name="TextBox 31"/>
          <p:cNvSpPr txBox="1">
            <a:spLocks noChangeArrowheads="1"/>
          </p:cNvSpPr>
          <p:nvPr/>
        </p:nvSpPr>
        <p:spPr bwMode="auto">
          <a:xfrm>
            <a:off x="5429250" y="1143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dirty="0"/>
              <a:t>Are the goals met?</a:t>
            </a:r>
          </a:p>
        </p:txBody>
      </p:sp>
      <p:sp>
        <p:nvSpPr>
          <p:cNvPr id="21" name="Freeform 27"/>
          <p:cNvSpPr/>
          <p:nvPr/>
        </p:nvSpPr>
        <p:spPr>
          <a:xfrm>
            <a:off x="1428728" y="1194207"/>
            <a:ext cx="6056416" cy="1377537"/>
          </a:xfrm>
          <a:custGeom>
            <a:avLst/>
            <a:gdLst>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795158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652250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664126 w 6056416"/>
              <a:gd name="connsiteY7" fmla="*/ 724394 h 1377537"/>
              <a:gd name="connsiteX8" fmla="*/ 5652250 w 6056416"/>
              <a:gd name="connsiteY8" fmla="*/ 1377537 h 1377537"/>
              <a:gd name="connsiteX9" fmla="*/ 6056416 w 6056416"/>
              <a:gd name="connsiteY9" fmla="*/ 1365662 h 13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6416" h="1377537">
                <a:moveTo>
                  <a:pt x="6056416" y="1365662"/>
                </a:moveTo>
                <a:lnTo>
                  <a:pt x="6044540" y="308758"/>
                </a:lnTo>
                <a:lnTo>
                  <a:pt x="463138" y="308758"/>
                </a:lnTo>
                <a:lnTo>
                  <a:pt x="451262" y="0"/>
                </a:lnTo>
                <a:lnTo>
                  <a:pt x="0" y="522514"/>
                </a:lnTo>
                <a:lnTo>
                  <a:pt x="451262" y="1021278"/>
                </a:lnTo>
                <a:cubicBezTo>
                  <a:pt x="463392" y="754428"/>
                  <a:pt x="401495" y="821663"/>
                  <a:pt x="475013" y="748145"/>
                </a:cubicBezTo>
                <a:lnTo>
                  <a:pt x="5664126" y="724394"/>
                </a:lnTo>
                <a:lnTo>
                  <a:pt x="5652250" y="1377537"/>
                </a:lnTo>
                <a:lnTo>
                  <a:pt x="6056416" y="1365662"/>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AU" sz="3200" dirty="0"/>
          </a:p>
        </p:txBody>
      </p:sp>
      <p:sp>
        <p:nvSpPr>
          <p:cNvPr id="23" name="Ovaal 22"/>
          <p:cNvSpPr/>
          <p:nvPr/>
        </p:nvSpPr>
        <p:spPr bwMode="auto">
          <a:xfrm>
            <a:off x="-504056" y="836712"/>
            <a:ext cx="3203848" cy="3672408"/>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90167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2000"/>
                                        <p:tgtEl>
                                          <p:spTgt spid="19"/>
                                        </p:tgtEl>
                                      </p:cBhvr>
                                    </p:animEffect>
                                  </p:childTnLst>
                                </p:cTn>
                              </p:par>
                            </p:childTnLst>
                          </p:cTn>
                        </p:par>
                        <p:par>
                          <p:cTn id="13" fill="hold">
                            <p:stCondLst>
                              <p:cond delay="2000"/>
                            </p:stCondLst>
                            <p:childTnLst>
                              <p:par>
                                <p:cTn id="14" presetID="22" presetClass="entr" presetSubtype="2"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right)">
                                      <p:cBhvr>
                                        <p:cTn id="16" dur="2000"/>
                                        <p:tgtEl>
                                          <p:spTgt spid="21"/>
                                        </p:tgtEl>
                                      </p:cBhvr>
                                    </p:animEffect>
                                  </p:child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4000"/>
                            </p:stCondLst>
                            <p:childTnLst>
                              <p:par>
                                <p:cTn id="24" presetID="10" presetClass="exit" presetSubtype="0" fill="hold" nodeType="afterEffect">
                                  <p:stCondLst>
                                    <p:cond delay="0"/>
                                  </p:stCondLst>
                                  <p:childTnLst>
                                    <p:animEffect transition="out" filter="fade">
                                      <p:cBhvr>
                                        <p:cTn id="25" dur="2000"/>
                                        <p:tgtEl>
                                          <p:spTgt spid="21"/>
                                        </p:tgtEl>
                                      </p:cBhvr>
                                    </p:animEffect>
                                    <p:set>
                                      <p:cBhvr>
                                        <p:cTn id="26" dur="1" fill="hold">
                                          <p:stCondLst>
                                            <p:cond delay="1999"/>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28"/>
          <p:cNvSpPr/>
          <p:nvPr/>
        </p:nvSpPr>
        <p:spPr>
          <a:xfrm>
            <a:off x="214313" y="928688"/>
            <a:ext cx="3000375" cy="435768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smtClean="0"/>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91141" name="Picture 12"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
        <p:nvSpPr>
          <p:cNvPr id="6" name="Freeform 23"/>
          <p:cNvSpPr/>
          <p:nvPr/>
        </p:nvSpPr>
        <p:spPr>
          <a:xfrm>
            <a:off x="179512" y="928688"/>
            <a:ext cx="2357437" cy="335756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4700"/>
              </a:gs>
              <a:gs pos="50000">
                <a:srgbClr val="E63C00"/>
              </a:gs>
              <a:gs pos="100000">
                <a:srgbClr val="FF3F19"/>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7" name="Freeform 17"/>
          <p:cNvSpPr/>
          <p:nvPr/>
        </p:nvSpPr>
        <p:spPr>
          <a:xfrm>
            <a:off x="214313" y="928688"/>
            <a:ext cx="1643062" cy="235743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Freeform 18"/>
          <p:cNvSpPr/>
          <p:nvPr/>
        </p:nvSpPr>
        <p:spPr>
          <a:xfrm>
            <a:off x="214313" y="928688"/>
            <a:ext cx="928687" cy="13573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9" name="TextBox 6"/>
          <p:cNvSpPr txBox="1">
            <a:spLocks noChangeArrowheads="1"/>
          </p:cNvSpPr>
          <p:nvPr/>
        </p:nvSpPr>
        <p:spPr bwMode="auto">
          <a:xfrm>
            <a:off x="214313" y="185737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Goals </a:t>
            </a:r>
            <a:endParaRPr lang="en-AU" sz="2000" b="1" dirty="0">
              <a:solidFill>
                <a:schemeClr val="bg1"/>
              </a:solidFill>
            </a:endParaRPr>
          </a:p>
        </p:txBody>
      </p:sp>
      <p:sp>
        <p:nvSpPr>
          <p:cNvPr id="10" name="TextBox 24"/>
          <p:cNvSpPr txBox="1">
            <a:spLocks noChangeArrowheads="1"/>
          </p:cNvSpPr>
          <p:nvPr/>
        </p:nvSpPr>
        <p:spPr bwMode="auto">
          <a:xfrm>
            <a:off x="214313" y="28575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Support</a:t>
            </a:r>
            <a:endParaRPr lang="en-AU" sz="2000" b="1">
              <a:solidFill>
                <a:schemeClr val="bg1"/>
              </a:solidFill>
            </a:endParaRPr>
          </a:p>
        </p:txBody>
      </p:sp>
      <p:sp>
        <p:nvSpPr>
          <p:cNvPr id="11" name="TextBox 25"/>
          <p:cNvSpPr txBox="1">
            <a:spLocks noChangeArrowheads="1"/>
          </p:cNvSpPr>
          <p:nvPr/>
        </p:nvSpPr>
        <p:spPr bwMode="auto">
          <a:xfrm>
            <a:off x="214313" y="3857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Job Tasks</a:t>
            </a:r>
            <a:endParaRPr lang="en-AU" sz="2000" b="1">
              <a:solidFill>
                <a:schemeClr val="bg1"/>
              </a:solidFill>
            </a:endParaRPr>
          </a:p>
        </p:txBody>
      </p:sp>
      <p:sp>
        <p:nvSpPr>
          <p:cNvPr id="12" name="Ovaal 11"/>
          <p:cNvSpPr/>
          <p:nvPr/>
        </p:nvSpPr>
        <p:spPr bwMode="auto">
          <a:xfrm>
            <a:off x="-504056" y="836712"/>
            <a:ext cx="3203848" cy="3672408"/>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dirty="0" smtClean="0">
              <a:ln>
                <a:noFill/>
              </a:ln>
              <a:solidFill>
                <a:schemeClr val="bg1"/>
              </a:solidFill>
              <a:effectLst/>
              <a:latin typeface="Arial" charset="0"/>
            </a:endParaRPr>
          </a:p>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dirty="0" smtClean="0">
              <a:ln>
                <a:noFill/>
              </a:ln>
              <a:solidFill>
                <a:schemeClr val="bg1"/>
              </a:solidFill>
              <a:effectLst/>
              <a:latin typeface="Arial" charset="0"/>
            </a:endParaRPr>
          </a:p>
        </p:txBody>
      </p:sp>
      <p:sp>
        <p:nvSpPr>
          <p:cNvPr id="17" name="TextBox 26"/>
          <p:cNvSpPr txBox="1">
            <a:spLocks noChangeArrowheads="1"/>
          </p:cNvSpPr>
          <p:nvPr/>
        </p:nvSpPr>
        <p:spPr bwMode="auto">
          <a:xfrm>
            <a:off x="214313" y="48577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Competencies</a:t>
            </a:r>
            <a:endParaRPr lang="en-AU" sz="2000" b="1" dirty="0">
              <a:solidFill>
                <a:schemeClr val="bg1"/>
              </a:solidFill>
            </a:endParaRPr>
          </a:p>
        </p:txBody>
      </p:sp>
      <p:pic>
        <p:nvPicPr>
          <p:cNvPr id="18" name="Afbeelding 17" descr="HR strategy.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2204864"/>
            <a:ext cx="5715000" cy="4038600"/>
          </a:xfrm>
          <a:prstGeom prst="rect">
            <a:avLst/>
          </a:prstGeom>
        </p:spPr>
      </p:pic>
      <p:sp>
        <p:nvSpPr>
          <p:cNvPr id="19" name="Rechthoek 18"/>
          <p:cNvSpPr/>
          <p:nvPr/>
        </p:nvSpPr>
        <p:spPr bwMode="auto">
          <a:xfrm>
            <a:off x="6948264" y="2348880"/>
            <a:ext cx="2195736" cy="28803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20" name="Ovaal 19"/>
          <p:cNvSpPr/>
          <p:nvPr/>
        </p:nvSpPr>
        <p:spPr bwMode="auto">
          <a:xfrm>
            <a:off x="3024336" y="1844824"/>
            <a:ext cx="3203848" cy="2520280"/>
          </a:xfrm>
          <a:prstGeom prst="ellipse">
            <a:avLst/>
          </a:prstGeom>
          <a:no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21" name="Ovaal 20"/>
          <p:cNvSpPr/>
          <p:nvPr/>
        </p:nvSpPr>
        <p:spPr bwMode="auto">
          <a:xfrm>
            <a:off x="-180528" y="1052736"/>
            <a:ext cx="1656184" cy="1224136"/>
          </a:xfrm>
          <a:prstGeom prst="ellipse">
            <a:avLst/>
          </a:prstGeom>
          <a:noFill/>
          <a:ln w="7620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22" name="Ovaal 21"/>
          <p:cNvSpPr/>
          <p:nvPr/>
        </p:nvSpPr>
        <p:spPr bwMode="auto">
          <a:xfrm>
            <a:off x="5724128" y="3205299"/>
            <a:ext cx="3203848" cy="3672408"/>
          </a:xfrm>
          <a:prstGeom prst="ellipse">
            <a:avLst/>
          </a:prstGeom>
          <a:noFill/>
          <a:ln w="762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dirty="0" smtClean="0">
              <a:ln>
                <a:noFill/>
              </a:ln>
              <a:solidFill>
                <a:schemeClr val="bg1"/>
              </a:solidFill>
              <a:effectLst/>
              <a:latin typeface="Arial" charset="0"/>
            </a:endParaRPr>
          </a:p>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dirty="0" smtClean="0">
              <a:ln>
                <a:noFill/>
              </a:ln>
              <a:solidFill>
                <a:schemeClr val="bg1"/>
              </a:solidFill>
              <a:effectLst/>
              <a:latin typeface="Arial" charset="0"/>
            </a:endParaRPr>
          </a:p>
        </p:txBody>
      </p:sp>
      <p:sp>
        <p:nvSpPr>
          <p:cNvPr id="23" name="Ovaal 22"/>
          <p:cNvSpPr/>
          <p:nvPr/>
        </p:nvSpPr>
        <p:spPr bwMode="auto">
          <a:xfrm>
            <a:off x="-33240" y="2204864"/>
            <a:ext cx="2007840" cy="1440867"/>
          </a:xfrm>
          <a:prstGeom prst="ellipse">
            <a:avLst/>
          </a:prstGeom>
          <a:noFill/>
          <a:ln w="7620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dirty="0" smtClean="0">
              <a:ln>
                <a:noFill/>
              </a:ln>
              <a:solidFill>
                <a:schemeClr val="bg1"/>
              </a:solidFill>
              <a:effectLst/>
              <a:latin typeface="Arial" charset="0"/>
            </a:endParaRPr>
          </a:p>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dirty="0" smtClean="0">
              <a:ln>
                <a:noFill/>
              </a:ln>
              <a:solidFill>
                <a:schemeClr val="bg1"/>
              </a:solidFill>
              <a:effectLst/>
              <a:latin typeface="Arial" charset="0"/>
            </a:endParaRPr>
          </a:p>
        </p:txBody>
      </p:sp>
      <p:sp>
        <p:nvSpPr>
          <p:cNvPr id="2" name="Ovaal 1"/>
          <p:cNvSpPr/>
          <p:nvPr/>
        </p:nvSpPr>
        <p:spPr bwMode="auto">
          <a:xfrm>
            <a:off x="5724128" y="3573016"/>
            <a:ext cx="3096344" cy="1440160"/>
          </a:xfrm>
          <a:prstGeom prst="ellipse">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21224401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20" grpId="0" animBg="1"/>
      <p:bldP spid="20" grpId="1" animBg="1"/>
      <p:bldP spid="21" grpId="0" animBg="1"/>
      <p:bldP spid="21" grpId="1" animBg="1"/>
      <p:bldP spid="22" grpId="0" animBg="1"/>
      <p:bldP spid="22" grpId="1" animBg="1"/>
      <p:bldP spid="2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sp>
        <p:nvSpPr>
          <p:cNvPr id="3" name="Rechthoek 2"/>
          <p:cNvSpPr/>
          <p:nvPr/>
        </p:nvSpPr>
        <p:spPr bwMode="auto">
          <a:xfrm>
            <a:off x="251520" y="4365104"/>
            <a:ext cx="1944216" cy="504056"/>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4" name="Rechthoek 3"/>
          <p:cNvSpPr/>
          <p:nvPr/>
        </p:nvSpPr>
        <p:spPr bwMode="auto">
          <a:xfrm>
            <a:off x="7740352" y="4221088"/>
            <a:ext cx="1152128" cy="648072"/>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pic>
        <p:nvPicPr>
          <p:cNvPr id="5" name="Afbeelding 4"/>
          <p:cNvPicPr>
            <a:picLocks noChangeAspect="1"/>
          </p:cNvPicPr>
          <p:nvPr/>
        </p:nvPicPr>
        <p:blipFill>
          <a:blip r:embed="rId4"/>
          <a:stretch>
            <a:fillRect/>
          </a:stretch>
        </p:blipFill>
        <p:spPr>
          <a:xfrm>
            <a:off x="-36512" y="0"/>
            <a:ext cx="5558246" cy="6858000"/>
          </a:xfrm>
          <a:prstGeom prst="rect">
            <a:avLst/>
          </a:prstGeom>
        </p:spPr>
      </p:pic>
      <p:sp>
        <p:nvSpPr>
          <p:cNvPr id="6" name="Afgeronde rechthoek 5"/>
          <p:cNvSpPr/>
          <p:nvPr/>
        </p:nvSpPr>
        <p:spPr bwMode="auto">
          <a:xfrm>
            <a:off x="2960812" y="4149080"/>
            <a:ext cx="2520280" cy="792088"/>
          </a:xfrm>
          <a:prstGeom prst="roundRect">
            <a:avLst/>
          </a:pr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7" name="Tekstvak 6"/>
          <p:cNvSpPr txBox="1"/>
          <p:nvPr/>
        </p:nvSpPr>
        <p:spPr>
          <a:xfrm>
            <a:off x="5724128" y="1484784"/>
            <a:ext cx="3168352" cy="369332"/>
          </a:xfrm>
          <a:prstGeom prst="rect">
            <a:avLst/>
          </a:prstGeom>
          <a:noFill/>
        </p:spPr>
        <p:txBody>
          <a:bodyPr wrap="square" rtlCol="0">
            <a:spAutoFit/>
          </a:bodyPr>
          <a:lstStyle/>
          <a:p>
            <a:r>
              <a:rPr lang="nl-NL" dirty="0" err="1" smtClean="0">
                <a:solidFill>
                  <a:srgbClr val="660066"/>
                </a:solidFill>
              </a:rPr>
              <a:t>Observations</a:t>
            </a:r>
            <a:r>
              <a:rPr lang="nl-NL" dirty="0" smtClean="0">
                <a:solidFill>
                  <a:srgbClr val="660066"/>
                </a:solidFill>
              </a:rPr>
              <a:t> </a:t>
            </a:r>
            <a:r>
              <a:rPr lang="nl-NL" dirty="0" err="1" smtClean="0">
                <a:solidFill>
                  <a:srgbClr val="660066"/>
                </a:solidFill>
              </a:rPr>
              <a:t>Operational</a:t>
            </a:r>
            <a:endParaRPr lang="nl-NL" dirty="0">
              <a:solidFill>
                <a:srgbClr val="660066"/>
              </a:solidFill>
            </a:endParaRPr>
          </a:p>
        </p:txBody>
      </p:sp>
      <p:sp>
        <p:nvSpPr>
          <p:cNvPr id="8" name="Tekstvak 7"/>
          <p:cNvSpPr txBox="1"/>
          <p:nvPr/>
        </p:nvSpPr>
        <p:spPr>
          <a:xfrm>
            <a:off x="5724128" y="2276872"/>
            <a:ext cx="3168352" cy="3970318"/>
          </a:xfrm>
          <a:prstGeom prst="rect">
            <a:avLst/>
          </a:prstGeom>
          <a:noFill/>
        </p:spPr>
        <p:txBody>
          <a:bodyPr wrap="square" rtlCol="0">
            <a:spAutoFit/>
          </a:bodyPr>
          <a:lstStyle/>
          <a:p>
            <a:pPr marL="285750" indent="-285750">
              <a:buFont typeface="Wingdings" charset="2"/>
              <a:buChar char="ü"/>
            </a:pPr>
            <a:r>
              <a:rPr lang="nl-NL" dirty="0" smtClean="0"/>
              <a:t>People are </a:t>
            </a:r>
            <a:r>
              <a:rPr lang="nl-NL" dirty="0" err="1" smtClean="0"/>
              <a:t>very</a:t>
            </a:r>
            <a:r>
              <a:rPr lang="nl-NL" dirty="0" smtClean="0"/>
              <a:t> </a:t>
            </a:r>
            <a:r>
              <a:rPr lang="nl-NL" dirty="0" err="1" smtClean="0"/>
              <a:t>specialised</a:t>
            </a:r>
            <a:r>
              <a:rPr lang="nl-NL" dirty="0" smtClean="0"/>
              <a:t> in </a:t>
            </a:r>
            <a:r>
              <a:rPr lang="nl-NL" dirty="0" err="1" smtClean="0"/>
              <a:t>their</a:t>
            </a:r>
            <a:r>
              <a:rPr lang="nl-NL" dirty="0" smtClean="0"/>
              <a:t> area</a:t>
            </a:r>
          </a:p>
          <a:p>
            <a:pPr marL="285750" indent="-285750">
              <a:buFont typeface="Wingdings" charset="2"/>
              <a:buChar char="ü"/>
            </a:pPr>
            <a:r>
              <a:rPr lang="nl-NL" dirty="0" smtClean="0"/>
              <a:t>70% of </a:t>
            </a:r>
            <a:r>
              <a:rPr lang="nl-NL" dirty="0" err="1" smtClean="0"/>
              <a:t>staff</a:t>
            </a:r>
            <a:r>
              <a:rPr lang="nl-NL" dirty="0" smtClean="0"/>
              <a:t> </a:t>
            </a:r>
            <a:r>
              <a:rPr lang="nl-NL" dirty="0" err="1" smtClean="0"/>
              <a:t>will</a:t>
            </a:r>
            <a:r>
              <a:rPr lang="nl-NL" dirty="0" smtClean="0"/>
              <a:t> </a:t>
            </a:r>
            <a:r>
              <a:rPr lang="nl-NL" dirty="0" err="1" smtClean="0"/>
              <a:t>retire</a:t>
            </a:r>
            <a:r>
              <a:rPr lang="nl-NL" dirty="0" smtClean="0"/>
              <a:t> </a:t>
            </a:r>
            <a:r>
              <a:rPr lang="nl-NL" dirty="0" err="1" smtClean="0"/>
              <a:t>within</a:t>
            </a:r>
            <a:r>
              <a:rPr lang="nl-NL" dirty="0" smtClean="0"/>
              <a:t> next 5 </a:t>
            </a:r>
            <a:r>
              <a:rPr lang="nl-NL" dirty="0" err="1" smtClean="0"/>
              <a:t>years</a:t>
            </a:r>
            <a:endParaRPr lang="nl-NL" dirty="0" smtClean="0"/>
          </a:p>
          <a:p>
            <a:pPr marL="285750" indent="-285750">
              <a:buFont typeface="Wingdings" charset="2"/>
              <a:buChar char="ü"/>
            </a:pPr>
            <a:endParaRPr lang="nl-NL" dirty="0" smtClean="0"/>
          </a:p>
          <a:p>
            <a:pPr marL="285750" indent="-285750">
              <a:buFont typeface="Wingdings" charset="2"/>
              <a:buChar char="ü"/>
            </a:pPr>
            <a:endParaRPr lang="nl-NL" dirty="0"/>
          </a:p>
          <a:p>
            <a:pPr marL="285750" indent="-285750">
              <a:buFont typeface="Wingdings" charset="2"/>
              <a:buChar char="ü"/>
            </a:pPr>
            <a:endParaRPr lang="nl-NL" dirty="0" smtClean="0"/>
          </a:p>
          <a:p>
            <a:r>
              <a:rPr lang="nl-NL" dirty="0" smtClean="0"/>
              <a:t>E&amp;T </a:t>
            </a:r>
            <a:r>
              <a:rPr lang="nl-NL" dirty="0" err="1" smtClean="0"/>
              <a:t>needs</a:t>
            </a:r>
            <a:r>
              <a:rPr lang="nl-NL" dirty="0" smtClean="0"/>
              <a:t>:</a:t>
            </a:r>
            <a:endParaRPr lang="nl-NL" dirty="0"/>
          </a:p>
          <a:p>
            <a:pPr marL="285750" indent="-285750">
              <a:buFont typeface="Wingdings" charset="2"/>
              <a:buChar char="ü"/>
            </a:pPr>
            <a:r>
              <a:rPr lang="nl-NL" dirty="0" smtClean="0"/>
              <a:t>new </a:t>
            </a:r>
            <a:r>
              <a:rPr lang="nl-NL" dirty="0" err="1" smtClean="0"/>
              <a:t>staff</a:t>
            </a:r>
            <a:r>
              <a:rPr lang="nl-NL" dirty="0" smtClean="0"/>
              <a:t> </a:t>
            </a:r>
            <a:r>
              <a:rPr lang="nl-NL" dirty="0" err="1" smtClean="0"/>
              <a:t>needs</a:t>
            </a:r>
            <a:r>
              <a:rPr lang="nl-NL" dirty="0" smtClean="0"/>
              <a:t> </a:t>
            </a:r>
            <a:r>
              <a:rPr lang="nl-NL" dirty="0" err="1" smtClean="0"/>
              <a:t>to</a:t>
            </a:r>
            <a:r>
              <a:rPr lang="nl-NL" dirty="0" smtClean="0"/>
              <a:t> </a:t>
            </a:r>
            <a:r>
              <a:rPr lang="nl-NL" dirty="0" err="1" smtClean="0"/>
              <a:t>be</a:t>
            </a:r>
            <a:r>
              <a:rPr lang="nl-NL" dirty="0" smtClean="0"/>
              <a:t> </a:t>
            </a:r>
            <a:r>
              <a:rPr lang="nl-NL" dirty="0" err="1" smtClean="0"/>
              <a:t>trained</a:t>
            </a:r>
            <a:endParaRPr lang="nl-NL" dirty="0" smtClean="0"/>
          </a:p>
          <a:p>
            <a:pPr marL="285750" indent="-285750">
              <a:buFont typeface="Wingdings" charset="2"/>
              <a:buChar char="ü"/>
            </a:pPr>
            <a:r>
              <a:rPr lang="nl-NL" dirty="0" smtClean="0"/>
              <a:t>Single point of failure </a:t>
            </a:r>
            <a:r>
              <a:rPr lang="nl-NL" dirty="0" err="1" smtClean="0"/>
              <a:t>needs</a:t>
            </a:r>
            <a:r>
              <a:rPr lang="nl-NL" dirty="0" smtClean="0"/>
              <a:t> </a:t>
            </a:r>
            <a:r>
              <a:rPr lang="nl-NL" dirty="0" err="1" smtClean="0"/>
              <a:t>to</a:t>
            </a:r>
            <a:r>
              <a:rPr lang="nl-NL" dirty="0" smtClean="0"/>
              <a:t> </a:t>
            </a:r>
            <a:r>
              <a:rPr lang="nl-NL" dirty="0" err="1" smtClean="0"/>
              <a:t>be</a:t>
            </a:r>
            <a:r>
              <a:rPr lang="nl-NL" dirty="0" smtClean="0"/>
              <a:t> taken out.</a:t>
            </a:r>
          </a:p>
          <a:p>
            <a:pPr marL="285750" indent="-285750">
              <a:buFont typeface="Wingdings" charset="2"/>
              <a:buChar char="ü"/>
            </a:pPr>
            <a:endParaRPr lang="nl-NL" dirty="0"/>
          </a:p>
        </p:txBody>
      </p:sp>
      <p:sp>
        <p:nvSpPr>
          <p:cNvPr id="9" name="Tekstvak 8"/>
          <p:cNvSpPr txBox="1"/>
          <p:nvPr/>
        </p:nvSpPr>
        <p:spPr>
          <a:xfrm rot="19966556">
            <a:off x="395536" y="2377829"/>
            <a:ext cx="4824536" cy="1200329"/>
          </a:xfrm>
          <a:prstGeom prst="rect">
            <a:avLst/>
          </a:prstGeom>
          <a:solidFill>
            <a:schemeClr val="tx1"/>
          </a:solidFill>
        </p:spPr>
        <p:txBody>
          <a:bodyPr wrap="square" rtlCol="0">
            <a:spAutoFit/>
          </a:bodyPr>
          <a:lstStyle/>
          <a:p>
            <a:pPr algn="ctr"/>
            <a:r>
              <a:rPr lang="en-GB" b="1" dirty="0" smtClean="0">
                <a:solidFill>
                  <a:srgbClr val="FF6600"/>
                </a:solidFill>
              </a:rPr>
              <a:t>Install</a:t>
            </a:r>
            <a:r>
              <a:rPr lang="en-GB" b="1" dirty="0">
                <a:solidFill>
                  <a:srgbClr val="FF6600"/>
                </a:solidFill>
              </a:rPr>
              <a:t>, maintain and validate the meteorological and seismological </a:t>
            </a:r>
            <a:r>
              <a:rPr lang="en-GB" b="1" dirty="0" smtClean="0">
                <a:solidFill>
                  <a:srgbClr val="FF6600"/>
                </a:solidFill>
              </a:rPr>
              <a:t>instruments and support and run related projects</a:t>
            </a:r>
            <a:endParaRPr lang="nl-NL" b="1" dirty="0">
              <a:solidFill>
                <a:srgbClr val="FF6600"/>
              </a:solidFill>
            </a:endParaRPr>
          </a:p>
        </p:txBody>
      </p:sp>
    </p:spTree>
    <p:extLst>
      <p:ext uri="{BB962C8B-B14F-4D97-AF65-F5344CB8AC3E}">
        <p14:creationId xmlns:p14="http://schemas.microsoft.com/office/powerpoint/2010/main" val="21224401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Learning pathway</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pic>
        <p:nvPicPr>
          <p:cNvPr id="2" name="Afbeelding 1"/>
          <p:cNvPicPr>
            <a:picLocks noChangeAspect="1"/>
          </p:cNvPicPr>
          <p:nvPr/>
        </p:nvPicPr>
        <p:blipFill>
          <a:blip r:embed="rId4"/>
          <a:stretch>
            <a:fillRect/>
          </a:stretch>
        </p:blipFill>
        <p:spPr>
          <a:xfrm>
            <a:off x="1475656" y="1925508"/>
            <a:ext cx="6192688" cy="4085326"/>
          </a:xfrm>
          <a:prstGeom prst="rect">
            <a:avLst/>
          </a:prstGeom>
        </p:spPr>
      </p:pic>
      <p:sp>
        <p:nvSpPr>
          <p:cNvPr id="4" name="Ovaal 3"/>
          <p:cNvSpPr/>
          <p:nvPr/>
        </p:nvSpPr>
        <p:spPr bwMode="auto">
          <a:xfrm>
            <a:off x="1907704" y="4725144"/>
            <a:ext cx="648072" cy="64807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12" name="Ovaal 11"/>
          <p:cNvSpPr/>
          <p:nvPr/>
        </p:nvSpPr>
        <p:spPr bwMode="auto">
          <a:xfrm>
            <a:off x="6300192" y="2276872"/>
            <a:ext cx="1080120" cy="108012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8" name="Rechthoek 7"/>
          <p:cNvSpPr/>
          <p:nvPr/>
        </p:nvSpPr>
        <p:spPr bwMode="auto">
          <a:xfrm rot="21373727">
            <a:off x="3005816" y="2930620"/>
            <a:ext cx="682447" cy="61968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14" name="Rechthoek 13"/>
          <p:cNvSpPr/>
          <p:nvPr/>
        </p:nvSpPr>
        <p:spPr bwMode="auto">
          <a:xfrm rot="1063100">
            <a:off x="5762318" y="5127788"/>
            <a:ext cx="803025" cy="568771"/>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15" name="Rechthoek 14"/>
          <p:cNvSpPr/>
          <p:nvPr/>
        </p:nvSpPr>
        <p:spPr bwMode="auto">
          <a:xfrm rot="20437367">
            <a:off x="4186012" y="4838036"/>
            <a:ext cx="738959" cy="60283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9" name="Tekstvak 8"/>
          <p:cNvSpPr txBox="1"/>
          <p:nvPr/>
        </p:nvSpPr>
        <p:spPr>
          <a:xfrm>
            <a:off x="1763688" y="5517232"/>
            <a:ext cx="1080120" cy="369332"/>
          </a:xfrm>
          <a:prstGeom prst="rect">
            <a:avLst/>
          </a:prstGeom>
          <a:noFill/>
        </p:spPr>
        <p:txBody>
          <a:bodyPr wrap="square" rtlCol="0">
            <a:spAutoFit/>
          </a:bodyPr>
          <a:lstStyle/>
          <a:p>
            <a:r>
              <a:rPr lang="nl-NL" dirty="0" smtClean="0"/>
              <a:t>Start</a:t>
            </a:r>
            <a:endParaRPr lang="nl-NL" dirty="0"/>
          </a:p>
        </p:txBody>
      </p:sp>
      <p:sp>
        <p:nvSpPr>
          <p:cNvPr id="18" name="Tekstvak 17"/>
          <p:cNvSpPr txBox="1"/>
          <p:nvPr/>
        </p:nvSpPr>
        <p:spPr>
          <a:xfrm>
            <a:off x="6300192" y="1700808"/>
            <a:ext cx="1800200" cy="369332"/>
          </a:xfrm>
          <a:prstGeom prst="rect">
            <a:avLst/>
          </a:prstGeom>
          <a:noFill/>
        </p:spPr>
        <p:txBody>
          <a:bodyPr wrap="square" rtlCol="0">
            <a:spAutoFit/>
          </a:bodyPr>
          <a:lstStyle/>
          <a:p>
            <a:r>
              <a:rPr lang="nl-NL" dirty="0" smtClean="0"/>
              <a:t>Professional</a:t>
            </a:r>
            <a:endParaRPr lang="nl-NL" dirty="0"/>
          </a:p>
        </p:txBody>
      </p:sp>
    </p:spTree>
    <p:extLst>
      <p:ext uri="{BB962C8B-B14F-4D97-AF65-F5344CB8AC3E}">
        <p14:creationId xmlns:p14="http://schemas.microsoft.com/office/powerpoint/2010/main" val="3780294127"/>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971600" y="1233488"/>
            <a:ext cx="7564388"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Observations Operational</a:t>
            </a:r>
          </a:p>
        </p:txBody>
      </p:sp>
      <p:sp>
        <p:nvSpPr>
          <p:cNvPr id="9" name="Freeform 29"/>
          <p:cNvSpPr/>
          <p:nvPr/>
        </p:nvSpPr>
        <p:spPr>
          <a:xfrm>
            <a:off x="214313" y="928688"/>
            <a:ext cx="3714750" cy="53578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0" name="Freeform 28"/>
          <p:cNvSpPr/>
          <p:nvPr/>
        </p:nvSpPr>
        <p:spPr>
          <a:xfrm>
            <a:off x="214313" y="928688"/>
            <a:ext cx="3000375" cy="435768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1" name="Freeform 23"/>
          <p:cNvSpPr/>
          <p:nvPr/>
        </p:nvSpPr>
        <p:spPr>
          <a:xfrm>
            <a:off x="214313" y="928688"/>
            <a:ext cx="2357437" cy="335756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4700"/>
              </a:gs>
              <a:gs pos="50000">
                <a:srgbClr val="E63C00"/>
              </a:gs>
              <a:gs pos="100000">
                <a:srgbClr val="FF3F19"/>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2" name="Freeform 17"/>
          <p:cNvSpPr/>
          <p:nvPr/>
        </p:nvSpPr>
        <p:spPr>
          <a:xfrm>
            <a:off x="214313" y="928688"/>
            <a:ext cx="1643062" cy="235743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3" name="Freeform 18"/>
          <p:cNvSpPr/>
          <p:nvPr/>
        </p:nvSpPr>
        <p:spPr>
          <a:xfrm>
            <a:off x="214313" y="928688"/>
            <a:ext cx="928687" cy="13573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4" name="TextBox 6"/>
          <p:cNvSpPr txBox="1">
            <a:spLocks noChangeArrowheads="1"/>
          </p:cNvSpPr>
          <p:nvPr/>
        </p:nvSpPr>
        <p:spPr bwMode="auto">
          <a:xfrm>
            <a:off x="214313" y="185737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Goals </a:t>
            </a:r>
            <a:endParaRPr lang="en-AU" sz="2000" b="1" dirty="0">
              <a:solidFill>
                <a:schemeClr val="bg1"/>
              </a:solidFill>
            </a:endParaRPr>
          </a:p>
        </p:txBody>
      </p:sp>
      <p:sp>
        <p:nvSpPr>
          <p:cNvPr id="15" name="TextBox 24"/>
          <p:cNvSpPr txBox="1">
            <a:spLocks noChangeArrowheads="1"/>
          </p:cNvSpPr>
          <p:nvPr/>
        </p:nvSpPr>
        <p:spPr bwMode="auto">
          <a:xfrm>
            <a:off x="214313" y="28575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Support</a:t>
            </a:r>
            <a:endParaRPr lang="en-AU" sz="2000" b="1">
              <a:solidFill>
                <a:schemeClr val="bg1"/>
              </a:solidFill>
            </a:endParaRPr>
          </a:p>
        </p:txBody>
      </p:sp>
      <p:sp>
        <p:nvSpPr>
          <p:cNvPr id="16" name="TextBox 25"/>
          <p:cNvSpPr txBox="1">
            <a:spLocks noChangeArrowheads="1"/>
          </p:cNvSpPr>
          <p:nvPr/>
        </p:nvSpPr>
        <p:spPr bwMode="auto">
          <a:xfrm>
            <a:off x="214313" y="3857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Job Tasks</a:t>
            </a:r>
            <a:endParaRPr lang="en-AU" sz="2000" b="1" dirty="0">
              <a:solidFill>
                <a:schemeClr val="bg1"/>
              </a:solidFill>
            </a:endParaRPr>
          </a:p>
        </p:txBody>
      </p:sp>
      <p:sp>
        <p:nvSpPr>
          <p:cNvPr id="17" name="TextBox 26"/>
          <p:cNvSpPr txBox="1">
            <a:spLocks noChangeArrowheads="1"/>
          </p:cNvSpPr>
          <p:nvPr/>
        </p:nvSpPr>
        <p:spPr bwMode="auto">
          <a:xfrm>
            <a:off x="214313" y="48577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Competencies</a:t>
            </a:r>
            <a:endParaRPr lang="en-AU" sz="2000" b="1" dirty="0">
              <a:solidFill>
                <a:schemeClr val="bg1"/>
              </a:solidFill>
            </a:endParaRPr>
          </a:p>
        </p:txBody>
      </p:sp>
      <p:sp>
        <p:nvSpPr>
          <p:cNvPr id="18" name="TextBox 27"/>
          <p:cNvSpPr txBox="1">
            <a:spLocks noChangeArrowheads="1"/>
          </p:cNvSpPr>
          <p:nvPr/>
        </p:nvSpPr>
        <p:spPr bwMode="auto">
          <a:xfrm>
            <a:off x="214313" y="58451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Training Needs</a:t>
            </a:r>
            <a:endParaRPr lang="en-AU" sz="2000" b="1" dirty="0">
              <a:solidFill>
                <a:schemeClr val="bg1"/>
              </a:solidFill>
            </a:endParaRPr>
          </a:p>
        </p:txBody>
      </p:sp>
      <p:sp>
        <p:nvSpPr>
          <p:cNvPr id="4" name="Ovaal 3"/>
          <p:cNvSpPr/>
          <p:nvPr/>
        </p:nvSpPr>
        <p:spPr bwMode="auto">
          <a:xfrm>
            <a:off x="-252536" y="4293096"/>
            <a:ext cx="3312368" cy="1080120"/>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5" name="Tekstvak 4"/>
          <p:cNvSpPr txBox="1"/>
          <p:nvPr/>
        </p:nvSpPr>
        <p:spPr>
          <a:xfrm>
            <a:off x="3779912" y="2132856"/>
            <a:ext cx="5112568" cy="3139321"/>
          </a:xfrm>
          <a:prstGeom prst="rect">
            <a:avLst/>
          </a:prstGeom>
          <a:noFill/>
        </p:spPr>
        <p:txBody>
          <a:bodyPr wrap="square" rtlCol="0">
            <a:spAutoFit/>
          </a:bodyPr>
          <a:lstStyle/>
          <a:p>
            <a:pPr marL="285750" indent="-285750">
              <a:buFont typeface="Wingdings" charset="2"/>
              <a:buChar char="ü"/>
            </a:pPr>
            <a:r>
              <a:rPr lang="en-GB" dirty="0" smtClean="0"/>
              <a:t>WMO technical regulations WIGOS</a:t>
            </a:r>
          </a:p>
          <a:p>
            <a:pPr marL="285750" indent="-285750">
              <a:buFont typeface="Wingdings" charset="2"/>
              <a:buChar char="ü"/>
            </a:pPr>
            <a:r>
              <a:rPr lang="en-GB" dirty="0" smtClean="0"/>
              <a:t>Draft WMO competencies:</a:t>
            </a:r>
          </a:p>
          <a:p>
            <a:pPr marL="742950" lvl="1" indent="-285750">
              <a:buFontTx/>
              <a:buChar char="-"/>
            </a:pPr>
            <a:r>
              <a:rPr lang="en-GB" dirty="0" smtClean="0"/>
              <a:t>Observing programme network management</a:t>
            </a:r>
          </a:p>
          <a:p>
            <a:pPr marL="742950" lvl="1" indent="-285750">
              <a:buFontTx/>
              <a:buChar char="-"/>
            </a:pPr>
            <a:r>
              <a:rPr lang="en-GB" dirty="0" smtClean="0"/>
              <a:t>observations</a:t>
            </a:r>
          </a:p>
          <a:p>
            <a:pPr marL="742950" lvl="1" indent="-285750">
              <a:buFontTx/>
              <a:buChar char="-"/>
            </a:pPr>
            <a:r>
              <a:rPr lang="en-GB" dirty="0" smtClean="0"/>
              <a:t>Instrumentation</a:t>
            </a:r>
          </a:p>
          <a:p>
            <a:pPr marL="742950" lvl="1" indent="-285750">
              <a:buFontTx/>
              <a:buChar char="-"/>
            </a:pPr>
            <a:r>
              <a:rPr lang="en-GB" dirty="0" smtClean="0"/>
              <a:t>Calibration</a:t>
            </a:r>
          </a:p>
          <a:p>
            <a:pPr marL="285750" indent="-285750">
              <a:buFont typeface="Wingdings" charset="2"/>
              <a:buChar char="ü"/>
            </a:pPr>
            <a:r>
              <a:rPr lang="en-GB" dirty="0" smtClean="0"/>
              <a:t>Consulting colleagues</a:t>
            </a:r>
          </a:p>
          <a:p>
            <a:pPr marL="285750" indent="-285750">
              <a:buFont typeface="Wingdings" charset="2"/>
              <a:buChar char="ü"/>
            </a:pPr>
            <a:endParaRPr lang="en-GB" dirty="0" smtClean="0"/>
          </a:p>
          <a:p>
            <a:pPr marL="285750" indent="-285750">
              <a:buFont typeface="Wingdings" charset="2"/>
              <a:buChar char="ü"/>
            </a:pPr>
            <a:r>
              <a:rPr lang="en-GB" dirty="0" smtClean="0"/>
              <a:t>INTERVIEWS staff members</a:t>
            </a:r>
          </a:p>
          <a:p>
            <a:pPr marL="285750" indent="-285750">
              <a:buFont typeface="Wingdings" charset="2"/>
              <a:buChar char="ü"/>
            </a:pPr>
            <a:endParaRPr lang="nl-NL" dirty="0"/>
          </a:p>
        </p:txBody>
      </p:sp>
      <p:cxnSp>
        <p:nvCxnSpPr>
          <p:cNvPr id="7" name="Gebogen verbindingslijn 6"/>
          <p:cNvCxnSpPr/>
          <p:nvPr/>
        </p:nvCxnSpPr>
        <p:spPr bwMode="auto">
          <a:xfrm rot="10800000" flipV="1">
            <a:off x="3131840" y="4941168"/>
            <a:ext cx="2232248" cy="216024"/>
          </a:xfrm>
          <a:prstGeom prst="bentConnector3">
            <a:avLst>
              <a:gd name="adj1" fmla="val -747"/>
            </a:avLst>
          </a:prstGeom>
          <a:solidFill>
            <a:srgbClr val="00B8FF"/>
          </a:solidFill>
          <a:ln w="38100" cap="flat" cmpd="sng" algn="ctr">
            <a:solidFill>
              <a:schemeClr val="tx1"/>
            </a:solidFill>
            <a:prstDash val="solid"/>
            <a:round/>
            <a:headEnd type="none" w="med" len="med"/>
            <a:tailEnd type="arrow"/>
          </a:ln>
          <a:effectLst/>
        </p:spPr>
      </p:cxnSp>
      <p:cxnSp>
        <p:nvCxnSpPr>
          <p:cNvPr id="24" name="Gebogen verbindingslijn 23"/>
          <p:cNvCxnSpPr/>
          <p:nvPr/>
        </p:nvCxnSpPr>
        <p:spPr bwMode="auto">
          <a:xfrm rot="10800000" flipV="1">
            <a:off x="3563888" y="4941168"/>
            <a:ext cx="2376264" cy="936104"/>
          </a:xfrm>
          <a:prstGeom prst="bentConnector3">
            <a:avLst>
              <a:gd name="adj1" fmla="val 161"/>
            </a:avLst>
          </a:prstGeom>
          <a:solidFill>
            <a:srgbClr val="00B8FF"/>
          </a:solidFill>
          <a:ln w="38100" cap="flat" cmpd="sng" algn="ctr">
            <a:solidFill>
              <a:schemeClr val="tx1"/>
            </a:solidFill>
            <a:prstDash val="solid"/>
            <a:round/>
            <a:headEnd type="none" w="med" len="med"/>
            <a:tailEnd type="arrow"/>
          </a:ln>
          <a:effectLst/>
        </p:spPr>
      </p:cxnSp>
      <p:sp>
        <p:nvSpPr>
          <p:cNvPr id="28" name="Ovaal 27"/>
          <p:cNvSpPr/>
          <p:nvPr/>
        </p:nvSpPr>
        <p:spPr bwMode="auto">
          <a:xfrm>
            <a:off x="-100136" y="3221360"/>
            <a:ext cx="2952328" cy="1584176"/>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29" name="Ovaal 28"/>
          <p:cNvSpPr/>
          <p:nvPr/>
        </p:nvSpPr>
        <p:spPr bwMode="auto">
          <a:xfrm>
            <a:off x="52264" y="5229200"/>
            <a:ext cx="3871664" cy="1152128"/>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Tree>
    <p:extLst>
      <p:ext uri="{BB962C8B-B14F-4D97-AF65-F5344CB8AC3E}">
        <p14:creationId xmlns:p14="http://schemas.microsoft.com/office/powerpoint/2010/main" val="38029607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8" grpId="0" animBg="1"/>
      <p:bldP spid="28" grpId="1"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ChangeArrowheads="1"/>
          </p:cNvSpPr>
          <p:nvPr>
            <p:ph type="title" idx="4294967295"/>
          </p:nvPr>
        </p:nvSpPr>
        <p:spPr>
          <a:xfrm>
            <a:off x="366713" y="1233488"/>
            <a:ext cx="8169275" cy="5715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smtClean="0"/>
              <a:t>Learning pathway</a:t>
            </a:r>
          </a:p>
        </p:txBody>
      </p:sp>
      <p:sp>
        <p:nvSpPr>
          <p:cNvPr id="91139" name="Text Box 7"/>
          <p:cNvSpPr txBox="1">
            <a:spLocks noChangeArrowheads="1"/>
          </p:cNvSpPr>
          <p:nvPr/>
        </p:nvSpPr>
        <p:spPr bwMode="auto">
          <a:xfrm>
            <a:off x="323850" y="2276475"/>
            <a:ext cx="2232025" cy="366713"/>
          </a:xfrm>
          <a:prstGeom prst="rect">
            <a:avLst/>
          </a:prstGeom>
          <a:noFill/>
          <a:ln w="9525">
            <a:noFill/>
            <a:miter lim="800000"/>
            <a:headEnd/>
            <a:tailEnd/>
          </a:ln>
        </p:spPr>
        <p:txBody>
          <a:bodyPr>
            <a:spAutoFit/>
          </a:bodyPr>
          <a:lstStyle/>
          <a:p>
            <a:pPr eaLnBrk="0" hangingPunct="0">
              <a:spcBef>
                <a:spcPct val="50000"/>
              </a:spcBef>
              <a:buClr>
                <a:srgbClr val="000000"/>
              </a:buClr>
              <a:buSzPct val="100000"/>
              <a:buFont typeface="Arial" charset="0"/>
              <a:buNone/>
            </a:pPr>
            <a:endParaRPr lang="nl-NL"/>
          </a:p>
        </p:txBody>
      </p:sp>
      <p:pic>
        <p:nvPicPr>
          <p:cNvPr id="91140" name="Picture 10" descr="PhotoImage"/>
          <p:cNvPicPr>
            <a:picLocks noChangeAspect="1" noChangeArrowheads="1"/>
          </p:cNvPicPr>
          <p:nvPr/>
        </p:nvPicPr>
        <p:blipFill>
          <a:blip r:embed="rId3"/>
          <a:srcRect/>
          <a:stretch>
            <a:fillRect/>
          </a:stretch>
        </p:blipFill>
        <p:spPr bwMode="auto">
          <a:xfrm>
            <a:off x="3714750" y="1772816"/>
            <a:ext cx="5033714" cy="4752528"/>
          </a:xfrm>
          <a:prstGeom prst="rect">
            <a:avLst/>
          </a:prstGeom>
          <a:noFill/>
          <a:ln w="9525">
            <a:noFill/>
            <a:miter lim="800000"/>
            <a:headEnd/>
            <a:tailEnd/>
          </a:ln>
        </p:spPr>
      </p:pic>
      <p:grpSp>
        <p:nvGrpSpPr>
          <p:cNvPr id="3" name="Groeperen 2"/>
          <p:cNvGrpSpPr/>
          <p:nvPr/>
        </p:nvGrpSpPr>
        <p:grpSpPr>
          <a:xfrm>
            <a:off x="323528" y="2276872"/>
            <a:ext cx="4248472" cy="3096344"/>
            <a:chOff x="1475656" y="1700808"/>
            <a:chExt cx="6624736" cy="4310026"/>
          </a:xfrm>
        </p:grpSpPr>
        <p:pic>
          <p:nvPicPr>
            <p:cNvPr id="2" name="Afbeelding 1"/>
            <p:cNvPicPr>
              <a:picLocks noChangeAspect="1"/>
            </p:cNvPicPr>
            <p:nvPr/>
          </p:nvPicPr>
          <p:blipFill>
            <a:blip r:embed="rId4"/>
            <a:stretch>
              <a:fillRect/>
            </a:stretch>
          </p:blipFill>
          <p:spPr>
            <a:xfrm>
              <a:off x="1475656" y="1925508"/>
              <a:ext cx="6192688" cy="4085326"/>
            </a:xfrm>
            <a:prstGeom prst="rect">
              <a:avLst/>
            </a:prstGeom>
          </p:spPr>
        </p:pic>
        <p:sp>
          <p:nvSpPr>
            <p:cNvPr id="4" name="Ovaal 3"/>
            <p:cNvSpPr/>
            <p:nvPr/>
          </p:nvSpPr>
          <p:spPr bwMode="auto">
            <a:xfrm>
              <a:off x="1907704" y="4725144"/>
              <a:ext cx="648072" cy="648072"/>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12" name="Ovaal 11"/>
            <p:cNvSpPr/>
            <p:nvPr/>
          </p:nvSpPr>
          <p:spPr bwMode="auto">
            <a:xfrm>
              <a:off x="6300192" y="2276872"/>
              <a:ext cx="1080120" cy="108012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8" name="Rechthoek 7"/>
            <p:cNvSpPr/>
            <p:nvPr/>
          </p:nvSpPr>
          <p:spPr bwMode="auto">
            <a:xfrm rot="21373727">
              <a:off x="3005816" y="2930620"/>
              <a:ext cx="682447" cy="61968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14" name="Rechthoek 13"/>
            <p:cNvSpPr/>
            <p:nvPr/>
          </p:nvSpPr>
          <p:spPr bwMode="auto">
            <a:xfrm rot="1063100">
              <a:off x="5762318" y="5127788"/>
              <a:ext cx="803025" cy="568771"/>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15" name="Rechthoek 14"/>
            <p:cNvSpPr/>
            <p:nvPr/>
          </p:nvSpPr>
          <p:spPr bwMode="auto">
            <a:xfrm rot="20437367">
              <a:off x="4186012" y="4838036"/>
              <a:ext cx="738959" cy="60283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pPr>
              <a:endParaRPr kumimoji="0" lang="nl-NL" sz="1800" b="0" i="0" u="none" strike="noStrike" cap="none" normalizeH="0" baseline="0" smtClean="0">
                <a:ln>
                  <a:noFill/>
                </a:ln>
                <a:solidFill>
                  <a:schemeClr val="bg1"/>
                </a:solidFill>
                <a:effectLst/>
                <a:latin typeface="Arial" charset="0"/>
              </a:endParaRPr>
            </a:p>
          </p:txBody>
        </p:sp>
        <p:sp>
          <p:nvSpPr>
            <p:cNvPr id="9" name="Tekstvak 8"/>
            <p:cNvSpPr txBox="1"/>
            <p:nvPr/>
          </p:nvSpPr>
          <p:spPr>
            <a:xfrm>
              <a:off x="1763688" y="5517232"/>
              <a:ext cx="1080121" cy="428417"/>
            </a:xfrm>
            <a:prstGeom prst="rect">
              <a:avLst/>
            </a:prstGeom>
            <a:noFill/>
          </p:spPr>
          <p:txBody>
            <a:bodyPr wrap="square" rtlCol="0">
              <a:spAutoFit/>
            </a:bodyPr>
            <a:lstStyle/>
            <a:p>
              <a:r>
                <a:rPr lang="nl-NL" sz="1400" dirty="0" smtClean="0"/>
                <a:t>Start</a:t>
              </a:r>
              <a:endParaRPr lang="nl-NL" sz="1400" dirty="0"/>
            </a:p>
          </p:txBody>
        </p:sp>
        <p:sp>
          <p:nvSpPr>
            <p:cNvPr id="18" name="Tekstvak 17"/>
            <p:cNvSpPr txBox="1"/>
            <p:nvPr/>
          </p:nvSpPr>
          <p:spPr>
            <a:xfrm>
              <a:off x="6079286" y="1700808"/>
              <a:ext cx="2021106" cy="428417"/>
            </a:xfrm>
            <a:prstGeom prst="rect">
              <a:avLst/>
            </a:prstGeom>
            <a:noFill/>
          </p:spPr>
          <p:txBody>
            <a:bodyPr wrap="square" rtlCol="0">
              <a:spAutoFit/>
            </a:bodyPr>
            <a:lstStyle/>
            <a:p>
              <a:r>
                <a:rPr lang="nl-NL" sz="1400" dirty="0" smtClean="0"/>
                <a:t>Professional</a:t>
              </a:r>
              <a:endParaRPr lang="nl-NL" sz="1400" dirty="0"/>
            </a:p>
          </p:txBody>
        </p:sp>
      </p:grpSp>
      <p:sp>
        <p:nvSpPr>
          <p:cNvPr id="16" name="Tekstvak 15"/>
          <p:cNvSpPr txBox="1"/>
          <p:nvPr/>
        </p:nvSpPr>
        <p:spPr>
          <a:xfrm>
            <a:off x="5220072" y="2765827"/>
            <a:ext cx="3672408" cy="2862323"/>
          </a:xfrm>
          <a:prstGeom prst="rect">
            <a:avLst/>
          </a:prstGeom>
          <a:noFill/>
        </p:spPr>
        <p:txBody>
          <a:bodyPr wrap="square" rtlCol="0">
            <a:spAutoFit/>
          </a:bodyPr>
          <a:lstStyle/>
          <a:p>
            <a:pPr marL="285750" indent="-285750">
              <a:buFont typeface="Wingdings" charset="2"/>
              <a:buChar char="ü"/>
            </a:pPr>
            <a:r>
              <a:rPr lang="en-GB" dirty="0" smtClean="0"/>
              <a:t>Define steps of the learning pathway</a:t>
            </a:r>
          </a:p>
          <a:p>
            <a:pPr marL="285750" indent="-285750">
              <a:buFont typeface="Wingdings" charset="2"/>
              <a:buChar char="ü"/>
            </a:pPr>
            <a:r>
              <a:rPr lang="en-GB" dirty="0" smtClean="0"/>
              <a:t>Identity learning solutions</a:t>
            </a:r>
          </a:p>
          <a:p>
            <a:pPr marL="285750" indent="-285750">
              <a:buFont typeface="Wingdings" charset="2"/>
              <a:buChar char="ü"/>
            </a:pPr>
            <a:r>
              <a:rPr lang="en-GB" dirty="0" smtClean="0"/>
              <a:t>Develop:</a:t>
            </a:r>
          </a:p>
          <a:p>
            <a:pPr marL="742950" lvl="1" indent="-285750">
              <a:buFontTx/>
              <a:buChar char="-"/>
            </a:pPr>
            <a:r>
              <a:rPr lang="en-GB" dirty="0" smtClean="0"/>
              <a:t>Training plans</a:t>
            </a:r>
          </a:p>
          <a:p>
            <a:pPr marL="742950" lvl="1" indent="-285750">
              <a:buFontTx/>
              <a:buChar char="-"/>
            </a:pPr>
            <a:r>
              <a:rPr lang="en-GB" dirty="0" smtClean="0"/>
              <a:t>Training activities</a:t>
            </a:r>
          </a:p>
          <a:p>
            <a:pPr marL="742950" lvl="1" indent="-285750">
              <a:buFontTx/>
              <a:buChar char="-"/>
            </a:pPr>
            <a:r>
              <a:rPr lang="en-GB" dirty="0" smtClean="0"/>
              <a:t>Assessment methods</a:t>
            </a:r>
          </a:p>
          <a:p>
            <a:pPr marL="285750" indent="-285750">
              <a:buFont typeface="Wingdings" charset="2"/>
              <a:buChar char="ü"/>
            </a:pPr>
            <a:r>
              <a:rPr lang="en-GB" dirty="0" smtClean="0"/>
              <a:t>Run E&amp;T activities</a:t>
            </a:r>
          </a:p>
          <a:p>
            <a:pPr lvl="1"/>
            <a:endParaRPr lang="en-GB" dirty="0" smtClean="0"/>
          </a:p>
          <a:p>
            <a:pPr marL="285750" indent="-285750">
              <a:buFont typeface="Wingdings" charset="2"/>
              <a:buChar char="ü"/>
            </a:pPr>
            <a:endParaRPr lang="nl-NL" dirty="0"/>
          </a:p>
        </p:txBody>
      </p:sp>
    </p:spTree>
    <p:extLst>
      <p:ext uri="{BB962C8B-B14F-4D97-AF65-F5344CB8AC3E}">
        <p14:creationId xmlns:p14="http://schemas.microsoft.com/office/powerpoint/2010/main" val="1513559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9"/>
          <p:cNvSpPr/>
          <p:nvPr/>
        </p:nvSpPr>
        <p:spPr>
          <a:xfrm>
            <a:off x="214313" y="928688"/>
            <a:ext cx="3714750" cy="53578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0" name="Freeform 28"/>
          <p:cNvSpPr/>
          <p:nvPr/>
        </p:nvSpPr>
        <p:spPr>
          <a:xfrm>
            <a:off x="214313" y="928688"/>
            <a:ext cx="3000375" cy="435768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1" name="Freeform 23"/>
          <p:cNvSpPr/>
          <p:nvPr/>
        </p:nvSpPr>
        <p:spPr>
          <a:xfrm>
            <a:off x="214313" y="928688"/>
            <a:ext cx="2357437" cy="335756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4700"/>
              </a:gs>
              <a:gs pos="50000">
                <a:srgbClr val="E63C00"/>
              </a:gs>
              <a:gs pos="100000">
                <a:srgbClr val="FF3F19"/>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2" name="Freeform 17"/>
          <p:cNvSpPr/>
          <p:nvPr/>
        </p:nvSpPr>
        <p:spPr>
          <a:xfrm>
            <a:off x="214313" y="928688"/>
            <a:ext cx="1643062" cy="2357437"/>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3" name="Freeform 18"/>
          <p:cNvSpPr/>
          <p:nvPr/>
        </p:nvSpPr>
        <p:spPr>
          <a:xfrm>
            <a:off x="214313" y="928688"/>
            <a:ext cx="928687" cy="1357312"/>
          </a:xfrm>
          <a:custGeom>
            <a:avLst/>
            <a:gdLst>
              <a:gd name="connsiteX0" fmla="*/ 11876 w 3610099"/>
              <a:gd name="connsiteY0" fmla="*/ 0 h 5355771"/>
              <a:gd name="connsiteX1" fmla="*/ 0 w 3610099"/>
              <a:gd name="connsiteY1" fmla="*/ 5355771 h 5355771"/>
              <a:gd name="connsiteX2" fmla="*/ 3610099 w 3610099"/>
              <a:gd name="connsiteY2" fmla="*/ 5355771 h 5355771"/>
              <a:gd name="connsiteX3" fmla="*/ 11876 w 3610099"/>
              <a:gd name="connsiteY3" fmla="*/ 0 h 5355771"/>
            </a:gdLst>
            <a:ahLst/>
            <a:cxnLst>
              <a:cxn ang="0">
                <a:pos x="connsiteX0" y="connsiteY0"/>
              </a:cxn>
              <a:cxn ang="0">
                <a:pos x="connsiteX1" y="connsiteY1"/>
              </a:cxn>
              <a:cxn ang="0">
                <a:pos x="connsiteX2" y="connsiteY2"/>
              </a:cxn>
              <a:cxn ang="0">
                <a:pos x="connsiteX3" y="connsiteY3"/>
              </a:cxn>
            </a:cxnLst>
            <a:rect l="l" t="t" r="r" b="b"/>
            <a:pathLst>
              <a:path w="3610099" h="5355771">
                <a:moveTo>
                  <a:pt x="11876" y="0"/>
                </a:moveTo>
                <a:cubicBezTo>
                  <a:pt x="7917" y="1785257"/>
                  <a:pt x="3959" y="3570514"/>
                  <a:pt x="0" y="5355771"/>
                </a:cubicBezTo>
                <a:lnTo>
                  <a:pt x="3610099" y="5355771"/>
                </a:lnTo>
                <a:lnTo>
                  <a:pt x="11876" y="0"/>
                </a:lnTo>
                <a:close/>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4" name="TextBox 6"/>
          <p:cNvSpPr txBox="1">
            <a:spLocks noChangeArrowheads="1"/>
          </p:cNvSpPr>
          <p:nvPr/>
        </p:nvSpPr>
        <p:spPr bwMode="auto">
          <a:xfrm>
            <a:off x="214313" y="1857375"/>
            <a:ext cx="857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Goals </a:t>
            </a:r>
            <a:endParaRPr lang="en-AU" sz="2000" b="1" dirty="0">
              <a:solidFill>
                <a:schemeClr val="bg1"/>
              </a:solidFill>
            </a:endParaRPr>
          </a:p>
        </p:txBody>
      </p:sp>
      <p:sp>
        <p:nvSpPr>
          <p:cNvPr id="15" name="TextBox 24"/>
          <p:cNvSpPr txBox="1">
            <a:spLocks noChangeArrowheads="1"/>
          </p:cNvSpPr>
          <p:nvPr/>
        </p:nvSpPr>
        <p:spPr bwMode="auto">
          <a:xfrm>
            <a:off x="214313" y="285750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a:solidFill>
                  <a:schemeClr val="bg1"/>
                </a:solidFill>
              </a:rPr>
              <a:t>Support</a:t>
            </a:r>
            <a:endParaRPr lang="en-AU" sz="2000" b="1">
              <a:solidFill>
                <a:schemeClr val="bg1"/>
              </a:solidFill>
            </a:endParaRPr>
          </a:p>
        </p:txBody>
      </p:sp>
      <p:sp>
        <p:nvSpPr>
          <p:cNvPr id="16" name="TextBox 25"/>
          <p:cNvSpPr txBox="1">
            <a:spLocks noChangeArrowheads="1"/>
          </p:cNvSpPr>
          <p:nvPr/>
        </p:nvSpPr>
        <p:spPr bwMode="auto">
          <a:xfrm>
            <a:off x="214313" y="3857625"/>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Job Tasks</a:t>
            </a:r>
            <a:endParaRPr lang="en-AU" sz="2000" b="1" dirty="0">
              <a:solidFill>
                <a:schemeClr val="bg1"/>
              </a:solidFill>
            </a:endParaRPr>
          </a:p>
        </p:txBody>
      </p:sp>
      <p:sp>
        <p:nvSpPr>
          <p:cNvPr id="17" name="TextBox 26"/>
          <p:cNvSpPr txBox="1">
            <a:spLocks noChangeArrowheads="1"/>
          </p:cNvSpPr>
          <p:nvPr/>
        </p:nvSpPr>
        <p:spPr bwMode="auto">
          <a:xfrm>
            <a:off x="214313" y="4857750"/>
            <a:ext cx="2071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Competencies</a:t>
            </a:r>
            <a:endParaRPr lang="en-AU" sz="2000" b="1" dirty="0">
              <a:solidFill>
                <a:schemeClr val="bg1"/>
              </a:solidFill>
            </a:endParaRPr>
          </a:p>
        </p:txBody>
      </p:sp>
      <p:sp>
        <p:nvSpPr>
          <p:cNvPr id="18" name="TextBox 27"/>
          <p:cNvSpPr txBox="1">
            <a:spLocks noChangeArrowheads="1"/>
          </p:cNvSpPr>
          <p:nvPr/>
        </p:nvSpPr>
        <p:spPr bwMode="auto">
          <a:xfrm>
            <a:off x="214313" y="5845175"/>
            <a:ext cx="242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b="1" dirty="0">
                <a:solidFill>
                  <a:schemeClr val="bg1"/>
                </a:solidFill>
              </a:rPr>
              <a:t>Training Needs</a:t>
            </a:r>
            <a:endParaRPr lang="en-AU" sz="2000" b="1" dirty="0">
              <a:solidFill>
                <a:schemeClr val="bg1"/>
              </a:solidFill>
            </a:endParaRPr>
          </a:p>
        </p:txBody>
      </p:sp>
      <p:sp>
        <p:nvSpPr>
          <p:cNvPr id="19" name="Up Arrow 22"/>
          <p:cNvSpPr/>
          <p:nvPr/>
        </p:nvSpPr>
        <p:spPr>
          <a:xfrm>
            <a:off x="5929322" y="2928934"/>
            <a:ext cx="2786082" cy="3357586"/>
          </a:xfrm>
          <a:prstGeom prst="upArrow">
            <a:avLst>
              <a:gd name="adj1" fmla="val 82394"/>
              <a:gd name="adj2" fmla="val 50000"/>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r>
              <a:rPr lang="en-AU" sz="3200" dirty="0"/>
              <a:t>Evaluate    all aspects of the training</a:t>
            </a:r>
          </a:p>
        </p:txBody>
      </p:sp>
      <p:sp>
        <p:nvSpPr>
          <p:cNvPr id="20" name="TextBox 31"/>
          <p:cNvSpPr txBox="1">
            <a:spLocks noChangeArrowheads="1"/>
          </p:cNvSpPr>
          <p:nvPr/>
        </p:nvSpPr>
        <p:spPr bwMode="auto">
          <a:xfrm>
            <a:off x="5429250" y="1143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AU" dirty="0"/>
              <a:t>Are the goals met?</a:t>
            </a:r>
          </a:p>
        </p:txBody>
      </p:sp>
      <p:sp>
        <p:nvSpPr>
          <p:cNvPr id="21" name="Freeform 27"/>
          <p:cNvSpPr/>
          <p:nvPr/>
        </p:nvSpPr>
        <p:spPr>
          <a:xfrm>
            <a:off x="1428728" y="1194207"/>
            <a:ext cx="6056416" cy="1377537"/>
          </a:xfrm>
          <a:custGeom>
            <a:avLst/>
            <a:gdLst>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795158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807034 w 6056416"/>
              <a:gd name="connsiteY7" fmla="*/ 724394 h 1377537"/>
              <a:gd name="connsiteX8" fmla="*/ 5652250 w 6056416"/>
              <a:gd name="connsiteY8" fmla="*/ 1377537 h 1377537"/>
              <a:gd name="connsiteX9" fmla="*/ 6056416 w 6056416"/>
              <a:gd name="connsiteY9" fmla="*/ 1365662 h 1377537"/>
              <a:gd name="connsiteX0" fmla="*/ 6056416 w 6056416"/>
              <a:gd name="connsiteY0" fmla="*/ 1365662 h 1377537"/>
              <a:gd name="connsiteX1" fmla="*/ 6044540 w 6056416"/>
              <a:gd name="connsiteY1" fmla="*/ 308758 h 1377537"/>
              <a:gd name="connsiteX2" fmla="*/ 463138 w 6056416"/>
              <a:gd name="connsiteY2" fmla="*/ 308758 h 1377537"/>
              <a:gd name="connsiteX3" fmla="*/ 451262 w 6056416"/>
              <a:gd name="connsiteY3" fmla="*/ 0 h 1377537"/>
              <a:gd name="connsiteX4" fmla="*/ 0 w 6056416"/>
              <a:gd name="connsiteY4" fmla="*/ 522514 h 1377537"/>
              <a:gd name="connsiteX5" fmla="*/ 451262 w 6056416"/>
              <a:gd name="connsiteY5" fmla="*/ 1021278 h 1377537"/>
              <a:gd name="connsiteX6" fmla="*/ 475013 w 6056416"/>
              <a:gd name="connsiteY6" fmla="*/ 748145 h 1377537"/>
              <a:gd name="connsiteX7" fmla="*/ 5664126 w 6056416"/>
              <a:gd name="connsiteY7" fmla="*/ 724394 h 1377537"/>
              <a:gd name="connsiteX8" fmla="*/ 5652250 w 6056416"/>
              <a:gd name="connsiteY8" fmla="*/ 1377537 h 1377537"/>
              <a:gd name="connsiteX9" fmla="*/ 6056416 w 6056416"/>
              <a:gd name="connsiteY9" fmla="*/ 1365662 h 1377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6416" h="1377537">
                <a:moveTo>
                  <a:pt x="6056416" y="1365662"/>
                </a:moveTo>
                <a:lnTo>
                  <a:pt x="6044540" y="308758"/>
                </a:lnTo>
                <a:lnTo>
                  <a:pt x="463138" y="308758"/>
                </a:lnTo>
                <a:lnTo>
                  <a:pt x="451262" y="0"/>
                </a:lnTo>
                <a:lnTo>
                  <a:pt x="0" y="522514"/>
                </a:lnTo>
                <a:lnTo>
                  <a:pt x="451262" y="1021278"/>
                </a:lnTo>
                <a:cubicBezTo>
                  <a:pt x="463392" y="754428"/>
                  <a:pt x="401495" y="821663"/>
                  <a:pt x="475013" y="748145"/>
                </a:cubicBezTo>
                <a:lnTo>
                  <a:pt x="5664126" y="724394"/>
                </a:lnTo>
                <a:lnTo>
                  <a:pt x="5652250" y="1377537"/>
                </a:lnTo>
                <a:lnTo>
                  <a:pt x="6056416" y="1365662"/>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en-AU" sz="3200" dirty="0"/>
          </a:p>
        </p:txBody>
      </p:sp>
    </p:spTree>
    <p:extLst>
      <p:ext uri="{BB962C8B-B14F-4D97-AF65-F5344CB8AC3E}">
        <p14:creationId xmlns:p14="http://schemas.microsoft.com/office/powerpoint/2010/main" val="18405426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2000"/>
                                        <p:tgtEl>
                                          <p:spTgt spid="19"/>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2000"/>
                                        <p:tgtEl>
                                          <p:spTgt spid="21"/>
                                        </p:tgtEl>
                                      </p:cBhvr>
                                    </p:animEffect>
                                  </p:childTnLst>
                                </p:cTn>
                              </p:par>
                            </p:childTnLst>
                          </p:cTn>
                        </p:par>
                        <p:par>
                          <p:cTn id="12" fill="hold">
                            <p:stCondLst>
                              <p:cond delay="40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4000"/>
                            </p:stCondLst>
                            <p:childTnLst>
                              <p:par>
                                <p:cTn id="16" presetID="10" presetClass="exit" presetSubtype="0" fill="hold" nodeType="afterEffect">
                                  <p:stCondLst>
                                    <p:cond delay="0"/>
                                  </p:stCondLst>
                                  <p:childTnLst>
                                    <p:animEffect transition="out" filter="fade">
                                      <p:cBhvr>
                                        <p:cTn id="17" dur="2000"/>
                                        <p:tgtEl>
                                          <p:spTgt spid="21"/>
                                        </p:tgtEl>
                                      </p:cBhvr>
                                    </p:animEffect>
                                    <p:set>
                                      <p:cBhvr>
                                        <p:cTn id="18"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5_Office-thema">
  <a:themeElements>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hema">
      <a:majorFont>
        <a:latin typeface="Verdana"/>
        <a:ea typeface="DejaVu Sans"/>
        <a:cs typeface="DejaVu Sans"/>
      </a:majorFont>
      <a:minorFont>
        <a:latin typeface="Verdana"/>
        <a:ea typeface="DejaVu Sans"/>
        <a:cs typeface="DejaVu Sans"/>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2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1_Standaardontwer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NMI Engels Standaard">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Inhoud lette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Inhoud letter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Inhoud letter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Inhoud letter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KNMI Engels Standaard.pot [Compatibiliteitsmodus]" id="{6CFA9C02-FB71-4A3E-A941-A5AAE34128A8}" vid="{CFAD78CF-C8AC-4EE2-84A5-E7A048187C02}"/>
    </a:ext>
  </a:extLst>
</a:theme>
</file>

<file path=ppt/theme/theme5.xml><?xml version="1.0" encoding="utf-8"?>
<a:theme xmlns:a="http://schemas.openxmlformats.org/drawingml/2006/main" name="3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1_Standaardontwer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tandaardontwerp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Standaardontwerp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1_Standaardontwerp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tandaardontwerp">
  <a:themeElements>
    <a:clrScheme name="">
      <a:dk1>
        <a:srgbClr val="000000"/>
      </a:dk1>
      <a:lt1>
        <a:srgbClr val="FFFFFF"/>
      </a:lt1>
      <a:dk2>
        <a:srgbClr val="9ACCD4"/>
      </a:dk2>
      <a:lt2>
        <a:srgbClr val="EEECE1"/>
      </a:lt2>
      <a:accent1>
        <a:srgbClr val="9ACCD4"/>
      </a:accent1>
      <a:accent2>
        <a:srgbClr val="6ED9AD"/>
      </a:accent2>
      <a:accent3>
        <a:srgbClr val="FFFFFF"/>
      </a:accent3>
      <a:accent4>
        <a:srgbClr val="000000"/>
      </a:accent4>
      <a:accent5>
        <a:srgbClr val="CAE2E6"/>
      </a:accent5>
      <a:accent6>
        <a:srgbClr val="63C49C"/>
      </a:accent6>
      <a:hlink>
        <a:srgbClr val="4E9625"/>
      </a:hlink>
      <a:folHlink>
        <a:srgbClr val="60652A"/>
      </a:folHlink>
    </a:clrScheme>
    <a:fontScheme name="2_Standaardontwerp">
      <a:majorFont>
        <a:latin typeface=""/>
        <a:ea typeface=""/>
        <a:cs typeface=""/>
      </a:majorFont>
      <a:minorFont>
        <a:latin typefac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kolommen 1">
        <a:dk1>
          <a:srgbClr val="000000"/>
        </a:dk1>
        <a:lt1>
          <a:srgbClr val="FFFFFF"/>
        </a:lt1>
        <a:dk2>
          <a:srgbClr val="529D26"/>
        </a:dk2>
        <a:lt2>
          <a:srgbClr val="EEECE1"/>
        </a:lt2>
        <a:accent1>
          <a:srgbClr val="529D26"/>
        </a:accent1>
        <a:accent2>
          <a:srgbClr val="24C2B0"/>
        </a:accent2>
        <a:accent3>
          <a:srgbClr val="FFFFFF"/>
        </a:accent3>
        <a:accent4>
          <a:srgbClr val="000000"/>
        </a:accent4>
        <a:accent5>
          <a:srgbClr val="B3CCAC"/>
        </a:accent5>
        <a:accent6>
          <a:srgbClr val="20B09F"/>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2 kolommen 2">
        <a:dk1>
          <a:srgbClr val="000000"/>
        </a:dk1>
        <a:lt1>
          <a:srgbClr val="FFFFFF"/>
        </a:lt1>
        <a:dk2>
          <a:srgbClr val="529D26"/>
        </a:dk2>
        <a:lt2>
          <a:srgbClr val="EEECE1"/>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A10086"/>
        </a:folHlink>
      </a:clrScheme>
      <a:clrMap bg1="lt1" tx1="dk1" bg2="lt2" tx2="dk2" accent1="accent1" accent2="accent2" accent3="accent3" accent4="accent4" accent5="accent5" accent6="accent6" hlink="hlink" folHlink="folHlink"/>
    </a:extraClrScheme>
    <a:extraClrScheme>
      <a:clrScheme name="2 kolommen 3">
        <a:dk1>
          <a:srgbClr val="000000"/>
        </a:dk1>
        <a:lt1>
          <a:srgbClr val="FFFFFF"/>
        </a:lt1>
        <a:dk2>
          <a:srgbClr val="529D26"/>
        </a:dk2>
        <a:lt2>
          <a:srgbClr val="EEECE1"/>
        </a:lt2>
        <a:accent1>
          <a:srgbClr val="529D26"/>
        </a:accent1>
        <a:accent2>
          <a:srgbClr val="58AE8B"/>
        </a:accent2>
        <a:accent3>
          <a:srgbClr val="FFFFFF"/>
        </a:accent3>
        <a:accent4>
          <a:srgbClr val="000000"/>
        </a:accent4>
        <a:accent5>
          <a:srgbClr val="B3CCAC"/>
        </a:accent5>
        <a:accent6>
          <a:srgbClr val="4F9D7D"/>
        </a:accent6>
        <a:hlink>
          <a:srgbClr val="2494C5"/>
        </a:hlink>
        <a:folHlink>
          <a:srgbClr val="9ACCD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eumetsat</Template>
  <TotalTime>14450</TotalTime>
  <Words>1473</Words>
  <Application>Microsoft Office PowerPoint</Application>
  <PresentationFormat>On-screen Show (4:3)</PresentationFormat>
  <Paragraphs>208</Paragraphs>
  <Slides>14</Slides>
  <Notes>14</Notes>
  <HiddenSlides>1</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5_Office-thema</vt:lpstr>
      <vt:lpstr>2_Standaardontwerp</vt:lpstr>
      <vt:lpstr>1_Standaardontwerp</vt:lpstr>
      <vt:lpstr>KNMI Engels Standaard</vt:lpstr>
      <vt:lpstr>3_Standaardontwerp</vt:lpstr>
      <vt:lpstr>4_Standaardontwerp</vt:lpstr>
      <vt:lpstr>PowerPoint Presentation</vt:lpstr>
      <vt:lpstr>Train the Trainer, Sibiu, 2010</vt:lpstr>
      <vt:lpstr>PowerPoint Presentation</vt:lpstr>
      <vt:lpstr>PowerPoint Presentation</vt:lpstr>
      <vt:lpstr>PowerPoint Presentation</vt:lpstr>
      <vt:lpstr>Learning pathway</vt:lpstr>
      <vt:lpstr>Observations Operational</vt:lpstr>
      <vt:lpstr>Learning pathway</vt:lpstr>
      <vt:lpstr>PowerPoint Presentation</vt:lpstr>
      <vt:lpstr>Other things to think about</vt:lpstr>
      <vt:lpstr>PowerPoint Presentation</vt:lpstr>
      <vt:lpstr>Members needs</vt:lpstr>
      <vt:lpstr>PowerPoint Presentation</vt:lpstr>
      <vt:lpstr>HR strategy v.s. KNMI training and education</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Simulators</dc:title>
  <dc:creator>Ian Mills</dc:creator>
  <cp:lastModifiedBy>Patrick Parrish</cp:lastModifiedBy>
  <cp:revision>338</cp:revision>
  <dcterms:created xsi:type="dcterms:W3CDTF">2014-05-09T13:32:34Z</dcterms:created>
  <dcterms:modified xsi:type="dcterms:W3CDTF">2017-10-26T10:02:26Z</dcterms:modified>
</cp:coreProperties>
</file>